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4"/>
    <p:restoredTop sz="94631"/>
  </p:normalViewPr>
  <p:slideViewPr>
    <p:cSldViewPr>
      <p:cViewPr>
        <p:scale>
          <a:sx n="110" d="100"/>
          <a:sy n="110" d="100"/>
        </p:scale>
        <p:origin x="808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71525-C556-2649-9464-3EE6ABD4E670}" type="datetimeFigureOut">
              <a:rPr lang="en-US" smtClean="0"/>
              <a:t>7/5/17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EB3F1-5847-114D-9D3C-8ABB20E0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9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97979"/>
                </a:solidFill>
                <a:latin typeface="Helvetica"/>
                <a:cs typeface="Helvetica"/>
              </a:defRPr>
            </a:lvl1pPr>
          </a:lstStyle>
          <a:p>
            <a:pPr marL="81280">
              <a:lnSpc>
                <a:spcPts val="875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15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Helvetica Neue"/>
                <a:cs typeface="Helvetica Neu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97979"/>
                </a:solidFill>
                <a:latin typeface="Helvetica"/>
                <a:cs typeface="Helvetica"/>
              </a:defRPr>
            </a:lvl1pPr>
          </a:lstStyle>
          <a:p>
            <a:pPr marL="81280">
              <a:lnSpc>
                <a:spcPts val="875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15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Helvetica Neue"/>
                <a:cs typeface="Helvetica Neu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97979"/>
                </a:solidFill>
                <a:latin typeface="Helvetica"/>
                <a:cs typeface="Helvetica"/>
              </a:defRPr>
            </a:lvl1pPr>
          </a:lstStyle>
          <a:p>
            <a:pPr marL="81280">
              <a:lnSpc>
                <a:spcPts val="875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15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Helvetica Neue"/>
                <a:cs typeface="Helvetica Neu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97979"/>
                </a:solidFill>
                <a:latin typeface="Helvetica"/>
                <a:cs typeface="Helvetica"/>
              </a:defRPr>
            </a:lvl1pPr>
          </a:lstStyle>
          <a:p>
            <a:pPr marL="81280">
              <a:lnSpc>
                <a:spcPts val="875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15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97979"/>
                </a:solidFill>
                <a:latin typeface="Helvetica"/>
                <a:cs typeface="Helvetica"/>
              </a:defRPr>
            </a:lvl1pPr>
          </a:lstStyle>
          <a:p>
            <a:pPr marL="81280">
              <a:lnSpc>
                <a:spcPts val="875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15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299" y="688340"/>
            <a:ext cx="70358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Helvetica Neue"/>
                <a:cs typeface="Helvetica Neu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998790" y="9599166"/>
            <a:ext cx="405765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797979"/>
                </a:solidFill>
                <a:latin typeface="Helvetica"/>
                <a:cs typeface="Helvetica"/>
              </a:defRPr>
            </a:lvl1pPr>
          </a:lstStyle>
          <a:p>
            <a:pPr marL="81280">
              <a:lnSpc>
                <a:spcPts val="875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node@v6.10.3" TargetMode="External"/><Relationship Id="rId4" Type="http://schemas.openxmlformats.org/officeDocument/2006/relationships/hyperlink" Target="mailto:banking-api@1.0.0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mailto:npm@3.10.1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localhost/accounts" TargetMode="External"/><Relationship Id="rId3" Type="http://schemas.openxmlformats.org/officeDocument/2006/relationships/hyperlink" Target="https://docs.docker.com/engine/userguide/networking/default_network/dockerlink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owtofindmyipaddress.com/" TargetMode="External"/><Relationship Id="rId3" Type="http://schemas.openxmlformats.org/officeDocument/2006/relationships/hyperlink" Target="https://blog.csainty.com/2016/07/connecting-docker-container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rrorhandler@1.5.0" TargetMode="External"/><Relationship Id="rId4" Type="http://schemas.openxmlformats.org/officeDocument/2006/relationships/hyperlink" Target="mailto:globalog@1.0.0" TargetMode="External"/><Relationship Id="rId5" Type="http://schemas.openxmlformats.org/officeDocument/2006/relationships/hyperlink" Target="mailto:monk@4.0.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express@4.15.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pm2@2.4.6" TargetMode="External"/><Relationship Id="rId3" Type="http://schemas.openxmlformats.org/officeDocument/2006/relationships/hyperlink" Target="http://www.filepicker.io/api/file/WYqKiG0xQQ65DBnss8n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67000"/>
            <a:ext cx="7259697" cy="6019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06729" y="347043"/>
            <a:ext cx="580390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+mj-lt"/>
                <a:cs typeface="Helvetica Neue"/>
              </a:rPr>
              <a:t>Lab 1: Dockerized</a:t>
            </a:r>
            <a:r>
              <a:rPr sz="4000" b="1" spc="-100" dirty="0">
                <a:latin typeface="+mj-lt"/>
                <a:cs typeface="Helvetica Neue"/>
              </a:rPr>
              <a:t> </a:t>
            </a:r>
            <a:r>
              <a:rPr sz="4000" b="1" dirty="0">
                <a:latin typeface="+mj-lt"/>
                <a:cs typeface="Helvetica Neue"/>
              </a:rPr>
              <a:t>Node</a:t>
            </a:r>
            <a:endParaRPr sz="4000" dirty="0">
              <a:latin typeface="+mj-lt"/>
              <a:cs typeface="Helvetica Neue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636801" y="1447800"/>
            <a:ext cx="6794501" cy="81509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sz="2400" b="1" i="1" dirty="0">
              <a:solidFill>
                <a:srgbClr val="111111"/>
              </a:solidFill>
              <a:latin typeface="Apple Braille" charset="0"/>
              <a:ea typeface="Apple Braille" charset="0"/>
              <a:cs typeface="Apple Braille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i="1" dirty="0" smtClean="0">
                <a:solidFill>
                  <a:srgbClr val="111111"/>
                </a:solidFill>
                <a:ea typeface="Abadi MT Condensed Extra Bold" charset="0"/>
                <a:cs typeface="Abadi MT Condensed Extra Bold" charset="0"/>
              </a:rPr>
              <a:t>Build </a:t>
            </a:r>
            <a:r>
              <a:rPr sz="2400" b="1" i="1" dirty="0">
                <a:solidFill>
                  <a:srgbClr val="111111"/>
                </a:solidFill>
                <a:ea typeface="Abadi MT Condensed Extra Bold" charset="0"/>
                <a:cs typeface="Abadi MT Condensed Extra Bold" charset="0"/>
              </a:rPr>
              <a:t>Node app images and run container in development and </a:t>
            </a:r>
            <a:r>
              <a:rPr sz="2400" b="1" i="1" spc="-5" dirty="0">
                <a:solidFill>
                  <a:srgbClr val="111111"/>
                </a:solidFill>
                <a:ea typeface="Abadi MT Condensed Extra Bold" charset="0"/>
                <a:cs typeface="Abadi MT Condensed Extra Bold" charset="0"/>
              </a:rPr>
              <a:t>production</a:t>
            </a:r>
            <a:r>
              <a:rPr sz="2400" b="1" i="1" spc="-75" dirty="0">
                <a:solidFill>
                  <a:srgbClr val="111111"/>
                </a:solidFill>
                <a:ea typeface="Abadi MT Condensed Extra Bold" charset="0"/>
                <a:cs typeface="Abadi MT Condensed Extra Bold" charset="0"/>
              </a:rPr>
              <a:t> </a:t>
            </a:r>
            <a:r>
              <a:rPr sz="2400" b="1" i="1" dirty="0">
                <a:solidFill>
                  <a:srgbClr val="111111"/>
                </a:solidFill>
                <a:ea typeface="Abadi MT Condensed Extra Bold" charset="0"/>
                <a:cs typeface="Abadi MT Condensed Extra Bold" charset="0"/>
              </a:rPr>
              <a:t>modes</a:t>
            </a:r>
            <a:endParaRPr sz="2400" b="1" i="1" dirty="0">
              <a:ea typeface="Abadi MT Condensed Extra Bold" charset="0"/>
              <a:cs typeface="Abadi MT Condensed Extra Bold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 smtClean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 smtClean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 smtClean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 smtClean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 smtClean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 smtClean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 smtClean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 smtClean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 smtClean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 smtClean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sz="2400" b="1" i="1" dirty="0">
              <a:ea typeface="Apple Braille" charset="0"/>
              <a:cs typeface="Apple Braille" charset="0"/>
            </a:endParaRPr>
          </a:p>
          <a:p>
            <a:pPr marL="12700" algn="ctr">
              <a:lnSpc>
                <a:spcPct val="100000"/>
              </a:lnSpc>
            </a:pPr>
            <a:r>
              <a:rPr sz="2400" b="1" i="1" dirty="0">
                <a:solidFill>
                  <a:srgbClr val="111111"/>
                </a:solidFill>
                <a:ea typeface="Apple Braille" charset="0"/>
                <a:cs typeface="Apple Braille" charset="0"/>
              </a:rPr>
              <a:t>Time to finish: </a:t>
            </a:r>
            <a:r>
              <a:rPr lang="en-US" sz="2400" b="1" i="1" dirty="0" smtClean="0">
                <a:solidFill>
                  <a:srgbClr val="111111"/>
                </a:solidFill>
                <a:ea typeface="Apple Braille" charset="0"/>
                <a:cs typeface="Apple Braille" charset="0"/>
              </a:rPr>
              <a:t>~</a:t>
            </a:r>
            <a:r>
              <a:rPr sz="2400" b="1" i="1" dirty="0" smtClean="0">
                <a:solidFill>
                  <a:srgbClr val="111111"/>
                </a:solidFill>
                <a:ea typeface="Apple Braille" charset="0"/>
                <a:cs typeface="Apple Braille" charset="0"/>
              </a:rPr>
              <a:t>15 min</a:t>
            </a:r>
            <a:endParaRPr sz="2400" b="1" i="1" dirty="0">
              <a:ea typeface="Apple Braille" charset="0"/>
              <a:cs typeface="Apple Braille" charset="0"/>
            </a:endParaRPr>
          </a:p>
        </p:txBody>
      </p:sp>
      <p:sp>
        <p:nvSpPr>
          <p:cNvPr id="7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7025537" y="10704066"/>
            <a:ext cx="40576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ts val="875"/>
              </a:lnSpc>
            </a:pPr>
            <a:fld id="{81D60167-4931-47E6-BA6A-407CBD079E47}" type="slidenum">
              <a:rPr dirty="0"/>
              <a:t>2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7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15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68300" y="444500"/>
            <a:ext cx="8674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797979"/>
                </a:solidFill>
                <a:latin typeface="Helvetica"/>
                <a:cs typeface="Helvetica"/>
              </a:rPr>
              <a:t>1-dockerized-node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728980"/>
            <a:ext cx="6770370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Put the IP in the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environment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variable in the run command for the Docker build of the app image.</a:t>
            </a:r>
            <a:r>
              <a:rPr sz="1200" spc="-6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In  other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words,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substitute the {host-ip} and {app-image-id} with your</a:t>
            </a:r>
            <a:r>
              <a:rPr sz="1200" spc="-9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values: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999" y="1371600"/>
            <a:ext cx="7010400" cy="49784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52069" rIns="0" bIns="0" rtlCol="0">
            <a:spAutoFit/>
          </a:bodyPr>
          <a:lstStyle/>
          <a:p>
            <a:pPr marL="67310" marR="118110">
              <a:lnSpc>
                <a:spcPct val="115799"/>
              </a:lnSpc>
              <a:spcBef>
                <a:spcPts val="409"/>
              </a:spcBef>
            </a:pP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docker </a:t>
            </a: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run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--rm -t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--name banking-api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-e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NODE_ENV=development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-e DB_URI=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"mongodb://{ho  </a:t>
            </a:r>
            <a:r>
              <a:rPr sz="1000" spc="-10" dirty="0">
                <a:solidFill>
                  <a:srgbClr val="EC7600"/>
                </a:solidFill>
                <a:latin typeface="Courier"/>
                <a:cs typeface="Courier"/>
              </a:rPr>
              <a:t>st-ip}:27017/db-prod"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-v $(</a:t>
            </a:r>
            <a:r>
              <a:rPr sz="1000" spc="-10" dirty="0">
                <a:solidFill>
                  <a:srgbClr val="8CBBAD"/>
                </a:solidFill>
                <a:latin typeface="Courier"/>
                <a:cs typeface="Courier"/>
              </a:rPr>
              <a:t>pwd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)/api:/usr/src/api -p 80:3000</a:t>
            </a:r>
            <a:r>
              <a:rPr sz="1000" spc="204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{app-image-id}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0999" y="2011679"/>
            <a:ext cx="7010400" cy="49784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40640" rIns="0" bIns="0" rtlCol="0">
            <a:spAutoFit/>
          </a:bodyPr>
          <a:lstStyle/>
          <a:p>
            <a:pPr marL="67310" marR="118110">
              <a:lnSpc>
                <a:spcPct val="118300"/>
              </a:lnSpc>
              <a:spcBef>
                <a:spcPts val="320"/>
              </a:spcBef>
            </a:pP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docker </a:t>
            </a:r>
            <a:r>
              <a:rPr sz="1000" b="1" spc="-10" dirty="0">
                <a:solidFill>
                  <a:srgbClr val="93C763"/>
                </a:solidFill>
                <a:latin typeface="Courier"/>
                <a:cs typeface="Courier"/>
              </a:rPr>
              <a:t>run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--rm -t --name </a:t>
            </a:r>
            <a:r>
              <a:rPr sz="1000" spc="-15" dirty="0">
                <a:solidFill>
                  <a:srgbClr val="E0E2E4"/>
                </a:solidFill>
                <a:latin typeface="Courier"/>
                <a:cs typeface="Courier"/>
              </a:rPr>
              <a:t>banking-api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-e </a:t>
            </a:r>
            <a:r>
              <a:rPr sz="1000" spc="-15" dirty="0">
                <a:solidFill>
                  <a:srgbClr val="E0E2E4"/>
                </a:solidFill>
                <a:latin typeface="Courier"/>
                <a:cs typeface="Courier"/>
              </a:rPr>
              <a:t>NODE_ENV=development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-e DB_URI=</a:t>
            </a:r>
            <a:r>
              <a:rPr sz="1000" spc="-10" dirty="0">
                <a:solidFill>
                  <a:srgbClr val="EC7600"/>
                </a:solidFill>
                <a:latin typeface="Courier"/>
                <a:cs typeface="Courier"/>
              </a:rPr>
              <a:t>"mongodb://10. 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0.1.7:27017/db-prod"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-v $(</a:t>
            </a:r>
            <a:r>
              <a:rPr sz="1000" spc="15" dirty="0">
                <a:solidFill>
                  <a:srgbClr val="8CBBAD"/>
                </a:solidFill>
                <a:latin typeface="Courier"/>
                <a:cs typeface="Courier"/>
              </a:rPr>
              <a:t>pwd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)/api:/usr/src/api -p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80:3000</a:t>
            </a:r>
            <a:r>
              <a:rPr sz="1000" spc="8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330df9053088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299" y="2669539"/>
            <a:ext cx="6978015" cy="128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  <a:spcBef>
                <a:spcPts val="10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Each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option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is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important.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Courier"/>
                <a:cs typeface="Courier"/>
              </a:rPr>
              <a:t>-e</a:t>
            </a:r>
            <a:r>
              <a:rPr sz="1200" spc="-395" dirty="0">
                <a:solidFill>
                  <a:srgbClr val="111111"/>
                </a:solidFill>
                <a:latin typeface="Courier"/>
                <a:cs typeface="Courier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passes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 environment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variables,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Courier"/>
                <a:cs typeface="Courier"/>
              </a:rPr>
              <a:t>-p</a:t>
            </a:r>
            <a:r>
              <a:rPr sz="1200" spc="-395" dirty="0">
                <a:solidFill>
                  <a:srgbClr val="111111"/>
                </a:solidFill>
                <a:latin typeface="Courier"/>
                <a:cs typeface="Courier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maps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host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80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to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container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3000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(set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in  Dockerfile), </a:t>
            </a:r>
            <a:r>
              <a:rPr sz="1200" dirty="0">
                <a:solidFill>
                  <a:srgbClr val="111111"/>
                </a:solidFill>
                <a:latin typeface="Courier"/>
                <a:cs typeface="Courier"/>
              </a:rPr>
              <a:t>-v</a:t>
            </a:r>
            <a:r>
              <a:rPr sz="1200" spc="-490" dirty="0">
                <a:solidFill>
                  <a:srgbClr val="111111"/>
                </a:solidFill>
                <a:latin typeface="Courier"/>
                <a:cs typeface="Courier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mounts the local volume so you can change the files on the host and container app will  pick up the changes</a:t>
            </a:r>
            <a:r>
              <a:rPr sz="1200" spc="-10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automatically!</a:t>
            </a:r>
            <a:endParaRPr sz="120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33985">
              <a:lnSpc>
                <a:spcPct val="116700"/>
              </a:lnSpc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Go ahead and verify by using </a:t>
            </a:r>
            <a:r>
              <a:rPr sz="1200" spc="-5" dirty="0">
                <a:solidFill>
                  <a:srgbClr val="111111"/>
                </a:solidFill>
                <a:latin typeface="Courier"/>
                <a:cs typeface="Courier"/>
              </a:rPr>
              <a:t>curl </a:t>
            </a:r>
            <a:r>
              <a:rPr sz="1200" dirty="0">
                <a:solidFill>
                  <a:srgbClr val="111111"/>
                </a:solidFill>
                <a:latin typeface="Courier"/>
                <a:cs typeface="Courier"/>
              </a:rPr>
              <a:t>localhost/accounts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. Then, modify your </a:t>
            </a:r>
            <a:r>
              <a:rPr sz="1200" spc="-15" dirty="0">
                <a:solidFill>
                  <a:srgbClr val="111111"/>
                </a:solidFill>
                <a:latin typeface="Helvetica Neue"/>
                <a:cs typeface="Helvetica Neue"/>
              </a:rPr>
              <a:t>server.js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without</a:t>
            </a:r>
            <a:r>
              <a:rPr sz="1200" spc="-5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re- 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building or stopping the </a:t>
            </a:r>
            <a:r>
              <a:rPr sz="1200" spc="-15" dirty="0">
                <a:solidFill>
                  <a:srgbClr val="111111"/>
                </a:solidFill>
                <a:latin typeface="Helvetica Neue"/>
                <a:cs typeface="Helvetica Neue"/>
              </a:rPr>
              <a:t>container. </a:t>
            </a:r>
            <a:r>
              <a:rPr sz="1200" spc="-45" dirty="0">
                <a:solidFill>
                  <a:srgbClr val="111111"/>
                </a:solidFill>
                <a:latin typeface="Helvetica Neue"/>
                <a:cs typeface="Helvetica Neue"/>
              </a:rPr>
              <a:t>You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can add some text, a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route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or mock data to the</a:t>
            </a:r>
            <a:r>
              <a:rPr sz="1200" spc="4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spc="-5" dirty="0">
                <a:solidFill>
                  <a:srgbClr val="111111"/>
                </a:solidFill>
                <a:latin typeface="Courier"/>
                <a:cs typeface="Courier"/>
              </a:rPr>
              <a:t>/accounts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: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999" y="4175759"/>
            <a:ext cx="7010400" cy="141224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52069" rIns="0" bIns="0" rtlCol="0">
            <a:spAutoFit/>
          </a:bodyPr>
          <a:lstStyle/>
          <a:p>
            <a:pPr marL="226060" marR="3764279" indent="-158750">
              <a:lnSpc>
                <a:spcPct val="115799"/>
              </a:lnSpc>
              <a:spcBef>
                <a:spcPts val="409"/>
              </a:spcBef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app.get(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'/accounts'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, (req, res, next)=&gt;{  </a:t>
            </a:r>
            <a:r>
              <a:rPr sz="1000" spc="-15" dirty="0">
                <a:solidFill>
                  <a:srgbClr val="E0E2E4"/>
                </a:solidFill>
                <a:latin typeface="Courier"/>
                <a:cs typeface="Courier"/>
              </a:rPr>
              <a:t>accounts.find({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}, (err, docs)</a:t>
            </a:r>
            <a:r>
              <a:rPr sz="1000" spc="10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=&gt;{</a:t>
            </a:r>
            <a:endParaRPr sz="1000">
              <a:latin typeface="Courier"/>
              <a:cs typeface="Courier"/>
            </a:endParaRPr>
          </a:p>
          <a:p>
            <a:pPr marL="384175" marR="4636135">
              <a:lnSpc>
                <a:spcPts val="1440"/>
              </a:lnSpc>
              <a:spcBef>
                <a:spcPts val="75"/>
              </a:spcBef>
            </a:pPr>
            <a:r>
              <a:rPr sz="1000" b="1" spc="-10" dirty="0">
                <a:solidFill>
                  <a:srgbClr val="93C763"/>
                </a:solidFill>
                <a:latin typeface="Courier"/>
                <a:cs typeface="Courier"/>
              </a:rPr>
              <a:t>if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(err) </a:t>
            </a:r>
            <a:r>
              <a:rPr sz="1000" b="1" spc="-10" dirty="0">
                <a:solidFill>
                  <a:srgbClr val="93C763"/>
                </a:solidFill>
                <a:latin typeface="Courier"/>
                <a:cs typeface="Courier"/>
              </a:rPr>
              <a:t>return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next(err) 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docs.push({a: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1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})</a:t>
            </a:r>
            <a:endParaRPr sz="1000">
              <a:latin typeface="Courier"/>
              <a:cs typeface="Courier"/>
            </a:endParaRPr>
          </a:p>
          <a:p>
            <a:pPr marL="384175">
              <a:lnSpc>
                <a:spcPct val="100000"/>
              </a:lnSpc>
              <a:spcBef>
                <a:spcPts val="150"/>
              </a:spcBef>
            </a:pP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return</a:t>
            </a:r>
            <a:r>
              <a:rPr sz="1000" b="1" spc="-5" dirty="0">
                <a:solidFill>
                  <a:srgbClr val="93C763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res.send(docs)</a:t>
            </a:r>
            <a:endParaRPr sz="1000">
              <a:latin typeface="Courier"/>
              <a:cs typeface="Courier"/>
            </a:endParaRPr>
          </a:p>
          <a:p>
            <a:pPr marL="226060">
              <a:lnSpc>
                <a:spcPct val="100000"/>
              </a:lnSpc>
              <a:spcBef>
                <a:spcPts val="240"/>
              </a:spcBef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})</a:t>
            </a:r>
            <a:endParaRPr sz="1000">
              <a:latin typeface="Courier"/>
              <a:cs typeface="Courier"/>
            </a:endParaRPr>
          </a:p>
          <a:p>
            <a:pPr marL="67310">
              <a:lnSpc>
                <a:spcPct val="100000"/>
              </a:lnSpc>
              <a:spcBef>
                <a:spcPts val="190"/>
              </a:spcBef>
            </a:pP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})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8299" y="5758179"/>
            <a:ext cx="6755765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Hit save in your editor on your host and boom. </a:t>
            </a:r>
            <a:r>
              <a:rPr sz="1200" spc="-25" dirty="0">
                <a:solidFill>
                  <a:srgbClr val="111111"/>
                </a:solidFill>
                <a:latin typeface="Helvetica Neue"/>
                <a:cs typeface="Helvetica Neue"/>
              </a:rPr>
              <a:t>You’ll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see the changes in the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response 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from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the</a:t>
            </a:r>
            <a:r>
              <a:rPr sz="1200" spc="-1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app  container: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999" y="6400800"/>
            <a:ext cx="7010400" cy="50800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45720" rIns="0" bIns="0" rtlCol="0">
            <a:spAutoFit/>
          </a:bodyPr>
          <a:lstStyle/>
          <a:p>
            <a:pPr marL="67310" marR="5111750">
              <a:lnSpc>
                <a:spcPct val="120000"/>
              </a:lnSpc>
              <a:spcBef>
                <a:spcPts val="360"/>
              </a:spcBef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curl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localhost/accounts  [{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"a"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: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1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}]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%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8299" y="7099300"/>
            <a:ext cx="1753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solidFill>
                  <a:srgbClr val="111111"/>
                </a:solidFill>
                <a:latin typeface="Helvetica Neue"/>
                <a:cs typeface="Helvetica Neue"/>
              </a:rPr>
              <a:t>To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stop the </a:t>
            </a:r>
            <a:r>
              <a:rPr sz="1200" spc="-15" dirty="0">
                <a:solidFill>
                  <a:srgbClr val="111111"/>
                </a:solidFill>
                <a:latin typeface="Helvetica Neue"/>
                <a:cs typeface="Helvetica Neue"/>
              </a:rPr>
              <a:t>container,</a:t>
            </a:r>
            <a:r>
              <a:rPr sz="1200" spc="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run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0999" y="7518400"/>
            <a:ext cx="7010400" cy="31496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762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600"/>
              </a:spcBef>
            </a:pP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docker </a:t>
            </a:r>
            <a:r>
              <a:rPr sz="1000" spc="15" dirty="0">
                <a:solidFill>
                  <a:srgbClr val="8CBBAD"/>
                </a:solidFill>
                <a:latin typeface="Courier"/>
                <a:cs typeface="Courier"/>
              </a:rPr>
              <a:t>stop</a:t>
            </a:r>
            <a:r>
              <a:rPr sz="1000" spc="5" dirty="0">
                <a:solidFill>
                  <a:srgbClr val="8CBBAD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banking-api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8299" y="8023859"/>
            <a:ext cx="678370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Or get the container ID first with </a:t>
            </a:r>
            <a:r>
              <a:rPr sz="1200" spc="-5" dirty="0">
                <a:solidFill>
                  <a:srgbClr val="111111"/>
                </a:solidFill>
                <a:latin typeface="Courier"/>
                <a:cs typeface="Courier"/>
              </a:rPr>
              <a:t>docker </a:t>
            </a:r>
            <a:r>
              <a:rPr sz="1200" dirty="0">
                <a:solidFill>
                  <a:srgbClr val="111111"/>
                </a:solidFill>
                <a:latin typeface="Courier"/>
                <a:cs typeface="Courier"/>
              </a:rPr>
              <a:t>ps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and then run </a:t>
            </a:r>
            <a:r>
              <a:rPr sz="1200" spc="-5" dirty="0">
                <a:solidFill>
                  <a:srgbClr val="111111"/>
                </a:solidFill>
                <a:latin typeface="Courier"/>
                <a:cs typeface="Courier"/>
              </a:rPr>
              <a:t>docker stop</a:t>
            </a:r>
            <a:r>
              <a:rPr sz="1200" spc="-480" dirty="0">
                <a:solidFill>
                  <a:srgbClr val="111111"/>
                </a:solidFill>
                <a:latin typeface="Courier"/>
                <a:cs typeface="Courier"/>
              </a:rPr>
              <a:t> </a:t>
            </a:r>
            <a:r>
              <a:rPr sz="1200" dirty="0">
                <a:solidFill>
                  <a:srgbClr val="111111"/>
                </a:solidFill>
                <a:latin typeface="Courier"/>
                <a:cs typeface="Courier"/>
              </a:rPr>
              <a:t>{container-id}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.</a:t>
            </a:r>
            <a:endParaRPr sz="120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111100"/>
              </a:lnSpc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The bottom line is that our Dockerfile is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production-ready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but we can run the container in dev</a:t>
            </a:r>
            <a:r>
              <a:rPr sz="1200" spc="-6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mode  (NODE_ENV=development) with volumes and host database which allows us to avoid any  modifications between images and/or Dockerfiles when we go 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from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dev to</a:t>
            </a:r>
            <a:r>
              <a:rPr sz="1200" spc="-7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prod.</a:t>
            </a:r>
            <a:endParaRPr sz="12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444500"/>
            <a:ext cx="8674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797979"/>
                </a:solidFill>
                <a:latin typeface="Helvetica"/>
                <a:cs typeface="Helvetica"/>
              </a:rPr>
              <a:t>1-dockerized-node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999" y="6116320"/>
            <a:ext cx="7010400" cy="1229360"/>
          </a:xfrm>
          <a:custGeom>
            <a:avLst/>
            <a:gdLst/>
            <a:ahLst/>
            <a:cxnLst/>
            <a:rect l="l" t="t" r="r" b="b"/>
            <a:pathLst>
              <a:path w="7010400" h="1229359">
                <a:moveTo>
                  <a:pt x="0" y="1229359"/>
                </a:moveTo>
                <a:lnTo>
                  <a:pt x="7010400" y="1229359"/>
                </a:lnTo>
                <a:lnTo>
                  <a:pt x="7010400" y="0"/>
                </a:lnTo>
                <a:lnTo>
                  <a:pt x="0" y="0"/>
                </a:lnTo>
                <a:lnTo>
                  <a:pt x="0" y="1229359"/>
                </a:lnTo>
                <a:close/>
              </a:path>
            </a:pathLst>
          </a:custGeom>
          <a:solidFill>
            <a:srgbClr val="282B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/>
              <a:t>3. Use Docker networks for</a:t>
            </a:r>
            <a:r>
              <a:rPr spc="-100" dirty="0"/>
              <a:t> </a:t>
            </a:r>
            <a:r>
              <a:rPr dirty="0"/>
              <a:t>multi-container  setup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75"/>
              </a:lnSpc>
            </a:pPr>
            <a:fld id="{81D60167-4931-47E6-BA6A-407CBD079E47}" type="slidenum">
              <a:rPr dirty="0"/>
              <a:t>11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15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8299" y="1846579"/>
            <a:ext cx="7000240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As mentioned, Dockerfile you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created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is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ready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to be deployed to cloud without modifications.  </a:t>
            </a:r>
            <a:r>
              <a:rPr sz="1200" spc="-15" dirty="0">
                <a:solidFill>
                  <a:srgbClr val="111111"/>
                </a:solidFill>
                <a:latin typeface="Helvetica Neue"/>
                <a:cs typeface="Helvetica Neue"/>
              </a:rPr>
              <a:t>However,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if you want to run MongoDB or anyother service in a container (instead of a host or</a:t>
            </a:r>
            <a:r>
              <a:rPr sz="1200" spc="-8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managed  solution like mLab or Compose), then you can do it with Docker networks. The idea is to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create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a  network and launch two (or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more)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containers inside of this network. Every container in a network can  “talk” to each other just by</a:t>
            </a:r>
            <a:r>
              <a:rPr sz="1200" spc="-10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name.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299" y="3106420"/>
            <a:ext cx="1955800" cy="3060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b="1" spc="10" dirty="0">
                <a:solidFill>
                  <a:srgbClr val="111111"/>
                </a:solidFill>
                <a:latin typeface="Helvetica Neue"/>
                <a:cs typeface="Helvetica Neue"/>
              </a:rPr>
              <a:t>Creating</a:t>
            </a:r>
            <a:r>
              <a:rPr sz="1800" b="1" spc="-7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800" b="1" spc="15" dirty="0">
                <a:solidFill>
                  <a:srgbClr val="111111"/>
                </a:solidFill>
                <a:latin typeface="Helvetica Neue"/>
                <a:cs typeface="Helvetica Neue"/>
              </a:rPr>
              <a:t>network</a:t>
            </a:r>
            <a:endParaRPr sz="1800">
              <a:latin typeface="Helvetica Neue"/>
              <a:cs typeface="Helvetica Neu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299" y="3634740"/>
            <a:ext cx="6031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Assuming you want to name your network </a:t>
            </a:r>
            <a:r>
              <a:rPr sz="1200" spc="-5" dirty="0">
                <a:solidFill>
                  <a:srgbClr val="111111"/>
                </a:solidFill>
                <a:latin typeface="Courier"/>
                <a:cs typeface="Courier"/>
              </a:rPr>
              <a:t>banking-api-network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,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run this command: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999" y="4064000"/>
            <a:ext cx="7010400" cy="31496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762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600"/>
              </a:spcBef>
            </a:pP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docker network </a:t>
            </a:r>
            <a:r>
              <a:rPr sz="1000" spc="15" dirty="0">
                <a:solidFill>
                  <a:srgbClr val="8CBBAD"/>
                </a:solidFill>
                <a:latin typeface="Courier"/>
                <a:cs typeface="Courier"/>
              </a:rPr>
              <a:t>create </a:t>
            </a:r>
            <a:r>
              <a:rPr sz="1000" spc="10" dirty="0">
                <a:solidFill>
                  <a:srgbClr val="818E96"/>
                </a:solidFill>
                <a:latin typeface="Courier"/>
                <a:cs typeface="Courier"/>
              </a:rPr>
              <a:t>--driver=bridge</a:t>
            </a:r>
            <a:r>
              <a:rPr sz="1000" spc="155" dirty="0">
                <a:solidFill>
                  <a:srgbClr val="818E96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banking-api-network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299" y="4569459"/>
            <a:ext cx="4879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111111"/>
                </a:solidFill>
                <a:latin typeface="Helvetica Neue"/>
                <a:cs typeface="Helvetica Neue"/>
              </a:rPr>
              <a:t>Verify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by getting </a:t>
            </a:r>
            <a:r>
              <a:rPr sz="1200" dirty="0">
                <a:solidFill>
                  <a:srgbClr val="111111"/>
                </a:solidFill>
                <a:latin typeface="Courier"/>
                <a:cs typeface="Courier"/>
              </a:rPr>
              <a:t>banking-api-network</a:t>
            </a:r>
            <a:r>
              <a:rPr sz="1200" spc="-455" dirty="0">
                <a:solidFill>
                  <a:srgbClr val="111111"/>
                </a:solidFill>
                <a:latin typeface="Courier"/>
                <a:cs typeface="Courier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details or list of all networks: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0999" y="4998720"/>
            <a:ext cx="7010400" cy="50800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6985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550"/>
              </a:spcBef>
            </a:pP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docker network </a:t>
            </a:r>
            <a:r>
              <a:rPr sz="1000" b="1" spc="-10" dirty="0">
                <a:solidFill>
                  <a:srgbClr val="93C763"/>
                </a:solidFill>
                <a:latin typeface="Courier"/>
                <a:cs typeface="Courier"/>
              </a:rPr>
              <a:t>inspect</a:t>
            </a:r>
            <a:r>
              <a:rPr sz="1000" b="1" spc="60" dirty="0">
                <a:solidFill>
                  <a:srgbClr val="93C763"/>
                </a:solidFill>
                <a:latin typeface="Courier"/>
                <a:cs typeface="Courier"/>
              </a:rPr>
              <a:t> </a:t>
            </a:r>
            <a:r>
              <a:rPr sz="1000" b="1" spc="-10" dirty="0">
                <a:solidFill>
                  <a:srgbClr val="93C763"/>
                </a:solidFill>
                <a:latin typeface="Courier"/>
                <a:cs typeface="Courier"/>
              </a:rPr>
              <a:t>banking-api-network</a:t>
            </a:r>
            <a:endParaRPr sz="1000">
              <a:latin typeface="Courier"/>
              <a:cs typeface="Courier"/>
            </a:endParaRPr>
          </a:p>
          <a:p>
            <a:pPr marL="67310">
              <a:lnSpc>
                <a:spcPct val="100000"/>
              </a:lnSpc>
              <a:spcBef>
                <a:spcPts val="229"/>
              </a:spcBef>
            </a:pP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docker network</a:t>
            </a:r>
            <a:r>
              <a:rPr sz="1000" spc="-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ls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8299" y="5697220"/>
            <a:ext cx="2371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111111"/>
                </a:solidFill>
                <a:latin typeface="Helvetica Neue"/>
                <a:cs typeface="Helvetica Neue"/>
              </a:rPr>
              <a:t>You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would see something like</a:t>
            </a:r>
            <a:r>
              <a:rPr sz="1200" spc="-5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this:</a:t>
            </a:r>
            <a:endParaRPr sz="1200">
              <a:latin typeface="Helvetica Neue"/>
              <a:cs typeface="Helvetica Neue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85127" y="6219943"/>
          <a:ext cx="5405729" cy="1079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619"/>
                <a:gridCol w="317051"/>
                <a:gridCol w="1743507"/>
                <a:gridCol w="1149442"/>
                <a:gridCol w="983110"/>
              </a:tblGrid>
              <a:tr h="152400">
                <a:tc>
                  <a:txBody>
                    <a:bodyPr/>
                    <a:lstStyle/>
                    <a:p>
                      <a:pPr marL="63500">
                        <a:lnSpc>
                          <a:spcPts val="994"/>
                        </a:lnSpc>
                      </a:pPr>
                      <a:r>
                        <a:rPr sz="1000" spc="-10" dirty="0">
                          <a:solidFill>
                            <a:srgbClr val="E0E2E4"/>
                          </a:solidFill>
                          <a:latin typeface="Courier"/>
                          <a:cs typeface="Courier"/>
                        </a:rPr>
                        <a:t>docker</a:t>
                      </a:r>
                      <a:r>
                        <a:rPr sz="1000" spc="-50" dirty="0">
                          <a:solidFill>
                            <a:srgbClr val="E0E2E4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solidFill>
                            <a:srgbClr val="E0E2E4"/>
                          </a:solidFill>
                          <a:latin typeface="Courier"/>
                          <a:cs typeface="Courier"/>
                        </a:rPr>
                        <a:t>network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282B2E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994"/>
                        </a:lnSpc>
                      </a:pPr>
                      <a:r>
                        <a:rPr sz="1000" spc="-10" dirty="0">
                          <a:solidFill>
                            <a:srgbClr val="E0E2E4"/>
                          </a:solidFill>
                          <a:latin typeface="Courier"/>
                          <a:cs typeface="Courier"/>
                        </a:rPr>
                        <a:t>ls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282B2E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82B2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7800">
                <a:tc>
                  <a:txBody>
                    <a:bodyPr/>
                    <a:lstStyle/>
                    <a:p>
                      <a:pPr marL="63500">
                        <a:lnSpc>
                          <a:spcPts val="1185"/>
                        </a:lnSpc>
                      </a:pPr>
                      <a:r>
                        <a:rPr sz="1000" spc="10" dirty="0">
                          <a:solidFill>
                            <a:srgbClr val="E0E2E4"/>
                          </a:solidFill>
                          <a:latin typeface="Courier"/>
                          <a:cs typeface="Courier"/>
                        </a:rPr>
                        <a:t>NETWORK</a:t>
                      </a:r>
                      <a:r>
                        <a:rPr sz="1000" spc="-40" dirty="0">
                          <a:solidFill>
                            <a:srgbClr val="E0E2E4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10" dirty="0">
                          <a:solidFill>
                            <a:srgbClr val="E0E2E4"/>
                          </a:solidFill>
                          <a:latin typeface="Courier"/>
                          <a:cs typeface="Courier"/>
                        </a:rPr>
                        <a:t>ID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282B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82B2E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185"/>
                        </a:lnSpc>
                      </a:pPr>
                      <a:r>
                        <a:rPr sz="1000" spc="10" dirty="0">
                          <a:solidFill>
                            <a:srgbClr val="E0E2E4"/>
                          </a:solidFill>
                          <a:latin typeface="Courier"/>
                          <a:cs typeface="Courier"/>
                        </a:rPr>
                        <a:t>NAME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282B2E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185"/>
                        </a:lnSpc>
                      </a:pPr>
                      <a:r>
                        <a:rPr sz="1000" spc="10" dirty="0">
                          <a:solidFill>
                            <a:srgbClr val="E0E2E4"/>
                          </a:solidFill>
                          <a:latin typeface="Courier"/>
                          <a:cs typeface="Courier"/>
                        </a:rPr>
                        <a:t>DRIVER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282B2E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5"/>
                        </a:lnSpc>
                      </a:pPr>
                      <a:r>
                        <a:rPr sz="1000" dirty="0">
                          <a:solidFill>
                            <a:srgbClr val="E0E2E4"/>
                          </a:solidFill>
                          <a:latin typeface="Courier"/>
                          <a:cs typeface="Courier"/>
                        </a:rPr>
                        <a:t>SCOPE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282B2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63500">
                        <a:lnSpc>
                          <a:spcPts val="1185"/>
                        </a:lnSpc>
                      </a:pPr>
                      <a:r>
                        <a:rPr sz="1000" spc="10" dirty="0">
                          <a:solidFill>
                            <a:srgbClr val="E0E2E4"/>
                          </a:solidFill>
                          <a:latin typeface="Courier"/>
                          <a:cs typeface="Courier"/>
                        </a:rPr>
                        <a:t>e9f653fffa25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282B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82B2E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185"/>
                        </a:lnSpc>
                      </a:pPr>
                      <a:r>
                        <a:rPr sz="1000" spc="10" dirty="0">
                          <a:solidFill>
                            <a:srgbClr val="E0E2E4"/>
                          </a:solidFill>
                          <a:latin typeface="Courier"/>
                          <a:cs typeface="Courier"/>
                        </a:rPr>
                        <a:t>banking-api-network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282B2E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185"/>
                        </a:lnSpc>
                      </a:pPr>
                      <a:r>
                        <a:rPr sz="1000" spc="10" dirty="0">
                          <a:solidFill>
                            <a:srgbClr val="E0E2E4"/>
                          </a:solidFill>
                          <a:latin typeface="Courier"/>
                          <a:cs typeface="Courier"/>
                        </a:rPr>
                        <a:t>bridge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282B2E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5"/>
                        </a:lnSpc>
                      </a:pPr>
                      <a:r>
                        <a:rPr sz="1000" dirty="0">
                          <a:solidFill>
                            <a:srgbClr val="8CBBAD"/>
                          </a:solidFill>
                          <a:latin typeface="Courier"/>
                          <a:cs typeface="Courier"/>
                        </a:rPr>
                        <a:t>local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282B2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63500">
                        <a:lnSpc>
                          <a:spcPts val="1195"/>
                        </a:lnSpc>
                      </a:pPr>
                      <a:r>
                        <a:rPr sz="1000" spc="-10" dirty="0">
                          <a:solidFill>
                            <a:srgbClr val="8CBBAD"/>
                          </a:solidFill>
                          <a:latin typeface="Courier"/>
                          <a:cs typeface="Courier"/>
                        </a:rPr>
                        <a:t>cd</a:t>
                      </a:r>
                      <a:r>
                        <a:rPr sz="1000" spc="-10" dirty="0">
                          <a:solidFill>
                            <a:srgbClr val="E0E2E4"/>
                          </a:solidFill>
                          <a:latin typeface="Courier"/>
                          <a:cs typeface="Courier"/>
                        </a:rPr>
                        <a:t>768d87acb1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282B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82B2E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195"/>
                        </a:lnSpc>
                      </a:pPr>
                      <a:r>
                        <a:rPr sz="1000" spc="-15" dirty="0">
                          <a:solidFill>
                            <a:srgbClr val="E0E2E4"/>
                          </a:solidFill>
                          <a:latin typeface="Courier"/>
                          <a:cs typeface="Courier"/>
                        </a:rPr>
                        <a:t>bridge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282B2E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195"/>
                        </a:lnSpc>
                      </a:pPr>
                      <a:r>
                        <a:rPr sz="1000" spc="-15" dirty="0">
                          <a:solidFill>
                            <a:srgbClr val="E0E2E4"/>
                          </a:solidFill>
                          <a:latin typeface="Courier"/>
                          <a:cs typeface="Courier"/>
                        </a:rPr>
                        <a:t>bridge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282B2E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95"/>
                        </a:lnSpc>
                      </a:pPr>
                      <a:r>
                        <a:rPr sz="1000" dirty="0">
                          <a:solidFill>
                            <a:srgbClr val="8CBBAD"/>
                          </a:solidFill>
                          <a:latin typeface="Courier"/>
                          <a:cs typeface="Courier"/>
                        </a:rPr>
                        <a:t>local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282B2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63500">
                        <a:lnSpc>
                          <a:spcPts val="1185"/>
                        </a:lnSpc>
                      </a:pPr>
                      <a:r>
                        <a:rPr sz="1000" spc="15" dirty="0">
                          <a:solidFill>
                            <a:srgbClr val="E0E2E4"/>
                          </a:solidFill>
                          <a:latin typeface="Courier"/>
                          <a:cs typeface="Courier"/>
                        </a:rPr>
                        <a:t>0</a:t>
                      </a:r>
                      <a:r>
                        <a:rPr sz="1000" spc="15" dirty="0">
                          <a:solidFill>
                            <a:srgbClr val="8CBBAD"/>
                          </a:solidFill>
                          <a:latin typeface="Courier"/>
                          <a:cs typeface="Courier"/>
                        </a:rPr>
                        <a:t>cd</a:t>
                      </a:r>
                      <a:r>
                        <a:rPr sz="1000" spc="15" dirty="0">
                          <a:solidFill>
                            <a:srgbClr val="E0E2E4"/>
                          </a:solidFill>
                          <a:latin typeface="Courier"/>
                          <a:cs typeface="Courier"/>
                        </a:rPr>
                        <a:t>7db8df819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282B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82B2E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185"/>
                        </a:lnSpc>
                      </a:pPr>
                      <a:r>
                        <a:rPr sz="1000" spc="10" dirty="0">
                          <a:solidFill>
                            <a:srgbClr val="E0E2E4"/>
                          </a:solidFill>
                          <a:latin typeface="Courier"/>
                          <a:cs typeface="Courier"/>
                        </a:rPr>
                        <a:t>host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282B2E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185"/>
                        </a:lnSpc>
                      </a:pPr>
                      <a:r>
                        <a:rPr sz="1000" spc="10" dirty="0">
                          <a:solidFill>
                            <a:srgbClr val="E0E2E4"/>
                          </a:solidFill>
                          <a:latin typeface="Courier"/>
                          <a:cs typeface="Courier"/>
                        </a:rPr>
                        <a:t>host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282B2E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5"/>
                        </a:lnSpc>
                      </a:pPr>
                      <a:r>
                        <a:rPr sz="1000" dirty="0">
                          <a:solidFill>
                            <a:srgbClr val="8CBBAD"/>
                          </a:solidFill>
                          <a:latin typeface="Courier"/>
                          <a:cs typeface="Courier"/>
                        </a:rPr>
                        <a:t>local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282B2E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63500">
                        <a:lnSpc>
                          <a:spcPts val="1195"/>
                        </a:lnSpc>
                      </a:pPr>
                      <a:r>
                        <a:rPr sz="1000" spc="-15" dirty="0">
                          <a:solidFill>
                            <a:srgbClr val="E0E2E4"/>
                          </a:solidFill>
                          <a:latin typeface="Courier"/>
                          <a:cs typeface="Courier"/>
                        </a:rPr>
                        <a:t>8f4db39bd202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282B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82B2E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195"/>
                        </a:lnSpc>
                      </a:pPr>
                      <a:r>
                        <a:rPr sz="1000" spc="-15" dirty="0">
                          <a:solidFill>
                            <a:srgbClr val="E0E2E4"/>
                          </a:solidFill>
                          <a:latin typeface="Courier"/>
                          <a:cs typeface="Courier"/>
                        </a:rPr>
                        <a:t>none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282B2E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195"/>
                        </a:lnSpc>
                      </a:pPr>
                      <a:r>
                        <a:rPr sz="1000" spc="-15" dirty="0">
                          <a:solidFill>
                            <a:srgbClr val="E0E2E4"/>
                          </a:solidFill>
                          <a:latin typeface="Courier"/>
                          <a:cs typeface="Courier"/>
                        </a:rPr>
                        <a:t>null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282B2E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95"/>
                        </a:lnSpc>
                      </a:pPr>
                      <a:r>
                        <a:rPr sz="1000" dirty="0">
                          <a:solidFill>
                            <a:srgbClr val="8CBBAD"/>
                          </a:solidFill>
                          <a:latin typeface="Courier"/>
                          <a:cs typeface="Courier"/>
                        </a:rPr>
                        <a:t>local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282B2E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368299" y="7505700"/>
            <a:ext cx="6899275" cy="6553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4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Next, launch vanilla mongo image in </a:t>
            </a:r>
            <a:r>
              <a:rPr sz="1200" dirty="0">
                <a:solidFill>
                  <a:srgbClr val="111111"/>
                </a:solidFill>
                <a:latin typeface="Courier"/>
                <a:cs typeface="Courier"/>
              </a:rPr>
              <a:t>banking-api-network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(or whatever name you used for your  network). The name of the container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mongod-banking-api-prod-container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will become the host name  to access it 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from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our</a:t>
            </a:r>
            <a:r>
              <a:rPr sz="1200" spc="-7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app: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0999" y="8371840"/>
            <a:ext cx="7010400" cy="49784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45719" rIns="0" bIns="0" rtlCol="0">
            <a:spAutoFit/>
          </a:bodyPr>
          <a:lstStyle/>
          <a:p>
            <a:pPr marL="146685" marR="118110" indent="-79375">
              <a:lnSpc>
                <a:spcPct val="120000"/>
              </a:lnSpc>
              <a:spcBef>
                <a:spcPts val="359"/>
              </a:spcBef>
            </a:pP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docker run </a:t>
            </a: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--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rm </a:t>
            </a: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-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it </a:t>
            </a: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--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net=banking</a:t>
            </a: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-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api</a:t>
            </a: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-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network </a:t>
            </a: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--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name mongod</a:t>
            </a: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-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banking</a:t>
            </a: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-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api</a:t>
            </a: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-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prod</a:t>
            </a: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-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container  mongo</a:t>
            </a:r>
            <a:endParaRPr sz="100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75"/>
              </a:lnSpc>
            </a:pPr>
            <a:fld id="{81D60167-4931-47E6-BA6A-407CBD079E47}" type="slidenum">
              <a:rPr dirty="0"/>
              <a:t>12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15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68300" y="444500"/>
            <a:ext cx="8674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797979"/>
                </a:solidFill>
                <a:latin typeface="Helvetica"/>
                <a:cs typeface="Helvetica"/>
              </a:rPr>
              <a:t>1-dockerized-node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728980"/>
            <a:ext cx="6870700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Note: If you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didn’t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have mongo image, Docker will download it for you. It’ll happen just once, the</a:t>
            </a:r>
            <a:r>
              <a:rPr sz="1200" spc="-9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first  time.</a:t>
            </a:r>
            <a:endParaRPr sz="120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Leave this mongo running. Open a new</a:t>
            </a:r>
            <a:r>
              <a:rPr sz="1200" spc="-10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terminal.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299" y="1785620"/>
            <a:ext cx="3059430" cy="3060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b="1" spc="15" dirty="0">
                <a:solidFill>
                  <a:srgbClr val="111111"/>
                </a:solidFill>
                <a:latin typeface="Helvetica Neue"/>
                <a:cs typeface="Helvetica Neue"/>
              </a:rPr>
              <a:t>Launch </a:t>
            </a:r>
            <a:r>
              <a:rPr sz="1800" b="1" spc="25" dirty="0">
                <a:solidFill>
                  <a:srgbClr val="111111"/>
                </a:solidFill>
                <a:latin typeface="Helvetica Neue"/>
                <a:cs typeface="Helvetica Neue"/>
              </a:rPr>
              <a:t>App </a:t>
            </a:r>
            <a:r>
              <a:rPr sz="1800" b="1" spc="10" dirty="0">
                <a:solidFill>
                  <a:srgbClr val="111111"/>
                </a:solidFill>
                <a:latin typeface="Helvetica Neue"/>
                <a:cs typeface="Helvetica Neue"/>
              </a:rPr>
              <a:t>into </a:t>
            </a:r>
            <a:r>
              <a:rPr sz="1800" b="1" spc="15" dirty="0">
                <a:solidFill>
                  <a:srgbClr val="111111"/>
                </a:solidFill>
                <a:latin typeface="Helvetica Neue"/>
                <a:cs typeface="Helvetica Neue"/>
              </a:rPr>
              <a:t>a</a:t>
            </a:r>
            <a:r>
              <a:rPr sz="1800" b="1" spc="-6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800" b="1" spc="15" dirty="0">
                <a:solidFill>
                  <a:srgbClr val="111111"/>
                </a:solidFill>
                <a:latin typeface="Helvetica Neue"/>
                <a:cs typeface="Helvetica Neue"/>
              </a:rPr>
              <a:t>Network</a:t>
            </a:r>
            <a:endParaRPr sz="18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299" y="2293620"/>
            <a:ext cx="6409690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This is my command to launch my Node app in a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production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mode and connect to my</a:t>
            </a:r>
            <a:r>
              <a:rPr sz="1200" spc="-7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mongo  container which is in the same network</a:t>
            </a:r>
            <a:r>
              <a:rPr sz="1200" spc="-10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(banking-api-network):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999" y="2936239"/>
            <a:ext cx="7010400" cy="68072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6985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550"/>
              </a:spcBef>
            </a:pP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docker </a:t>
            </a:r>
            <a:r>
              <a:rPr sz="1000" b="1" spc="-10" dirty="0">
                <a:solidFill>
                  <a:srgbClr val="93C763"/>
                </a:solidFill>
                <a:latin typeface="Courier"/>
                <a:cs typeface="Courier"/>
              </a:rPr>
              <a:t>run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--rm -t </a:t>
            </a:r>
            <a:r>
              <a:rPr sz="1000" spc="-15" dirty="0">
                <a:solidFill>
                  <a:srgbClr val="E0E2E4"/>
                </a:solidFill>
                <a:latin typeface="Courier"/>
                <a:cs typeface="Courier"/>
              </a:rPr>
              <a:t>--net=banking-api-network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--name </a:t>
            </a:r>
            <a:r>
              <a:rPr sz="1000" spc="-15" dirty="0">
                <a:solidFill>
                  <a:srgbClr val="E0E2E4"/>
                </a:solidFill>
                <a:latin typeface="Courier"/>
                <a:cs typeface="Courier"/>
              </a:rPr>
              <a:t>banking-api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-e</a:t>
            </a:r>
            <a:r>
              <a:rPr sz="1000" spc="409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NODE_ENV=production</a:t>
            </a:r>
            <a:endParaRPr sz="1000">
              <a:latin typeface="Courier"/>
              <a:cs typeface="Courier"/>
            </a:endParaRPr>
          </a:p>
          <a:p>
            <a:pPr marL="67310" marR="118745" indent="78740">
              <a:lnSpc>
                <a:spcPts val="1440"/>
              </a:lnSpc>
              <a:spcBef>
                <a:spcPts val="75"/>
              </a:spcBef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-e DB_URI=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"mongodb://mongod-banking-api-prod-container:27017/db-prod"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-p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80:3000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330d  f9053088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299" y="3776979"/>
            <a:ext cx="6995795" cy="12750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The </a:t>
            </a:r>
            <a:r>
              <a:rPr sz="1200" dirty="0">
                <a:solidFill>
                  <a:srgbClr val="111111"/>
                </a:solidFill>
                <a:latin typeface="Courier"/>
                <a:cs typeface="Courier"/>
              </a:rPr>
              <a:t>330df9053088</a:t>
            </a:r>
            <a:r>
              <a:rPr sz="1200" spc="-425" dirty="0">
                <a:solidFill>
                  <a:srgbClr val="111111"/>
                </a:solidFill>
                <a:latin typeface="Courier"/>
                <a:cs typeface="Courier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must be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replaced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with your app image ID 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from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the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previous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step when you did</a:t>
            </a:r>
            <a:endParaRPr sz="1200">
              <a:latin typeface="Helvetica Neue"/>
              <a:cs typeface="Helvetica Neue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spc="-5" dirty="0">
                <a:solidFill>
                  <a:srgbClr val="111111"/>
                </a:solidFill>
                <a:latin typeface="Courier"/>
                <a:cs typeface="Courier"/>
              </a:rPr>
              <a:t>docker build </a:t>
            </a:r>
            <a:r>
              <a:rPr sz="1200" dirty="0">
                <a:solidFill>
                  <a:srgbClr val="111111"/>
                </a:solidFill>
                <a:latin typeface="Courier"/>
                <a:cs typeface="Courier"/>
              </a:rPr>
              <a:t>.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. If you 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forgot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the app image ID, then run </a:t>
            </a:r>
            <a:r>
              <a:rPr sz="1200" spc="-5" dirty="0">
                <a:solidFill>
                  <a:srgbClr val="111111"/>
                </a:solidFill>
                <a:latin typeface="Courier"/>
                <a:cs typeface="Courier"/>
              </a:rPr>
              <a:t>docker </a:t>
            </a:r>
            <a:r>
              <a:rPr sz="1200" dirty="0">
                <a:solidFill>
                  <a:srgbClr val="111111"/>
                </a:solidFill>
                <a:latin typeface="Courier"/>
                <a:cs typeface="Courier"/>
              </a:rPr>
              <a:t>images</a:t>
            </a:r>
            <a:r>
              <a:rPr sz="1200" spc="-440" dirty="0">
                <a:solidFill>
                  <a:srgbClr val="111111"/>
                </a:solidFill>
                <a:latin typeface="Courier"/>
                <a:cs typeface="Courier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and look up the ID.</a:t>
            </a:r>
            <a:endParaRPr sz="120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111100"/>
              </a:lnSpc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This time, you’ll see pm2 in a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production clustered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mode. I have 2 CPUs in my Docker engine</a:t>
            </a:r>
            <a:r>
              <a:rPr sz="1200" spc="-4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settings,  hence pm2-docker spawned two Node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processes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which both listen for incoming connections at 3000  </a:t>
            </a:r>
            <a:r>
              <a:rPr sz="1200" spc="-15" dirty="0">
                <a:solidFill>
                  <a:srgbClr val="111111"/>
                </a:solidFill>
                <a:latin typeface="Helvetica Neue"/>
                <a:cs typeface="Helvetica Neue"/>
              </a:rPr>
              <a:t>(container,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80 on the</a:t>
            </a:r>
            <a:r>
              <a:rPr sz="1200" spc="-3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host):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999" y="5262879"/>
            <a:ext cx="7010400" cy="306832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762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600"/>
              </a:spcBef>
            </a:pP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docker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run --rm -t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--net=banking-api-network --name banking-api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-e</a:t>
            </a:r>
            <a:r>
              <a:rPr sz="1000" spc="229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NODE_ENV=production</a:t>
            </a:r>
            <a:endParaRPr sz="1000">
              <a:latin typeface="Courier"/>
              <a:cs typeface="Courier"/>
            </a:endParaRPr>
          </a:p>
          <a:p>
            <a:pPr marL="67310" marR="118110" indent="78740">
              <a:lnSpc>
                <a:spcPct val="115799"/>
              </a:lnSpc>
              <a:spcBef>
                <a:spcPts val="50"/>
              </a:spcBef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-e DB_URI=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"mongodb://mongod-banking-api-prod-container:27017/db-prod"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-p 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80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: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3000 330d  </a:t>
            </a:r>
            <a:r>
              <a:rPr sz="1000" spc="-10" dirty="0">
                <a:solidFill>
                  <a:srgbClr val="FFCD22"/>
                </a:solidFill>
                <a:latin typeface="Courier"/>
                <a:cs typeface="Courier"/>
              </a:rPr>
              <a:t>f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9053088</a:t>
            </a:r>
            <a:endParaRPr sz="1000">
              <a:latin typeface="Courier"/>
              <a:cs typeface="Courier"/>
            </a:endParaRPr>
          </a:p>
          <a:p>
            <a:pPr marL="67310" marR="4002404">
              <a:lnSpc>
                <a:spcPts val="1440"/>
              </a:lnSpc>
              <a:spcBef>
                <a:spcPts val="75"/>
              </a:spcBef>
            </a:pPr>
            <a:r>
              <a:rPr sz="1000" spc="-10" dirty="0">
                <a:solidFill>
                  <a:srgbClr val="8CBBAD"/>
                </a:solidFill>
                <a:latin typeface="Courier"/>
                <a:cs typeface="Courier"/>
              </a:rPr>
              <a:t>npm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info </a:t>
            </a:r>
            <a:r>
              <a:rPr sz="1000" b="1" spc="-10" dirty="0">
                <a:solidFill>
                  <a:srgbClr val="93C763"/>
                </a:solidFill>
                <a:latin typeface="Courier"/>
                <a:cs typeface="Courier"/>
              </a:rPr>
              <a:t>it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worked </a:t>
            </a:r>
            <a:r>
              <a:rPr sz="1000" b="1" spc="-10" dirty="0">
                <a:solidFill>
                  <a:srgbClr val="93C763"/>
                </a:solidFill>
                <a:latin typeface="Courier"/>
                <a:cs typeface="Courier"/>
              </a:rPr>
              <a:t>if it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ends </a:t>
            </a:r>
            <a:r>
              <a:rPr sz="1000" b="1" spc="-10" dirty="0">
                <a:solidFill>
                  <a:srgbClr val="93C763"/>
                </a:solidFill>
                <a:latin typeface="Courier"/>
                <a:cs typeface="Courier"/>
              </a:rPr>
              <a:t>with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ok  </a:t>
            </a:r>
            <a:r>
              <a:rPr sz="1000" spc="15" dirty="0">
                <a:solidFill>
                  <a:srgbClr val="8CBBAD"/>
                </a:solidFill>
                <a:latin typeface="Courier"/>
                <a:cs typeface="Courier"/>
              </a:rPr>
              <a:t>npm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info using</a:t>
            </a:r>
            <a:r>
              <a:rPr sz="1000" spc="-3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8CBBAD"/>
                </a:solidFill>
                <a:latin typeface="Courier"/>
                <a:cs typeface="Courier"/>
                <a:hlinkClick r:id="rId2"/>
              </a:rPr>
              <a:t>npm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  <a:hlinkClick r:id="rId2"/>
              </a:rPr>
              <a:t>@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  <a:hlinkClick r:id="rId2"/>
              </a:rPr>
              <a:t>3.10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  <a:hlinkClick r:id="rId2"/>
              </a:rPr>
              <a:t>.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  <a:hlinkClick r:id="rId2"/>
              </a:rPr>
              <a:t>10</a:t>
            </a:r>
            <a:endParaRPr sz="1000">
              <a:latin typeface="Courier"/>
              <a:cs typeface="Courier"/>
            </a:endParaRPr>
          </a:p>
          <a:p>
            <a:pPr marL="67310">
              <a:lnSpc>
                <a:spcPct val="100000"/>
              </a:lnSpc>
              <a:spcBef>
                <a:spcPts val="150"/>
              </a:spcBef>
            </a:pPr>
            <a:r>
              <a:rPr sz="1000" spc="15" dirty="0">
                <a:solidFill>
                  <a:srgbClr val="8CBBAD"/>
                </a:solidFill>
                <a:latin typeface="Courier"/>
                <a:cs typeface="Courier"/>
              </a:rPr>
              <a:t>npm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info using</a:t>
            </a:r>
            <a:r>
              <a:rPr sz="1000" spc="-2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  <a:hlinkClick r:id="rId3"/>
              </a:rPr>
              <a:t>node@v6.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  <a:hlinkClick r:id="rId3"/>
              </a:rPr>
              <a:t>10.3</a:t>
            </a:r>
            <a:endParaRPr sz="1000">
              <a:latin typeface="Courier"/>
              <a:cs typeface="Courier"/>
            </a:endParaRPr>
          </a:p>
          <a:p>
            <a:pPr marL="67310" marR="1862455">
              <a:lnSpc>
                <a:spcPct val="115799"/>
              </a:lnSpc>
              <a:spcBef>
                <a:spcPts val="50"/>
              </a:spcBef>
            </a:pPr>
            <a:r>
              <a:rPr sz="1000" spc="15" dirty="0">
                <a:solidFill>
                  <a:srgbClr val="8CBBAD"/>
                </a:solidFill>
                <a:latin typeface="Courier"/>
                <a:cs typeface="Courier"/>
              </a:rPr>
              <a:t>npm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info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lifecycle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banking-api@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1.0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.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0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~prestart: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  <a:hlinkClick r:id="rId4"/>
              </a:rPr>
              <a:t>banking-api@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  <a:hlinkClick r:id="rId4"/>
              </a:rPr>
              <a:t>1.0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  <a:hlinkClick r:id="rId4"/>
              </a:rPr>
              <a:t>.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  <a:hlinkClick r:id="rId4"/>
              </a:rPr>
              <a:t>0 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8CBBAD"/>
                </a:solidFill>
                <a:latin typeface="Courier"/>
                <a:cs typeface="Courier"/>
              </a:rPr>
              <a:t>npm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info </a:t>
            </a:r>
            <a:r>
              <a:rPr sz="1000" spc="-15" dirty="0">
                <a:solidFill>
                  <a:srgbClr val="E0E2E4"/>
                </a:solidFill>
                <a:latin typeface="Courier"/>
                <a:cs typeface="Courier"/>
              </a:rPr>
              <a:t>lifecycle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banking-api@</a:t>
            </a:r>
            <a:r>
              <a:rPr sz="1000" spc="-10" dirty="0">
                <a:solidFill>
                  <a:srgbClr val="FFCD22"/>
                </a:solidFill>
                <a:latin typeface="Courier"/>
                <a:cs typeface="Courier"/>
              </a:rPr>
              <a:t>1.0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.</a:t>
            </a:r>
            <a:r>
              <a:rPr sz="1000" spc="-10" dirty="0">
                <a:solidFill>
                  <a:srgbClr val="FFCD22"/>
                </a:solidFill>
                <a:latin typeface="Courier"/>
                <a:cs typeface="Courier"/>
              </a:rPr>
              <a:t>0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~start:</a:t>
            </a:r>
            <a:r>
              <a:rPr sz="1000" spc="21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  <a:hlinkClick r:id="rId4"/>
              </a:rPr>
              <a:t>banking-api@</a:t>
            </a:r>
            <a:r>
              <a:rPr sz="1000" spc="-10" dirty="0">
                <a:solidFill>
                  <a:srgbClr val="FFCD22"/>
                </a:solidFill>
                <a:latin typeface="Courier"/>
                <a:cs typeface="Courier"/>
                <a:hlinkClick r:id="rId4"/>
              </a:rPr>
              <a:t>1.0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  <a:hlinkClick r:id="rId4"/>
              </a:rPr>
              <a:t>.</a:t>
            </a:r>
            <a:r>
              <a:rPr sz="1000" spc="-10" dirty="0">
                <a:solidFill>
                  <a:srgbClr val="FFCD22"/>
                </a:solidFill>
                <a:latin typeface="Courier"/>
                <a:cs typeface="Courier"/>
                <a:hlinkClick r:id="rId4"/>
              </a:rPr>
              <a:t>0</a:t>
            </a:r>
            <a:endParaRPr sz="100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&gt;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  <a:hlinkClick r:id="rId4"/>
              </a:rPr>
              <a:t>banking-api@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  <a:hlinkClick r:id="rId4"/>
              </a:rPr>
              <a:t>1.0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  <a:hlinkClick r:id="rId4"/>
              </a:rPr>
              <a:t>.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  <a:hlinkClick r:id="rId4"/>
              </a:rPr>
              <a:t>0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start</a:t>
            </a:r>
            <a:r>
              <a:rPr sz="1000" spc="3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/usr/src/api</a:t>
            </a:r>
            <a:endParaRPr sz="1000">
              <a:latin typeface="Courier"/>
              <a:cs typeface="Courier"/>
            </a:endParaRPr>
          </a:p>
          <a:p>
            <a:pPr marL="67310" marR="118745">
              <a:lnSpc>
                <a:spcPct val="115799"/>
              </a:lnSpc>
              <a:spcBef>
                <a:spcPts val="45"/>
              </a:spcBef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&gt; </a:t>
            </a: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if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[[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${NODE_ENV}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=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production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]]; </a:t>
            </a: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then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.</a:t>
            </a:r>
            <a:r>
              <a:rPr sz="1000" spc="15" dirty="0">
                <a:solidFill>
                  <a:srgbClr val="D39745"/>
                </a:solidFill>
                <a:latin typeface="Courier"/>
                <a:cs typeface="Courier"/>
              </a:rPr>
              <a:t>/node_modules/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.bin</a:t>
            </a:r>
            <a:r>
              <a:rPr sz="1000" spc="15" dirty="0">
                <a:solidFill>
                  <a:srgbClr val="D39745"/>
                </a:solidFill>
                <a:latin typeface="Courier"/>
                <a:cs typeface="Courier"/>
              </a:rPr>
              <a:t>/pm2-docker start -i 0 se  </a:t>
            </a:r>
            <a:r>
              <a:rPr sz="1000" spc="-15" dirty="0">
                <a:solidFill>
                  <a:srgbClr val="D39745"/>
                </a:solidFill>
                <a:latin typeface="Courier"/>
                <a:cs typeface="Courier"/>
              </a:rPr>
              <a:t>rver.js; </a:t>
            </a:r>
            <a:r>
              <a:rPr sz="1000" spc="-10" dirty="0">
                <a:solidFill>
                  <a:srgbClr val="D39745"/>
                </a:solidFill>
                <a:latin typeface="Courier"/>
                <a:cs typeface="Courier"/>
              </a:rPr>
              <a:t>else ./node_modules/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.bin/pm2-dev </a:t>
            </a:r>
            <a:r>
              <a:rPr sz="1000" spc="-15" dirty="0">
                <a:solidFill>
                  <a:srgbClr val="E0E2E4"/>
                </a:solidFill>
                <a:latin typeface="Courier"/>
                <a:cs typeface="Courier"/>
              </a:rPr>
              <a:t>server.js;</a:t>
            </a:r>
            <a:r>
              <a:rPr sz="1000" spc="16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fi</a:t>
            </a:r>
            <a:endParaRPr sz="10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67310" marR="2258695">
              <a:lnSpc>
                <a:spcPct val="118300"/>
              </a:lnSpc>
              <a:tabLst>
                <a:tab pos="939165" algn="l"/>
              </a:tabLst>
            </a:pPr>
            <a:r>
              <a:rPr sz="1000" spc="-15" dirty="0">
                <a:solidFill>
                  <a:srgbClr val="E0E2E4"/>
                </a:solidFill>
                <a:latin typeface="Courier"/>
                <a:cs typeface="Courier"/>
              </a:rPr>
              <a:t>[STREAMING]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Now </a:t>
            </a:r>
            <a:r>
              <a:rPr sz="1000" spc="-15" dirty="0">
                <a:solidFill>
                  <a:srgbClr val="E0E2E4"/>
                </a:solidFill>
                <a:latin typeface="Courier"/>
                <a:cs typeface="Courier"/>
              </a:rPr>
              <a:t>streaming realtime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logs </a:t>
            </a:r>
            <a:r>
              <a:rPr sz="1000" b="1" spc="-10" dirty="0">
                <a:solidFill>
                  <a:srgbClr val="93C763"/>
                </a:solidFill>
                <a:latin typeface="Courier"/>
                <a:cs typeface="Courier"/>
              </a:rPr>
              <a:t>for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[all] processes  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0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|server	|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Listening </a:t>
            </a: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on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port</a:t>
            </a:r>
            <a:r>
              <a:rPr sz="100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3000</a:t>
            </a:r>
            <a:endParaRPr sz="1000">
              <a:latin typeface="Courier"/>
              <a:cs typeface="Courier"/>
            </a:endParaRPr>
          </a:p>
          <a:p>
            <a:pPr marL="67310">
              <a:lnSpc>
                <a:spcPct val="100000"/>
              </a:lnSpc>
              <a:spcBef>
                <a:spcPts val="240"/>
              </a:spcBef>
              <a:tabLst>
                <a:tab pos="939165" algn="l"/>
              </a:tabLst>
            </a:pP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1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|server	|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Listening </a:t>
            </a: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on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port</a:t>
            </a:r>
            <a:r>
              <a:rPr sz="1000" spc="-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3000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299" y="8501380"/>
            <a:ext cx="69234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1100"/>
              </a:lnSpc>
              <a:spcBef>
                <a:spcPts val="10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The command is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diﬀerent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than in the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previous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section but the image is the same. The command</a:t>
            </a:r>
            <a:r>
              <a:rPr sz="1200" spc="-6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does  NOT have volume and has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diﬀerent environment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variables. </a:t>
            </a:r>
            <a:r>
              <a:rPr sz="1200" spc="-20" dirty="0">
                <a:solidFill>
                  <a:srgbClr val="111111"/>
                </a:solidFill>
                <a:latin typeface="Helvetica Neue"/>
                <a:cs typeface="Helvetica Neue"/>
              </a:rPr>
              <a:t>There’s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no need to use a volume since we  want to bake the code into an image for</a:t>
            </a:r>
            <a:r>
              <a:rPr sz="1200" spc="-7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portability.</a:t>
            </a:r>
            <a:endParaRPr sz="12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75"/>
              </a:lnSpc>
            </a:pPr>
            <a:fld id="{81D60167-4931-47E6-BA6A-407CBD079E47}" type="slidenum">
              <a:rPr dirty="0"/>
              <a:t>13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15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68300" y="444500"/>
            <a:ext cx="8674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797979"/>
                </a:solidFill>
                <a:latin typeface="Helvetica"/>
                <a:cs typeface="Helvetica"/>
              </a:rPr>
              <a:t>1-dockerized-node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749300"/>
            <a:ext cx="4516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Again, open a new terminal (or use an existing tab) and run</a:t>
            </a:r>
            <a:r>
              <a:rPr sz="1200" spc="-10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CURL: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999" y="1168400"/>
            <a:ext cx="7010400" cy="31496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762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600"/>
              </a:spcBef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curl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  <a:hlinkClick r:id="rId2"/>
              </a:rPr>
              <a:t>http: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  <a:hlinkClick r:id="rId2"/>
              </a:rPr>
              <a:t>//localhost/accounts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299" y="1673860"/>
            <a:ext cx="2165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If you see </a:t>
            </a:r>
            <a:r>
              <a:rPr sz="1200" dirty="0">
                <a:solidFill>
                  <a:srgbClr val="111111"/>
                </a:solidFill>
                <a:latin typeface="Courier"/>
                <a:cs typeface="Courier"/>
              </a:rPr>
              <a:t>[]%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, then all is</a:t>
            </a:r>
            <a:r>
              <a:rPr sz="1200" spc="-10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good.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5047" y="2090420"/>
            <a:ext cx="6661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11111"/>
                </a:solidFill>
                <a:latin typeface="Courier"/>
                <a:cs typeface="Courier"/>
              </a:rPr>
              <a:t>network</a:t>
            </a:r>
            <a:endParaRPr sz="1200">
              <a:latin typeface="Courier"/>
              <a:cs typeface="Courie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46585" y="2090420"/>
            <a:ext cx="3451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11111"/>
                </a:solidFill>
                <a:latin typeface="Courier"/>
                <a:cs typeface="Courier"/>
              </a:rPr>
              <a:t>inspect </a:t>
            </a:r>
            <a:r>
              <a:rPr sz="1200" dirty="0">
                <a:solidFill>
                  <a:srgbClr val="111111"/>
                </a:solidFill>
                <a:latin typeface="Courier"/>
                <a:cs typeface="Courier"/>
              </a:rPr>
              <a:t>banking-api-network</a:t>
            </a:r>
            <a:r>
              <a:rPr sz="1200" spc="-480" dirty="0">
                <a:solidFill>
                  <a:srgbClr val="111111"/>
                </a:solidFill>
                <a:latin typeface="Courier"/>
                <a:cs typeface="Courier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will show you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8299" y="2059939"/>
            <a:ext cx="2581275" cy="4521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Inspecting your network with</a:t>
            </a:r>
            <a:r>
              <a:rPr sz="1200" spc="-10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spc="-5" dirty="0">
                <a:solidFill>
                  <a:srgbClr val="111111"/>
                </a:solidFill>
                <a:latin typeface="Courier"/>
                <a:cs typeface="Courier"/>
              </a:rPr>
              <a:t>docker</a:t>
            </a:r>
            <a:endParaRPr sz="120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have 2 running containers</a:t>
            </a:r>
            <a:r>
              <a:rPr sz="1200" spc="-9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there: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999" y="2722879"/>
            <a:ext cx="7010400" cy="379984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69850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550"/>
              </a:spcBef>
            </a:pP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...</a:t>
            </a:r>
            <a:endParaRPr sz="1000">
              <a:latin typeface="Courier"/>
              <a:cs typeface="Courier"/>
            </a:endParaRPr>
          </a:p>
          <a:p>
            <a:pPr marL="1018540" marR="514984" indent="-317500">
              <a:lnSpc>
                <a:spcPct val="115799"/>
              </a:lnSpc>
              <a:spcBef>
                <a:spcPts val="40"/>
              </a:spcBef>
            </a:pP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"Containers"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: {  </a:t>
            </a:r>
            <a:r>
              <a:rPr sz="1000" spc="-10" dirty="0">
                <a:solidFill>
                  <a:srgbClr val="EC7600"/>
                </a:solidFill>
                <a:latin typeface="Courier"/>
                <a:cs typeface="Courier"/>
              </a:rPr>
              <a:t>"02ff9bb083484a0fe2abb63ec79e0a78f9cac0d31440374f9bb2ee8995930414"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:</a:t>
            </a:r>
            <a:r>
              <a:rPr sz="1000" spc="20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{</a:t>
            </a:r>
            <a:endParaRPr sz="1000">
              <a:latin typeface="Courier"/>
              <a:cs typeface="Courier"/>
            </a:endParaRPr>
          </a:p>
          <a:p>
            <a:pPr marL="1335405">
              <a:lnSpc>
                <a:spcPct val="100000"/>
              </a:lnSpc>
              <a:spcBef>
                <a:spcPts val="229"/>
              </a:spcBef>
            </a:pP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"Name"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:</a:t>
            </a:r>
            <a:r>
              <a:rPr sz="1000" spc="7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"mongod-banking-api-prod-container"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,</a:t>
            </a:r>
            <a:endParaRPr sz="1000">
              <a:latin typeface="Courier"/>
              <a:cs typeface="Courier"/>
            </a:endParaRPr>
          </a:p>
          <a:p>
            <a:pPr marL="1335405">
              <a:lnSpc>
                <a:spcPct val="100000"/>
              </a:lnSpc>
              <a:spcBef>
                <a:spcPts val="240"/>
              </a:spcBef>
            </a:pP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"EndpointID"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:</a:t>
            </a:r>
            <a:r>
              <a:rPr sz="1000" spc="18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"0fa2612ebc14ed7af097f7287e013802e844005fe66a979dfe6cfb1</a:t>
            </a:r>
            <a:endParaRPr sz="1000">
              <a:latin typeface="Courier"/>
              <a:cs typeface="Courier"/>
            </a:endParaRPr>
          </a:p>
          <a:p>
            <a:pPr marR="5995035" algn="ctr">
              <a:lnSpc>
                <a:spcPct val="100000"/>
              </a:lnSpc>
              <a:spcBef>
                <a:spcPts val="240"/>
              </a:spcBef>
            </a:pP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c08336080"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,</a:t>
            </a:r>
            <a:endParaRPr sz="1000">
              <a:latin typeface="Courier"/>
              <a:cs typeface="Courier"/>
            </a:endParaRPr>
          </a:p>
          <a:p>
            <a:pPr marL="1335405" marR="2971800">
              <a:lnSpc>
                <a:spcPct val="115799"/>
              </a:lnSpc>
              <a:spcBef>
                <a:spcPts val="50"/>
              </a:spcBef>
            </a:pP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"MacAddress"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: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"02:42:ac:12:00:02"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,  </a:t>
            </a:r>
            <a:r>
              <a:rPr sz="1000" spc="-10" dirty="0">
                <a:solidFill>
                  <a:srgbClr val="EC7600"/>
                </a:solidFill>
                <a:latin typeface="Courier"/>
                <a:cs typeface="Courier"/>
              </a:rPr>
              <a:t>"IPv4Address"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:</a:t>
            </a:r>
            <a:r>
              <a:rPr sz="1000" spc="3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EC7600"/>
                </a:solidFill>
                <a:latin typeface="Courier"/>
                <a:cs typeface="Courier"/>
              </a:rPr>
              <a:t>"172.18.0.2/16"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,</a:t>
            </a:r>
            <a:endParaRPr sz="1000">
              <a:latin typeface="Courier"/>
              <a:cs typeface="Courier"/>
            </a:endParaRPr>
          </a:p>
          <a:p>
            <a:pPr marL="1335405">
              <a:lnSpc>
                <a:spcPct val="100000"/>
              </a:lnSpc>
              <a:spcBef>
                <a:spcPts val="180"/>
              </a:spcBef>
            </a:pPr>
            <a:r>
              <a:rPr sz="1000" spc="-10" dirty="0">
                <a:solidFill>
                  <a:srgbClr val="EC7600"/>
                </a:solidFill>
                <a:latin typeface="Courier"/>
                <a:cs typeface="Courier"/>
              </a:rPr>
              <a:t>"IPv6Address"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:</a:t>
            </a:r>
            <a:r>
              <a:rPr sz="1000" spc="-2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EC7600"/>
                </a:solidFill>
                <a:latin typeface="Courier"/>
                <a:cs typeface="Courier"/>
              </a:rPr>
              <a:t>""</a:t>
            </a:r>
            <a:endParaRPr sz="1000">
              <a:latin typeface="Courier"/>
              <a:cs typeface="Courier"/>
            </a:endParaRPr>
          </a:p>
          <a:p>
            <a:pPr marL="1018540">
              <a:lnSpc>
                <a:spcPct val="100000"/>
              </a:lnSpc>
              <a:spcBef>
                <a:spcPts val="229"/>
              </a:spcBef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},</a:t>
            </a:r>
            <a:endParaRPr sz="1000">
              <a:latin typeface="Courier"/>
              <a:cs typeface="Courier"/>
            </a:endParaRPr>
          </a:p>
          <a:p>
            <a:pPr marL="1335405" marR="514984" indent="-317500">
              <a:lnSpc>
                <a:spcPct val="120000"/>
              </a:lnSpc>
            </a:pP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"3836f4042c5d3b16a565b1f68eb5690e062e5472a09caf563bc9f11efd9ab167"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: { 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"Name"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: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"banking-api"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,</a:t>
            </a:r>
            <a:endParaRPr sz="1000">
              <a:latin typeface="Courier"/>
              <a:cs typeface="Courier"/>
            </a:endParaRPr>
          </a:p>
          <a:p>
            <a:pPr marL="1335405">
              <a:lnSpc>
                <a:spcPct val="100000"/>
              </a:lnSpc>
              <a:spcBef>
                <a:spcPts val="190"/>
              </a:spcBef>
            </a:pPr>
            <a:r>
              <a:rPr sz="1000" spc="-10" dirty="0">
                <a:solidFill>
                  <a:srgbClr val="EC7600"/>
                </a:solidFill>
                <a:latin typeface="Courier"/>
                <a:cs typeface="Courier"/>
              </a:rPr>
              <a:t>"EndpointID"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:</a:t>
            </a:r>
            <a:r>
              <a:rPr sz="1000" spc="204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EC7600"/>
                </a:solidFill>
                <a:latin typeface="Courier"/>
                <a:cs typeface="Courier"/>
              </a:rPr>
              <a:t>"d6ae871a94553dab1fcd6660185be4029a28c80c893ef1450df8cad</a:t>
            </a:r>
            <a:endParaRPr sz="1000">
              <a:latin typeface="Courier"/>
              <a:cs typeface="Courier"/>
            </a:endParaRPr>
          </a:p>
          <a:p>
            <a:pPr marR="5995035" algn="ctr">
              <a:lnSpc>
                <a:spcPct val="100000"/>
              </a:lnSpc>
              <a:spcBef>
                <a:spcPts val="180"/>
              </a:spcBef>
            </a:pPr>
            <a:r>
              <a:rPr sz="1000" spc="-10" dirty="0">
                <a:solidFill>
                  <a:srgbClr val="EC7600"/>
                </a:solidFill>
                <a:latin typeface="Courier"/>
                <a:cs typeface="Courier"/>
              </a:rPr>
              <a:t>20add583e"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,</a:t>
            </a:r>
            <a:endParaRPr sz="1000">
              <a:latin typeface="Courier"/>
              <a:cs typeface="Courier"/>
            </a:endParaRPr>
          </a:p>
          <a:p>
            <a:pPr marL="1335405" marR="2971800">
              <a:lnSpc>
                <a:spcPts val="1440"/>
              </a:lnSpc>
              <a:spcBef>
                <a:spcPts val="75"/>
              </a:spcBef>
            </a:pP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"MacAddress"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: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"02:42:ac:12:00:03"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, 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"IPv4Address"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:</a:t>
            </a:r>
            <a:r>
              <a:rPr sz="1000" spc="2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"172.18.0.3/16"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,</a:t>
            </a:r>
            <a:endParaRPr sz="1000">
              <a:latin typeface="Courier"/>
              <a:cs typeface="Courier"/>
            </a:endParaRPr>
          </a:p>
          <a:p>
            <a:pPr marL="1335405">
              <a:lnSpc>
                <a:spcPct val="100000"/>
              </a:lnSpc>
              <a:spcBef>
                <a:spcPts val="145"/>
              </a:spcBef>
            </a:pP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"IPv6Address"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:</a:t>
            </a:r>
            <a:r>
              <a:rPr sz="1000" spc="-2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""</a:t>
            </a:r>
            <a:endParaRPr sz="1000">
              <a:latin typeface="Courier"/>
              <a:cs typeface="Courier"/>
            </a:endParaRPr>
          </a:p>
          <a:p>
            <a:pPr marL="1018540">
              <a:lnSpc>
                <a:spcPct val="100000"/>
              </a:lnSpc>
              <a:spcBef>
                <a:spcPts val="185"/>
              </a:spcBef>
            </a:pP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}</a:t>
            </a:r>
            <a:endParaRPr sz="1000">
              <a:latin typeface="Courier"/>
              <a:cs typeface="Courier"/>
            </a:endParaRPr>
          </a:p>
          <a:p>
            <a:pPr marL="701675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},</a:t>
            </a:r>
            <a:endParaRPr sz="1000">
              <a:latin typeface="Courier"/>
              <a:cs typeface="Courier"/>
            </a:endParaRPr>
          </a:p>
          <a:p>
            <a:pPr marR="5995035" algn="ctr">
              <a:lnSpc>
                <a:spcPct val="100000"/>
              </a:lnSpc>
              <a:spcBef>
                <a:spcPts val="225"/>
              </a:spcBef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...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8299" y="6692900"/>
            <a:ext cx="6939280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Using the similar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approach,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you can launch other apps and services into the same network and</a:t>
            </a:r>
            <a:r>
              <a:rPr sz="1200" spc="-7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they’ll  be able to talk with each</a:t>
            </a:r>
            <a:r>
              <a:rPr sz="1200" spc="-9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spc="-20" dirty="0">
                <a:solidFill>
                  <a:srgbClr val="111111"/>
                </a:solidFill>
                <a:latin typeface="Helvetica Neue"/>
                <a:cs typeface="Helvetica Neue"/>
              </a:rPr>
              <a:t>other.</a:t>
            </a:r>
            <a:endParaRPr sz="120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252220">
              <a:lnSpc>
                <a:spcPct val="116700"/>
              </a:lnSpc>
              <a:spcBef>
                <a:spcPts val="5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Note: The older </a:t>
            </a:r>
            <a:r>
              <a:rPr sz="1200" dirty="0">
                <a:solidFill>
                  <a:srgbClr val="111111"/>
                </a:solidFill>
                <a:latin typeface="Courier"/>
                <a:cs typeface="Courier"/>
              </a:rPr>
              <a:t>--link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flag/option is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deprecated. Don’t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use it. See  </a:t>
            </a:r>
            <a:r>
              <a:rPr sz="1200" spc="-5" dirty="0">
                <a:solidFill>
                  <a:srgbClr val="0D6EA1"/>
                </a:solidFill>
                <a:latin typeface="Helvetica Neue"/>
                <a:cs typeface="Helvetica Neue"/>
                <a:hlinkClick r:id="rId3"/>
              </a:rPr>
              <a:t>https://docs.docker.com/engine/userguide/networking/default_network/dockerlinks</a:t>
            </a:r>
            <a:endParaRPr sz="12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444500"/>
            <a:ext cx="8674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797979"/>
                </a:solidFill>
                <a:latin typeface="Helvetica"/>
                <a:cs typeface="Helvetica"/>
              </a:rPr>
              <a:t>1-dockerized-node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299" y="779780"/>
            <a:ext cx="2373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Troubleshooting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8600" y="1524000"/>
            <a:ext cx="7391399" cy="3857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199390" indent="-285750">
              <a:lnSpc>
                <a:spcPct val="122200"/>
              </a:lnSpc>
              <a:spcBef>
                <a:spcPts val="100"/>
              </a:spcBef>
              <a:buFont typeface="Arial" charset="0"/>
              <a:buChar char="•"/>
            </a:pPr>
            <a:r>
              <a:rPr sz="1600" dirty="0">
                <a:solidFill>
                  <a:srgbClr val="303030"/>
                </a:solidFill>
                <a:latin typeface="Helvetica Neue"/>
                <a:cs typeface="Helvetica Neue"/>
              </a:rPr>
              <a:t>No </a:t>
            </a:r>
            <a:r>
              <a:rPr sz="1600" spc="-5" dirty="0">
                <a:solidFill>
                  <a:srgbClr val="303030"/>
                </a:solidFill>
                <a:latin typeface="Helvetica Neue"/>
                <a:cs typeface="Helvetica Neue"/>
              </a:rPr>
              <a:t>response: </a:t>
            </a:r>
            <a:r>
              <a:rPr sz="1600" dirty="0">
                <a:solidFill>
                  <a:srgbClr val="303030"/>
                </a:solidFill>
                <a:latin typeface="Helvetica Neue"/>
                <a:cs typeface="Helvetica Neue"/>
              </a:rPr>
              <a:t>Check that the port is mapped in the </a:t>
            </a:r>
            <a:r>
              <a:rPr sz="1600" spc="-5" dirty="0">
                <a:solidFill>
                  <a:srgbClr val="303030"/>
                </a:solidFill>
                <a:latin typeface="Courier"/>
                <a:cs typeface="Courier"/>
              </a:rPr>
              <a:t>docker </a:t>
            </a:r>
            <a:r>
              <a:rPr sz="1600" dirty="0">
                <a:solidFill>
                  <a:srgbClr val="303030"/>
                </a:solidFill>
                <a:latin typeface="Courier"/>
                <a:cs typeface="Courier"/>
              </a:rPr>
              <a:t>run</a:t>
            </a:r>
            <a:r>
              <a:rPr sz="1600" spc="-425" dirty="0">
                <a:solidFill>
                  <a:srgbClr val="303030"/>
                </a:solidFill>
                <a:latin typeface="Courier"/>
                <a:cs typeface="Courier"/>
              </a:rPr>
              <a:t> </a:t>
            </a:r>
            <a:r>
              <a:rPr sz="1600" dirty="0">
                <a:solidFill>
                  <a:srgbClr val="303030"/>
                </a:solidFill>
                <a:latin typeface="Helvetica Neue"/>
                <a:cs typeface="Helvetica Neue"/>
              </a:rPr>
              <a:t>command with </a:t>
            </a:r>
            <a:r>
              <a:rPr sz="1600" dirty="0">
                <a:solidFill>
                  <a:srgbClr val="303030"/>
                </a:solidFill>
                <a:latin typeface="Courier"/>
                <a:cs typeface="Courier"/>
              </a:rPr>
              <a:t>-p</a:t>
            </a:r>
            <a:r>
              <a:rPr sz="1600" dirty="0">
                <a:solidFill>
                  <a:srgbClr val="303030"/>
                </a:solidFill>
                <a:latin typeface="Helvetica Neue"/>
                <a:cs typeface="Helvetica Neue"/>
              </a:rPr>
              <a:t>. </a:t>
            </a:r>
            <a:r>
              <a:rPr sz="1600" spc="-25" dirty="0">
                <a:solidFill>
                  <a:srgbClr val="303030"/>
                </a:solidFill>
                <a:latin typeface="Helvetica Neue"/>
                <a:cs typeface="Helvetica Neue"/>
              </a:rPr>
              <a:t>It’s </a:t>
            </a:r>
            <a:r>
              <a:rPr sz="1600" dirty="0">
                <a:solidFill>
                  <a:srgbClr val="303030"/>
                </a:solidFill>
                <a:latin typeface="Helvetica Neue"/>
                <a:cs typeface="Helvetica Neue"/>
              </a:rPr>
              <a:t>not  enough to just have </a:t>
            </a:r>
            <a:r>
              <a:rPr sz="1600" dirty="0">
                <a:solidFill>
                  <a:srgbClr val="303030"/>
                </a:solidFill>
                <a:latin typeface="Courier"/>
                <a:cs typeface="Courier"/>
              </a:rPr>
              <a:t>EXPOSE</a:t>
            </a:r>
            <a:r>
              <a:rPr sz="1600" spc="-490" dirty="0">
                <a:solidFill>
                  <a:srgbClr val="303030"/>
                </a:solidFill>
                <a:latin typeface="Courier"/>
                <a:cs typeface="Courier"/>
              </a:rPr>
              <a:t> </a:t>
            </a:r>
            <a:r>
              <a:rPr sz="1600" dirty="0">
                <a:solidFill>
                  <a:srgbClr val="303030"/>
                </a:solidFill>
                <a:latin typeface="Helvetica Neue"/>
                <a:cs typeface="Helvetica Neue"/>
              </a:rPr>
              <a:t>in Dockerfile. Developers need to have both</a:t>
            </a:r>
            <a:r>
              <a:rPr sz="1600" dirty="0" smtClean="0">
                <a:solidFill>
                  <a:srgbClr val="303030"/>
                </a:solidFill>
                <a:latin typeface="Helvetica Neue"/>
                <a:cs typeface="Helvetica Neue"/>
              </a:rPr>
              <a:t>.</a:t>
            </a:r>
            <a:endParaRPr lang="en-US" sz="1600" dirty="0" smtClean="0">
              <a:solidFill>
                <a:srgbClr val="303030"/>
              </a:solidFill>
              <a:latin typeface="Helvetica Neue"/>
              <a:cs typeface="Helvetica Neue"/>
            </a:endParaRPr>
          </a:p>
          <a:p>
            <a:pPr marL="298450" marR="199390" indent="-285750">
              <a:lnSpc>
                <a:spcPct val="122200"/>
              </a:lnSpc>
              <a:spcBef>
                <a:spcPts val="100"/>
              </a:spcBef>
              <a:buFont typeface="Arial" charset="0"/>
              <a:buChar char="•"/>
            </a:pPr>
            <a:endParaRPr sz="1600" dirty="0">
              <a:latin typeface="Helvetica Neue"/>
              <a:cs typeface="Helvetica Neue"/>
            </a:endParaRPr>
          </a:p>
          <a:p>
            <a:pPr marL="298450" marR="5080" indent="-285750">
              <a:lnSpc>
                <a:spcPct val="122200"/>
              </a:lnSpc>
              <a:buFont typeface="Arial" charset="0"/>
              <a:buChar char="•"/>
            </a:pPr>
            <a:r>
              <a:rPr sz="1600" dirty="0">
                <a:solidFill>
                  <a:srgbClr val="303030"/>
                </a:solidFill>
                <a:latin typeface="Helvetica Neue"/>
                <a:cs typeface="Helvetica Neue"/>
              </a:rPr>
              <a:t>The server </a:t>
            </a:r>
            <a:r>
              <a:rPr sz="1600" spc="-5" dirty="0">
                <a:solidFill>
                  <a:srgbClr val="303030"/>
                </a:solidFill>
                <a:latin typeface="Helvetica Neue"/>
                <a:cs typeface="Helvetica Neue"/>
              </a:rPr>
              <a:t>hasn’t </a:t>
            </a:r>
            <a:r>
              <a:rPr sz="1600" dirty="0">
                <a:solidFill>
                  <a:srgbClr val="303030"/>
                </a:solidFill>
                <a:latin typeface="Helvetica Neue"/>
                <a:cs typeface="Helvetica Neue"/>
              </a:rPr>
              <a:t>updated after my code change: Make </a:t>
            </a:r>
            <a:r>
              <a:rPr sz="1600" spc="-10" dirty="0">
                <a:solidFill>
                  <a:srgbClr val="303030"/>
                </a:solidFill>
                <a:latin typeface="Helvetica Neue"/>
                <a:cs typeface="Helvetica Neue"/>
              </a:rPr>
              <a:t>sure </a:t>
            </a:r>
            <a:r>
              <a:rPr sz="1600" dirty="0">
                <a:solidFill>
                  <a:srgbClr val="303030"/>
                </a:solidFill>
                <a:latin typeface="Helvetica Neue"/>
                <a:cs typeface="Helvetica Neue"/>
              </a:rPr>
              <a:t>you mount a volume with </a:t>
            </a:r>
            <a:r>
              <a:rPr sz="1600" dirty="0">
                <a:solidFill>
                  <a:srgbClr val="303030"/>
                </a:solidFill>
                <a:latin typeface="Courier"/>
                <a:cs typeface="Courier"/>
              </a:rPr>
              <a:t>-v</a:t>
            </a:r>
            <a:r>
              <a:rPr sz="1600" dirty="0">
                <a:solidFill>
                  <a:srgbClr val="303030"/>
                </a:solidFill>
                <a:latin typeface="Helvetica Neue"/>
                <a:cs typeface="Helvetica Neue"/>
              </a:rPr>
              <a:t>.</a:t>
            </a:r>
            <a:r>
              <a:rPr sz="1600" spc="-65" dirty="0">
                <a:solidFill>
                  <a:srgbClr val="303030"/>
                </a:solidFill>
                <a:latin typeface="Helvetica Neue"/>
                <a:cs typeface="Helvetica Neue"/>
              </a:rPr>
              <a:t> </a:t>
            </a:r>
            <a:r>
              <a:rPr sz="1600" spc="-45" dirty="0">
                <a:solidFill>
                  <a:srgbClr val="303030"/>
                </a:solidFill>
                <a:latin typeface="Helvetica Neue"/>
                <a:cs typeface="Helvetica Neue"/>
              </a:rPr>
              <a:t>You  </a:t>
            </a:r>
            <a:r>
              <a:rPr sz="1600" spc="-5" dirty="0">
                <a:solidFill>
                  <a:srgbClr val="303030"/>
                </a:solidFill>
                <a:latin typeface="Helvetica Neue"/>
                <a:cs typeface="Helvetica Neue"/>
              </a:rPr>
              <a:t>don’t </a:t>
            </a:r>
            <a:r>
              <a:rPr sz="1600" dirty="0">
                <a:solidFill>
                  <a:srgbClr val="303030"/>
                </a:solidFill>
                <a:latin typeface="Helvetica Neue"/>
                <a:cs typeface="Helvetica Neue"/>
              </a:rPr>
              <a:t>want to do it for </a:t>
            </a:r>
            <a:r>
              <a:rPr sz="1600" spc="-5" dirty="0">
                <a:solidFill>
                  <a:srgbClr val="303030"/>
                </a:solidFill>
                <a:latin typeface="Helvetica Neue"/>
                <a:cs typeface="Helvetica Neue"/>
              </a:rPr>
              <a:t>production</a:t>
            </a:r>
            <a:r>
              <a:rPr sz="1600" spc="-70" dirty="0">
                <a:solidFill>
                  <a:srgbClr val="303030"/>
                </a:solidFill>
                <a:latin typeface="Helvetica Neue"/>
                <a:cs typeface="Helvetica Neue"/>
              </a:rPr>
              <a:t> </a:t>
            </a:r>
            <a:r>
              <a:rPr sz="1600" dirty="0">
                <a:solidFill>
                  <a:srgbClr val="303030"/>
                </a:solidFill>
                <a:latin typeface="Helvetica Neue"/>
                <a:cs typeface="Helvetica Neue"/>
              </a:rPr>
              <a:t>though</a:t>
            </a:r>
            <a:r>
              <a:rPr sz="1600" dirty="0" smtClean="0">
                <a:solidFill>
                  <a:srgbClr val="303030"/>
                </a:solidFill>
                <a:latin typeface="Helvetica Neue"/>
                <a:cs typeface="Helvetica Neue"/>
              </a:rPr>
              <a:t>.</a:t>
            </a:r>
            <a:endParaRPr lang="en-US" sz="1600" dirty="0" smtClean="0">
              <a:solidFill>
                <a:srgbClr val="303030"/>
              </a:solidFill>
              <a:latin typeface="Helvetica Neue"/>
              <a:cs typeface="Helvetica Neue"/>
            </a:endParaRPr>
          </a:p>
          <a:p>
            <a:pPr marL="298450" marR="5080" indent="-285750">
              <a:lnSpc>
                <a:spcPct val="122200"/>
              </a:lnSpc>
              <a:buFont typeface="Arial" charset="0"/>
              <a:buChar char="•"/>
            </a:pPr>
            <a:endParaRPr sz="1600" dirty="0">
              <a:latin typeface="Helvetica Neue"/>
              <a:cs typeface="Helvetica Neue"/>
            </a:endParaRPr>
          </a:p>
          <a:p>
            <a:pPr marL="298450" marR="108585" indent="-285750">
              <a:lnSpc>
                <a:spcPct val="116700"/>
              </a:lnSpc>
              <a:buFont typeface="Arial" charset="0"/>
              <a:buChar char="•"/>
            </a:pPr>
            <a:r>
              <a:rPr sz="1600" dirty="0">
                <a:solidFill>
                  <a:srgbClr val="303030"/>
                </a:solidFill>
                <a:latin typeface="Helvetica Neue"/>
                <a:cs typeface="Helvetica Neue"/>
              </a:rPr>
              <a:t>I cannot get my IP because your command is not working on my Windows, Linux,</a:t>
            </a:r>
            <a:r>
              <a:rPr sz="1600" spc="-85" dirty="0">
                <a:solidFill>
                  <a:srgbClr val="303030"/>
                </a:solidFill>
                <a:latin typeface="Helvetica Neue"/>
                <a:cs typeface="Helvetica Neue"/>
              </a:rPr>
              <a:t> </a:t>
            </a:r>
            <a:r>
              <a:rPr sz="1600" spc="-5" dirty="0">
                <a:solidFill>
                  <a:srgbClr val="303030"/>
                </a:solidFill>
                <a:latin typeface="Helvetica Neue"/>
                <a:cs typeface="Helvetica Neue"/>
              </a:rPr>
              <a:t>ChromOS,  </a:t>
            </a:r>
            <a:r>
              <a:rPr sz="1600" dirty="0">
                <a:solidFill>
                  <a:srgbClr val="303030"/>
                </a:solidFill>
                <a:latin typeface="Helvetica Neue"/>
                <a:cs typeface="Helvetica Neue"/>
              </a:rPr>
              <a:t>etc., see</a:t>
            </a:r>
            <a:r>
              <a:rPr sz="1600" spc="-20" dirty="0">
                <a:solidFill>
                  <a:srgbClr val="303030"/>
                </a:solidFill>
                <a:latin typeface="Helvetica Neue"/>
                <a:cs typeface="Helvetica Neue"/>
              </a:rPr>
              <a:t> </a:t>
            </a:r>
            <a:r>
              <a:rPr sz="1600" spc="-5" dirty="0">
                <a:solidFill>
                  <a:srgbClr val="0D6EA1"/>
                </a:solidFill>
                <a:latin typeface="Helvetica Neue"/>
                <a:cs typeface="Helvetica Neue"/>
                <a:hlinkClick r:id="rId2"/>
              </a:rPr>
              <a:t>http://</a:t>
            </a:r>
            <a:r>
              <a:rPr sz="1600" spc="-5" dirty="0" smtClean="0">
                <a:solidFill>
                  <a:srgbClr val="0D6EA1"/>
                </a:solidFill>
                <a:latin typeface="Helvetica Neue"/>
                <a:cs typeface="Helvetica Neue"/>
                <a:hlinkClick r:id="rId2"/>
              </a:rPr>
              <a:t>www.howtofindmyipaddress.com</a:t>
            </a:r>
            <a:endParaRPr lang="en-US" sz="1600" spc="-5" dirty="0" smtClean="0">
              <a:solidFill>
                <a:srgbClr val="0D6EA1"/>
              </a:solidFill>
              <a:latin typeface="Helvetica Neue"/>
              <a:cs typeface="Helvetica Neue"/>
            </a:endParaRPr>
          </a:p>
          <a:p>
            <a:pPr marL="298450" marR="108585" indent="-285750">
              <a:lnSpc>
                <a:spcPct val="116700"/>
              </a:lnSpc>
              <a:buFont typeface="Arial" charset="0"/>
              <a:buChar char="•"/>
            </a:pPr>
            <a:endParaRPr sz="1600" dirty="0">
              <a:latin typeface="Helvetica Neue"/>
              <a:cs typeface="Helvetica Neue"/>
            </a:endParaRPr>
          </a:p>
          <a:p>
            <a:pPr marL="298450" marR="1729105" indent="-285750">
              <a:lnSpc>
                <a:spcPct val="116700"/>
              </a:lnSpc>
              <a:buFont typeface="Arial" charset="0"/>
              <a:buChar char="•"/>
            </a:pPr>
            <a:r>
              <a:rPr sz="1600" dirty="0">
                <a:solidFill>
                  <a:srgbClr val="303030"/>
                </a:solidFill>
                <a:latin typeface="Helvetica Neue"/>
                <a:cs typeface="Helvetica Neue"/>
              </a:rPr>
              <a:t>I </a:t>
            </a:r>
            <a:r>
              <a:rPr sz="1600" spc="-5" dirty="0">
                <a:solidFill>
                  <a:srgbClr val="303030"/>
                </a:solidFill>
                <a:latin typeface="Helvetica Neue"/>
                <a:cs typeface="Helvetica Neue"/>
              </a:rPr>
              <a:t>can’t </a:t>
            </a:r>
            <a:r>
              <a:rPr sz="1600" dirty="0">
                <a:solidFill>
                  <a:srgbClr val="303030"/>
                </a:solidFill>
                <a:latin typeface="Helvetica Neue"/>
                <a:cs typeface="Helvetica Neue"/>
              </a:rPr>
              <a:t>understand networks. I need </a:t>
            </a:r>
            <a:r>
              <a:rPr sz="1600" spc="-10" dirty="0">
                <a:solidFill>
                  <a:srgbClr val="303030"/>
                </a:solidFill>
                <a:latin typeface="Helvetica Neue"/>
                <a:cs typeface="Helvetica Neue"/>
              </a:rPr>
              <a:t>more </a:t>
            </a:r>
            <a:r>
              <a:rPr sz="1600" dirty="0">
                <a:solidFill>
                  <a:srgbClr val="303030"/>
                </a:solidFill>
                <a:latin typeface="Helvetica Neue"/>
                <a:cs typeface="Helvetica Neue"/>
              </a:rPr>
              <a:t>info on networks. See </a:t>
            </a:r>
            <a:r>
              <a:rPr sz="1600" dirty="0">
                <a:solidFill>
                  <a:srgbClr val="0D6EA1"/>
                </a:solidFill>
                <a:latin typeface="Helvetica Neue"/>
                <a:cs typeface="Helvetica Neue"/>
              </a:rPr>
              <a:t> </a:t>
            </a:r>
            <a:r>
              <a:rPr sz="1600" spc="-5" dirty="0">
                <a:solidFill>
                  <a:srgbClr val="0D6EA1"/>
                </a:solidFill>
                <a:latin typeface="Helvetica Neue"/>
                <a:cs typeface="Helvetica Neue"/>
                <a:hlinkClick r:id="rId3"/>
              </a:rPr>
              <a:t>https://blog.csainty.com/2016/07/connecting-docker-containers.html</a:t>
            </a:r>
            <a:endParaRPr sz="1600" dirty="0">
              <a:latin typeface="Helvetica Neue"/>
              <a:cs typeface="Helvetica Neue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75"/>
              </a:lnSpc>
            </a:pPr>
            <a:fld id="{81D60167-4931-47E6-BA6A-407CBD079E47}" type="slidenum">
              <a:rPr dirty="0"/>
              <a:t>14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ts val="875"/>
              </a:lnSpc>
            </a:pPr>
            <a:fld id="{81D60167-4931-47E6-BA6A-407CBD079E47}" type="slidenum">
              <a:rPr dirty="0"/>
              <a:t>2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15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68300" y="444500"/>
            <a:ext cx="8674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797979"/>
                </a:solidFill>
                <a:latin typeface="Helvetica"/>
                <a:cs typeface="Helvetica"/>
              </a:rPr>
              <a:t>1-dockerized-node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299" y="779780"/>
            <a:ext cx="19900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Walk-through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8299" y="1389380"/>
            <a:ext cx="7006590" cy="147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If you would like to attempt the task, then skip the detailed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walk-through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and go for the task </a:t>
            </a:r>
            <a:r>
              <a:rPr sz="1200" spc="-15" dirty="0">
                <a:solidFill>
                  <a:srgbClr val="111111"/>
                </a:solidFill>
                <a:latin typeface="Helvetica Neue"/>
                <a:cs typeface="Helvetica Neue"/>
              </a:rPr>
              <a:t>directly.  However,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if you need a little bit 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more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hand holding or you would like to look up some of the</a:t>
            </a:r>
            <a:r>
              <a:rPr sz="1200" spc="-5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commands  or code or settings, then follow the</a:t>
            </a:r>
            <a:r>
              <a:rPr sz="1200" spc="-6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walk-through.</a:t>
            </a:r>
            <a:endParaRPr sz="120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419100" indent="-213360">
              <a:lnSpc>
                <a:spcPct val="100000"/>
              </a:lnSpc>
              <a:buAutoNum type="arabicPeriod"/>
              <a:tabLst>
                <a:tab pos="419100" algn="l"/>
              </a:tabLst>
            </a:pPr>
            <a:r>
              <a:rPr sz="1200" spc="-5" dirty="0">
                <a:solidFill>
                  <a:srgbClr val="303030"/>
                </a:solidFill>
                <a:latin typeface="Helvetica Neue"/>
                <a:cs typeface="Helvetica Neue"/>
              </a:rPr>
              <a:t>Create </a:t>
            </a:r>
            <a:r>
              <a:rPr sz="1200" dirty="0">
                <a:solidFill>
                  <a:srgbClr val="303030"/>
                </a:solidFill>
                <a:latin typeface="Helvetica Neue"/>
                <a:cs typeface="Helvetica Neue"/>
              </a:rPr>
              <a:t>Node</a:t>
            </a:r>
            <a:r>
              <a:rPr sz="1200" spc="-80" dirty="0">
                <a:solidFill>
                  <a:srgbClr val="303030"/>
                </a:solidFill>
                <a:latin typeface="Helvetica Neue"/>
                <a:cs typeface="Helvetica Neue"/>
              </a:rPr>
              <a:t> </a:t>
            </a:r>
            <a:r>
              <a:rPr sz="1200" spc="-5" dirty="0">
                <a:solidFill>
                  <a:srgbClr val="303030"/>
                </a:solidFill>
                <a:latin typeface="Helvetica Neue"/>
                <a:cs typeface="Helvetica Neue"/>
              </a:rPr>
              <a:t>project</a:t>
            </a:r>
            <a:endParaRPr sz="1200">
              <a:latin typeface="Helvetica Neue"/>
              <a:cs typeface="Helvetica Neue"/>
            </a:endParaRPr>
          </a:p>
          <a:p>
            <a:pPr marL="419100" indent="-213360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419100" algn="l"/>
              </a:tabLst>
            </a:pPr>
            <a:r>
              <a:rPr sz="1200" dirty="0">
                <a:solidFill>
                  <a:srgbClr val="303030"/>
                </a:solidFill>
                <a:latin typeface="Helvetica Neue"/>
                <a:cs typeface="Helvetica Neue"/>
              </a:rPr>
              <a:t>Dockerize Node</a:t>
            </a:r>
            <a:r>
              <a:rPr sz="1200" spc="-90" dirty="0">
                <a:solidFill>
                  <a:srgbClr val="303030"/>
                </a:solidFill>
                <a:latin typeface="Helvetica Neue"/>
                <a:cs typeface="Helvetica Neue"/>
              </a:rPr>
              <a:t> </a:t>
            </a:r>
            <a:r>
              <a:rPr sz="1200" spc="-5" dirty="0">
                <a:solidFill>
                  <a:srgbClr val="303030"/>
                </a:solidFill>
                <a:latin typeface="Helvetica Neue"/>
                <a:cs typeface="Helvetica Neue"/>
              </a:rPr>
              <a:t>project</a:t>
            </a:r>
            <a:endParaRPr sz="1200">
              <a:latin typeface="Helvetica Neue"/>
              <a:cs typeface="Helvetica Neue"/>
            </a:endParaRPr>
          </a:p>
          <a:p>
            <a:pPr marL="419100" indent="-213360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419100" algn="l"/>
              </a:tabLst>
            </a:pPr>
            <a:r>
              <a:rPr sz="1200" dirty="0">
                <a:solidFill>
                  <a:srgbClr val="303030"/>
                </a:solidFill>
                <a:latin typeface="Helvetica Neue"/>
                <a:cs typeface="Helvetica Neue"/>
              </a:rPr>
              <a:t>Use Docker networks for multi-container</a:t>
            </a:r>
            <a:r>
              <a:rPr sz="1200" spc="-100" dirty="0">
                <a:solidFill>
                  <a:srgbClr val="303030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303030"/>
                </a:solidFill>
                <a:latin typeface="Helvetica Neue"/>
                <a:cs typeface="Helvetica Neue"/>
              </a:rPr>
              <a:t>setup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299" y="3086100"/>
            <a:ext cx="3207385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-5" dirty="0">
                <a:solidFill>
                  <a:srgbClr val="111111"/>
                </a:solidFill>
                <a:latin typeface="Helvetica Neue"/>
                <a:cs typeface="Helvetica Neue"/>
              </a:rPr>
              <a:t>1. </a:t>
            </a:r>
            <a:r>
              <a:rPr sz="1800" b="1" spc="-10" dirty="0">
                <a:solidFill>
                  <a:srgbClr val="111111"/>
                </a:solidFill>
                <a:latin typeface="Helvetica Neue"/>
                <a:cs typeface="Helvetica Neue"/>
              </a:rPr>
              <a:t>Create/Copy Node</a:t>
            </a:r>
            <a:r>
              <a:rPr sz="1800" b="1" spc="-2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800" b="1" spc="-10" dirty="0">
                <a:solidFill>
                  <a:srgbClr val="111111"/>
                </a:solidFill>
                <a:latin typeface="Helvetica Neue"/>
                <a:cs typeface="Helvetica Neue"/>
              </a:rPr>
              <a:t>project</a:t>
            </a:r>
            <a:endParaRPr sz="1800">
              <a:latin typeface="Helvetica Neue"/>
              <a:cs typeface="Helvetica Neu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299" y="3594100"/>
            <a:ext cx="6910705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200" spc="-15" dirty="0">
                <a:solidFill>
                  <a:srgbClr val="111111"/>
                </a:solidFill>
                <a:latin typeface="Helvetica Neue"/>
                <a:cs typeface="Helvetica Neue"/>
              </a:rPr>
              <a:t>Firstly,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you need to have the application code itself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before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you can containerize anything. Of course,  you can copy the existing code 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from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code/banking-api but </a:t>
            </a:r>
            <a:r>
              <a:rPr sz="1200" spc="-25" dirty="0">
                <a:solidFill>
                  <a:srgbClr val="111111"/>
                </a:solidFill>
                <a:latin typeface="Helvetica Neue"/>
                <a:cs typeface="Helvetica Neue"/>
              </a:rPr>
              <a:t>it’s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better for learning to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create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the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project  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from</a:t>
            </a:r>
            <a:r>
              <a:rPr sz="1200" spc="-8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scratch.</a:t>
            </a:r>
            <a:endParaRPr sz="120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This is what we will do </a:t>
            </a:r>
            <a:r>
              <a:rPr sz="1200" spc="-20" dirty="0">
                <a:solidFill>
                  <a:srgbClr val="111111"/>
                </a:solidFill>
                <a:latin typeface="Helvetica Neue"/>
                <a:cs typeface="Helvetica Neue"/>
              </a:rPr>
              <a:t>now.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Create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a new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project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folder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somewhere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on your local</a:t>
            </a:r>
            <a:r>
              <a:rPr sz="1200" spc="-2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computer: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999" y="4846320"/>
            <a:ext cx="7010400" cy="86360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39369" rIns="0" bIns="0" rtlCol="0">
            <a:spAutoFit/>
          </a:bodyPr>
          <a:lstStyle/>
          <a:p>
            <a:pPr marL="67310" marR="5587365">
              <a:lnSpc>
                <a:spcPct val="119100"/>
              </a:lnSpc>
              <a:spcBef>
                <a:spcPts val="309"/>
              </a:spcBef>
            </a:pP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mkdir banking-api  </a:t>
            </a:r>
            <a:r>
              <a:rPr sz="1000" spc="15" dirty="0">
                <a:solidFill>
                  <a:srgbClr val="8CBBAD"/>
                </a:solidFill>
                <a:latin typeface="Courier"/>
                <a:cs typeface="Courier"/>
              </a:rPr>
              <a:t>cd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banking-api  mkdir</a:t>
            </a:r>
            <a:r>
              <a:rPr sz="1000" spc="-7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api</a:t>
            </a:r>
            <a:endParaRPr sz="1000">
              <a:latin typeface="Courier"/>
              <a:cs typeface="Courier"/>
            </a:endParaRPr>
          </a:p>
          <a:p>
            <a:pPr marL="67310">
              <a:lnSpc>
                <a:spcPct val="100000"/>
              </a:lnSpc>
              <a:spcBef>
                <a:spcPts val="240"/>
              </a:spcBef>
            </a:pPr>
            <a:r>
              <a:rPr sz="1000" spc="15" dirty="0">
                <a:solidFill>
                  <a:srgbClr val="8CBBAD"/>
                </a:solidFill>
                <a:latin typeface="Courier"/>
                <a:cs typeface="Courier"/>
              </a:rPr>
              <a:t>cd</a:t>
            </a:r>
            <a:r>
              <a:rPr sz="1000" spc="-65" dirty="0">
                <a:solidFill>
                  <a:srgbClr val="8CBBAD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api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8299" y="5880100"/>
            <a:ext cx="6904355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Create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vanilla/default package.json and install 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required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packages as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regular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dependencies with</a:t>
            </a:r>
            <a:r>
              <a:rPr sz="1200" spc="-3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exact  versions: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999" y="6522719"/>
            <a:ext cx="7010400" cy="69088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6985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550"/>
              </a:spcBef>
            </a:pP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npm init</a:t>
            </a:r>
            <a:r>
              <a:rPr sz="1000" spc="-4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-y</a:t>
            </a:r>
            <a:endParaRPr sz="1000">
              <a:latin typeface="Courier"/>
              <a:cs typeface="Courier"/>
            </a:endParaRPr>
          </a:p>
          <a:p>
            <a:pPr marL="67310">
              <a:lnSpc>
                <a:spcPct val="100000"/>
              </a:lnSpc>
              <a:spcBef>
                <a:spcPts val="229"/>
              </a:spcBef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npm i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  <a:hlinkClick r:id="rId2"/>
              </a:rPr>
              <a:t>express@4.15.2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  <a:hlinkClick r:id="rId3"/>
              </a:rPr>
              <a:t>errorhandler@1.5.0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  <a:hlinkClick r:id="rId2"/>
              </a:rPr>
              <a:t>express@4.15.2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  <a:hlinkClick r:id="rId4"/>
              </a:rPr>
              <a:t>globalog@1.0.0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  <a:hlinkClick r:id="rId5"/>
              </a:rPr>
              <a:t>monk@4.0.0</a:t>
            </a:r>
            <a:r>
              <a:rPr sz="1000" spc="265" dirty="0">
                <a:solidFill>
                  <a:srgbClr val="E0E2E4"/>
                </a:solidFill>
                <a:latin typeface="Courier"/>
                <a:cs typeface="Courier"/>
                <a:hlinkClick r:id="rId5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pm2@2</a:t>
            </a:r>
            <a:endParaRPr sz="1000">
              <a:latin typeface="Courier"/>
              <a:cs typeface="Courier"/>
            </a:endParaRPr>
          </a:p>
          <a:p>
            <a:pPr marL="67310">
              <a:lnSpc>
                <a:spcPct val="100000"/>
              </a:lnSpc>
              <a:spcBef>
                <a:spcPts val="240"/>
              </a:spcBef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.4.6</a:t>
            </a:r>
            <a:r>
              <a:rPr sz="1000" spc="-7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-SE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8299" y="7404100"/>
            <a:ext cx="6334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Add the following npm scripts. First to test and the second to run the server using local</a:t>
            </a:r>
            <a:r>
              <a:rPr sz="1200" spc="-10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pm2: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0999" y="7823200"/>
            <a:ext cx="7010400" cy="104648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76200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600"/>
              </a:spcBef>
            </a:pP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"scripts"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:</a:t>
            </a:r>
            <a:r>
              <a:rPr sz="1000" spc="-4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{</a:t>
            </a:r>
            <a:endParaRPr sz="1000">
              <a:latin typeface="Courier"/>
              <a:cs typeface="Courier"/>
            </a:endParaRPr>
          </a:p>
          <a:p>
            <a:pPr marL="384175">
              <a:lnSpc>
                <a:spcPct val="100000"/>
              </a:lnSpc>
              <a:spcBef>
                <a:spcPts val="240"/>
              </a:spcBef>
            </a:pP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"test"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: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"sh</a:t>
            </a:r>
            <a:r>
              <a:rPr sz="1000" spc="-15" dirty="0">
                <a:solidFill>
                  <a:srgbClr val="EC7600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./test.sh"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,</a:t>
            </a:r>
            <a:endParaRPr sz="1000">
              <a:latin typeface="Courier"/>
              <a:cs typeface="Courier"/>
            </a:endParaRPr>
          </a:p>
          <a:p>
            <a:pPr marL="67310" marR="119380" indent="316865">
              <a:lnSpc>
                <a:spcPts val="1440"/>
              </a:lnSpc>
              <a:spcBef>
                <a:spcPts val="85"/>
              </a:spcBef>
            </a:pPr>
            <a:r>
              <a:rPr sz="1000" spc="-10" dirty="0">
                <a:solidFill>
                  <a:srgbClr val="EC7600"/>
                </a:solidFill>
                <a:latin typeface="Courier"/>
                <a:cs typeface="Courier"/>
              </a:rPr>
              <a:t>"start"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: </a:t>
            </a:r>
            <a:r>
              <a:rPr sz="1000" spc="-10" dirty="0">
                <a:solidFill>
                  <a:srgbClr val="EC7600"/>
                </a:solidFill>
                <a:latin typeface="Courier"/>
                <a:cs typeface="Courier"/>
              </a:rPr>
              <a:t>"if [[ </a:t>
            </a:r>
            <a:r>
              <a:rPr sz="1000" spc="-15" dirty="0">
                <a:solidFill>
                  <a:srgbClr val="EC7600"/>
                </a:solidFill>
                <a:latin typeface="Courier"/>
                <a:cs typeface="Courier"/>
              </a:rPr>
              <a:t>${NODE_ENV} </a:t>
            </a:r>
            <a:r>
              <a:rPr sz="1000" spc="-10" dirty="0">
                <a:solidFill>
                  <a:srgbClr val="EC7600"/>
                </a:solidFill>
                <a:latin typeface="Courier"/>
                <a:cs typeface="Courier"/>
              </a:rPr>
              <a:t>= </a:t>
            </a:r>
            <a:r>
              <a:rPr sz="1000" spc="-15" dirty="0">
                <a:solidFill>
                  <a:srgbClr val="EC7600"/>
                </a:solidFill>
                <a:latin typeface="Courier"/>
                <a:cs typeface="Courier"/>
              </a:rPr>
              <a:t>production </a:t>
            </a:r>
            <a:r>
              <a:rPr sz="1000" spc="-10" dirty="0">
                <a:solidFill>
                  <a:srgbClr val="EC7600"/>
                </a:solidFill>
                <a:latin typeface="Courier"/>
                <a:cs typeface="Courier"/>
              </a:rPr>
              <a:t>]]; then </a:t>
            </a:r>
            <a:r>
              <a:rPr sz="1000" spc="-15" dirty="0">
                <a:solidFill>
                  <a:srgbClr val="EC7600"/>
                </a:solidFill>
                <a:latin typeface="Courier"/>
                <a:cs typeface="Courier"/>
              </a:rPr>
              <a:t>./node_modules/.bin/pm2-docker </a:t>
            </a:r>
            <a:r>
              <a:rPr sz="1000" spc="-10" dirty="0">
                <a:solidFill>
                  <a:srgbClr val="EC7600"/>
                </a:solidFill>
                <a:latin typeface="Courier"/>
                <a:cs typeface="Courier"/>
              </a:rPr>
              <a:t>s 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tart -i 0 </a:t>
            </a:r>
            <a:r>
              <a:rPr sz="1000" spc="10" dirty="0">
                <a:solidFill>
                  <a:srgbClr val="EC7600"/>
                </a:solidFill>
                <a:latin typeface="Courier"/>
                <a:cs typeface="Courier"/>
              </a:rPr>
              <a:t>server.js;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else </a:t>
            </a:r>
            <a:r>
              <a:rPr sz="1000" spc="10" dirty="0">
                <a:solidFill>
                  <a:srgbClr val="EC7600"/>
                </a:solidFill>
                <a:latin typeface="Courier"/>
                <a:cs typeface="Courier"/>
              </a:rPr>
              <a:t>./node_modules/.bin/pm2-dev server.js;</a:t>
            </a:r>
            <a:r>
              <a:rPr sz="1000" spc="150" dirty="0">
                <a:solidFill>
                  <a:srgbClr val="EC7600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fi"</a:t>
            </a:r>
            <a:endParaRPr sz="1000">
              <a:latin typeface="Courier"/>
              <a:cs typeface="Courier"/>
            </a:endParaRPr>
          </a:p>
          <a:p>
            <a:pPr marL="226060">
              <a:lnSpc>
                <a:spcPct val="100000"/>
              </a:lnSpc>
              <a:spcBef>
                <a:spcPts val="145"/>
              </a:spcBef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},</a:t>
            </a:r>
            <a:endParaRPr sz="100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ts val="875"/>
              </a:lnSpc>
            </a:pPr>
            <a:fld id="{81D60167-4931-47E6-BA6A-407CBD079E47}" type="slidenum">
              <a:rPr dirty="0"/>
              <a:t>3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15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68300" y="444500"/>
            <a:ext cx="8674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797979"/>
                </a:solidFill>
                <a:latin typeface="Helvetica"/>
                <a:cs typeface="Helvetica"/>
              </a:rPr>
              <a:t>1-dockerized-node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718819"/>
            <a:ext cx="6979284" cy="40373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44525">
              <a:lnSpc>
                <a:spcPct val="116700"/>
              </a:lnSpc>
              <a:spcBef>
                <a:spcPts val="100"/>
              </a:spcBef>
            </a:pPr>
            <a:r>
              <a:rPr spc="-5" dirty="0">
                <a:solidFill>
                  <a:srgbClr val="111111"/>
                </a:solidFill>
                <a:latin typeface="Helvetica Neue"/>
                <a:cs typeface="Helvetica Neue"/>
              </a:rPr>
              <a:t>There</a:t>
            </a:r>
            <a:r>
              <a:rPr spc="-10" dirty="0">
                <a:solidFill>
                  <a:srgbClr val="111111"/>
                </a:solidFill>
                <a:latin typeface="Helvetica Neue"/>
                <a:cs typeface="Helvetica Neue"/>
              </a:rPr>
              <a:t> are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two</a:t>
            </a:r>
            <a:r>
              <a:rPr spc="-1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CLI</a:t>
            </a:r>
            <a:r>
              <a:rPr spc="-1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commands</a:t>
            </a:r>
            <a:r>
              <a:rPr spc="-1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for</a:t>
            </a:r>
            <a:r>
              <a:rPr spc="-1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pm2:</a:t>
            </a:r>
            <a:r>
              <a:rPr spc="-1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dirty="0">
                <a:solidFill>
                  <a:srgbClr val="111111"/>
                </a:solidFill>
                <a:latin typeface="Courier"/>
                <a:cs typeface="Courier"/>
              </a:rPr>
              <a:t>pm2-docker</a:t>
            </a:r>
            <a:r>
              <a:rPr spc="-400" dirty="0">
                <a:solidFill>
                  <a:srgbClr val="111111"/>
                </a:solidFill>
                <a:latin typeface="Courier"/>
                <a:cs typeface="Courier"/>
              </a:rPr>
              <a:t>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for</a:t>
            </a:r>
            <a:r>
              <a:rPr spc="-1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the</a:t>
            </a:r>
            <a:r>
              <a:rPr spc="-1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container</a:t>
            </a:r>
            <a:r>
              <a:rPr spc="-1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and</a:t>
            </a:r>
            <a:r>
              <a:rPr spc="-1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dirty="0">
                <a:solidFill>
                  <a:srgbClr val="111111"/>
                </a:solidFill>
                <a:latin typeface="Courier"/>
                <a:cs typeface="Courier"/>
              </a:rPr>
              <a:t>pm2-dev</a:t>
            </a:r>
            <a:r>
              <a:rPr spc="-400" dirty="0">
                <a:solidFill>
                  <a:srgbClr val="111111"/>
                </a:solidFill>
                <a:latin typeface="Courier"/>
                <a:cs typeface="Courier"/>
              </a:rPr>
              <a:t>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for</a:t>
            </a:r>
            <a:r>
              <a:rPr spc="-1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local  development.</a:t>
            </a:r>
            <a:endParaRPr dirty="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dirty="0">
              <a:latin typeface="Times New Roman"/>
              <a:cs typeface="Times New Roman"/>
            </a:endParaRPr>
          </a:p>
          <a:p>
            <a:pPr marL="12700" marR="5080">
              <a:lnSpc>
                <a:spcPct val="116700"/>
              </a:lnSpc>
            </a:pP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The full </a:t>
            </a:r>
            <a:r>
              <a:rPr spc="-5" dirty="0">
                <a:solidFill>
                  <a:srgbClr val="111111"/>
                </a:solidFill>
                <a:latin typeface="Helvetica Neue"/>
                <a:cs typeface="Helvetica Neue"/>
              </a:rPr>
              <a:t>relative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path </a:t>
            </a:r>
            <a:r>
              <a:rPr dirty="0">
                <a:solidFill>
                  <a:srgbClr val="111111"/>
                </a:solidFill>
                <a:latin typeface="Courier"/>
                <a:cs typeface="Courier"/>
              </a:rPr>
              <a:t>./node_modules/.bin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is </a:t>
            </a:r>
            <a:r>
              <a:rPr spc="-5" dirty="0">
                <a:solidFill>
                  <a:srgbClr val="111111"/>
                </a:solidFill>
                <a:latin typeface="Helvetica Neue"/>
                <a:cs typeface="Helvetica Neue"/>
              </a:rPr>
              <a:t>recommended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to make your command </a:t>
            </a:r>
            <a:r>
              <a:rPr spc="-10" dirty="0">
                <a:solidFill>
                  <a:srgbClr val="111111"/>
                </a:solidFill>
                <a:latin typeface="Helvetica Neue"/>
                <a:cs typeface="Helvetica Neue"/>
              </a:rPr>
              <a:t>more </a:t>
            </a:r>
            <a:r>
              <a:rPr spc="-5" dirty="0">
                <a:solidFill>
                  <a:srgbClr val="111111"/>
                </a:solidFill>
                <a:latin typeface="Helvetica Neue"/>
                <a:cs typeface="Helvetica Neue"/>
              </a:rPr>
              <a:t>robust. 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Local installation can be </a:t>
            </a:r>
            <a:r>
              <a:rPr spc="-5" dirty="0">
                <a:solidFill>
                  <a:srgbClr val="111111"/>
                </a:solidFill>
                <a:latin typeface="Helvetica Neue"/>
                <a:cs typeface="Helvetica Neue"/>
              </a:rPr>
              <a:t>replaced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with a global with </a:t>
            </a:r>
            <a:r>
              <a:rPr spc="-5" dirty="0">
                <a:solidFill>
                  <a:srgbClr val="111111"/>
                </a:solidFill>
                <a:latin typeface="Courier"/>
                <a:cs typeface="Courier"/>
              </a:rPr>
              <a:t>npm </a:t>
            </a:r>
            <a:r>
              <a:rPr dirty="0">
                <a:solidFill>
                  <a:srgbClr val="111111"/>
                </a:solidFill>
                <a:latin typeface="Courier"/>
                <a:cs typeface="Courier"/>
              </a:rPr>
              <a:t>i </a:t>
            </a:r>
            <a:r>
              <a:rPr spc="-5" dirty="0">
                <a:solidFill>
                  <a:srgbClr val="111111"/>
                </a:solidFill>
                <a:latin typeface="Courier"/>
                <a:cs typeface="Courier"/>
              </a:rPr>
              <a:t>-g </a:t>
            </a:r>
            <a:r>
              <a:rPr dirty="0">
                <a:solidFill>
                  <a:srgbClr val="111111"/>
                </a:solidFill>
                <a:latin typeface="Courier"/>
                <a:cs typeface="Courier"/>
              </a:rPr>
              <a:t>pm2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. </a:t>
            </a:r>
            <a:endParaRPr lang="en-US" dirty="0" smtClean="0">
              <a:solidFill>
                <a:srgbClr val="111111"/>
              </a:solidFill>
              <a:latin typeface="Helvetica Neue"/>
              <a:cs typeface="Helvetica Neue"/>
            </a:endParaRPr>
          </a:p>
          <a:p>
            <a:pPr marL="12700" marR="5080">
              <a:lnSpc>
                <a:spcPct val="116700"/>
              </a:lnSpc>
            </a:pPr>
            <a:endParaRPr lang="en-US" spc="-15" dirty="0">
              <a:solidFill>
                <a:srgbClr val="111111"/>
              </a:solidFill>
              <a:latin typeface="Helvetica Neue"/>
              <a:cs typeface="Helvetica Neue"/>
            </a:endParaRPr>
          </a:p>
          <a:p>
            <a:pPr marL="12700" marR="5080">
              <a:lnSpc>
                <a:spcPct val="116700"/>
              </a:lnSpc>
            </a:pPr>
            <a:r>
              <a:rPr spc="-15" dirty="0" smtClean="0">
                <a:solidFill>
                  <a:srgbClr val="111111"/>
                </a:solidFill>
                <a:latin typeface="Helvetica Neue"/>
                <a:cs typeface="Helvetica Neue"/>
              </a:rPr>
              <a:t>However</a:t>
            </a:r>
            <a:r>
              <a:rPr spc="-15" dirty="0">
                <a:solidFill>
                  <a:srgbClr val="111111"/>
                </a:solidFill>
                <a:latin typeface="Helvetica Neue"/>
                <a:cs typeface="Helvetica Neue"/>
              </a:rPr>
              <a:t>,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global installation is</a:t>
            </a:r>
            <a:r>
              <a:rPr spc="-5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an  extra step outside of package.json and </a:t>
            </a:r>
            <a:r>
              <a:rPr spc="-5" dirty="0">
                <a:solidFill>
                  <a:srgbClr val="111111"/>
                </a:solidFill>
                <a:latin typeface="Courier"/>
                <a:cs typeface="Courier"/>
              </a:rPr>
              <a:t>npm </a:t>
            </a:r>
            <a:r>
              <a:rPr dirty="0">
                <a:solidFill>
                  <a:srgbClr val="111111"/>
                </a:solidFill>
                <a:latin typeface="Courier"/>
                <a:cs typeface="Courier"/>
              </a:rPr>
              <a:t>i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command and </a:t>
            </a:r>
            <a:r>
              <a:rPr spc="-5" dirty="0">
                <a:solidFill>
                  <a:srgbClr val="111111"/>
                </a:solidFill>
                <a:latin typeface="Helvetica Neue"/>
                <a:cs typeface="Helvetica Neue"/>
              </a:rPr>
              <a:t>won’t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allow developers to use </a:t>
            </a:r>
            <a:r>
              <a:rPr spc="-5" dirty="0">
                <a:solidFill>
                  <a:srgbClr val="111111"/>
                </a:solidFill>
                <a:latin typeface="Helvetica Neue"/>
                <a:cs typeface="Helvetica Neue"/>
              </a:rPr>
              <a:t>diﬀerent 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versions of pm2 on one</a:t>
            </a:r>
            <a:r>
              <a:rPr spc="-10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machine.</a:t>
            </a:r>
            <a:endParaRPr dirty="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The </a:t>
            </a:r>
            <a:r>
              <a:rPr spc="-5" dirty="0">
                <a:solidFill>
                  <a:srgbClr val="111111"/>
                </a:solidFill>
                <a:latin typeface="Helvetica Neue"/>
                <a:cs typeface="Helvetica Neue"/>
              </a:rPr>
              <a:t>source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code for the </a:t>
            </a:r>
            <a:r>
              <a:rPr spc="-5" dirty="0">
                <a:solidFill>
                  <a:srgbClr val="111111"/>
                </a:solidFill>
                <a:latin typeface="Helvetica Neue"/>
                <a:cs typeface="Helvetica Neue"/>
              </a:rPr>
              <a:t>Node+Express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API </a:t>
            </a:r>
            <a:r>
              <a:rPr spc="-5" dirty="0">
                <a:solidFill>
                  <a:srgbClr val="111111"/>
                </a:solidFill>
                <a:latin typeface="Helvetica Neue"/>
                <a:cs typeface="Helvetica Neue"/>
              </a:rPr>
              <a:t>(code/banking-api/api/server.js)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is as follows:</a:t>
            </a:r>
            <a:endParaRPr dirty="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999" y="762000"/>
            <a:ext cx="7010400" cy="6715759"/>
          </a:xfrm>
          <a:custGeom>
            <a:avLst/>
            <a:gdLst/>
            <a:ahLst/>
            <a:cxnLst/>
            <a:rect l="l" t="t" r="r" b="b"/>
            <a:pathLst>
              <a:path w="7010400" h="6715759">
                <a:moveTo>
                  <a:pt x="0" y="6715759"/>
                </a:moveTo>
                <a:lnTo>
                  <a:pt x="7010400" y="6715759"/>
                </a:lnTo>
                <a:lnTo>
                  <a:pt x="7010400" y="0"/>
                </a:lnTo>
                <a:lnTo>
                  <a:pt x="0" y="0"/>
                </a:lnTo>
                <a:lnTo>
                  <a:pt x="0" y="6715759"/>
                </a:lnTo>
                <a:close/>
              </a:path>
            </a:pathLst>
          </a:custGeom>
          <a:solidFill>
            <a:srgbClr val="282B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8300" y="444500"/>
            <a:ext cx="5006975" cy="696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797979"/>
                </a:solidFill>
                <a:latin typeface="Helvetica"/>
                <a:cs typeface="Helvetica"/>
              </a:rPr>
              <a:t>1-dockerized-node</a:t>
            </a:r>
            <a:endParaRPr sz="8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</a:pPr>
            <a:r>
              <a:rPr sz="1000" spc="15" dirty="0">
                <a:solidFill>
                  <a:srgbClr val="8CBBAD"/>
                </a:solidFill>
                <a:latin typeface="Courier"/>
                <a:cs typeface="Courier"/>
              </a:rPr>
              <a:t>require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(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'globalog'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)</a:t>
            </a:r>
            <a:endParaRPr sz="1000">
              <a:latin typeface="Courier"/>
              <a:cs typeface="Courier"/>
            </a:endParaRPr>
          </a:p>
          <a:p>
            <a:pPr marL="80010">
              <a:lnSpc>
                <a:spcPct val="100000"/>
              </a:lnSpc>
              <a:spcBef>
                <a:spcPts val="185"/>
              </a:spcBef>
            </a:pPr>
            <a:r>
              <a:rPr sz="1000" b="1" spc="-10" dirty="0">
                <a:solidFill>
                  <a:srgbClr val="93C763"/>
                </a:solidFill>
                <a:latin typeface="Courier"/>
                <a:cs typeface="Courier"/>
              </a:rPr>
              <a:t>const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http =</a:t>
            </a:r>
            <a:r>
              <a:rPr sz="1000" spc="5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8CBBAD"/>
                </a:solidFill>
                <a:latin typeface="Courier"/>
                <a:cs typeface="Courier"/>
              </a:rPr>
              <a:t>require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(</a:t>
            </a:r>
            <a:r>
              <a:rPr sz="1000" spc="-10" dirty="0">
                <a:solidFill>
                  <a:srgbClr val="EC7600"/>
                </a:solidFill>
                <a:latin typeface="Courier"/>
                <a:cs typeface="Courier"/>
              </a:rPr>
              <a:t>'http'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)</a:t>
            </a:r>
            <a:endParaRPr sz="1000">
              <a:latin typeface="Courier"/>
              <a:cs typeface="Courier"/>
            </a:endParaRPr>
          </a:p>
          <a:p>
            <a:pPr marL="80010">
              <a:lnSpc>
                <a:spcPct val="100000"/>
              </a:lnSpc>
              <a:spcBef>
                <a:spcPts val="225"/>
              </a:spcBef>
            </a:pP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const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express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=</a:t>
            </a:r>
            <a:r>
              <a:rPr sz="1000" spc="3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8CBBAD"/>
                </a:solidFill>
                <a:latin typeface="Courier"/>
                <a:cs typeface="Courier"/>
              </a:rPr>
              <a:t>require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(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'express'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)</a:t>
            </a:r>
            <a:endParaRPr sz="1000">
              <a:latin typeface="Courier"/>
              <a:cs typeface="Courier"/>
            </a:endParaRPr>
          </a:p>
          <a:p>
            <a:pPr marL="80010">
              <a:lnSpc>
                <a:spcPct val="100000"/>
              </a:lnSpc>
              <a:spcBef>
                <a:spcPts val="185"/>
              </a:spcBef>
            </a:pPr>
            <a:r>
              <a:rPr sz="1000" b="1" spc="-10" dirty="0">
                <a:solidFill>
                  <a:srgbClr val="93C763"/>
                </a:solidFill>
                <a:latin typeface="Courier"/>
                <a:cs typeface="Courier"/>
              </a:rPr>
              <a:t>const </a:t>
            </a:r>
            <a:r>
              <a:rPr sz="1000" spc="-15" dirty="0">
                <a:solidFill>
                  <a:srgbClr val="E0E2E4"/>
                </a:solidFill>
                <a:latin typeface="Courier"/>
                <a:cs typeface="Courier"/>
              </a:rPr>
              <a:t>errorhandler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=</a:t>
            </a:r>
            <a:r>
              <a:rPr sz="1000" spc="15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8CBBAD"/>
                </a:solidFill>
                <a:latin typeface="Courier"/>
                <a:cs typeface="Courier"/>
              </a:rPr>
              <a:t>require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(</a:t>
            </a:r>
            <a:r>
              <a:rPr sz="1000" spc="-10" dirty="0">
                <a:solidFill>
                  <a:srgbClr val="EC7600"/>
                </a:solidFill>
                <a:latin typeface="Courier"/>
                <a:cs typeface="Courier"/>
              </a:rPr>
              <a:t>'errorhandler'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)</a:t>
            </a:r>
            <a:endParaRPr sz="1000">
              <a:latin typeface="Courier"/>
              <a:cs typeface="Courier"/>
            </a:endParaRPr>
          </a:p>
          <a:p>
            <a:pPr marL="80010">
              <a:lnSpc>
                <a:spcPct val="100000"/>
              </a:lnSpc>
              <a:spcBef>
                <a:spcPts val="225"/>
              </a:spcBef>
            </a:pP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const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app =</a:t>
            </a:r>
            <a:r>
              <a:rPr sz="1000" spc="-2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express()</a:t>
            </a:r>
            <a:endParaRPr sz="1000">
              <a:latin typeface="Courier"/>
              <a:cs typeface="Courier"/>
            </a:endParaRPr>
          </a:p>
          <a:p>
            <a:pPr marL="80010">
              <a:lnSpc>
                <a:spcPct val="100000"/>
              </a:lnSpc>
              <a:spcBef>
                <a:spcPts val="235"/>
              </a:spcBef>
            </a:pP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const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monk =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8CBBAD"/>
                </a:solidFill>
                <a:latin typeface="Courier"/>
                <a:cs typeface="Courier"/>
              </a:rPr>
              <a:t>require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(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'monk'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)</a:t>
            </a:r>
            <a:endParaRPr sz="10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</a:pP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const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db =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monk(process.env.DB_URI,</a:t>
            </a:r>
            <a:r>
              <a:rPr sz="1000" spc="7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(err)=&gt;{</a:t>
            </a:r>
            <a:endParaRPr sz="1000">
              <a:latin typeface="Courier"/>
              <a:cs typeface="Courier"/>
            </a:endParaRPr>
          </a:p>
          <a:p>
            <a:pPr marL="396875" marR="3412490" indent="-158750">
              <a:lnSpc>
                <a:spcPts val="1440"/>
              </a:lnSpc>
              <a:spcBef>
                <a:spcPts val="85"/>
              </a:spcBef>
            </a:pPr>
            <a:r>
              <a:rPr sz="1000" b="1" spc="-10" dirty="0">
                <a:solidFill>
                  <a:srgbClr val="93C763"/>
                </a:solidFill>
                <a:latin typeface="Courier"/>
                <a:cs typeface="Courier"/>
              </a:rPr>
              <a:t>if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(err) { 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error(err)  process.exit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(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1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)</a:t>
            </a:r>
            <a:endParaRPr sz="1000">
              <a:latin typeface="Courier"/>
              <a:cs typeface="Courier"/>
            </a:endParaRPr>
          </a:p>
          <a:p>
            <a:pPr marL="23876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}</a:t>
            </a:r>
            <a:endParaRPr sz="1000">
              <a:latin typeface="Courier"/>
              <a:cs typeface="Courier"/>
            </a:endParaRPr>
          </a:p>
          <a:p>
            <a:pPr marL="80010">
              <a:lnSpc>
                <a:spcPct val="100000"/>
              </a:lnSpc>
              <a:spcBef>
                <a:spcPts val="229"/>
              </a:spcBef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})</a:t>
            </a:r>
            <a:endParaRPr sz="10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</a:pP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const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accounts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=</a:t>
            </a:r>
            <a:r>
              <a:rPr sz="1000" spc="5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db.get(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'accounts'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)</a:t>
            </a:r>
            <a:endParaRPr sz="100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80010" marR="1748155">
              <a:lnSpc>
                <a:spcPct val="120000"/>
              </a:lnSpc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app.use(express.static(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'public'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))  app.use(errorhandler())</a:t>
            </a:r>
            <a:endParaRPr sz="10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238760" marR="1748155" indent="-158750">
              <a:lnSpc>
                <a:spcPct val="118300"/>
              </a:lnSpc>
            </a:pP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app.get(</a:t>
            </a:r>
            <a:r>
              <a:rPr sz="1000" spc="-10" dirty="0">
                <a:solidFill>
                  <a:srgbClr val="EC7600"/>
                </a:solidFill>
                <a:latin typeface="Courier"/>
                <a:cs typeface="Courier"/>
              </a:rPr>
              <a:t>'/accounts'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, (req, res, next)=&gt;{ 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accounts.find({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}, (err, docs)</a:t>
            </a:r>
            <a:r>
              <a:rPr sz="1000" spc="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=&gt;{</a:t>
            </a:r>
            <a:endParaRPr sz="1000">
              <a:latin typeface="Courier"/>
              <a:cs typeface="Courier"/>
            </a:endParaRPr>
          </a:p>
          <a:p>
            <a:pPr marL="396875">
              <a:lnSpc>
                <a:spcPct val="100000"/>
              </a:lnSpc>
              <a:spcBef>
                <a:spcPts val="235"/>
              </a:spcBef>
            </a:pP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if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(err) </a:t>
            </a: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return</a:t>
            </a:r>
            <a:r>
              <a:rPr sz="1000" b="1" spc="-15" dirty="0">
                <a:solidFill>
                  <a:srgbClr val="93C763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next(err)</a:t>
            </a:r>
            <a:endParaRPr sz="1000">
              <a:latin typeface="Courier"/>
              <a:cs typeface="Courier"/>
            </a:endParaRPr>
          </a:p>
          <a:p>
            <a:pPr marL="396875">
              <a:lnSpc>
                <a:spcPct val="100000"/>
              </a:lnSpc>
              <a:spcBef>
                <a:spcPts val="235"/>
              </a:spcBef>
            </a:pP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return</a:t>
            </a:r>
            <a:r>
              <a:rPr sz="1000" b="1" spc="-5" dirty="0">
                <a:solidFill>
                  <a:srgbClr val="93C763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res.send(docs)</a:t>
            </a:r>
            <a:endParaRPr sz="1000">
              <a:latin typeface="Courier"/>
              <a:cs typeface="Courier"/>
            </a:endParaRPr>
          </a:p>
          <a:p>
            <a:pPr marL="238760">
              <a:lnSpc>
                <a:spcPct val="100000"/>
              </a:lnSpc>
              <a:spcBef>
                <a:spcPts val="185"/>
              </a:spcBef>
            </a:pP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})</a:t>
            </a:r>
            <a:endParaRPr sz="1000">
              <a:latin typeface="Courier"/>
              <a:cs typeface="Courier"/>
            </a:endParaRPr>
          </a:p>
          <a:p>
            <a:pPr marL="8001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})</a:t>
            </a:r>
            <a:endParaRPr sz="10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238760" marR="5080" indent="-158750">
              <a:lnSpc>
                <a:spcPct val="120000"/>
              </a:lnSpc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app.get(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'/accounts/:accountId/transactions'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, (req, res)=&gt;{  accounts.findOne({_id: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req.params.accountId},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(err, doc)</a:t>
            </a:r>
            <a:r>
              <a:rPr sz="1000" spc="10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=&gt;{</a:t>
            </a:r>
            <a:endParaRPr sz="1000">
              <a:latin typeface="Courier"/>
              <a:cs typeface="Courier"/>
            </a:endParaRPr>
          </a:p>
          <a:p>
            <a:pPr marL="396875">
              <a:lnSpc>
                <a:spcPct val="100000"/>
              </a:lnSpc>
              <a:spcBef>
                <a:spcPts val="185"/>
              </a:spcBef>
            </a:pPr>
            <a:r>
              <a:rPr sz="1000" b="1" spc="-10" dirty="0">
                <a:solidFill>
                  <a:srgbClr val="93C763"/>
                </a:solidFill>
                <a:latin typeface="Courier"/>
                <a:cs typeface="Courier"/>
              </a:rPr>
              <a:t>if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(err) </a:t>
            </a:r>
            <a:r>
              <a:rPr sz="1000" b="1" spc="-10" dirty="0">
                <a:solidFill>
                  <a:srgbClr val="93C763"/>
                </a:solidFill>
                <a:latin typeface="Courier"/>
                <a:cs typeface="Courier"/>
              </a:rPr>
              <a:t>return</a:t>
            </a:r>
            <a:r>
              <a:rPr sz="1000" b="1" spc="50" dirty="0">
                <a:solidFill>
                  <a:srgbClr val="93C763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next(err)</a:t>
            </a:r>
            <a:endParaRPr sz="1000">
              <a:latin typeface="Courier"/>
              <a:cs typeface="Courier"/>
            </a:endParaRPr>
          </a:p>
          <a:p>
            <a:pPr marL="396875">
              <a:lnSpc>
                <a:spcPct val="100000"/>
              </a:lnSpc>
              <a:spcBef>
                <a:spcPts val="175"/>
              </a:spcBef>
            </a:pPr>
            <a:r>
              <a:rPr sz="1000" b="1" spc="-10" dirty="0">
                <a:solidFill>
                  <a:srgbClr val="93C763"/>
                </a:solidFill>
                <a:latin typeface="Courier"/>
                <a:cs typeface="Courier"/>
              </a:rPr>
              <a:t>return</a:t>
            </a:r>
            <a:r>
              <a:rPr sz="1000" b="1" spc="50" dirty="0">
                <a:solidFill>
                  <a:srgbClr val="93C763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res.send(doc.transactions)</a:t>
            </a:r>
            <a:endParaRPr sz="1000">
              <a:latin typeface="Courier"/>
              <a:cs typeface="Courier"/>
            </a:endParaRPr>
          </a:p>
          <a:p>
            <a:pPr marL="238760">
              <a:lnSpc>
                <a:spcPct val="100000"/>
              </a:lnSpc>
              <a:spcBef>
                <a:spcPts val="225"/>
              </a:spcBef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})</a:t>
            </a:r>
            <a:endParaRPr sz="1000">
              <a:latin typeface="Courier"/>
              <a:cs typeface="Courier"/>
            </a:endParaRPr>
          </a:p>
          <a:p>
            <a:pPr marL="80010">
              <a:lnSpc>
                <a:spcPct val="100000"/>
              </a:lnSpc>
              <a:spcBef>
                <a:spcPts val="235"/>
              </a:spcBef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})</a:t>
            </a:r>
            <a:endParaRPr sz="10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238760" marR="718185" indent="-158750">
              <a:lnSpc>
                <a:spcPct val="115799"/>
              </a:lnSpc>
            </a:pP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http.createServer(app).listen(process.env.PORT,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()=&gt;{ 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log(</a:t>
            </a:r>
            <a:r>
              <a:rPr sz="1000" spc="-10" dirty="0">
                <a:solidFill>
                  <a:srgbClr val="EC7600"/>
                </a:solidFill>
                <a:latin typeface="Courier"/>
                <a:cs typeface="Courier"/>
              </a:rPr>
              <a:t>`Listening on port</a:t>
            </a:r>
            <a:r>
              <a:rPr sz="1000" spc="80" dirty="0">
                <a:solidFill>
                  <a:srgbClr val="EC7600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8CBBAD"/>
                </a:solidFill>
                <a:latin typeface="Courier"/>
                <a:cs typeface="Courier"/>
              </a:rPr>
              <a:t>${process.env.PORT}</a:t>
            </a:r>
            <a:r>
              <a:rPr sz="1000" spc="-10" dirty="0">
                <a:solidFill>
                  <a:srgbClr val="EC7600"/>
                </a:solidFill>
                <a:latin typeface="Courier"/>
                <a:cs typeface="Courier"/>
              </a:rPr>
              <a:t>`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)</a:t>
            </a:r>
            <a:endParaRPr sz="1000">
              <a:latin typeface="Courier"/>
              <a:cs typeface="Courier"/>
            </a:endParaRPr>
          </a:p>
          <a:p>
            <a:pPr marL="80010">
              <a:lnSpc>
                <a:spcPct val="100000"/>
              </a:lnSpc>
              <a:spcBef>
                <a:spcPts val="225"/>
              </a:spcBef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})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ts val="875"/>
              </a:lnSpc>
            </a:pPr>
            <a:fld id="{81D60167-4931-47E6-BA6A-407CBD079E47}" type="slidenum">
              <a:rPr dirty="0"/>
              <a:t>4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15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8299" y="7647940"/>
            <a:ext cx="6769100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The key 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here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is that we 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are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using two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environment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variables: 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PORT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and DB_URI. </a:t>
            </a:r>
            <a:r>
              <a:rPr sz="1200" spc="-35" dirty="0">
                <a:solidFill>
                  <a:srgbClr val="111111"/>
                </a:solidFill>
                <a:latin typeface="Helvetica Neue"/>
                <a:cs typeface="Helvetica Neue"/>
              </a:rPr>
              <a:t>We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would need to 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provide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them in Dockerfile or in command-line so the app has them set during</a:t>
            </a:r>
            <a:r>
              <a:rPr sz="1200" spc="-8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running.</a:t>
            </a:r>
            <a:endParaRPr sz="120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20" dirty="0">
                <a:solidFill>
                  <a:srgbClr val="111111"/>
                </a:solidFill>
                <a:latin typeface="Helvetica Neue"/>
                <a:cs typeface="Helvetica Neue"/>
              </a:rPr>
              <a:t>Let’s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verify your application works without Docker by starting MondoGB and the app</a:t>
            </a:r>
            <a:r>
              <a:rPr sz="1200" spc="-7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itself.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0999" y="8696959"/>
            <a:ext cx="7010400" cy="32512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6985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550"/>
              </a:spcBef>
            </a:pPr>
            <a:r>
              <a:rPr sz="1000" spc="-10" dirty="0">
                <a:solidFill>
                  <a:srgbClr val="668BB0"/>
                </a:solidFill>
                <a:latin typeface="Courier"/>
                <a:cs typeface="Courier"/>
              </a:rPr>
              <a:t>mongod</a:t>
            </a:r>
            <a:endParaRPr sz="100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ts val="875"/>
              </a:lnSpc>
            </a:pPr>
            <a:fld id="{81D60167-4931-47E6-BA6A-407CBD079E47}" type="slidenum">
              <a:rPr dirty="0"/>
              <a:t>5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15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68300" y="444500"/>
            <a:ext cx="8674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797979"/>
                </a:solidFill>
                <a:latin typeface="Helvetica"/>
                <a:cs typeface="Helvetica"/>
              </a:rPr>
              <a:t>1-dockerized-node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8" y="749300"/>
            <a:ext cx="481330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In a new</a:t>
            </a:r>
            <a:r>
              <a:rPr spc="-10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terminal:</a:t>
            </a:r>
            <a:endParaRPr dirty="0">
              <a:latin typeface="Helvetica Neue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999" y="1168400"/>
            <a:ext cx="7010400" cy="31496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762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600"/>
              </a:spcBef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DB_URI=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mongodb: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//localhost:27017/db-dev </a:t>
            </a:r>
            <a:r>
              <a:rPr sz="1000" spc="10" dirty="0">
                <a:solidFill>
                  <a:srgbClr val="818E96"/>
                </a:solidFill>
                <a:latin typeface="Courier"/>
                <a:cs typeface="Courier"/>
              </a:rPr>
              <a:t>PORT=3000 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npm</a:t>
            </a:r>
            <a:r>
              <a:rPr sz="1000" spc="10" dirty="0">
                <a:solidFill>
                  <a:srgbClr val="818E96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start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298" y="1673860"/>
            <a:ext cx="511810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5" dirty="0" smtClean="0">
                <a:solidFill>
                  <a:srgbClr val="111111"/>
                </a:solidFill>
                <a:latin typeface="Helvetica Neue"/>
                <a:cs typeface="Helvetica Neue"/>
              </a:rPr>
              <a:t>In yet</a:t>
            </a:r>
            <a:r>
              <a:rPr dirty="0" smtClean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another</a:t>
            </a:r>
            <a:r>
              <a:rPr spc="-6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terminal:</a:t>
            </a:r>
            <a:endParaRPr dirty="0">
              <a:latin typeface="Helvetica Neue"/>
              <a:cs typeface="Helvetica Neu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999" y="2092960"/>
            <a:ext cx="7010400" cy="32512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762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600"/>
              </a:spcBef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curl</a:t>
            </a:r>
            <a:r>
              <a:rPr sz="1000" spc="3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http: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//localhost:3000/accounts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299" y="2578100"/>
            <a:ext cx="6953250" cy="183511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40"/>
              </a:spcBef>
            </a:pP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The </a:t>
            </a:r>
            <a:r>
              <a:rPr spc="-5" dirty="0">
                <a:solidFill>
                  <a:srgbClr val="111111"/>
                </a:solidFill>
                <a:latin typeface="Helvetica Neue"/>
                <a:cs typeface="Helvetica Neue"/>
              </a:rPr>
              <a:t>result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will be </a:t>
            </a:r>
            <a:r>
              <a:rPr dirty="0">
                <a:solidFill>
                  <a:srgbClr val="111111"/>
                </a:solidFill>
                <a:latin typeface="Courier"/>
                <a:cs typeface="Courier"/>
              </a:rPr>
              <a:t>[]%</a:t>
            </a:r>
            <a:r>
              <a:rPr spc="-445" dirty="0">
                <a:solidFill>
                  <a:srgbClr val="111111"/>
                </a:solidFill>
                <a:latin typeface="Courier"/>
                <a:cs typeface="Courier"/>
              </a:rPr>
              <a:t>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because </a:t>
            </a:r>
            <a:r>
              <a:rPr spc="-25" dirty="0">
                <a:solidFill>
                  <a:srgbClr val="111111"/>
                </a:solidFill>
                <a:latin typeface="Helvetica Neue"/>
                <a:cs typeface="Helvetica Neue"/>
              </a:rPr>
              <a:t>it’s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an empty database and accounts collection. If you use MongoUI or  mongo shell to insert a document to db-dev database and accounts collections, then you’ll see that  document in the</a:t>
            </a:r>
            <a:r>
              <a:rPr spc="-8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pc="-5" dirty="0">
                <a:solidFill>
                  <a:srgbClr val="111111"/>
                </a:solidFill>
                <a:latin typeface="Helvetica Neue"/>
                <a:cs typeface="Helvetica Neue"/>
              </a:rPr>
              <a:t>response.</a:t>
            </a:r>
            <a:endParaRPr dirty="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The app is working and now is the time to containerize</a:t>
            </a:r>
            <a:r>
              <a:rPr spc="-10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it.</a:t>
            </a:r>
            <a:endParaRPr dirty="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ts val="875"/>
              </a:lnSpc>
            </a:pPr>
            <a:fld id="{81D60167-4931-47E6-BA6A-407CBD079E47}" type="slidenum">
              <a:rPr dirty="0"/>
              <a:t>6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15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68300" y="444500"/>
            <a:ext cx="8674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797979"/>
                </a:solidFill>
                <a:latin typeface="Helvetica"/>
                <a:cs typeface="Helvetica"/>
              </a:rPr>
              <a:t>1-dockerized-node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299" y="779780"/>
            <a:ext cx="3186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 </a:t>
            </a:r>
            <a:r>
              <a:rPr spc="-10" dirty="0"/>
              <a:t>Creating</a:t>
            </a:r>
            <a:r>
              <a:rPr spc="-20" dirty="0"/>
              <a:t> </a:t>
            </a:r>
            <a:r>
              <a:rPr dirty="0"/>
              <a:t>Dockerfile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8299" y="1379219"/>
            <a:ext cx="7099301" cy="9850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Go back to banking-api and </a:t>
            </a:r>
            <a:r>
              <a:rPr spc="-5" dirty="0">
                <a:solidFill>
                  <a:srgbClr val="111111"/>
                </a:solidFill>
                <a:latin typeface="Helvetica Neue"/>
                <a:cs typeface="Helvetica Neue"/>
              </a:rPr>
              <a:t>create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an empty Dockerfile which must be exactly </a:t>
            </a:r>
            <a:r>
              <a:rPr spc="-5" dirty="0">
                <a:solidFill>
                  <a:srgbClr val="111111"/>
                </a:solidFill>
                <a:latin typeface="Courier"/>
                <a:cs typeface="Courier"/>
              </a:rPr>
              <a:t>Dockerfile</a:t>
            </a:r>
            <a:r>
              <a:rPr spc="-5" dirty="0">
                <a:solidFill>
                  <a:srgbClr val="111111"/>
                </a:solidFill>
                <a:latin typeface="Helvetica Neue"/>
                <a:cs typeface="Helvetica Neue"/>
              </a:rPr>
              <a:t>-</a:t>
            </a:r>
            <a:r>
              <a:rPr spc="-4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no  extension and starts with capital letter</a:t>
            </a:r>
            <a:r>
              <a:rPr spc="-10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D:</a:t>
            </a:r>
            <a:endParaRPr dirty="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299" y="2446782"/>
            <a:ext cx="7010400" cy="49784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762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600"/>
              </a:spcBef>
            </a:pPr>
            <a:r>
              <a:rPr sz="1000" b="1" spc="15" dirty="0">
                <a:solidFill>
                  <a:srgbClr val="E0E2E4"/>
                </a:solidFill>
                <a:latin typeface="Courier"/>
                <a:cs typeface="Courier"/>
              </a:rPr>
              <a:t>cd</a:t>
            </a:r>
            <a:r>
              <a:rPr sz="1000" b="1" spc="-6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..</a:t>
            </a:r>
            <a:endParaRPr sz="1000">
              <a:latin typeface="Courier"/>
              <a:cs typeface="Courier"/>
            </a:endParaRPr>
          </a:p>
          <a:p>
            <a:pPr marL="67310">
              <a:lnSpc>
                <a:spcPct val="100000"/>
              </a:lnSpc>
              <a:spcBef>
                <a:spcPts val="190"/>
              </a:spcBef>
            </a:pP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touch</a:t>
            </a:r>
            <a:r>
              <a:rPr sz="1000" spc="-4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Dockerfile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299" y="3027173"/>
            <a:ext cx="6785609" cy="60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Then, write in banking-api/Dockerfile the base image which is Node v6 based on Alpine</a:t>
            </a:r>
            <a:r>
              <a:rPr spc="-10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(lightweight  Linux):</a:t>
            </a:r>
            <a:endParaRPr dirty="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999" y="762000"/>
            <a:ext cx="7010400" cy="8361680"/>
          </a:xfrm>
          <a:custGeom>
            <a:avLst/>
            <a:gdLst/>
            <a:ahLst/>
            <a:cxnLst/>
            <a:rect l="l" t="t" r="r" b="b"/>
            <a:pathLst>
              <a:path w="7010400" h="8361680">
                <a:moveTo>
                  <a:pt x="0" y="8361680"/>
                </a:moveTo>
                <a:lnTo>
                  <a:pt x="7010400" y="8361680"/>
                </a:lnTo>
                <a:lnTo>
                  <a:pt x="7010400" y="0"/>
                </a:lnTo>
                <a:lnTo>
                  <a:pt x="0" y="0"/>
                </a:lnTo>
                <a:lnTo>
                  <a:pt x="0" y="8361680"/>
                </a:lnTo>
                <a:close/>
              </a:path>
            </a:pathLst>
          </a:custGeom>
          <a:solidFill>
            <a:srgbClr val="282B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8300" y="444500"/>
            <a:ext cx="6910070" cy="860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034405" algn="ctr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797979"/>
                </a:solidFill>
                <a:latin typeface="Helvetica"/>
                <a:cs typeface="Helvetica"/>
              </a:rPr>
              <a:t>1-dockerized-node</a:t>
            </a:r>
            <a:endParaRPr sz="8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FROM</a:t>
            </a:r>
            <a:r>
              <a:rPr sz="1000" spc="-3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node:6-alpine</a:t>
            </a:r>
            <a:endParaRPr sz="10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80010" marR="5156835">
              <a:lnSpc>
                <a:spcPct val="115799"/>
              </a:lnSpc>
            </a:pP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# Some image</a:t>
            </a:r>
            <a:r>
              <a:rPr sz="1000" spc="-45" dirty="0">
                <a:solidFill>
                  <a:srgbClr val="818E96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metadata 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LABEL</a:t>
            </a:r>
            <a:r>
              <a:rPr sz="1000" spc="-2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version=</a:t>
            </a:r>
            <a:r>
              <a:rPr sz="1000" spc="-10" dirty="0">
                <a:solidFill>
                  <a:srgbClr val="EC7600"/>
                </a:solidFill>
                <a:latin typeface="Courier"/>
                <a:cs typeface="Courier"/>
              </a:rPr>
              <a:t>"1.0"</a:t>
            </a:r>
            <a:endParaRPr sz="1000">
              <a:latin typeface="Courier"/>
              <a:cs typeface="Courier"/>
            </a:endParaRPr>
          </a:p>
          <a:p>
            <a:pPr marL="80010">
              <a:lnSpc>
                <a:spcPct val="100000"/>
              </a:lnSpc>
              <a:spcBef>
                <a:spcPts val="229"/>
              </a:spcBef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LABEL description=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"This is an </a:t>
            </a:r>
            <a:r>
              <a:rPr sz="1000" spc="10" dirty="0">
                <a:solidFill>
                  <a:srgbClr val="EC7600"/>
                </a:solidFill>
                <a:latin typeface="Courier"/>
                <a:cs typeface="Courier"/>
              </a:rPr>
              <a:t>example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of a Node API </a:t>
            </a:r>
            <a:r>
              <a:rPr sz="1000" spc="10" dirty="0">
                <a:solidFill>
                  <a:srgbClr val="EC7600"/>
                </a:solidFill>
                <a:latin typeface="Courier"/>
                <a:cs typeface="Courier"/>
              </a:rPr>
              <a:t>server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with </a:t>
            </a:r>
            <a:r>
              <a:rPr sz="1000" spc="10" dirty="0">
                <a:solidFill>
                  <a:srgbClr val="EC7600"/>
                </a:solidFill>
                <a:latin typeface="Courier"/>
                <a:cs typeface="Courier"/>
              </a:rPr>
              <a:t>connection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to</a:t>
            </a:r>
            <a:r>
              <a:rPr sz="1000" spc="135" dirty="0">
                <a:solidFill>
                  <a:srgbClr val="EC7600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MongoDB.</a:t>
            </a:r>
            <a:endParaRPr sz="1000">
              <a:latin typeface="Courier"/>
              <a:cs typeface="Courier"/>
            </a:endParaRPr>
          </a:p>
          <a:p>
            <a:pPr marL="159385">
              <a:lnSpc>
                <a:spcPct val="100000"/>
              </a:lnSpc>
              <a:spcBef>
                <a:spcPts val="240"/>
              </a:spcBef>
            </a:pP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\</a:t>
            </a:r>
            <a:endParaRPr sz="1000">
              <a:latin typeface="Courier"/>
              <a:cs typeface="Courier"/>
            </a:endParaRPr>
          </a:p>
          <a:p>
            <a:pPr marL="80010" marR="5715">
              <a:lnSpc>
                <a:spcPts val="1440"/>
              </a:lnSpc>
              <a:spcBef>
                <a:spcPts val="85"/>
              </a:spcBef>
            </a:pPr>
            <a:r>
              <a:rPr sz="1000" spc="-10" dirty="0">
                <a:solidFill>
                  <a:srgbClr val="EC7600"/>
                </a:solidFill>
                <a:latin typeface="Courier"/>
                <a:cs typeface="Courier"/>
              </a:rPr>
              <a:t>More details at </a:t>
            </a:r>
            <a:r>
              <a:rPr sz="1000" spc="-15" dirty="0">
                <a:solidFill>
                  <a:srgbClr val="EC7600"/>
                </a:solidFill>
                <a:latin typeface="Courier"/>
                <a:cs typeface="Courier"/>
              </a:rPr>
              <a:t>https://github.com/azat-co/node-in-production </a:t>
            </a:r>
            <a:r>
              <a:rPr sz="1000" spc="-10" dirty="0">
                <a:solidFill>
                  <a:srgbClr val="EC7600"/>
                </a:solidFill>
                <a:latin typeface="Courier"/>
                <a:cs typeface="Courier"/>
              </a:rPr>
              <a:t>and https://node.univers 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ity"</a:t>
            </a:r>
            <a:endParaRPr sz="1000">
              <a:latin typeface="Courier"/>
              <a:cs typeface="Courier"/>
            </a:endParaRPr>
          </a:p>
          <a:p>
            <a:pPr marL="8001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818E96"/>
                </a:solidFill>
                <a:latin typeface="Courier"/>
                <a:cs typeface="Courier"/>
              </a:rPr>
              <a:t>#ARG</a:t>
            </a:r>
            <a:r>
              <a:rPr sz="1000" spc="10" dirty="0">
                <a:solidFill>
                  <a:srgbClr val="818E96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818E96"/>
                </a:solidFill>
                <a:latin typeface="Courier"/>
                <a:cs typeface="Courier"/>
              </a:rPr>
              <a:t>mongodb_container_name</a:t>
            </a:r>
            <a:endParaRPr sz="1000">
              <a:latin typeface="Courier"/>
              <a:cs typeface="Courier"/>
            </a:endParaRPr>
          </a:p>
          <a:p>
            <a:pPr marL="80010">
              <a:lnSpc>
                <a:spcPct val="100000"/>
              </a:lnSpc>
              <a:spcBef>
                <a:spcPts val="229"/>
              </a:spcBef>
            </a:pP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#ARG</a:t>
            </a:r>
            <a:r>
              <a:rPr sz="1000" spc="-55" dirty="0">
                <a:solidFill>
                  <a:srgbClr val="818E96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app_env</a:t>
            </a:r>
            <a:endParaRPr sz="10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solidFill>
                  <a:srgbClr val="818E96"/>
                </a:solidFill>
                <a:latin typeface="Courier"/>
                <a:cs typeface="Courier"/>
              </a:rPr>
              <a:t># </a:t>
            </a:r>
            <a:r>
              <a:rPr sz="1000" spc="-15" dirty="0">
                <a:solidFill>
                  <a:srgbClr val="818E96"/>
                </a:solidFill>
                <a:latin typeface="Courier"/>
                <a:cs typeface="Courier"/>
              </a:rPr>
              <a:t>Environment</a:t>
            </a:r>
            <a:r>
              <a:rPr sz="1000" spc="40" dirty="0">
                <a:solidFill>
                  <a:srgbClr val="818E96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818E96"/>
                </a:solidFill>
                <a:latin typeface="Courier"/>
                <a:cs typeface="Courier"/>
              </a:rPr>
              <a:t>variables</a:t>
            </a:r>
            <a:endParaRPr sz="1000">
              <a:latin typeface="Courier"/>
              <a:cs typeface="Courier"/>
            </a:endParaRPr>
          </a:p>
          <a:p>
            <a:pPr marL="80010">
              <a:lnSpc>
                <a:spcPct val="100000"/>
              </a:lnSpc>
              <a:spcBef>
                <a:spcPts val="229"/>
              </a:spcBef>
            </a:pP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# </a:t>
            </a:r>
            <a:r>
              <a:rPr sz="1000" spc="10" dirty="0">
                <a:solidFill>
                  <a:srgbClr val="818E96"/>
                </a:solidFill>
                <a:latin typeface="Courier"/>
                <a:cs typeface="Courier"/>
              </a:rPr>
              <a:t>Add/change/overwrite 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with </a:t>
            </a:r>
            <a:r>
              <a:rPr sz="1000" spc="10" dirty="0">
                <a:solidFill>
                  <a:srgbClr val="818E96"/>
                </a:solidFill>
                <a:latin typeface="Courier"/>
                <a:cs typeface="Courier"/>
              </a:rPr>
              <a:t>docker 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run --env</a:t>
            </a:r>
            <a:r>
              <a:rPr sz="1000" spc="80" dirty="0">
                <a:solidFill>
                  <a:srgbClr val="818E96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key=value</a:t>
            </a:r>
            <a:endParaRPr sz="1000">
              <a:latin typeface="Courier"/>
              <a:cs typeface="Courier"/>
            </a:endParaRPr>
          </a:p>
          <a:p>
            <a:pPr marL="80010" marR="4998085">
              <a:lnSpc>
                <a:spcPts val="1440"/>
              </a:lnSpc>
              <a:spcBef>
                <a:spcPts val="85"/>
              </a:spcBef>
            </a:pPr>
            <a:r>
              <a:rPr sz="1000" spc="-10" dirty="0">
                <a:solidFill>
                  <a:srgbClr val="818E96"/>
                </a:solidFill>
                <a:latin typeface="Courier"/>
                <a:cs typeface="Courier"/>
              </a:rPr>
              <a:t># ENV NODE_ENV=$app_env 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ENV</a:t>
            </a:r>
            <a:r>
              <a:rPr sz="1000" spc="-4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PORT=3000</a:t>
            </a:r>
            <a:endParaRPr sz="1000">
              <a:latin typeface="Courier"/>
              <a:cs typeface="Courier"/>
            </a:endParaRPr>
          </a:p>
          <a:p>
            <a:pPr marL="80010">
              <a:lnSpc>
                <a:spcPct val="100000"/>
              </a:lnSpc>
              <a:spcBef>
                <a:spcPts val="150"/>
              </a:spcBef>
            </a:pP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# ENV</a:t>
            </a:r>
            <a:r>
              <a:rPr sz="1000" spc="175" dirty="0">
                <a:solidFill>
                  <a:srgbClr val="818E96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DB_URI="mongodb://${mongodb_container_name}:27017/db-${app_env}"</a:t>
            </a:r>
            <a:endParaRPr sz="1000">
              <a:latin typeface="Courier"/>
              <a:cs typeface="Courier"/>
            </a:endParaRPr>
          </a:p>
          <a:p>
            <a:pPr marL="80010">
              <a:lnSpc>
                <a:spcPct val="100000"/>
              </a:lnSpc>
              <a:spcBef>
                <a:spcPts val="240"/>
              </a:spcBef>
            </a:pP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# </a:t>
            </a:r>
            <a:r>
              <a:rPr sz="1000" spc="10" dirty="0">
                <a:solidFill>
                  <a:srgbClr val="818E96"/>
                </a:solidFill>
                <a:latin typeface="Courier"/>
                <a:cs typeface="Courier"/>
              </a:rPr>
              <a:t>agr-&gt;env-&gt;npm start-&gt;pm2-dev 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or</a:t>
            </a:r>
            <a:r>
              <a:rPr sz="1000" spc="90" dirty="0">
                <a:solidFill>
                  <a:srgbClr val="818E96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pm2-docker</a:t>
            </a:r>
            <a:endParaRPr sz="1000">
              <a:latin typeface="Courier"/>
              <a:cs typeface="Courier"/>
            </a:endParaRPr>
          </a:p>
          <a:p>
            <a:pPr marL="80010">
              <a:lnSpc>
                <a:spcPct val="100000"/>
              </a:lnSpc>
              <a:spcBef>
                <a:spcPts val="240"/>
              </a:spcBef>
            </a:pP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#</a:t>
            </a:r>
            <a:r>
              <a:rPr sz="1000" spc="-65" dirty="0">
                <a:solidFill>
                  <a:srgbClr val="818E96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User</a:t>
            </a:r>
            <a:endParaRPr sz="1000">
              <a:latin typeface="Courier"/>
              <a:cs typeface="Courier"/>
            </a:endParaRPr>
          </a:p>
          <a:p>
            <a:pPr marL="80010">
              <a:lnSpc>
                <a:spcPct val="100000"/>
              </a:lnSpc>
              <a:spcBef>
                <a:spcPts val="190"/>
              </a:spcBef>
            </a:pPr>
            <a:r>
              <a:rPr sz="1000" spc="-10" dirty="0">
                <a:solidFill>
                  <a:srgbClr val="818E96"/>
                </a:solidFill>
                <a:latin typeface="Courier"/>
                <a:cs typeface="Courier"/>
              </a:rPr>
              <a:t>#USER</a:t>
            </a:r>
            <a:r>
              <a:rPr sz="1000" spc="-70" dirty="0">
                <a:solidFill>
                  <a:srgbClr val="818E96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818E96"/>
                </a:solidFill>
                <a:latin typeface="Courier"/>
                <a:cs typeface="Courier"/>
              </a:rPr>
              <a:t>app</a:t>
            </a:r>
            <a:endParaRPr sz="1000">
              <a:latin typeface="Courier"/>
              <a:cs typeface="Courier"/>
            </a:endParaRPr>
          </a:p>
          <a:p>
            <a:pPr marL="80010">
              <a:lnSpc>
                <a:spcPct val="100000"/>
              </a:lnSpc>
              <a:spcBef>
                <a:spcPts val="180"/>
              </a:spcBef>
            </a:pPr>
            <a:r>
              <a:rPr sz="1000" spc="-10" dirty="0">
                <a:solidFill>
                  <a:srgbClr val="818E96"/>
                </a:solidFill>
                <a:latin typeface="Courier"/>
                <a:cs typeface="Courier"/>
              </a:rPr>
              <a:t># Mount Volume in docker run</a:t>
            </a:r>
            <a:r>
              <a:rPr sz="1000" spc="105" dirty="0">
                <a:solidFill>
                  <a:srgbClr val="818E96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818E96"/>
                </a:solidFill>
                <a:latin typeface="Courier"/>
                <a:cs typeface="Courier"/>
              </a:rPr>
              <a:t>command</a:t>
            </a:r>
            <a:endParaRPr sz="100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</a:pP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# RUN npm i -g</a:t>
            </a:r>
            <a:r>
              <a:rPr sz="1000" spc="-30" dirty="0">
                <a:solidFill>
                  <a:srgbClr val="818E96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  <a:hlinkClick r:id="rId2"/>
              </a:rPr>
              <a:t>pm2@2.4.6</a:t>
            </a:r>
            <a:endParaRPr sz="10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80010" marR="4839970">
              <a:lnSpc>
                <a:spcPct val="114300"/>
              </a:lnSpc>
              <a:spcBef>
                <a:spcPts val="5"/>
              </a:spcBef>
            </a:pPr>
            <a:r>
              <a:rPr sz="1000" spc="-10" dirty="0">
                <a:solidFill>
                  <a:srgbClr val="818E96"/>
                </a:solidFill>
                <a:latin typeface="Courier"/>
                <a:cs typeface="Courier"/>
              </a:rPr>
              <a:t># Create api directory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 RUN mkdir -p</a:t>
            </a:r>
            <a:r>
              <a:rPr sz="1000" spc="3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/usr/src/api</a:t>
            </a:r>
            <a:endParaRPr sz="1000">
              <a:latin typeface="Courier"/>
              <a:cs typeface="Courier"/>
            </a:endParaRPr>
          </a:p>
          <a:p>
            <a:pPr marL="80010" marR="3255010">
              <a:lnSpc>
                <a:spcPts val="1440"/>
              </a:lnSpc>
              <a:spcBef>
                <a:spcPts val="75"/>
              </a:spcBef>
            </a:pP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# From now one we are </a:t>
            </a:r>
            <a:r>
              <a:rPr sz="1000" spc="10" dirty="0">
                <a:solidFill>
                  <a:srgbClr val="818E96"/>
                </a:solidFill>
                <a:latin typeface="Courier"/>
                <a:cs typeface="Courier"/>
              </a:rPr>
              <a:t>working 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in /usr/src/api 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WORKDIR</a:t>
            </a:r>
            <a:r>
              <a:rPr sz="100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/usr/src/api</a:t>
            </a:r>
            <a:endParaRPr sz="10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80010" marR="4760595">
              <a:lnSpc>
                <a:spcPct val="114300"/>
              </a:lnSpc>
            </a:pPr>
            <a:r>
              <a:rPr sz="1000" spc="-10" dirty="0">
                <a:solidFill>
                  <a:srgbClr val="818E96"/>
                </a:solidFill>
                <a:latin typeface="Courier"/>
                <a:cs typeface="Courier"/>
              </a:rPr>
              <a:t># Install api dependencies 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COPY </a:t>
            </a:r>
            <a:r>
              <a:rPr sz="1000" spc="-15" dirty="0">
                <a:solidFill>
                  <a:srgbClr val="E0E2E4"/>
                </a:solidFill>
                <a:latin typeface="Courier"/>
                <a:cs typeface="Courier"/>
              </a:rPr>
              <a:t>./api/package.json</a:t>
            </a:r>
            <a:r>
              <a:rPr sz="1000" spc="3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.</a:t>
            </a:r>
            <a:endParaRPr sz="1000">
              <a:latin typeface="Courier"/>
              <a:cs typeface="Courier"/>
            </a:endParaRPr>
          </a:p>
          <a:p>
            <a:pPr marL="80010" marR="1749425">
              <a:lnSpc>
                <a:spcPts val="1440"/>
              </a:lnSpc>
              <a:spcBef>
                <a:spcPts val="75"/>
              </a:spcBef>
            </a:pP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# Run build if </a:t>
            </a:r>
            <a:r>
              <a:rPr sz="1000" spc="10" dirty="0">
                <a:solidFill>
                  <a:srgbClr val="818E96"/>
                </a:solidFill>
                <a:latin typeface="Courier"/>
                <a:cs typeface="Courier"/>
              </a:rPr>
              <a:t>necessary 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with </a:t>
            </a:r>
            <a:r>
              <a:rPr sz="1000" spc="10" dirty="0">
                <a:solidFill>
                  <a:srgbClr val="818E96"/>
                </a:solidFill>
                <a:latin typeface="Courier"/>
                <a:cs typeface="Courier"/>
              </a:rPr>
              <a:t>devDependencies 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then clean them up 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RUN npm i</a:t>
            </a:r>
            <a:r>
              <a:rPr sz="1000" spc="-2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--production</a:t>
            </a:r>
            <a:endParaRPr sz="10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</a:pP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# Copy keys from a </a:t>
            </a:r>
            <a:r>
              <a:rPr sz="1000" spc="10" dirty="0">
                <a:solidFill>
                  <a:srgbClr val="818E96"/>
                </a:solidFill>
                <a:latin typeface="Courier"/>
                <a:cs typeface="Courier"/>
              </a:rPr>
              <a:t>secret 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URL, e.g., S3 </a:t>
            </a:r>
            <a:r>
              <a:rPr sz="1000" spc="10" dirty="0">
                <a:solidFill>
                  <a:srgbClr val="818E96"/>
                </a:solidFill>
                <a:latin typeface="Courier"/>
                <a:cs typeface="Courier"/>
              </a:rPr>
              <a:t>bucket 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or </a:t>
            </a:r>
            <a:r>
              <a:rPr sz="1000" spc="10" dirty="0">
                <a:solidFill>
                  <a:srgbClr val="818E96"/>
                </a:solidFill>
                <a:latin typeface="Courier"/>
                <a:cs typeface="Courier"/>
              </a:rPr>
              <a:t>GitHub</a:t>
            </a:r>
            <a:r>
              <a:rPr sz="1000" spc="50" dirty="0">
                <a:solidFill>
                  <a:srgbClr val="818E96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Gist</a:t>
            </a:r>
            <a:endParaRPr sz="1000">
              <a:latin typeface="Courier"/>
              <a:cs typeface="Courier"/>
            </a:endParaRPr>
          </a:p>
          <a:p>
            <a:pPr marL="80010">
              <a:lnSpc>
                <a:spcPct val="100000"/>
              </a:lnSpc>
              <a:spcBef>
                <a:spcPts val="185"/>
              </a:spcBef>
            </a:pPr>
            <a:r>
              <a:rPr sz="1000" spc="-10" dirty="0">
                <a:solidFill>
                  <a:srgbClr val="818E96"/>
                </a:solidFill>
                <a:latin typeface="Courier"/>
                <a:cs typeface="Courier"/>
              </a:rPr>
              <a:t># Example adds an image from a remote</a:t>
            </a:r>
            <a:r>
              <a:rPr sz="1000" spc="155" dirty="0">
                <a:solidFill>
                  <a:srgbClr val="818E96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818E96"/>
                </a:solidFill>
                <a:latin typeface="Courier"/>
                <a:cs typeface="Courier"/>
              </a:rPr>
              <a:t>URL</a:t>
            </a:r>
            <a:endParaRPr sz="1000">
              <a:latin typeface="Courier"/>
              <a:cs typeface="Courier"/>
            </a:endParaRPr>
          </a:p>
          <a:p>
            <a:pPr marL="80010" marR="5080">
              <a:lnSpc>
                <a:spcPts val="1440"/>
              </a:lnSpc>
              <a:spcBef>
                <a:spcPts val="75"/>
              </a:spcBef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ADD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"https://process.filestackapi.com/ADNupMnWyR7kCWRvm76Laz/resize=height:60/https:// 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  <a:hlinkClick r:id="rId3"/>
              </a:rPr>
              <a:t>www.filepicker.io/api/file/WYqKiG0xQQ65DBnss8nD"</a:t>
            </a:r>
            <a:r>
              <a:rPr sz="1000" spc="235" dirty="0">
                <a:solidFill>
                  <a:srgbClr val="EC7600"/>
                </a:solidFill>
                <a:latin typeface="Courier"/>
                <a:cs typeface="Courier"/>
                <a:hlinkClick r:id="rId3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./public/node-university-logo.png</a:t>
            </a:r>
            <a:endParaRPr sz="10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80010" marR="5077460">
              <a:lnSpc>
                <a:spcPct val="115799"/>
              </a:lnSpc>
            </a:pP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# Copy API </a:t>
            </a:r>
            <a:r>
              <a:rPr sz="1000" spc="10" dirty="0">
                <a:solidFill>
                  <a:srgbClr val="818E96"/>
                </a:solidFill>
                <a:latin typeface="Courier"/>
                <a:cs typeface="Courier"/>
              </a:rPr>
              <a:t>source 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code 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COPY ./api/</a:t>
            </a:r>
            <a:r>
              <a:rPr sz="1000" spc="-4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.</a:t>
            </a:r>
            <a:endParaRPr sz="10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</a:pP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EXPOSE</a:t>
            </a:r>
            <a:r>
              <a:rPr sz="1000" spc="-6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3000</a:t>
            </a:r>
            <a:endParaRPr sz="10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80010" marR="1273810">
              <a:lnSpc>
                <a:spcPct val="120000"/>
              </a:lnSpc>
            </a:pP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# The </a:t>
            </a:r>
            <a:r>
              <a:rPr sz="1000" spc="10" dirty="0">
                <a:solidFill>
                  <a:srgbClr val="818E96"/>
                </a:solidFill>
                <a:latin typeface="Courier"/>
                <a:cs typeface="Courier"/>
              </a:rPr>
              <a:t>following command 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will use </a:t>
            </a:r>
            <a:r>
              <a:rPr sz="1000" spc="10" dirty="0">
                <a:solidFill>
                  <a:srgbClr val="818E96"/>
                </a:solidFill>
                <a:latin typeface="Courier"/>
                <a:cs typeface="Courier"/>
              </a:rPr>
              <a:t>NODE_ENV 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to run </a:t>
            </a:r>
            <a:r>
              <a:rPr sz="1000" spc="10" dirty="0">
                <a:solidFill>
                  <a:srgbClr val="818E96"/>
                </a:solidFill>
                <a:latin typeface="Courier"/>
                <a:cs typeface="Courier"/>
              </a:rPr>
              <a:t>pm2-docker 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or pm2-dev 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CMD [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"npm"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,</a:t>
            </a:r>
            <a:r>
              <a:rPr sz="1000" spc="-2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"start"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]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ts val="875"/>
              </a:lnSpc>
            </a:pPr>
            <a:fld id="{81D60167-4931-47E6-BA6A-407CBD079E47}" type="slidenum">
              <a:rPr dirty="0"/>
              <a:t>7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ts val="875"/>
              </a:lnSpc>
            </a:pPr>
            <a:fld id="{81D60167-4931-47E6-BA6A-407CBD079E47}" type="slidenum">
              <a:rPr dirty="0"/>
              <a:t>8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15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68300" y="444500"/>
            <a:ext cx="8674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797979"/>
                </a:solidFill>
                <a:latin typeface="Helvetica"/>
                <a:cs typeface="Helvetica"/>
              </a:rPr>
              <a:t>1-dockerized-node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769619"/>
            <a:ext cx="2315210" cy="3060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b="1" spc="10" dirty="0">
                <a:solidFill>
                  <a:srgbClr val="111111"/>
                </a:solidFill>
                <a:latin typeface="Helvetica Neue"/>
                <a:cs typeface="Helvetica Neue"/>
              </a:rPr>
              <a:t>Create </a:t>
            </a:r>
            <a:r>
              <a:rPr sz="1800" b="1" spc="15" dirty="0">
                <a:solidFill>
                  <a:srgbClr val="111111"/>
                </a:solidFill>
                <a:latin typeface="Helvetica Neue"/>
                <a:cs typeface="Helvetica Neue"/>
              </a:rPr>
              <a:t>app</a:t>
            </a:r>
            <a:r>
              <a:rPr sz="1800" b="1" spc="-8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800" b="1" spc="10" dirty="0">
                <a:solidFill>
                  <a:srgbClr val="111111"/>
                </a:solidFill>
                <a:latin typeface="Helvetica Neue"/>
                <a:cs typeface="Helvetica Neue"/>
              </a:rPr>
              <a:t>directory</a:t>
            </a:r>
            <a:endParaRPr sz="1800">
              <a:latin typeface="Helvetica Neue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999" y="1310639"/>
            <a:ext cx="7010400" cy="86360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6985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550"/>
              </a:spcBef>
            </a:pPr>
            <a:r>
              <a:rPr sz="1000" spc="-10" dirty="0">
                <a:solidFill>
                  <a:srgbClr val="818E96"/>
                </a:solidFill>
                <a:latin typeface="Courier"/>
                <a:cs typeface="Courier"/>
              </a:rPr>
              <a:t># Create api</a:t>
            </a:r>
            <a:r>
              <a:rPr sz="1000" spc="25" dirty="0">
                <a:solidFill>
                  <a:srgbClr val="818E96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818E96"/>
                </a:solidFill>
                <a:latin typeface="Courier"/>
                <a:cs typeface="Courier"/>
              </a:rPr>
              <a:t>directory</a:t>
            </a:r>
            <a:endParaRPr sz="1000">
              <a:latin typeface="Courier"/>
              <a:cs typeface="Courier"/>
            </a:endParaRPr>
          </a:p>
          <a:p>
            <a:pPr marL="67310">
              <a:lnSpc>
                <a:spcPct val="100000"/>
              </a:lnSpc>
              <a:spcBef>
                <a:spcPts val="229"/>
              </a:spcBef>
            </a:pP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RUN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mkdir -p</a:t>
            </a:r>
            <a:r>
              <a:rPr sz="1000" spc="-2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/usr/src/api</a:t>
            </a:r>
            <a:endParaRPr sz="1000">
              <a:latin typeface="Courier"/>
              <a:cs typeface="Courier"/>
            </a:endParaRPr>
          </a:p>
          <a:p>
            <a:pPr marL="67310">
              <a:lnSpc>
                <a:spcPct val="100000"/>
              </a:lnSpc>
              <a:spcBef>
                <a:spcPts val="240"/>
              </a:spcBef>
            </a:pP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# From now one we are </a:t>
            </a:r>
            <a:r>
              <a:rPr sz="1000" spc="10" dirty="0">
                <a:solidFill>
                  <a:srgbClr val="818E96"/>
                </a:solidFill>
                <a:latin typeface="Courier"/>
                <a:cs typeface="Courier"/>
              </a:rPr>
              <a:t>working </a:t>
            </a:r>
            <a:r>
              <a:rPr sz="1000" spc="15" dirty="0">
                <a:solidFill>
                  <a:srgbClr val="818E96"/>
                </a:solidFill>
                <a:latin typeface="Courier"/>
                <a:cs typeface="Courier"/>
              </a:rPr>
              <a:t>in /usr/src/api</a:t>
            </a:r>
            <a:endParaRPr sz="1000">
              <a:latin typeface="Courier"/>
              <a:cs typeface="Courier"/>
            </a:endParaRPr>
          </a:p>
          <a:p>
            <a:pPr marL="67310">
              <a:lnSpc>
                <a:spcPct val="100000"/>
              </a:lnSpc>
              <a:spcBef>
                <a:spcPts val="190"/>
              </a:spcBef>
            </a:pPr>
            <a:r>
              <a:rPr sz="1000" b="1" spc="-10" dirty="0">
                <a:solidFill>
                  <a:srgbClr val="93C763"/>
                </a:solidFill>
                <a:latin typeface="Courier"/>
                <a:cs typeface="Courier"/>
              </a:rPr>
              <a:t>WORKDIR</a:t>
            </a:r>
            <a:r>
              <a:rPr sz="1000" b="1" dirty="0">
                <a:solidFill>
                  <a:srgbClr val="93C763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/usr/src/api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299" y="2385060"/>
            <a:ext cx="2807335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-5" dirty="0">
                <a:solidFill>
                  <a:srgbClr val="111111"/>
                </a:solidFill>
                <a:latin typeface="Helvetica Neue"/>
                <a:cs typeface="Helvetica Neue"/>
              </a:rPr>
              <a:t>Install </a:t>
            </a:r>
            <a:r>
              <a:rPr sz="1800" b="1" spc="-10" dirty="0">
                <a:solidFill>
                  <a:srgbClr val="111111"/>
                </a:solidFill>
                <a:latin typeface="Helvetica Neue"/>
                <a:cs typeface="Helvetica Neue"/>
              </a:rPr>
              <a:t>app</a:t>
            </a:r>
            <a:r>
              <a:rPr sz="1800" b="1" spc="-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800" b="1" spc="-10" dirty="0">
                <a:solidFill>
                  <a:srgbClr val="111111"/>
                </a:solidFill>
                <a:latin typeface="Helvetica Neue"/>
                <a:cs typeface="Helvetica Neue"/>
              </a:rPr>
              <a:t>dependencies</a:t>
            </a:r>
            <a:endParaRPr sz="1800">
              <a:latin typeface="Helvetica Neue"/>
              <a:cs typeface="Helvetica Neu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999" y="2926079"/>
            <a:ext cx="7010400" cy="87376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6985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550"/>
              </a:spcBef>
            </a:pPr>
            <a:r>
              <a:rPr sz="1000" spc="-10" dirty="0">
                <a:solidFill>
                  <a:srgbClr val="818E96"/>
                </a:solidFill>
                <a:latin typeface="Courier"/>
                <a:cs typeface="Courier"/>
              </a:rPr>
              <a:t># Install api</a:t>
            </a:r>
            <a:r>
              <a:rPr sz="1000" spc="30" dirty="0">
                <a:solidFill>
                  <a:srgbClr val="818E96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818E96"/>
                </a:solidFill>
                <a:latin typeface="Courier"/>
                <a:cs typeface="Courier"/>
              </a:rPr>
              <a:t>dependencies</a:t>
            </a:r>
            <a:endParaRPr sz="1000">
              <a:latin typeface="Courier"/>
              <a:cs typeface="Courier"/>
            </a:endParaRPr>
          </a:p>
          <a:p>
            <a:pPr marL="67310">
              <a:lnSpc>
                <a:spcPct val="100000"/>
              </a:lnSpc>
              <a:spcBef>
                <a:spcPts val="229"/>
              </a:spcBef>
            </a:pP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COPY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./api/package.json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.</a:t>
            </a:r>
            <a:endParaRPr sz="1000">
              <a:latin typeface="Courier"/>
              <a:cs typeface="Courier"/>
            </a:endParaRPr>
          </a:p>
          <a:p>
            <a:pPr marL="67310">
              <a:lnSpc>
                <a:spcPct val="100000"/>
              </a:lnSpc>
              <a:spcBef>
                <a:spcPts val="190"/>
              </a:spcBef>
            </a:pPr>
            <a:r>
              <a:rPr sz="1000" spc="-10" dirty="0">
                <a:solidFill>
                  <a:srgbClr val="818E96"/>
                </a:solidFill>
                <a:latin typeface="Courier"/>
                <a:cs typeface="Courier"/>
              </a:rPr>
              <a:t># Run build if </a:t>
            </a:r>
            <a:r>
              <a:rPr sz="1000" spc="-15" dirty="0">
                <a:solidFill>
                  <a:srgbClr val="818E96"/>
                </a:solidFill>
                <a:latin typeface="Courier"/>
                <a:cs typeface="Courier"/>
              </a:rPr>
              <a:t>necessary </a:t>
            </a:r>
            <a:r>
              <a:rPr sz="1000" spc="-10" dirty="0">
                <a:solidFill>
                  <a:srgbClr val="818E96"/>
                </a:solidFill>
                <a:latin typeface="Courier"/>
                <a:cs typeface="Courier"/>
              </a:rPr>
              <a:t>with </a:t>
            </a:r>
            <a:r>
              <a:rPr sz="1000" spc="-15" dirty="0">
                <a:solidFill>
                  <a:srgbClr val="818E96"/>
                </a:solidFill>
                <a:latin typeface="Courier"/>
                <a:cs typeface="Courier"/>
              </a:rPr>
              <a:t>devDependencies </a:t>
            </a:r>
            <a:r>
              <a:rPr sz="1000" spc="-10" dirty="0">
                <a:solidFill>
                  <a:srgbClr val="818E96"/>
                </a:solidFill>
                <a:latin typeface="Courier"/>
                <a:cs typeface="Courier"/>
              </a:rPr>
              <a:t>then clean them</a:t>
            </a:r>
            <a:r>
              <a:rPr sz="1000" spc="335" dirty="0">
                <a:solidFill>
                  <a:srgbClr val="818E96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818E96"/>
                </a:solidFill>
                <a:latin typeface="Courier"/>
                <a:cs typeface="Courier"/>
              </a:rPr>
              <a:t>up</a:t>
            </a:r>
            <a:endParaRPr sz="1000">
              <a:latin typeface="Courier"/>
              <a:cs typeface="Courier"/>
            </a:endParaRPr>
          </a:p>
          <a:p>
            <a:pPr marL="67310">
              <a:lnSpc>
                <a:spcPct val="100000"/>
              </a:lnSpc>
              <a:spcBef>
                <a:spcPts val="180"/>
              </a:spcBef>
            </a:pPr>
            <a:r>
              <a:rPr sz="1000" b="1" spc="-10" dirty="0">
                <a:solidFill>
                  <a:srgbClr val="93C763"/>
                </a:solidFill>
                <a:latin typeface="Courier"/>
                <a:cs typeface="Courier"/>
              </a:rPr>
              <a:t>RUN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npm i</a:t>
            </a:r>
            <a:r>
              <a:rPr sz="1000" spc="5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--production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299" y="4010659"/>
            <a:ext cx="2115820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-10" dirty="0">
                <a:solidFill>
                  <a:srgbClr val="111111"/>
                </a:solidFill>
                <a:latin typeface="Helvetica Neue"/>
                <a:cs typeface="Helvetica Neue"/>
              </a:rPr>
              <a:t>Bundle app </a:t>
            </a:r>
            <a:r>
              <a:rPr sz="1800" b="1" spc="-15" dirty="0">
                <a:solidFill>
                  <a:srgbClr val="111111"/>
                </a:solidFill>
                <a:latin typeface="Helvetica Neue"/>
                <a:cs typeface="Helvetica Neue"/>
              </a:rPr>
              <a:t>source</a:t>
            </a:r>
            <a:endParaRPr sz="1800">
              <a:latin typeface="Helvetica Neue"/>
              <a:cs typeface="Helvetica Neu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999" y="4551679"/>
            <a:ext cx="7010400" cy="49784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762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600"/>
              </a:spcBef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# </a:t>
            </a: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Copy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API </a:t>
            </a: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source</a:t>
            </a:r>
            <a:r>
              <a:rPr sz="1000" b="1" spc="-20" dirty="0">
                <a:solidFill>
                  <a:srgbClr val="93C763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code</a:t>
            </a:r>
            <a:endParaRPr sz="1000">
              <a:latin typeface="Courier"/>
              <a:cs typeface="Courier"/>
            </a:endParaRPr>
          </a:p>
          <a:p>
            <a:pPr marL="67310">
              <a:lnSpc>
                <a:spcPct val="100000"/>
              </a:lnSpc>
              <a:spcBef>
                <a:spcPts val="240"/>
              </a:spcBef>
            </a:pP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COPY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.</a:t>
            </a:r>
            <a:r>
              <a:rPr sz="1000" spc="15" dirty="0">
                <a:solidFill>
                  <a:srgbClr val="D39745"/>
                </a:solidFill>
                <a:latin typeface="Courier"/>
                <a:cs typeface="Courier"/>
              </a:rPr>
              <a:t>/api/</a:t>
            </a:r>
            <a:r>
              <a:rPr sz="1000" spc="-40" dirty="0">
                <a:solidFill>
                  <a:srgbClr val="D39745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.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299" y="5260340"/>
            <a:ext cx="2969260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-10" dirty="0">
                <a:solidFill>
                  <a:srgbClr val="111111"/>
                </a:solidFill>
                <a:latin typeface="Helvetica Neue"/>
                <a:cs typeface="Helvetica Neue"/>
              </a:rPr>
              <a:t>Open </a:t>
            </a:r>
            <a:r>
              <a:rPr sz="1800" b="1" spc="-5" dirty="0">
                <a:solidFill>
                  <a:srgbClr val="111111"/>
                </a:solidFill>
                <a:latin typeface="Helvetica Neue"/>
                <a:cs typeface="Helvetica Neue"/>
              </a:rPr>
              <a:t>port </a:t>
            </a:r>
            <a:r>
              <a:rPr sz="1800" b="1" spc="-10" dirty="0">
                <a:solidFill>
                  <a:srgbClr val="111111"/>
                </a:solidFill>
                <a:latin typeface="Helvetica Neue"/>
                <a:cs typeface="Helvetica Neue"/>
              </a:rPr>
              <a:t>and </a:t>
            </a:r>
            <a:r>
              <a:rPr sz="1800" b="1" spc="-5" dirty="0">
                <a:solidFill>
                  <a:srgbClr val="111111"/>
                </a:solidFill>
                <a:latin typeface="Helvetica Neue"/>
                <a:cs typeface="Helvetica Neue"/>
              </a:rPr>
              <a:t>start server</a:t>
            </a:r>
            <a:endParaRPr sz="1800">
              <a:latin typeface="Helvetica Neue"/>
              <a:cs typeface="Helvetica Neu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0999" y="5801359"/>
            <a:ext cx="7010400" cy="49784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762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600"/>
              </a:spcBef>
            </a:pP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EXPOSE</a:t>
            </a:r>
            <a:r>
              <a:rPr sz="1000" b="1" spc="-45" dirty="0">
                <a:solidFill>
                  <a:srgbClr val="93C763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3000</a:t>
            </a:r>
            <a:endParaRPr sz="1000">
              <a:latin typeface="Courier"/>
              <a:cs typeface="Courier"/>
            </a:endParaRPr>
          </a:p>
          <a:p>
            <a:pPr marL="67310">
              <a:lnSpc>
                <a:spcPct val="100000"/>
              </a:lnSpc>
              <a:spcBef>
                <a:spcPts val="190"/>
              </a:spcBef>
            </a:pPr>
            <a:r>
              <a:rPr sz="1000" b="1" spc="-10" dirty="0">
                <a:solidFill>
                  <a:srgbClr val="93C763"/>
                </a:solidFill>
                <a:latin typeface="Courier"/>
                <a:cs typeface="Courier"/>
              </a:rPr>
              <a:t>CMD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[ </a:t>
            </a:r>
            <a:r>
              <a:rPr sz="1000" spc="-10" dirty="0">
                <a:solidFill>
                  <a:srgbClr val="EC7600"/>
                </a:solidFill>
                <a:latin typeface="Courier"/>
                <a:cs typeface="Courier"/>
              </a:rPr>
              <a:t>"npm"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, </a:t>
            </a:r>
            <a:r>
              <a:rPr sz="1000" spc="-10" dirty="0">
                <a:solidFill>
                  <a:srgbClr val="EC7600"/>
                </a:solidFill>
                <a:latin typeface="Courier"/>
                <a:cs typeface="Courier"/>
              </a:rPr>
              <a:t>"start"</a:t>
            </a:r>
            <a:r>
              <a:rPr sz="1000" spc="75" dirty="0">
                <a:solidFill>
                  <a:srgbClr val="EC7600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]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8299" y="6510019"/>
            <a:ext cx="1743710" cy="3060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b="1" spc="10" dirty="0">
                <a:solidFill>
                  <a:srgbClr val="111111"/>
                </a:solidFill>
                <a:latin typeface="Helvetica Neue"/>
                <a:cs typeface="Helvetica Neue"/>
              </a:rPr>
              <a:t>Build </a:t>
            </a:r>
            <a:r>
              <a:rPr sz="1800" b="1" spc="15" dirty="0">
                <a:solidFill>
                  <a:srgbClr val="111111"/>
                </a:solidFill>
                <a:latin typeface="Helvetica Neue"/>
                <a:cs typeface="Helvetica Neue"/>
              </a:rPr>
              <a:t>and</a:t>
            </a:r>
            <a:r>
              <a:rPr sz="1800" b="1" spc="-5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800" b="1" spc="10" dirty="0">
                <a:solidFill>
                  <a:srgbClr val="111111"/>
                </a:solidFill>
                <a:latin typeface="Helvetica Neue"/>
                <a:cs typeface="Helvetica Neue"/>
              </a:rPr>
              <a:t>verify</a:t>
            </a:r>
            <a:endParaRPr sz="1800">
              <a:latin typeface="Helvetica Neue"/>
              <a:cs typeface="Helvetica Neu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8298" y="7038340"/>
            <a:ext cx="709930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Build the image </a:t>
            </a:r>
            <a:r>
              <a:rPr spc="-10" dirty="0">
                <a:solidFill>
                  <a:srgbClr val="111111"/>
                </a:solidFill>
                <a:latin typeface="Helvetica Neue"/>
                <a:cs typeface="Helvetica Neue"/>
              </a:rPr>
              <a:t>from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the banking-api folder </a:t>
            </a:r>
            <a:r>
              <a:rPr spc="-5" dirty="0">
                <a:solidFill>
                  <a:srgbClr val="111111"/>
                </a:solidFill>
                <a:latin typeface="Helvetica Neue"/>
                <a:cs typeface="Helvetica Neue"/>
              </a:rPr>
              <a:t>where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you should have Dockerfile and api</a:t>
            </a:r>
            <a:r>
              <a:rPr spc="-7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folder:</a:t>
            </a:r>
            <a:endParaRPr dirty="0">
              <a:latin typeface="Helvetica Neue"/>
              <a:cs typeface="Helvetica Neu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8298" y="7809602"/>
            <a:ext cx="7010400" cy="32512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762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600"/>
              </a:spcBef>
            </a:pP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docker </a:t>
            </a: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build</a:t>
            </a:r>
            <a:r>
              <a:rPr sz="1000" b="1" spc="-55" dirty="0">
                <a:solidFill>
                  <a:srgbClr val="93C763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.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8298" y="8446272"/>
            <a:ext cx="67989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Ah. </a:t>
            </a:r>
            <a:r>
              <a:rPr spc="-5" dirty="0">
                <a:solidFill>
                  <a:srgbClr val="111111"/>
                </a:solidFill>
                <a:latin typeface="Helvetica Neue"/>
                <a:cs typeface="Helvetica Neue"/>
              </a:rPr>
              <a:t>Don’t </a:t>
            </a:r>
            <a:r>
              <a:rPr spc="-10" dirty="0">
                <a:solidFill>
                  <a:srgbClr val="111111"/>
                </a:solidFill>
                <a:latin typeface="Helvetica Neue"/>
                <a:cs typeface="Helvetica Neue"/>
              </a:rPr>
              <a:t>forget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to start the Docker Engine </a:t>
            </a:r>
            <a:r>
              <a:rPr spc="-5" dirty="0">
                <a:solidFill>
                  <a:srgbClr val="111111"/>
                </a:solidFill>
                <a:latin typeface="Helvetica Neue"/>
                <a:cs typeface="Helvetica Neue"/>
              </a:rPr>
              <a:t>before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building. </a:t>
            </a:r>
            <a:r>
              <a:rPr spc="-15" dirty="0">
                <a:solidFill>
                  <a:srgbClr val="111111"/>
                </a:solidFill>
                <a:latin typeface="Helvetica Neue"/>
                <a:cs typeface="Helvetica Neue"/>
              </a:rPr>
              <a:t>Ideally,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you would see 13 steps such</a:t>
            </a:r>
            <a:r>
              <a:rPr spc="-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as:</a:t>
            </a:r>
            <a:endParaRPr dirty="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011490" y="9599166"/>
            <a:ext cx="39306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5"/>
              </a:lnSpc>
            </a:pPr>
            <a:r>
              <a:rPr sz="800" spc="-5" dirty="0">
                <a:solidFill>
                  <a:srgbClr val="797979"/>
                </a:solidFill>
                <a:latin typeface="Helvetica"/>
                <a:cs typeface="Helvetica"/>
              </a:rPr>
              <a:t>10 of</a:t>
            </a:r>
            <a:r>
              <a:rPr sz="800" spc="-85" dirty="0">
                <a:solidFill>
                  <a:srgbClr val="797979"/>
                </a:solidFill>
                <a:latin typeface="Helvetica"/>
                <a:cs typeface="Helvetica"/>
              </a:rPr>
              <a:t> </a:t>
            </a:r>
            <a:r>
              <a:rPr sz="800" dirty="0">
                <a:solidFill>
                  <a:srgbClr val="797979"/>
                </a:solidFill>
                <a:latin typeface="Helvetica"/>
                <a:cs typeface="Helvetica"/>
              </a:rPr>
              <a:t>15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68300" y="444500"/>
            <a:ext cx="8674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797979"/>
                </a:solidFill>
                <a:latin typeface="Helvetica"/>
                <a:cs typeface="Helvetica"/>
              </a:rPr>
              <a:t>1-dockerized-node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999" y="762000"/>
            <a:ext cx="7010400" cy="506984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762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600"/>
              </a:spcBef>
            </a:pP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docker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build</a:t>
            </a:r>
            <a:r>
              <a:rPr sz="1000" spc="-4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.</a:t>
            </a:r>
            <a:endParaRPr sz="1000">
              <a:latin typeface="Courier"/>
              <a:cs typeface="Courier"/>
            </a:endParaRPr>
          </a:p>
          <a:p>
            <a:pPr marL="67310" marR="3209290">
              <a:lnSpc>
                <a:spcPts val="1440"/>
              </a:lnSpc>
              <a:spcBef>
                <a:spcPts val="85"/>
              </a:spcBef>
            </a:pP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Sending build context to Docker daemon </a:t>
            </a:r>
            <a:r>
              <a:rPr sz="1000" spc="-10" dirty="0">
                <a:solidFill>
                  <a:srgbClr val="FFCD22"/>
                </a:solidFill>
                <a:latin typeface="Courier"/>
                <a:cs typeface="Courier"/>
              </a:rPr>
              <a:t>23.82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MB 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Step 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1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/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13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: FROM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node</a:t>
            </a:r>
            <a:r>
              <a:rPr sz="1000" b="1" spc="15" dirty="0">
                <a:solidFill>
                  <a:srgbClr val="E0E2E4"/>
                </a:solidFill>
                <a:latin typeface="Courier"/>
                <a:cs typeface="Courier"/>
              </a:rPr>
              <a:t>:6-alpine</a:t>
            </a:r>
            <a:endParaRPr sz="1000">
              <a:latin typeface="Courier"/>
              <a:cs typeface="Courier"/>
            </a:endParaRPr>
          </a:p>
          <a:p>
            <a:pPr marL="67310" marR="4160520">
              <a:lnSpc>
                <a:spcPts val="1440"/>
              </a:lnSpc>
            </a:pPr>
            <a:r>
              <a:rPr sz="1000" spc="-10" dirty="0">
                <a:solidFill>
                  <a:srgbClr val="FFCD22"/>
                </a:solidFill>
                <a:latin typeface="Courier"/>
                <a:cs typeface="Courier"/>
              </a:rPr>
              <a:t>6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-alpine: Pulling from library/</a:t>
            </a:r>
            <a:r>
              <a:rPr sz="1000" b="1" spc="-10" dirty="0">
                <a:solidFill>
                  <a:srgbClr val="93C763"/>
                </a:solidFill>
                <a:latin typeface="Courier"/>
                <a:cs typeface="Courier"/>
              </a:rPr>
              <a:t>node </a:t>
            </a:r>
            <a:r>
              <a:rPr sz="1000" b="1" spc="-1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79650cf9cc01: </a:t>
            </a:r>
            <a:r>
              <a:rPr sz="1000" b="1" spc="15" dirty="0">
                <a:solidFill>
                  <a:srgbClr val="E0E2E4"/>
                </a:solidFill>
                <a:latin typeface="Courier"/>
                <a:cs typeface="Courier"/>
              </a:rPr>
              <a:t>Pull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complete 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db515f170158: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Pull complete  </a:t>
            </a:r>
            <a:r>
              <a:rPr sz="1000" spc="-15" dirty="0">
                <a:solidFill>
                  <a:srgbClr val="E0E2E4"/>
                </a:solidFill>
                <a:latin typeface="Courier"/>
                <a:cs typeface="Courier"/>
              </a:rPr>
              <a:t>e4c29f5994c9: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Pull</a:t>
            </a:r>
            <a:r>
              <a:rPr sz="1000" spc="5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complete</a:t>
            </a:r>
            <a:endParaRPr sz="1000">
              <a:latin typeface="Courier"/>
              <a:cs typeface="Courier"/>
            </a:endParaRPr>
          </a:p>
          <a:p>
            <a:pPr marL="67310" marR="673100">
              <a:lnSpc>
                <a:spcPts val="1440"/>
              </a:lnSpc>
            </a:pP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Digest: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sha256:f57cdd2969122bcb9631e02e632123235008245df8ea26fe6dde02f11609ec57 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Status: </a:t>
            </a:r>
            <a:r>
              <a:rPr sz="1000" spc="-15" dirty="0">
                <a:solidFill>
                  <a:srgbClr val="E0E2E4"/>
                </a:solidFill>
                <a:latin typeface="Courier"/>
                <a:cs typeface="Courier"/>
              </a:rPr>
              <a:t>Downloaded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newer image for</a:t>
            </a:r>
            <a:r>
              <a:rPr sz="1000" spc="15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b="1" spc="-10" dirty="0">
                <a:solidFill>
                  <a:srgbClr val="93C763"/>
                </a:solidFill>
                <a:latin typeface="Courier"/>
                <a:cs typeface="Courier"/>
              </a:rPr>
              <a:t>node</a:t>
            </a:r>
            <a:r>
              <a:rPr sz="1000" b="1" spc="-10" dirty="0">
                <a:solidFill>
                  <a:srgbClr val="E0E2E4"/>
                </a:solidFill>
                <a:latin typeface="Courier"/>
                <a:cs typeface="Courier"/>
              </a:rPr>
              <a:t>:6-alpine</a:t>
            </a:r>
            <a:endParaRPr sz="1000">
              <a:latin typeface="Courier"/>
              <a:cs typeface="Courier"/>
            </a:endParaRPr>
          </a:p>
          <a:p>
            <a:pPr marL="146685">
              <a:lnSpc>
                <a:spcPct val="100000"/>
              </a:lnSpc>
              <a:spcBef>
                <a:spcPts val="150"/>
              </a:spcBef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---&gt;</a:t>
            </a:r>
            <a:r>
              <a:rPr sz="1000" spc="-3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db1550a2d1e5</a:t>
            </a:r>
            <a:endParaRPr sz="1000">
              <a:latin typeface="Courier"/>
              <a:cs typeface="Courier"/>
            </a:endParaRPr>
          </a:p>
          <a:p>
            <a:pPr marL="67310">
              <a:lnSpc>
                <a:spcPct val="100000"/>
              </a:lnSpc>
              <a:spcBef>
                <a:spcPts val="240"/>
              </a:spcBef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Step 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2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/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13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: LABEL </a:t>
            </a: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version</a:t>
            </a:r>
            <a:r>
              <a:rPr sz="1000" b="1" spc="-15" dirty="0">
                <a:solidFill>
                  <a:srgbClr val="93C763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"1.0"</a:t>
            </a:r>
            <a:endParaRPr sz="1000">
              <a:latin typeface="Courier"/>
              <a:cs typeface="Courier"/>
            </a:endParaRPr>
          </a:p>
          <a:p>
            <a:pPr marL="146685">
              <a:lnSpc>
                <a:spcPct val="100000"/>
              </a:lnSpc>
              <a:spcBef>
                <a:spcPts val="185"/>
              </a:spcBef>
            </a:pP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---&gt; Running </a:t>
            </a:r>
            <a:r>
              <a:rPr sz="1000" b="1" spc="-10" dirty="0">
                <a:solidFill>
                  <a:srgbClr val="93C763"/>
                </a:solidFill>
                <a:latin typeface="Courier"/>
                <a:cs typeface="Courier"/>
              </a:rPr>
              <a:t>in</a:t>
            </a:r>
            <a:r>
              <a:rPr sz="1000" b="1" spc="35" dirty="0">
                <a:solidFill>
                  <a:srgbClr val="93C763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FFCD22"/>
                </a:solidFill>
                <a:latin typeface="Courier"/>
                <a:cs typeface="Courier"/>
              </a:rPr>
              <a:t>769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ba6574e60</a:t>
            </a:r>
            <a:endParaRPr sz="1000">
              <a:latin typeface="Courier"/>
              <a:cs typeface="Courier"/>
            </a:endParaRPr>
          </a:p>
          <a:p>
            <a:pPr marL="146685">
              <a:lnSpc>
                <a:spcPct val="100000"/>
              </a:lnSpc>
              <a:spcBef>
                <a:spcPts val="225"/>
              </a:spcBef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---&gt;</a:t>
            </a:r>
            <a:r>
              <a:rPr sz="1000" spc="-3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63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d5f68d2d01</a:t>
            </a:r>
            <a:endParaRPr sz="1000">
              <a:latin typeface="Courier"/>
              <a:cs typeface="Courier"/>
            </a:endParaRPr>
          </a:p>
          <a:p>
            <a:pPr marL="67310">
              <a:lnSpc>
                <a:spcPct val="100000"/>
              </a:lnSpc>
              <a:spcBef>
                <a:spcPts val="190"/>
              </a:spcBef>
            </a:pPr>
            <a:r>
              <a:rPr sz="1000" spc="-15" dirty="0">
                <a:solidFill>
                  <a:srgbClr val="E0E2E4"/>
                </a:solidFill>
                <a:latin typeface="Courier"/>
                <a:cs typeface="Courier"/>
              </a:rPr>
              <a:t>Removing intermediate container</a:t>
            </a:r>
            <a:r>
              <a:rPr sz="1000" spc="18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FFCD22"/>
                </a:solidFill>
                <a:latin typeface="Courier"/>
                <a:cs typeface="Courier"/>
              </a:rPr>
              <a:t>769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ba6574e60</a:t>
            </a:r>
            <a:endParaRPr sz="1000">
              <a:latin typeface="Courier"/>
              <a:cs typeface="Courier"/>
            </a:endParaRPr>
          </a:p>
          <a:p>
            <a:pPr marL="146685" marR="118745" indent="-79375">
              <a:lnSpc>
                <a:spcPts val="1440"/>
              </a:lnSpc>
              <a:spcBef>
                <a:spcPts val="75"/>
              </a:spcBef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Step 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3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/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13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: LABEL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description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"This is an </a:t>
            </a:r>
            <a:r>
              <a:rPr sz="1000" spc="10" dirty="0">
                <a:solidFill>
                  <a:srgbClr val="EC7600"/>
                </a:solidFill>
                <a:latin typeface="Courier"/>
                <a:cs typeface="Courier"/>
              </a:rPr>
              <a:t>example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of a Node API </a:t>
            </a:r>
            <a:r>
              <a:rPr sz="1000" spc="10" dirty="0">
                <a:solidFill>
                  <a:srgbClr val="EC7600"/>
                </a:solidFill>
                <a:latin typeface="Courier"/>
                <a:cs typeface="Courier"/>
              </a:rPr>
              <a:t>server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with connection  to </a:t>
            </a:r>
            <a:r>
              <a:rPr sz="1000" spc="10" dirty="0">
                <a:solidFill>
                  <a:srgbClr val="EC7600"/>
                </a:solidFill>
                <a:latin typeface="Courier"/>
                <a:cs typeface="Courier"/>
              </a:rPr>
              <a:t>MongoDB.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More </a:t>
            </a:r>
            <a:r>
              <a:rPr sz="1000" spc="10" dirty="0">
                <a:solidFill>
                  <a:srgbClr val="EC7600"/>
                </a:solidFill>
                <a:latin typeface="Courier"/>
                <a:cs typeface="Courier"/>
              </a:rPr>
              <a:t>details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at </a:t>
            </a:r>
            <a:r>
              <a:rPr sz="1000" spc="10" dirty="0">
                <a:solidFill>
                  <a:srgbClr val="EC7600"/>
                </a:solidFill>
                <a:latin typeface="Courier"/>
                <a:cs typeface="Courier"/>
              </a:rPr>
              <a:t>https://github.com/azat-co/node-in-production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and</a:t>
            </a:r>
            <a:r>
              <a:rPr sz="1000" spc="225" dirty="0">
                <a:solidFill>
                  <a:srgbClr val="EC7600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https:/</a:t>
            </a:r>
            <a:endParaRPr sz="1000">
              <a:latin typeface="Courier"/>
              <a:cs typeface="Courier"/>
            </a:endParaRPr>
          </a:p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/node.university"</a:t>
            </a:r>
            <a:endParaRPr sz="1000">
              <a:latin typeface="Courier"/>
              <a:cs typeface="Courier"/>
            </a:endParaRPr>
          </a:p>
          <a:p>
            <a:pPr marL="146685">
              <a:lnSpc>
                <a:spcPct val="100000"/>
              </a:lnSpc>
              <a:spcBef>
                <a:spcPts val="235"/>
              </a:spcBef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---&gt;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Running </a:t>
            </a: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in</a:t>
            </a:r>
            <a:r>
              <a:rPr sz="1000" b="1" spc="5" dirty="0">
                <a:solidFill>
                  <a:srgbClr val="93C763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f7dcb5dd35b6</a:t>
            </a:r>
            <a:endParaRPr sz="1000">
              <a:latin typeface="Courier"/>
              <a:cs typeface="Courier"/>
            </a:endParaRPr>
          </a:p>
          <a:p>
            <a:pPr marL="146685">
              <a:lnSpc>
                <a:spcPct val="100000"/>
              </a:lnSpc>
              <a:spcBef>
                <a:spcPts val="185"/>
              </a:spcBef>
            </a:pP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---&gt;</a:t>
            </a:r>
            <a:r>
              <a:rPr sz="1000" spc="-3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FFCD22"/>
                </a:solidFill>
                <a:latin typeface="Courier"/>
                <a:cs typeface="Courier"/>
              </a:rPr>
              <a:t>08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f1211cbfe1</a:t>
            </a:r>
            <a:endParaRPr sz="10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146685">
              <a:lnSpc>
                <a:spcPct val="100000"/>
              </a:lnSpc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...</a:t>
            </a:r>
            <a:endParaRPr sz="10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Step 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13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/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13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: CMD npm</a:t>
            </a:r>
            <a:r>
              <a:rPr sz="1000" spc="-3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start</a:t>
            </a:r>
            <a:endParaRPr sz="1000">
              <a:latin typeface="Courier"/>
              <a:cs typeface="Courier"/>
            </a:endParaRPr>
          </a:p>
          <a:p>
            <a:pPr marL="146685">
              <a:lnSpc>
                <a:spcPct val="100000"/>
              </a:lnSpc>
              <a:spcBef>
                <a:spcPts val="190"/>
              </a:spcBef>
            </a:pP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---&gt; Running </a:t>
            </a:r>
            <a:r>
              <a:rPr sz="1000" b="1" spc="-10" dirty="0">
                <a:solidFill>
                  <a:srgbClr val="93C763"/>
                </a:solidFill>
                <a:latin typeface="Courier"/>
                <a:cs typeface="Courier"/>
              </a:rPr>
              <a:t>in</a:t>
            </a:r>
            <a:r>
              <a:rPr sz="1000" b="1" spc="35" dirty="0">
                <a:solidFill>
                  <a:srgbClr val="93C763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defd2b5776f0</a:t>
            </a:r>
            <a:endParaRPr sz="1000">
              <a:latin typeface="Courier"/>
              <a:cs typeface="Courier"/>
            </a:endParaRPr>
          </a:p>
          <a:p>
            <a:pPr marL="146685">
              <a:lnSpc>
                <a:spcPct val="100000"/>
              </a:lnSpc>
              <a:spcBef>
                <a:spcPts val="180"/>
              </a:spcBef>
            </a:pP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---&gt;</a:t>
            </a:r>
            <a:r>
              <a:rPr sz="1000" spc="-3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FFCD22"/>
                </a:solidFill>
                <a:latin typeface="Courier"/>
                <a:cs typeface="Courier"/>
              </a:rPr>
              <a:t>330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df9053088</a:t>
            </a:r>
            <a:endParaRPr sz="1000">
              <a:latin typeface="Courier"/>
              <a:cs typeface="Courier"/>
            </a:endParaRPr>
          </a:p>
          <a:p>
            <a:pPr marL="67310" marR="3447415">
              <a:lnSpc>
                <a:spcPts val="1440"/>
              </a:lnSpc>
              <a:spcBef>
                <a:spcPts val="75"/>
              </a:spcBef>
            </a:pP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Removing intermediate container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defd2b5776f0 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Successfully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built</a:t>
            </a:r>
            <a:r>
              <a:rPr sz="1000" spc="2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330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df9053088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299" y="6022340"/>
            <a:ext cx="6871334" cy="163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Each step has a hash. Copy the last hash of the image, e.g., 330df9053088 in my</a:t>
            </a:r>
            <a:r>
              <a:rPr sz="1200" spc="-10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case.</a:t>
            </a:r>
            <a:endParaRPr sz="1200" dirty="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marR="5080">
              <a:lnSpc>
                <a:spcPct val="111100"/>
              </a:lnSpc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As an interim step, we can verify our image by using a host database. In other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words,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our app will</a:t>
            </a:r>
            <a:r>
              <a:rPr sz="1200" spc="-9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be  connecting to the host database 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from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a </a:t>
            </a:r>
            <a:r>
              <a:rPr sz="1200" spc="-15" dirty="0">
                <a:solidFill>
                  <a:srgbClr val="111111"/>
                </a:solidFill>
                <a:latin typeface="Helvetica Neue"/>
                <a:cs typeface="Helvetica Neue"/>
              </a:rPr>
              <a:t>container.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This is good for development. In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production,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you’ll  be using managed database such as 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AWS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RDS or Compose or mLabs or a database in a separate  (second)</a:t>
            </a:r>
            <a:r>
              <a:rPr sz="1200" spc="-6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spc="-15" dirty="0">
                <a:solidFill>
                  <a:srgbClr val="111111"/>
                </a:solidFill>
                <a:latin typeface="Helvetica Neue"/>
                <a:cs typeface="Helvetica Neue"/>
              </a:rPr>
              <a:t>container.</a:t>
            </a:r>
            <a:endParaRPr sz="1200" dirty="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70" dirty="0">
                <a:solidFill>
                  <a:srgbClr val="111111"/>
                </a:solidFill>
                <a:latin typeface="Helvetica Neue"/>
                <a:cs typeface="Helvetica Neue"/>
              </a:rPr>
              <a:t>To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connect to your local mongo instance (must be running) </a:t>
            </a:r>
            <a:r>
              <a:rPr sz="1200" spc="-20" dirty="0">
                <a:solidFill>
                  <a:srgbClr val="111111"/>
                </a:solidFill>
                <a:latin typeface="Helvetica Neue"/>
                <a:cs typeface="Helvetica Neue"/>
              </a:rPr>
              <a:t>let’s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grab your host</a:t>
            </a:r>
            <a:r>
              <a:rPr sz="1200" spc="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IP:</a:t>
            </a:r>
            <a:endParaRPr sz="1200" dirty="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0999" y="7863840"/>
            <a:ext cx="7010400" cy="32512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762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600"/>
              </a:spcBef>
            </a:pP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ifconfig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| grep</a:t>
            </a:r>
            <a:r>
              <a:rPr sz="1000" spc="-20" dirty="0">
                <a:solidFill>
                  <a:srgbClr val="EC7600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inet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299" y="8348980"/>
            <a:ext cx="6473825" cy="4521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Look for the one that says </a:t>
            </a:r>
            <a:r>
              <a:rPr sz="1200" dirty="0">
                <a:solidFill>
                  <a:srgbClr val="111111"/>
                </a:solidFill>
                <a:latin typeface="Courier"/>
                <a:cs typeface="Courier"/>
              </a:rPr>
              <a:t>inet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, e.g., </a:t>
            </a:r>
            <a:r>
              <a:rPr sz="1200" spc="-5" dirty="0">
                <a:solidFill>
                  <a:srgbClr val="111111"/>
                </a:solidFill>
                <a:latin typeface="Courier"/>
                <a:cs typeface="Courier"/>
              </a:rPr>
              <a:t>inet 10.0.1.7 netmask 0xffffff00</a:t>
            </a:r>
            <a:r>
              <a:rPr sz="1200" spc="-85" dirty="0">
                <a:solidFill>
                  <a:srgbClr val="111111"/>
                </a:solidFill>
                <a:latin typeface="Courier"/>
                <a:cs typeface="Courier"/>
              </a:rPr>
              <a:t> </a:t>
            </a:r>
            <a:r>
              <a:rPr sz="1200" dirty="0">
                <a:solidFill>
                  <a:srgbClr val="111111"/>
                </a:solidFill>
                <a:latin typeface="Courier"/>
                <a:cs typeface="Courier"/>
              </a:rPr>
              <a:t>broadcast</a:t>
            </a:r>
            <a:endParaRPr sz="120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dirty="0">
                <a:solidFill>
                  <a:srgbClr val="111111"/>
                </a:solidFill>
                <a:latin typeface="Courier"/>
                <a:cs typeface="Courier"/>
              </a:rPr>
              <a:t>10.0.1.255</a:t>
            </a:r>
            <a:r>
              <a:rPr sz="1200" spc="-490" dirty="0">
                <a:solidFill>
                  <a:srgbClr val="111111"/>
                </a:solidFill>
                <a:latin typeface="Courier"/>
                <a:cs typeface="Courier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means my IP is 10.0.1.7.</a:t>
            </a:r>
            <a:endParaRPr sz="12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2473</Words>
  <Application>Microsoft Macintosh PowerPoint</Application>
  <PresentationFormat>Custom</PresentationFormat>
  <Paragraphs>318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Abadi MT Condensed Extra Bold</vt:lpstr>
      <vt:lpstr>Apple Braille</vt:lpstr>
      <vt:lpstr>Calibri</vt:lpstr>
      <vt:lpstr>Courier</vt:lpstr>
      <vt:lpstr>Helvetica</vt:lpstr>
      <vt:lpstr>Helvetica Neue</vt:lpstr>
      <vt:lpstr>Times New Roman</vt:lpstr>
      <vt:lpstr>Arial</vt:lpstr>
      <vt:lpstr>Office Theme</vt:lpstr>
      <vt:lpstr>PowerPoint Presentation</vt:lpstr>
      <vt:lpstr>Walk-through</vt:lpstr>
      <vt:lpstr>PowerPoint Presentation</vt:lpstr>
      <vt:lpstr>PowerPoint Presentation</vt:lpstr>
      <vt:lpstr>PowerPoint Presentation</vt:lpstr>
      <vt:lpstr>2. Creating Dockerfile</vt:lpstr>
      <vt:lpstr>PowerPoint Presentation</vt:lpstr>
      <vt:lpstr>PowerPoint Presentation</vt:lpstr>
      <vt:lpstr>PowerPoint Presentation</vt:lpstr>
      <vt:lpstr>PowerPoint Presentation</vt:lpstr>
      <vt:lpstr>3. Use Docker networks for multi-container  setup</vt:lpstr>
      <vt:lpstr>PowerPoint Presentation</vt:lpstr>
      <vt:lpstr>PowerPoint Presentation</vt:lpstr>
      <vt:lpstr>Troubleshooting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Robin Beck</cp:lastModifiedBy>
  <cp:revision>5</cp:revision>
  <dcterms:created xsi:type="dcterms:W3CDTF">2017-07-04T23:08:32Z</dcterms:created>
  <dcterms:modified xsi:type="dcterms:W3CDTF">2017-07-04T23:21:26Z</dcterms:modified>
</cp:coreProperties>
</file>