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4"/>
    <p:restoredTop sz="94631"/>
  </p:normalViewPr>
  <p:slideViewPr>
    <p:cSldViewPr snapToGrid="0" snapToObjects="1">
      <p:cViewPr varScale="1">
        <p:scale>
          <a:sx n="52" d="100"/>
          <a:sy n="52" d="100"/>
        </p:scale>
        <p:origin x="19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43EE-6F09-5644-AA4A-469904387267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CF91-9B7A-CC41-AC9E-B7E45CD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92D2-3ECD-E049-A63F-1B113A5ADFF0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5082-CE30-4D41-9089-A0824E60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ubuntu/" TargetMode="External"/><Relationship Id="rId4" Type="http://schemas.openxmlformats.org/officeDocument/2006/relationships/hyperlink" Target="https://hub.docker.com/_/debian/" TargetMode="External"/><Relationship Id="rId5" Type="http://schemas.openxmlformats.org/officeDocument/2006/relationships/hyperlink" Target="https://hub.docker.com/_/centos/" TargetMode="External"/><Relationship Id="rId6" Type="http://schemas.openxmlformats.org/officeDocument/2006/relationships/hyperlink" Target="https://hub.docker.com/_/amazonlinu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_/alpin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nginx/" TargetMode="External"/><Relationship Id="rId4" Type="http://schemas.openxmlformats.org/officeDocument/2006/relationships/hyperlink" Target="https://hub.docker.com/_/httpd" TargetMode="External"/><Relationship Id="rId5" Type="http://schemas.openxmlformats.org/officeDocument/2006/relationships/hyperlink" Target="https://hub.docker.com/_/mongo/" TargetMode="External"/><Relationship Id="rId6" Type="http://schemas.openxmlformats.org/officeDocument/2006/relationships/hyperlink" Target="https://hub.docker.com/_/postgr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_/no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localhost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877" y="1451557"/>
            <a:ext cx="7407274" cy="204094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lang="en-US" spc="-19" dirty="0" smtClean="0"/>
              <a:t>Intermediate Docker:</a:t>
            </a:r>
            <a:br>
              <a:rPr lang="en-US" spc="-19" dirty="0" smtClean="0"/>
            </a:br>
            <a:r>
              <a:rPr lang="en-US" spc="-19" dirty="0" smtClean="0"/>
              <a:t>Deploying Applications with</a:t>
            </a:r>
            <a:br>
              <a:rPr lang="en-US" spc="-19" dirty="0" smtClean="0"/>
            </a:br>
            <a:r>
              <a:rPr lang="en-US" spc="-19" dirty="0" err="1" smtClean="0"/>
              <a:t>Node.js</a:t>
            </a:r>
            <a:r>
              <a:rPr lang="en-US" spc="-19" dirty="0" smtClean="0"/>
              <a:t> and AWS</a:t>
            </a:r>
            <a:endParaRPr spc="26" dirty="0"/>
          </a:p>
        </p:txBody>
      </p:sp>
      <p:sp>
        <p:nvSpPr>
          <p:cNvPr id="8" name="object 8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1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9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54379" y="6522350"/>
            <a:ext cx="6326579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385" dirty="0"/>
              <a:t>©</a:t>
            </a:r>
            <a:r>
              <a:rPr sz="1400" spc="-25" dirty="0"/>
              <a:t> </a:t>
            </a:r>
            <a:r>
              <a:rPr sz="1400" spc="65" dirty="0"/>
              <a:t>NodeProgram.com,</a:t>
            </a:r>
            <a:r>
              <a:rPr sz="1400" spc="-25" dirty="0"/>
              <a:t> </a:t>
            </a:r>
            <a:r>
              <a:rPr sz="1400" spc="75" dirty="0"/>
              <a:t>Node.University</a:t>
            </a:r>
            <a:r>
              <a:rPr sz="1400" spc="-25" dirty="0"/>
              <a:t> </a:t>
            </a:r>
            <a:r>
              <a:rPr sz="1400" spc="60" dirty="0"/>
              <a:t>and</a:t>
            </a:r>
            <a:r>
              <a:rPr sz="1400" spc="-25" dirty="0"/>
              <a:t> </a:t>
            </a:r>
            <a:r>
              <a:rPr sz="1400" spc="65" dirty="0"/>
              <a:t>Azat</a:t>
            </a:r>
            <a:r>
              <a:rPr sz="1400" spc="-25" dirty="0"/>
              <a:t> </a:t>
            </a:r>
            <a:r>
              <a:rPr sz="1400" spc="85" dirty="0"/>
              <a:t>Mardan</a:t>
            </a:r>
            <a:r>
              <a:rPr sz="1400" spc="-25" dirty="0"/>
              <a:t> </a:t>
            </a:r>
            <a:r>
              <a:rPr sz="1400" spc="35" dirty="0"/>
              <a:t>2017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25" y="3757717"/>
            <a:ext cx="7780626" cy="1859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47" y="256451"/>
            <a:ext cx="2473108" cy="9298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" y="256451"/>
            <a:ext cx="1950913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0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10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42756" y="600075"/>
            <a:ext cx="4309110" cy="6444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125" spc="-38" dirty="0">
                <a:solidFill>
                  <a:srgbClr val="373737"/>
                </a:solidFill>
                <a:latin typeface="Arial"/>
                <a:cs typeface="Arial"/>
              </a:rPr>
              <a:t>Docker</a:t>
            </a:r>
            <a:r>
              <a:rPr sz="4125" spc="-169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4125" spc="-8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endParaRPr sz="412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425" y="2420735"/>
            <a:ext cx="10725273" cy="15918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06100"/>
              </a:lnSpc>
              <a:spcBef>
                <a:spcPts val="75"/>
              </a:spcBef>
            </a:pPr>
            <a:r>
              <a:rPr sz="4000" i="1" spc="-38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r>
              <a:rPr sz="2850" i="1" spc="-3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81" dirty="0">
                <a:solidFill>
                  <a:srgbClr val="373737"/>
                </a:solidFill>
                <a:latin typeface="Arial"/>
                <a:cs typeface="Arial"/>
              </a:rPr>
              <a:t>–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Created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from </a:t>
            </a:r>
            <a:r>
              <a:rPr sz="2850" spc="-30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images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run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actual 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application. </a:t>
            </a:r>
            <a:r>
              <a:rPr sz="2850" spc="-143" dirty="0">
                <a:solidFill>
                  <a:srgbClr val="373737"/>
                </a:solidFill>
                <a:latin typeface="Arial"/>
                <a:cs typeface="Arial"/>
              </a:rPr>
              <a:t>We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create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container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using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run.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A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list </a:t>
            </a:r>
            <a:r>
              <a:rPr sz="2850" spc="113" dirty="0">
                <a:solidFill>
                  <a:srgbClr val="373737"/>
                </a:solidFill>
                <a:latin typeface="Arial"/>
                <a:cs typeface="Arial"/>
              </a:rPr>
              <a:t>of 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running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can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be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seen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using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docker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ps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command.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66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64522" y="6380645"/>
            <a:ext cx="18478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42"/>
              </a:lnSpc>
            </a:pPr>
            <a:r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t>10</a:t>
            </a:r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251" y="580563"/>
            <a:ext cx="3735705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38" dirty="0"/>
              <a:t>Docker</a:t>
            </a:r>
            <a:r>
              <a:rPr spc="-176" dirty="0"/>
              <a:t> </a:t>
            </a:r>
            <a:r>
              <a:rPr spc="-38" dirty="0"/>
              <a:t>Daemon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0025" y="2390496"/>
            <a:ext cx="10173240" cy="259853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0" marR="3810" indent="0">
              <a:lnSpc>
                <a:spcPct val="106100"/>
              </a:lnSpc>
              <a:spcBef>
                <a:spcPts val="75"/>
              </a:spcBef>
              <a:buNone/>
            </a:pPr>
            <a:r>
              <a:rPr sz="4000" i="1" spc="-60" dirty="0">
                <a:latin typeface="Arial"/>
                <a:cs typeface="Arial"/>
              </a:rPr>
              <a:t>Docker</a:t>
            </a:r>
            <a:r>
              <a:rPr sz="4000" i="1" spc="-94" dirty="0">
                <a:latin typeface="Arial"/>
                <a:cs typeface="Arial"/>
              </a:rPr>
              <a:t> </a:t>
            </a:r>
            <a:r>
              <a:rPr sz="4000" i="1" spc="-68" dirty="0">
                <a:latin typeface="Arial"/>
                <a:cs typeface="Arial"/>
              </a:rPr>
              <a:t>Daemon</a:t>
            </a:r>
            <a:r>
              <a:rPr sz="4000" i="1" spc="-90" dirty="0">
                <a:latin typeface="Arial"/>
                <a:cs typeface="Arial"/>
              </a:rPr>
              <a:t> </a:t>
            </a:r>
            <a:r>
              <a:rPr sz="2850" spc="281" dirty="0">
                <a:latin typeface="Arial"/>
                <a:cs typeface="Arial"/>
              </a:rPr>
              <a:t>–</a:t>
            </a:r>
            <a:r>
              <a:rPr sz="2850" spc="-143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The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background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service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running</a:t>
            </a:r>
            <a:r>
              <a:rPr sz="2850" spc="-90" dirty="0">
                <a:latin typeface="Arial"/>
                <a:cs typeface="Arial"/>
              </a:rPr>
              <a:t> </a:t>
            </a:r>
            <a:r>
              <a:rPr sz="2850" spc="8" dirty="0">
                <a:latin typeface="Arial"/>
                <a:cs typeface="Arial"/>
              </a:rPr>
              <a:t>on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11" dirty="0">
                <a:latin typeface="Arial"/>
                <a:cs typeface="Arial"/>
              </a:rPr>
              <a:t>the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45" dirty="0">
                <a:latin typeface="Arial"/>
                <a:cs typeface="Arial"/>
              </a:rPr>
              <a:t>host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49" dirty="0">
                <a:latin typeface="Arial"/>
                <a:cs typeface="Arial"/>
              </a:rPr>
              <a:t>that  </a:t>
            </a:r>
            <a:r>
              <a:rPr sz="2850" dirty="0">
                <a:latin typeface="Arial"/>
                <a:cs typeface="Arial"/>
              </a:rPr>
              <a:t>manages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-8" dirty="0">
                <a:latin typeface="Arial"/>
                <a:cs typeface="Arial"/>
              </a:rPr>
              <a:t>building,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running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-11" dirty="0">
                <a:latin typeface="Arial"/>
                <a:cs typeface="Arial"/>
              </a:rPr>
              <a:t>and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38" dirty="0">
                <a:latin typeface="Arial"/>
                <a:cs typeface="Arial"/>
              </a:rPr>
              <a:t>distributing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-30" dirty="0">
                <a:latin typeface="Arial"/>
                <a:cs typeface="Arial"/>
              </a:rPr>
              <a:t>Docker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11" dirty="0">
                <a:latin typeface="Arial"/>
                <a:cs typeface="Arial"/>
              </a:rPr>
              <a:t>containers.</a:t>
            </a:r>
            <a:r>
              <a:rPr sz="2850" spc="-139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The  </a:t>
            </a:r>
            <a:r>
              <a:rPr sz="2850" spc="4" dirty="0">
                <a:latin typeface="Arial"/>
                <a:cs typeface="Arial"/>
              </a:rPr>
              <a:t>daemon </a:t>
            </a:r>
            <a:r>
              <a:rPr sz="2850" spc="45" dirty="0">
                <a:latin typeface="Arial"/>
                <a:cs typeface="Arial"/>
              </a:rPr>
              <a:t>is </a:t>
            </a:r>
            <a:r>
              <a:rPr sz="2850" spc="11" dirty="0">
                <a:latin typeface="Arial"/>
                <a:cs typeface="Arial"/>
              </a:rPr>
              <a:t>the process </a:t>
            </a:r>
            <a:r>
              <a:rPr sz="2850" spc="49" dirty="0">
                <a:latin typeface="Arial"/>
                <a:cs typeface="Arial"/>
              </a:rPr>
              <a:t>that </a:t>
            </a:r>
            <a:r>
              <a:rPr sz="2850" spc="4" dirty="0">
                <a:latin typeface="Arial"/>
                <a:cs typeface="Arial"/>
              </a:rPr>
              <a:t>runs </a:t>
            </a:r>
            <a:r>
              <a:rPr sz="2850" spc="19" dirty="0">
                <a:latin typeface="Arial"/>
                <a:cs typeface="Arial"/>
              </a:rPr>
              <a:t>in </a:t>
            </a:r>
            <a:r>
              <a:rPr sz="2850" spc="11" dirty="0">
                <a:latin typeface="Arial"/>
                <a:cs typeface="Arial"/>
              </a:rPr>
              <a:t>the </a:t>
            </a:r>
            <a:r>
              <a:rPr sz="2850" spc="8" dirty="0">
                <a:latin typeface="Arial"/>
                <a:cs typeface="Arial"/>
              </a:rPr>
              <a:t>operation </a:t>
            </a:r>
            <a:r>
              <a:rPr sz="2850" spc="26" dirty="0">
                <a:latin typeface="Arial"/>
                <a:cs typeface="Arial"/>
              </a:rPr>
              <a:t>system </a:t>
            </a:r>
            <a:r>
              <a:rPr sz="2850" spc="68" dirty="0">
                <a:latin typeface="Arial"/>
                <a:cs typeface="Arial"/>
              </a:rPr>
              <a:t>to </a:t>
            </a:r>
            <a:r>
              <a:rPr sz="2850" spc="30" dirty="0">
                <a:latin typeface="Arial"/>
                <a:cs typeface="Arial"/>
              </a:rPr>
              <a:t>which  </a:t>
            </a:r>
            <a:r>
              <a:rPr sz="2850" spc="38" dirty="0">
                <a:latin typeface="Arial"/>
                <a:cs typeface="Arial"/>
              </a:rPr>
              <a:t>clients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38" dirty="0">
                <a:latin typeface="Arial"/>
                <a:cs typeface="Arial"/>
              </a:rPr>
              <a:t>talk</a:t>
            </a:r>
            <a:r>
              <a:rPr sz="2850" spc="-90" dirty="0">
                <a:latin typeface="Arial"/>
                <a:cs typeface="Arial"/>
              </a:rPr>
              <a:t> </a:t>
            </a:r>
            <a:r>
              <a:rPr sz="2850" spc="30" dirty="0">
                <a:latin typeface="Arial"/>
                <a:cs typeface="Arial"/>
              </a:rPr>
              <a:t>to.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56" dirty="0">
                <a:latin typeface="Arial"/>
                <a:cs typeface="Arial"/>
              </a:rPr>
              <a:t>It</a:t>
            </a:r>
            <a:r>
              <a:rPr sz="2850" spc="-90" dirty="0">
                <a:latin typeface="Arial"/>
                <a:cs typeface="Arial"/>
              </a:rPr>
              <a:t> </a:t>
            </a:r>
            <a:r>
              <a:rPr sz="2850" spc="45" dirty="0" smtClean="0">
                <a:latin typeface="Arial"/>
                <a:cs typeface="Arial"/>
              </a:rPr>
              <a:t>is</a:t>
            </a:r>
            <a:r>
              <a:rPr lang="en-US" sz="2850" spc="45" dirty="0" smtClean="0">
                <a:latin typeface="Arial"/>
                <a:cs typeface="Arial"/>
              </a:rPr>
              <a:t> synonmous with the Docker Engine,</a:t>
            </a:r>
            <a:r>
              <a:rPr sz="2850" spc="-86" dirty="0" smtClean="0">
                <a:latin typeface="Arial"/>
                <a:cs typeface="Arial"/>
              </a:rPr>
              <a:t> </a:t>
            </a:r>
            <a:r>
              <a:rPr lang="en-US" sz="2850" spc="38" dirty="0" smtClean="0">
                <a:latin typeface="Arial"/>
                <a:cs typeface="Arial"/>
              </a:rPr>
              <a:t>and does the magic behind the scenes.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8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12</a:t>
            </a:fld>
            <a:endParaRPr spc="19" dirty="0"/>
          </a:p>
        </p:txBody>
      </p:sp>
      <p:sp>
        <p:nvSpPr>
          <p:cNvPr id="3" name="object 3"/>
          <p:cNvSpPr txBox="1"/>
          <p:nvPr/>
        </p:nvSpPr>
        <p:spPr>
          <a:xfrm>
            <a:off x="769051" y="2444486"/>
            <a:ext cx="10140314" cy="15918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06100"/>
              </a:lnSpc>
              <a:spcBef>
                <a:spcPts val="75"/>
              </a:spcBef>
            </a:pPr>
            <a:r>
              <a:rPr sz="4000" i="1" spc="-60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4000" i="1" spc="-34" dirty="0">
                <a:solidFill>
                  <a:srgbClr val="373737"/>
                </a:solidFill>
                <a:latin typeface="Arial"/>
                <a:cs typeface="Arial"/>
              </a:rPr>
              <a:t>Client </a:t>
            </a:r>
            <a:r>
              <a:rPr sz="2850" spc="281" dirty="0">
                <a:solidFill>
                  <a:srgbClr val="373737"/>
                </a:solidFill>
                <a:latin typeface="Arial"/>
                <a:cs typeface="Arial"/>
              </a:rPr>
              <a:t>–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The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command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line </a:t>
            </a:r>
            <a:r>
              <a:rPr sz="2850" spc="56" dirty="0">
                <a:solidFill>
                  <a:srgbClr val="373737"/>
                </a:solidFill>
                <a:latin typeface="Arial"/>
                <a:cs typeface="Arial"/>
              </a:rPr>
              <a:t>tool </a:t>
            </a:r>
            <a:r>
              <a:rPr sz="2850" spc="49" dirty="0">
                <a:solidFill>
                  <a:srgbClr val="373737"/>
                </a:solidFill>
                <a:latin typeface="Arial"/>
                <a:cs typeface="Arial"/>
              </a:rPr>
              <a:t>that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allows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user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 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interact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with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daemon.</a:t>
            </a:r>
            <a:r>
              <a:rPr sz="2850" spc="-14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There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can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be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other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forms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3" dirty="0">
                <a:solidFill>
                  <a:srgbClr val="373737"/>
                </a:solidFill>
                <a:latin typeface="Arial"/>
                <a:cs typeface="Arial"/>
              </a:rPr>
              <a:t>of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clients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2850" spc="-86" dirty="0" smtClean="0">
                <a:solidFill>
                  <a:srgbClr val="373737"/>
                </a:solidFill>
                <a:latin typeface="Arial"/>
                <a:cs typeface="Arial"/>
              </a:rPr>
              <a:t>  </a:t>
            </a:r>
            <a:r>
              <a:rPr sz="2850" spc="281" dirty="0" smtClean="0">
                <a:solidFill>
                  <a:srgbClr val="373737"/>
                </a:solidFill>
                <a:latin typeface="Arial"/>
                <a:cs typeface="Arial"/>
              </a:rPr>
              <a:t>– 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such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as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Kitematic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which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provides</a:t>
            </a:r>
            <a:r>
              <a:rPr sz="2850" spc="-581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2850" spc="-581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 smtClean="0">
                <a:solidFill>
                  <a:srgbClr val="373737"/>
                </a:solidFill>
                <a:latin typeface="Arial"/>
                <a:cs typeface="Arial"/>
              </a:rPr>
              <a:t>a </a:t>
            </a:r>
            <a:r>
              <a:rPr sz="2850" spc="-139" dirty="0">
                <a:solidFill>
                  <a:srgbClr val="373737"/>
                </a:solidFill>
                <a:latin typeface="Arial"/>
                <a:cs typeface="Arial"/>
              </a:rPr>
              <a:t>GUI.</a:t>
            </a:r>
            <a:endParaRPr sz="28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229251" y="580563"/>
            <a:ext cx="3735705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4400" spc="-38" dirty="0" smtClean="0"/>
              <a:t>Docker</a:t>
            </a:r>
            <a:r>
              <a:rPr lang="en-US" sz="4400" spc="-176" dirty="0" smtClean="0"/>
              <a:t> </a:t>
            </a:r>
            <a:r>
              <a:rPr lang="en-US" sz="4400" spc="-38" dirty="0" smtClean="0"/>
              <a:t>Client</a:t>
            </a:r>
            <a:endParaRPr lang="en-US" sz="4400" spc="-38" dirty="0"/>
          </a:p>
        </p:txBody>
      </p:sp>
    </p:spTree>
    <p:extLst>
      <p:ext uri="{BB962C8B-B14F-4D97-AF65-F5344CB8AC3E}">
        <p14:creationId xmlns:p14="http://schemas.microsoft.com/office/powerpoint/2010/main" val="15938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13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674" y="580563"/>
            <a:ext cx="2738438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38" dirty="0"/>
              <a:t>Docker</a:t>
            </a:r>
            <a:r>
              <a:rPr spc="-184" dirty="0"/>
              <a:t> </a:t>
            </a:r>
            <a:r>
              <a:rPr spc="-15" dirty="0"/>
              <a:t>Hub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4324" y="2366746"/>
            <a:ext cx="10674508" cy="212404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0" marR="3810" indent="0">
              <a:lnSpc>
                <a:spcPct val="106100"/>
              </a:lnSpc>
              <a:spcBef>
                <a:spcPts val="75"/>
              </a:spcBef>
              <a:buNone/>
            </a:pPr>
            <a:r>
              <a:rPr sz="4000" i="1" spc="-30" dirty="0">
                <a:latin typeface="Arial"/>
                <a:cs typeface="Arial"/>
              </a:rPr>
              <a:t>Docker</a:t>
            </a:r>
            <a:r>
              <a:rPr sz="4000" i="1" spc="-86" dirty="0">
                <a:latin typeface="Arial"/>
                <a:cs typeface="Arial"/>
              </a:rPr>
              <a:t> </a:t>
            </a:r>
            <a:r>
              <a:rPr sz="4000" i="1" spc="-11" dirty="0">
                <a:latin typeface="Arial"/>
                <a:cs typeface="Arial"/>
              </a:rPr>
              <a:t>Hub</a:t>
            </a:r>
            <a:r>
              <a:rPr sz="4000" i="1" spc="-90" dirty="0">
                <a:latin typeface="Arial"/>
                <a:cs typeface="Arial"/>
              </a:rPr>
              <a:t> </a:t>
            </a:r>
            <a:r>
              <a:rPr sz="2850" spc="281" dirty="0">
                <a:latin typeface="Arial"/>
                <a:cs typeface="Arial"/>
              </a:rPr>
              <a:t>–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A</a:t>
            </a:r>
            <a:r>
              <a:rPr sz="2850" spc="-90" dirty="0">
                <a:latin typeface="Arial"/>
                <a:cs typeface="Arial"/>
              </a:rPr>
              <a:t> </a:t>
            </a:r>
            <a:r>
              <a:rPr sz="2850" spc="8" dirty="0">
                <a:latin typeface="Arial"/>
                <a:cs typeface="Arial"/>
              </a:rPr>
              <a:t>registry</a:t>
            </a:r>
            <a:r>
              <a:rPr sz="2850" spc="-90" dirty="0">
                <a:latin typeface="Arial"/>
                <a:cs typeface="Arial"/>
              </a:rPr>
              <a:t> </a:t>
            </a:r>
            <a:r>
              <a:rPr sz="2850" spc="113" dirty="0">
                <a:latin typeface="Arial"/>
                <a:cs typeface="Arial"/>
              </a:rPr>
              <a:t>of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-30" dirty="0">
                <a:latin typeface="Arial"/>
                <a:cs typeface="Arial"/>
              </a:rPr>
              <a:t>Docker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4" dirty="0">
                <a:latin typeface="Arial"/>
                <a:cs typeface="Arial"/>
              </a:rPr>
              <a:t>images.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-90" dirty="0">
                <a:latin typeface="Arial"/>
                <a:cs typeface="Arial"/>
              </a:rPr>
              <a:t>You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can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38" dirty="0">
                <a:latin typeface="Arial"/>
                <a:cs typeface="Arial"/>
              </a:rPr>
              <a:t>think</a:t>
            </a:r>
            <a:r>
              <a:rPr sz="2850" spc="-90" dirty="0">
                <a:latin typeface="Arial"/>
                <a:cs typeface="Arial"/>
              </a:rPr>
              <a:t> </a:t>
            </a:r>
            <a:r>
              <a:rPr sz="2850" spc="113" dirty="0">
                <a:latin typeface="Arial"/>
                <a:cs typeface="Arial"/>
              </a:rPr>
              <a:t>of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11" dirty="0">
                <a:latin typeface="Arial"/>
                <a:cs typeface="Arial"/>
              </a:rPr>
              <a:t>the  </a:t>
            </a:r>
            <a:r>
              <a:rPr sz="2850" spc="8" dirty="0">
                <a:latin typeface="Arial"/>
                <a:cs typeface="Arial"/>
              </a:rPr>
              <a:t>registry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as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-38" dirty="0">
                <a:latin typeface="Arial"/>
                <a:cs typeface="Arial"/>
              </a:rPr>
              <a:t>a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11" dirty="0">
                <a:latin typeface="Arial"/>
                <a:cs typeface="Arial"/>
              </a:rPr>
              <a:t>directory</a:t>
            </a:r>
            <a:r>
              <a:rPr sz="2850" spc="-86" dirty="0">
                <a:latin typeface="Arial"/>
                <a:cs typeface="Arial"/>
              </a:rPr>
              <a:t> </a:t>
            </a:r>
            <a:r>
              <a:rPr sz="2850" spc="113" dirty="0">
                <a:latin typeface="Arial"/>
                <a:cs typeface="Arial"/>
              </a:rPr>
              <a:t>of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19" dirty="0">
                <a:latin typeface="Arial"/>
                <a:cs typeface="Arial"/>
              </a:rPr>
              <a:t>all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-11" dirty="0">
                <a:latin typeface="Arial"/>
                <a:cs typeface="Arial"/>
              </a:rPr>
              <a:t>available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-30" dirty="0">
                <a:latin typeface="Arial"/>
                <a:cs typeface="Arial"/>
              </a:rPr>
              <a:t>Docker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4" dirty="0">
                <a:latin typeface="Arial"/>
                <a:cs typeface="Arial"/>
              </a:rPr>
              <a:t>images.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86" dirty="0">
                <a:latin typeface="Arial"/>
                <a:cs typeface="Arial"/>
              </a:rPr>
              <a:t>If</a:t>
            </a:r>
            <a:r>
              <a:rPr sz="2850" spc="-83" dirty="0">
                <a:latin typeface="Arial"/>
                <a:cs typeface="Arial"/>
              </a:rPr>
              <a:t> </a:t>
            </a:r>
            <a:r>
              <a:rPr sz="2850" spc="-38" dirty="0">
                <a:latin typeface="Arial"/>
                <a:cs typeface="Arial"/>
              </a:rPr>
              <a:t>required,  </a:t>
            </a:r>
            <a:r>
              <a:rPr sz="2850" spc="-19" dirty="0">
                <a:latin typeface="Arial"/>
                <a:cs typeface="Arial"/>
              </a:rPr>
              <a:t>one </a:t>
            </a:r>
            <a:r>
              <a:rPr sz="2850" dirty="0">
                <a:latin typeface="Arial"/>
                <a:cs typeface="Arial"/>
              </a:rPr>
              <a:t>can </a:t>
            </a:r>
            <a:r>
              <a:rPr sz="2850" spc="45" dirty="0">
                <a:latin typeface="Arial"/>
                <a:cs typeface="Arial"/>
              </a:rPr>
              <a:t>host </a:t>
            </a:r>
            <a:r>
              <a:rPr sz="2850" spc="19" dirty="0">
                <a:latin typeface="Arial"/>
                <a:cs typeface="Arial"/>
              </a:rPr>
              <a:t>their </a:t>
            </a:r>
            <a:r>
              <a:rPr sz="2850" spc="30" dirty="0">
                <a:latin typeface="Arial"/>
                <a:cs typeface="Arial"/>
              </a:rPr>
              <a:t>own </a:t>
            </a:r>
            <a:r>
              <a:rPr sz="2850" spc="-30" dirty="0">
                <a:latin typeface="Arial"/>
                <a:cs typeface="Arial"/>
              </a:rPr>
              <a:t>Docker </a:t>
            </a:r>
            <a:r>
              <a:rPr sz="2850" spc="19" dirty="0">
                <a:latin typeface="Arial"/>
                <a:cs typeface="Arial"/>
              </a:rPr>
              <a:t>registries </a:t>
            </a:r>
            <a:r>
              <a:rPr sz="2850" spc="-11" dirty="0">
                <a:latin typeface="Arial"/>
                <a:cs typeface="Arial"/>
              </a:rPr>
              <a:t>and </a:t>
            </a:r>
            <a:r>
              <a:rPr sz="2850" dirty="0">
                <a:latin typeface="Arial"/>
                <a:cs typeface="Arial"/>
              </a:rPr>
              <a:t>can </a:t>
            </a:r>
            <a:r>
              <a:rPr sz="2850" spc="-19" dirty="0">
                <a:latin typeface="Arial"/>
                <a:cs typeface="Arial"/>
              </a:rPr>
              <a:t>use </a:t>
            </a:r>
            <a:r>
              <a:rPr sz="2850" spc="38" dirty="0">
                <a:latin typeface="Arial"/>
                <a:cs typeface="Arial"/>
              </a:rPr>
              <a:t>them </a:t>
            </a:r>
            <a:r>
              <a:rPr sz="2850" spc="79" dirty="0">
                <a:latin typeface="Arial"/>
                <a:cs typeface="Arial"/>
              </a:rPr>
              <a:t>for  </a:t>
            </a:r>
            <a:r>
              <a:rPr sz="2850" spc="19" dirty="0">
                <a:latin typeface="Arial"/>
                <a:cs typeface="Arial"/>
              </a:rPr>
              <a:t>pulling</a:t>
            </a:r>
            <a:r>
              <a:rPr sz="2850" spc="-131" dirty="0">
                <a:latin typeface="Arial"/>
                <a:cs typeface="Arial"/>
              </a:rPr>
              <a:t> </a:t>
            </a:r>
            <a:r>
              <a:rPr sz="2850" spc="4" dirty="0">
                <a:latin typeface="Arial"/>
                <a:cs typeface="Arial"/>
              </a:rPr>
              <a:t>images.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1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14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233" y="580563"/>
            <a:ext cx="234696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24" dirty="0"/>
              <a:t>D</a:t>
            </a:r>
            <a:r>
              <a:rPr spc="-94" dirty="0"/>
              <a:t>o</a:t>
            </a:r>
            <a:r>
              <a:rPr spc="94" dirty="0"/>
              <a:t>c</a:t>
            </a:r>
            <a:r>
              <a:rPr spc="-19" dirty="0"/>
              <a:t>k</a:t>
            </a:r>
            <a:r>
              <a:rPr spc="-56" dirty="0"/>
              <a:t>e</a:t>
            </a:r>
            <a:r>
              <a:rPr spc="-30" dirty="0"/>
              <a:t>r</a:t>
            </a:r>
            <a:r>
              <a:rPr spc="60" dirty="0"/>
              <a:t>ﬁle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425" y="2290106"/>
            <a:ext cx="10125075" cy="20560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06100"/>
              </a:lnSpc>
              <a:spcBef>
                <a:spcPts val="75"/>
              </a:spcBef>
            </a:pPr>
            <a:r>
              <a:rPr sz="4000" i="1" spc="-34" dirty="0">
                <a:solidFill>
                  <a:srgbClr val="373737"/>
                </a:solidFill>
                <a:latin typeface="Arial"/>
                <a:cs typeface="Arial"/>
              </a:rPr>
              <a:t>Dockerﬁle</a:t>
            </a:r>
            <a:r>
              <a:rPr sz="2850" i="1" spc="-3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81" dirty="0">
                <a:solidFill>
                  <a:srgbClr val="373737"/>
                </a:solidFill>
                <a:latin typeface="Arial"/>
                <a:cs typeface="Arial"/>
              </a:rPr>
              <a:t>–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A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recipe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from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which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you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can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create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an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image. 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Dockerﬁle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has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base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image,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instructions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add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or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copy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ﬁles, 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commands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1" dirty="0">
                <a:solidFill>
                  <a:srgbClr val="373737"/>
                </a:solidFill>
                <a:latin typeface="Arial"/>
                <a:cs typeface="Arial"/>
              </a:rPr>
              <a:t>execute,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56" dirty="0">
                <a:solidFill>
                  <a:srgbClr val="373737"/>
                </a:solidFill>
                <a:latin typeface="Arial"/>
                <a:cs typeface="Arial"/>
              </a:rPr>
              <a:t>ports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expose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other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information.</a:t>
            </a:r>
            <a:endParaRPr sz="2850" dirty="0">
              <a:latin typeface="Arial"/>
              <a:cs typeface="Arial"/>
            </a:endParaRPr>
          </a:p>
          <a:p>
            <a:pPr marL="9525">
              <a:spcBef>
                <a:spcPts val="206"/>
              </a:spcBef>
            </a:pP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Dockerﬁle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case</a:t>
            </a:r>
            <a:r>
              <a:rPr sz="2850" spc="-34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sensitive.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8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15</a:t>
            </a:fld>
            <a:endParaRPr spc="19" dirty="0"/>
          </a:p>
        </p:txBody>
      </p:sp>
      <p:sp>
        <p:nvSpPr>
          <p:cNvPr id="2" name="object 2"/>
          <p:cNvSpPr txBox="1"/>
          <p:nvPr/>
        </p:nvSpPr>
        <p:spPr>
          <a:xfrm>
            <a:off x="4086132" y="600075"/>
            <a:ext cx="4020026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400" spc="-41" dirty="0">
                <a:solidFill>
                  <a:srgbClr val="373737"/>
                </a:solidFill>
                <a:latin typeface="+mj-lt"/>
                <a:cs typeface="Arial"/>
              </a:rPr>
              <a:t>Docker</a:t>
            </a:r>
            <a:r>
              <a:rPr sz="4400" spc="-165" dirty="0">
                <a:solidFill>
                  <a:srgbClr val="373737"/>
                </a:solidFill>
                <a:latin typeface="+mj-lt"/>
                <a:cs typeface="Arial"/>
              </a:rPr>
              <a:t> </a:t>
            </a:r>
            <a:r>
              <a:rPr sz="4400" spc="-8" dirty="0">
                <a:solidFill>
                  <a:srgbClr val="373737"/>
                </a:solidFill>
                <a:latin typeface="+mj-lt"/>
                <a:cs typeface="Arial"/>
              </a:rPr>
              <a:t>Compose</a:t>
            </a:r>
            <a:endParaRPr sz="44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593" y="2313856"/>
            <a:ext cx="10469404" cy="155888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06100"/>
              </a:lnSpc>
              <a:spcBef>
                <a:spcPts val="75"/>
              </a:spcBef>
            </a:pPr>
            <a:r>
              <a:rPr sz="4000" i="1" spc="-60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4000" i="1" spc="-45" dirty="0">
                <a:solidFill>
                  <a:srgbClr val="373737"/>
                </a:solidFill>
                <a:latin typeface="Arial"/>
                <a:cs typeface="Arial"/>
              </a:rPr>
              <a:t>Compose </a:t>
            </a:r>
            <a:r>
              <a:rPr sz="2850" spc="281" dirty="0">
                <a:solidFill>
                  <a:srgbClr val="373737"/>
                </a:solidFill>
                <a:latin typeface="Arial"/>
                <a:cs typeface="Arial"/>
              </a:rPr>
              <a:t>–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A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mechanism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orchestrate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multiple 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needed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service(s)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from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single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conﬁguration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ﬁle 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docker-compose.yml.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99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16</a:t>
            </a:fld>
            <a:endParaRPr spc="19" dirty="0"/>
          </a:p>
        </p:txBody>
      </p:sp>
      <p:sp>
        <p:nvSpPr>
          <p:cNvPr id="2" name="object 2"/>
          <p:cNvSpPr txBox="1"/>
          <p:nvPr/>
        </p:nvSpPr>
        <p:spPr>
          <a:xfrm>
            <a:off x="5529730" y="600075"/>
            <a:ext cx="1132999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400" spc="68" dirty="0">
                <a:solidFill>
                  <a:srgbClr val="373737"/>
                </a:solidFill>
                <a:latin typeface="+mj-lt"/>
                <a:cs typeface="Arial"/>
              </a:rPr>
              <a:t>Host</a:t>
            </a:r>
            <a:endParaRPr sz="44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00" y="2432610"/>
            <a:ext cx="10115074" cy="10940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06100"/>
              </a:lnSpc>
              <a:spcBef>
                <a:spcPts val="75"/>
              </a:spcBef>
            </a:pPr>
            <a:r>
              <a:rPr sz="4000" i="1" spc="11" dirty="0">
                <a:solidFill>
                  <a:srgbClr val="373737"/>
                </a:solidFill>
                <a:latin typeface="Arial"/>
                <a:cs typeface="Arial"/>
              </a:rPr>
              <a:t>Host</a:t>
            </a:r>
            <a:r>
              <a:rPr sz="2850" i="1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81" dirty="0">
                <a:solidFill>
                  <a:srgbClr val="373737"/>
                </a:solidFill>
                <a:latin typeface="Arial"/>
                <a:cs typeface="Arial"/>
              </a:rPr>
              <a:t>–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64" dirty="0">
                <a:solidFill>
                  <a:srgbClr val="373737"/>
                </a:solidFill>
                <a:latin typeface="Arial"/>
                <a:cs typeface="Arial"/>
              </a:rPr>
              <a:t>Your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computer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which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hosts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docker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daemon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or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remote 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machine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which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hosts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docker</a:t>
            </a:r>
            <a:r>
              <a:rPr sz="2850" spc="-45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deamon/engine.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4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17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501" y="630855"/>
            <a:ext cx="3201353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-34" dirty="0"/>
              <a:t>Docker</a:t>
            </a:r>
            <a:r>
              <a:rPr sz="3375" spc="-153" dirty="0"/>
              <a:t> </a:t>
            </a:r>
            <a:r>
              <a:rPr sz="3375" spc="75" dirty="0"/>
              <a:t>workﬂow</a:t>
            </a:r>
            <a:endParaRPr sz="3375"/>
          </a:p>
        </p:txBody>
      </p:sp>
      <p:sp>
        <p:nvSpPr>
          <p:cNvPr id="3" name="object 3"/>
          <p:cNvSpPr txBox="1"/>
          <p:nvPr/>
        </p:nvSpPr>
        <p:spPr>
          <a:xfrm>
            <a:off x="733425" y="1623060"/>
            <a:ext cx="9469279" cy="38478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0050" indent="-390525">
              <a:spcBef>
                <a:spcPts val="75"/>
              </a:spcBef>
              <a:buAutoNum type="arabicPeriod"/>
              <a:tabLst>
                <a:tab pos="400050" algn="l"/>
              </a:tabLst>
            </a:pPr>
            <a:r>
              <a:rPr sz="2850" spc="-56" dirty="0">
                <a:solidFill>
                  <a:srgbClr val="373737"/>
                </a:solidFill>
                <a:latin typeface="Arial"/>
                <a:cs typeface="Arial"/>
              </a:rPr>
              <a:t>Code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create</a:t>
            </a:r>
            <a:r>
              <a:rPr sz="2850" spc="-23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Dockerﬁle</a:t>
            </a:r>
            <a:endParaRPr sz="2850">
              <a:latin typeface="Arial"/>
              <a:cs typeface="Arial"/>
            </a:endParaRPr>
          </a:p>
          <a:p>
            <a:pPr marL="400050" indent="-390525">
              <a:spcBef>
                <a:spcPts val="2310"/>
              </a:spcBef>
              <a:buAutoNum type="arabicPeriod"/>
              <a:tabLst>
                <a:tab pos="400050" algn="l"/>
              </a:tabLst>
            </a:pP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Build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image,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tag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it,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upload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registry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(optional)</a:t>
            </a:r>
            <a:endParaRPr sz="2850">
              <a:latin typeface="Arial"/>
              <a:cs typeface="Arial"/>
            </a:endParaRPr>
          </a:p>
          <a:p>
            <a:pPr marL="400050" marR="3810" indent="-390525">
              <a:lnSpc>
                <a:spcPct val="106100"/>
              </a:lnSpc>
              <a:spcBef>
                <a:spcPts val="2100"/>
              </a:spcBef>
              <a:buAutoNum type="arabicPeriod"/>
              <a:tabLst>
                <a:tab pos="400050" algn="l"/>
              </a:tabLst>
            </a:pPr>
            <a:r>
              <a:rPr sz="2850" spc="-113" dirty="0">
                <a:solidFill>
                  <a:srgbClr val="373737"/>
                </a:solidFill>
                <a:latin typeface="Arial"/>
                <a:cs typeface="Arial"/>
              </a:rPr>
              <a:t>Run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from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image</a:t>
            </a:r>
            <a:r>
              <a:rPr sz="2850" spc="-9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with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env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60" dirty="0">
                <a:solidFill>
                  <a:srgbClr val="373737"/>
                </a:solidFill>
                <a:latin typeface="Arial"/>
                <a:cs typeface="Arial"/>
              </a:rPr>
              <a:t>vars,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volumes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networks</a:t>
            </a:r>
            <a:endParaRPr sz="2850">
              <a:latin typeface="Arial"/>
              <a:cs typeface="Arial"/>
            </a:endParaRPr>
          </a:p>
          <a:p>
            <a:pPr marL="400050" indent="-390525">
              <a:spcBef>
                <a:spcPts val="2306"/>
              </a:spcBef>
              <a:buAutoNum type="arabicPeriod"/>
              <a:tabLst>
                <a:tab pos="400050" algn="l"/>
              </a:tabLst>
            </a:pPr>
            <a:r>
              <a:rPr sz="2850" spc="-53" dirty="0">
                <a:solidFill>
                  <a:srgbClr val="373737"/>
                </a:solidFill>
                <a:latin typeface="Arial"/>
                <a:cs typeface="Arial"/>
              </a:rPr>
              <a:t>Re-build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re-run </a:t>
            </a:r>
            <a:r>
              <a:rPr sz="2850" spc="124" dirty="0">
                <a:solidFill>
                  <a:srgbClr val="373737"/>
                </a:solidFill>
                <a:latin typeface="Arial"/>
                <a:cs typeface="Arial"/>
              </a:rPr>
              <a:t>if</a:t>
            </a:r>
            <a:r>
              <a:rPr sz="2850" spc="-28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needed</a:t>
            </a:r>
            <a:endParaRPr sz="2850">
              <a:latin typeface="Arial"/>
              <a:cs typeface="Arial"/>
            </a:endParaRPr>
          </a:p>
          <a:p>
            <a:pPr marL="400050" indent="-390525">
              <a:spcBef>
                <a:spcPts val="2306"/>
              </a:spcBef>
              <a:buAutoNum type="arabicPeriod"/>
              <a:tabLst>
                <a:tab pos="400050" algn="l"/>
              </a:tabLst>
            </a:pP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Stop</a:t>
            </a:r>
            <a:r>
              <a:rPr sz="2850" spc="-15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endParaRPr sz="2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47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18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8160" y="2818938"/>
            <a:ext cx="3036094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75" dirty="0"/>
              <a:t>Base</a:t>
            </a:r>
            <a:r>
              <a:rPr spc="-188" dirty="0"/>
              <a:t> </a:t>
            </a:r>
            <a:r>
              <a:rPr spc="8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8802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19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862" y="630855"/>
            <a:ext cx="4300538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-11" dirty="0"/>
              <a:t>Plain </a:t>
            </a:r>
            <a:r>
              <a:rPr sz="3375" spc="-278" dirty="0"/>
              <a:t>OS </a:t>
            </a:r>
            <a:r>
              <a:rPr sz="3375" spc="-60" dirty="0"/>
              <a:t>Base</a:t>
            </a:r>
            <a:r>
              <a:rPr sz="3375" spc="-75" dirty="0"/>
              <a:t> </a:t>
            </a:r>
            <a:r>
              <a:rPr sz="3375" spc="-11" dirty="0"/>
              <a:t>Images:</a:t>
            </a:r>
            <a:endParaRPr sz="3375"/>
          </a:p>
        </p:txBody>
      </p:sp>
      <p:sp>
        <p:nvSpPr>
          <p:cNvPr id="3" name="object 3"/>
          <p:cNvSpPr txBox="1"/>
          <p:nvPr/>
        </p:nvSpPr>
        <p:spPr>
          <a:xfrm>
            <a:off x="733425" y="166116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425" y="238887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25" y="311658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425" y="384429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25" y="457200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4425" y="1623060"/>
            <a:ext cx="4704398" cy="33888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4" dirty="0">
                <a:solidFill>
                  <a:srgbClr val="007CFB"/>
                </a:solidFill>
                <a:latin typeface="Arial"/>
                <a:cs typeface="Arial"/>
                <a:hlinkClick r:id="rId2"/>
              </a:rPr>
              <a:t>alpine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11" dirty="0">
                <a:solidFill>
                  <a:srgbClr val="007CFB"/>
                </a:solidFill>
                <a:latin typeface="Arial"/>
                <a:cs typeface="Arial"/>
                <a:hlinkClick r:id="rId3"/>
              </a:rPr>
              <a:t>ubuntu</a:t>
            </a:r>
            <a:endParaRPr sz="2850">
              <a:latin typeface="Arial"/>
              <a:cs typeface="Arial"/>
            </a:endParaRPr>
          </a:p>
          <a:p>
            <a:pPr marL="9525" marR="3810">
              <a:lnSpc>
                <a:spcPct val="167500"/>
              </a:lnSpc>
            </a:pPr>
            <a:r>
              <a:rPr sz="2850" spc="-8" dirty="0">
                <a:solidFill>
                  <a:srgbClr val="007CFB"/>
                </a:solidFill>
                <a:latin typeface="Arial"/>
                <a:cs typeface="Arial"/>
                <a:hlinkClick r:id="rId4"/>
              </a:rPr>
              <a:t>debian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jessie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(debian</a:t>
            </a:r>
            <a:r>
              <a:rPr sz="2850" spc="-3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v8)  </a:t>
            </a:r>
            <a:r>
              <a:rPr sz="2850" spc="23" dirty="0">
                <a:solidFill>
                  <a:srgbClr val="007CFB"/>
                </a:solidFill>
                <a:latin typeface="Arial"/>
                <a:cs typeface="Arial"/>
                <a:hlinkClick r:id="rId5"/>
              </a:rPr>
              <a:t>centos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06"/>
              </a:spcBef>
            </a:pPr>
            <a:r>
              <a:rPr sz="2850" spc="4" dirty="0">
                <a:solidFill>
                  <a:srgbClr val="007CFB"/>
                </a:solidFill>
                <a:latin typeface="Arial"/>
                <a:cs typeface="Arial"/>
                <a:hlinkClick r:id="rId6"/>
              </a:rPr>
              <a:t>amazonlinux</a:t>
            </a:r>
            <a:endParaRPr sz="2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22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2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620" y="1936097"/>
            <a:ext cx="8563451" cy="2433358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sz="5250" spc="38" dirty="0"/>
              <a:t>Module </a:t>
            </a:r>
            <a:r>
              <a:rPr lang="en-US" sz="5250" spc="-83" dirty="0" smtClean="0"/>
              <a:t>1</a:t>
            </a:r>
            <a:r>
              <a:rPr sz="5250" spc="-83" dirty="0" smtClean="0"/>
              <a:t>: </a:t>
            </a:r>
            <a:r>
              <a:rPr lang="en-US" sz="5250" spc="-83" dirty="0" smtClean="0"/>
              <a:t/>
            </a:r>
            <a:br>
              <a:rPr lang="en-US" sz="5250" spc="-83" dirty="0" smtClean="0"/>
            </a:br>
            <a:r>
              <a:rPr sz="5250" spc="-49" dirty="0" smtClean="0"/>
              <a:t>Docker</a:t>
            </a:r>
            <a:r>
              <a:rPr sz="5250" spc="-461" dirty="0" smtClean="0"/>
              <a:t> </a:t>
            </a:r>
            <a:r>
              <a:rPr sz="5250" spc="-11" dirty="0" smtClean="0"/>
              <a:t>Container</a:t>
            </a:r>
            <a:r>
              <a:rPr lang="en-US" sz="5250" spc="-11" dirty="0" smtClean="0"/>
              <a:t> Components and Hello, world</a:t>
            </a:r>
            <a:endParaRPr sz="5250" dirty="0"/>
          </a:p>
        </p:txBody>
      </p:sp>
    </p:spTree>
    <p:extLst>
      <p:ext uri="{BB962C8B-B14F-4D97-AF65-F5344CB8AC3E}">
        <p14:creationId xmlns:p14="http://schemas.microsoft.com/office/powerpoint/2010/main" val="209994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20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480" y="630855"/>
            <a:ext cx="6273641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-53" dirty="0"/>
              <a:t>Environment-Ready </a:t>
            </a:r>
            <a:r>
              <a:rPr sz="3375" spc="-60" dirty="0"/>
              <a:t>Base</a:t>
            </a:r>
            <a:r>
              <a:rPr sz="3375" spc="-191" dirty="0"/>
              <a:t> </a:t>
            </a:r>
            <a:r>
              <a:rPr sz="3375" spc="4" dirty="0"/>
              <a:t>Images</a:t>
            </a:r>
            <a:endParaRPr sz="3375"/>
          </a:p>
        </p:txBody>
      </p:sp>
      <p:sp>
        <p:nvSpPr>
          <p:cNvPr id="3" name="object 3"/>
          <p:cNvSpPr txBox="1"/>
          <p:nvPr/>
        </p:nvSpPr>
        <p:spPr>
          <a:xfrm>
            <a:off x="733425" y="166116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425" y="238887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25" y="311658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425" y="384429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25" y="457200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425" y="5299710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425" y="1623060"/>
            <a:ext cx="7068979" cy="41289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8" dirty="0">
                <a:solidFill>
                  <a:srgbClr val="007CFB"/>
                </a:solidFill>
                <a:latin typeface="Arial"/>
                <a:cs typeface="Arial"/>
                <a:hlinkClick r:id="rId2"/>
              </a:rPr>
              <a:t>node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v7.9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based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on</a:t>
            </a:r>
            <a:r>
              <a:rPr sz="2850" spc="-46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buildpack-deps:jessie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node:alpine v6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based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on</a:t>
            </a:r>
            <a:r>
              <a:rPr sz="2850" spc="-44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alpine</a:t>
            </a:r>
            <a:endParaRPr sz="2850">
              <a:latin typeface="Arial"/>
              <a:cs typeface="Arial"/>
            </a:endParaRPr>
          </a:p>
          <a:p>
            <a:pPr marL="9525" marR="13811">
              <a:lnSpc>
                <a:spcPct val="167500"/>
              </a:lnSpc>
            </a:pPr>
            <a:r>
              <a:rPr sz="2850" dirty="0">
                <a:solidFill>
                  <a:srgbClr val="007CFB"/>
                </a:solidFill>
                <a:latin typeface="Arial"/>
                <a:cs typeface="Arial"/>
                <a:hlinkClick r:id="rId3"/>
              </a:rPr>
              <a:t>nginx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v1.13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based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on debian:stretch-slim 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Apache </a:t>
            </a:r>
            <a:r>
              <a:rPr sz="2850" spc="56" dirty="0">
                <a:solidFill>
                  <a:srgbClr val="007CFB"/>
                </a:solidFill>
                <a:latin typeface="Arial"/>
                <a:cs typeface="Arial"/>
                <a:hlinkClick r:id="rId4"/>
              </a:rPr>
              <a:t>httpd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v2.2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based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on</a:t>
            </a:r>
            <a:r>
              <a:rPr sz="2850" spc="-57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debian:jessie  </a:t>
            </a:r>
            <a:r>
              <a:rPr sz="2850" spc="38" dirty="0">
                <a:solidFill>
                  <a:srgbClr val="007CFB"/>
                </a:solidFill>
                <a:latin typeface="Arial"/>
                <a:cs typeface="Arial"/>
                <a:hlinkClick r:id="rId5"/>
              </a:rPr>
              <a:t>mongo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v3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based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on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debian:wheezy-slim  </a:t>
            </a:r>
            <a:r>
              <a:rPr sz="2850" spc="19" dirty="0">
                <a:solidFill>
                  <a:srgbClr val="007CFB"/>
                </a:solidFill>
                <a:latin typeface="Arial"/>
                <a:cs typeface="Arial"/>
                <a:hlinkClick r:id="rId6"/>
              </a:rPr>
              <a:t>postgres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v9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based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on</a:t>
            </a:r>
            <a:r>
              <a:rPr sz="2850" spc="-47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debian:jessie</a:t>
            </a:r>
            <a:endParaRPr sz="2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04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64522" y="6380645"/>
            <a:ext cx="18478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42"/>
              </a:lnSpc>
            </a:pPr>
            <a:r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t>20</a:t>
            </a:r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34730" y="628650"/>
            <a:ext cx="1924050" cy="5289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75" spc="-90" dirty="0">
                <a:solidFill>
                  <a:srgbClr val="373737"/>
                </a:solidFill>
                <a:latin typeface="Arial"/>
                <a:cs typeface="Arial"/>
              </a:rPr>
              <a:t>Do</a:t>
            </a:r>
            <a:r>
              <a:rPr sz="3375" spc="75" dirty="0">
                <a:solidFill>
                  <a:srgbClr val="373737"/>
                </a:solidFill>
                <a:latin typeface="Arial"/>
                <a:cs typeface="Arial"/>
              </a:rPr>
              <a:t>c</a:t>
            </a:r>
            <a:r>
              <a:rPr sz="3375" spc="-15" dirty="0">
                <a:solidFill>
                  <a:srgbClr val="373737"/>
                </a:solidFill>
                <a:latin typeface="Arial"/>
                <a:cs typeface="Arial"/>
              </a:rPr>
              <a:t>k</a:t>
            </a:r>
            <a:r>
              <a:rPr sz="3375" spc="-38" dirty="0">
                <a:solidFill>
                  <a:srgbClr val="373737"/>
                </a:solidFill>
                <a:latin typeface="Arial"/>
                <a:cs typeface="Arial"/>
              </a:rPr>
              <a:t>er</a:t>
            </a:r>
            <a:r>
              <a:rPr sz="3375" spc="49" dirty="0">
                <a:solidFill>
                  <a:srgbClr val="373737"/>
                </a:solidFill>
                <a:latin typeface="Arial"/>
                <a:cs typeface="Arial"/>
              </a:rPr>
              <a:t>ﬁle</a:t>
            </a:r>
            <a:endParaRPr sz="337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425" y="1632584"/>
            <a:ext cx="10513695" cy="448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i="1" spc="-34" dirty="0">
                <a:solidFill>
                  <a:srgbClr val="373737"/>
                </a:solidFill>
                <a:latin typeface="Arial"/>
                <a:cs typeface="Arial"/>
              </a:rPr>
              <a:t>Dockerﬁle</a:t>
            </a:r>
            <a:r>
              <a:rPr sz="2850" i="1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blueprint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images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which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turn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into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containers.</a:t>
            </a:r>
            <a:endParaRPr sz="2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72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22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44" y="580563"/>
            <a:ext cx="640556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38" dirty="0"/>
              <a:t>Main </a:t>
            </a:r>
            <a:r>
              <a:rPr spc="-4" dirty="0"/>
              <a:t>Dockerﬁle</a:t>
            </a:r>
            <a:r>
              <a:rPr spc="-344" dirty="0"/>
              <a:t> </a:t>
            </a:r>
            <a:r>
              <a:rPr spc="56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425" y="172783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425" y="245554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25" y="318325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425" y="391096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25" y="463867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425" y="536638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425" y="1689735"/>
            <a:ext cx="1597819" cy="413222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158" dirty="0">
                <a:solidFill>
                  <a:srgbClr val="373737"/>
                </a:solidFill>
                <a:latin typeface="Arial"/>
                <a:cs typeface="Arial"/>
              </a:rPr>
              <a:t>FROM</a:t>
            </a:r>
            <a:endParaRPr sz="2850">
              <a:latin typeface="Arial"/>
              <a:cs typeface="Arial"/>
            </a:endParaRPr>
          </a:p>
          <a:p>
            <a:pPr marL="9525" marR="3810">
              <a:lnSpc>
                <a:spcPct val="167500"/>
              </a:lnSpc>
            </a:pPr>
            <a:r>
              <a:rPr sz="2850" spc="-184" dirty="0">
                <a:solidFill>
                  <a:srgbClr val="373737"/>
                </a:solidFill>
                <a:latin typeface="Arial"/>
                <a:cs typeface="Arial"/>
              </a:rPr>
              <a:t>RUN  </a:t>
            </a:r>
            <a:r>
              <a:rPr sz="2850" spc="-169" dirty="0">
                <a:solidFill>
                  <a:srgbClr val="373737"/>
                </a:solidFill>
                <a:latin typeface="Arial"/>
                <a:cs typeface="Arial"/>
              </a:rPr>
              <a:t>W</a:t>
            </a:r>
            <a:r>
              <a:rPr sz="2850" spc="-259" dirty="0">
                <a:solidFill>
                  <a:srgbClr val="373737"/>
                </a:solidFill>
                <a:latin typeface="Arial"/>
                <a:cs typeface="Arial"/>
              </a:rPr>
              <a:t>O</a:t>
            </a:r>
            <a:r>
              <a:rPr sz="2850" spc="-307" dirty="0">
                <a:solidFill>
                  <a:srgbClr val="373737"/>
                </a:solidFill>
                <a:latin typeface="Arial"/>
                <a:cs typeface="Arial"/>
              </a:rPr>
              <a:t>R</a:t>
            </a:r>
            <a:r>
              <a:rPr sz="2850" spc="-146" dirty="0">
                <a:solidFill>
                  <a:srgbClr val="373737"/>
                </a:solidFill>
                <a:latin typeface="Arial"/>
                <a:cs typeface="Arial"/>
              </a:rPr>
              <a:t>K</a:t>
            </a:r>
            <a:r>
              <a:rPr sz="2850" spc="-165" dirty="0">
                <a:solidFill>
                  <a:srgbClr val="373737"/>
                </a:solidFill>
                <a:latin typeface="Arial"/>
                <a:cs typeface="Arial"/>
              </a:rPr>
              <a:t>D</a:t>
            </a:r>
            <a:r>
              <a:rPr sz="2850" spc="-127" dirty="0">
                <a:solidFill>
                  <a:srgbClr val="373737"/>
                </a:solidFill>
                <a:latin typeface="Arial"/>
                <a:cs typeface="Arial"/>
              </a:rPr>
              <a:t>IR  </a:t>
            </a:r>
            <a:r>
              <a:rPr sz="2850" spc="-191" dirty="0">
                <a:solidFill>
                  <a:srgbClr val="373737"/>
                </a:solidFill>
                <a:latin typeface="Arial"/>
                <a:cs typeface="Arial"/>
              </a:rPr>
              <a:t>COPY  </a:t>
            </a:r>
            <a:r>
              <a:rPr sz="2850" spc="-210" dirty="0">
                <a:solidFill>
                  <a:srgbClr val="373737"/>
                </a:solidFill>
                <a:latin typeface="Arial"/>
                <a:cs typeface="Arial"/>
              </a:rPr>
              <a:t>EXPOSE  </a:t>
            </a:r>
            <a:r>
              <a:rPr sz="2850" spc="-98" dirty="0">
                <a:solidFill>
                  <a:srgbClr val="373737"/>
                </a:solidFill>
                <a:latin typeface="Arial"/>
                <a:cs typeface="Arial"/>
              </a:rPr>
              <a:t>CMD</a:t>
            </a:r>
            <a:endParaRPr sz="2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04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23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343" y="580563"/>
            <a:ext cx="447532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4" dirty="0"/>
              <a:t>Dockerﬁle</a:t>
            </a:r>
            <a:r>
              <a:rPr spc="-176" dirty="0"/>
              <a:t> </a:t>
            </a:r>
            <a:r>
              <a:rPr spc="-49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425" y="1676401"/>
            <a:ext cx="4391025" cy="2424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FROM</a:t>
            </a:r>
            <a:r>
              <a:rPr sz="2550" spc="-278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node:6-alpine</a:t>
            </a:r>
            <a:endParaRPr sz="2550">
              <a:latin typeface="Monaco"/>
              <a:cs typeface="Monaco"/>
            </a:endParaRPr>
          </a:p>
          <a:p>
            <a:pPr marL="9525" marR="328136">
              <a:lnSpc>
                <a:spcPct val="102899"/>
              </a:lnSpc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RUN mkdir -p /usr/src/app  WORKDIR</a:t>
            </a:r>
            <a:r>
              <a:rPr sz="2550" spc="-27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/usr/src/app</a:t>
            </a:r>
            <a:endParaRPr sz="2550">
              <a:latin typeface="Monaco"/>
              <a:cs typeface="Monaco"/>
            </a:endParaRPr>
          </a:p>
          <a:p>
            <a:pPr marL="9525" marR="3810">
              <a:lnSpc>
                <a:spcPct val="102899"/>
              </a:lnSpc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COPY server.js /usr/src/app  EXPOSE</a:t>
            </a:r>
            <a:r>
              <a:rPr sz="2550" spc="-30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3000</a:t>
            </a:r>
            <a:endParaRPr sz="2550">
              <a:latin typeface="Monaco"/>
              <a:cs typeface="Monaco"/>
            </a:endParaRPr>
          </a:p>
          <a:p>
            <a:pPr marL="9525">
              <a:spcBef>
                <a:spcPts val="90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CMD [ "node", "server.js"</a:t>
            </a:r>
            <a:r>
              <a:rPr sz="2550" spc="-25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]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0793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51" y="580563"/>
            <a:ext cx="517398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41" dirty="0"/>
              <a:t>Docker </a:t>
            </a:r>
            <a:r>
              <a:rPr spc="-79" dirty="0"/>
              <a:t>Engine</a:t>
            </a:r>
            <a:r>
              <a:rPr spc="-240" dirty="0"/>
              <a:t> </a:t>
            </a:r>
            <a:r>
              <a:rPr spc="-94" dirty="0"/>
              <a:t>macOS</a:t>
            </a:r>
          </a:p>
        </p:txBody>
      </p:sp>
      <p:sp>
        <p:nvSpPr>
          <p:cNvPr id="3" name="object 3"/>
          <p:cNvSpPr/>
          <p:nvPr/>
        </p:nvSpPr>
        <p:spPr>
          <a:xfrm>
            <a:off x="3943350" y="1809750"/>
            <a:ext cx="4305300" cy="423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24</a:t>
            </a:fld>
            <a:endParaRPr spc="19" dirty="0"/>
          </a:p>
        </p:txBody>
      </p:sp>
    </p:spTree>
    <p:extLst>
      <p:ext uri="{BB962C8B-B14F-4D97-AF65-F5344CB8AC3E}">
        <p14:creationId xmlns:p14="http://schemas.microsoft.com/office/powerpoint/2010/main" val="128508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25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197" y="580563"/>
            <a:ext cx="426815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26" dirty="0"/>
              <a:t>Creating </a:t>
            </a:r>
            <a:r>
              <a:rPr spc="-38" dirty="0"/>
              <a:t>an</a:t>
            </a:r>
            <a:r>
              <a:rPr spc="-278" dirty="0"/>
              <a:t> </a:t>
            </a:r>
            <a:r>
              <a:rPr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425" y="1689734"/>
            <a:ext cx="8277225" cy="25846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Create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image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from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current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project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folder: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build</a:t>
            </a:r>
            <a:r>
              <a:rPr sz="2550" spc="-293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.</a:t>
            </a:r>
            <a:endParaRPr sz="255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"/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Create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image</a:t>
            </a:r>
            <a:r>
              <a:rPr sz="2850" spc="-9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with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2850" spc="-9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name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2850" spc="-9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tag: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build -t {your-name}/{your-app-name}:{tag}</a:t>
            </a:r>
            <a:r>
              <a:rPr sz="2550" spc="-172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.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0709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26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195" y="2818938"/>
            <a:ext cx="6065996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60" dirty="0"/>
              <a:t>Running </a:t>
            </a:r>
            <a:r>
              <a:rPr spc="-41" dirty="0"/>
              <a:t>Docker</a:t>
            </a:r>
            <a:r>
              <a:rPr spc="-240" dirty="0"/>
              <a:t> </a:t>
            </a:r>
            <a:r>
              <a:rPr spc="-15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53623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27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913" y="592755"/>
            <a:ext cx="2162175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-341" dirty="0">
                <a:latin typeface="Monaco"/>
                <a:cs typeface="Monaco"/>
              </a:rPr>
              <a:t>docker</a:t>
            </a:r>
            <a:r>
              <a:rPr sz="3375" spc="-386" dirty="0">
                <a:latin typeface="Monaco"/>
                <a:cs typeface="Monaco"/>
              </a:rPr>
              <a:t> </a:t>
            </a:r>
            <a:r>
              <a:rPr sz="3375" spc="-341" dirty="0">
                <a:latin typeface="Monaco"/>
                <a:cs typeface="Monaco"/>
              </a:rPr>
              <a:t>run</a:t>
            </a:r>
            <a:endParaRPr sz="3375">
              <a:latin typeface="Monaco"/>
              <a:cs typeface="Monac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425" y="1584959"/>
            <a:ext cx="8131493" cy="25846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Example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3" dirty="0">
                <a:solidFill>
                  <a:srgbClr val="373737"/>
                </a:solidFill>
                <a:latin typeface="Arial"/>
                <a:cs typeface="Arial"/>
              </a:rPr>
              <a:t>of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running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Alpine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executing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echo</a:t>
            </a:r>
            <a:r>
              <a:rPr sz="2850" spc="-100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it: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run alpine echo "hello from</a:t>
            </a:r>
            <a:r>
              <a:rPr sz="2550" spc="-21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alpine"</a:t>
            </a:r>
            <a:endParaRPr sz="255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"/>
            <a:r>
              <a:rPr sz="2850" spc="-49" dirty="0">
                <a:solidFill>
                  <a:srgbClr val="373737"/>
                </a:solidFill>
                <a:latin typeface="Arial"/>
                <a:cs typeface="Arial"/>
              </a:rPr>
              <a:t>For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usage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all</a:t>
            </a:r>
            <a:r>
              <a:rPr sz="2850" spc="-30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56" dirty="0">
                <a:solidFill>
                  <a:srgbClr val="373737"/>
                </a:solidFill>
                <a:latin typeface="Arial"/>
                <a:cs typeface="Arial"/>
              </a:rPr>
              <a:t>ﬂags/options: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run</a:t>
            </a:r>
            <a:r>
              <a:rPr sz="2550" spc="-281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--help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8459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28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425" y="644581"/>
            <a:ext cx="8642509" cy="4482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50" spc="-34" dirty="0"/>
              <a:t>Some</a:t>
            </a:r>
            <a:r>
              <a:rPr sz="2850" spc="-86" dirty="0"/>
              <a:t> </a:t>
            </a:r>
            <a:r>
              <a:rPr sz="2850" spc="26" dirty="0"/>
              <a:t>useful</a:t>
            </a:r>
            <a:r>
              <a:rPr sz="2850" spc="-86" dirty="0"/>
              <a:t> </a:t>
            </a:r>
            <a:r>
              <a:rPr sz="2850" spc="38" dirty="0"/>
              <a:t>options</a:t>
            </a:r>
            <a:r>
              <a:rPr sz="2850" spc="-86" dirty="0"/>
              <a:t> </a:t>
            </a:r>
            <a:r>
              <a:rPr sz="2850" spc="68" dirty="0"/>
              <a:t>to</a:t>
            </a:r>
            <a:r>
              <a:rPr sz="2850" spc="-86" dirty="0"/>
              <a:t> </a:t>
            </a:r>
            <a:r>
              <a:rPr sz="2850" spc="11" dirty="0"/>
              <a:t>the</a:t>
            </a:r>
            <a:r>
              <a:rPr sz="2850" spc="-90" dirty="0"/>
              <a:t> </a:t>
            </a:r>
            <a:r>
              <a:rPr sz="2850" spc="-289" dirty="0">
                <a:latin typeface="Monaco"/>
                <a:cs typeface="Monaco"/>
              </a:rPr>
              <a:t>docker</a:t>
            </a:r>
            <a:r>
              <a:rPr sz="2850" spc="-285" dirty="0">
                <a:latin typeface="Monaco"/>
                <a:cs typeface="Monaco"/>
              </a:rPr>
              <a:t> </a:t>
            </a:r>
            <a:r>
              <a:rPr sz="2850" spc="-289" dirty="0">
                <a:latin typeface="Monaco"/>
                <a:cs typeface="Monaco"/>
              </a:rPr>
              <a:t>run</a:t>
            </a:r>
            <a:r>
              <a:rPr sz="2850" spc="-1005" dirty="0">
                <a:latin typeface="Monaco"/>
                <a:cs typeface="Monaco"/>
              </a:rPr>
              <a:t> </a:t>
            </a:r>
            <a:r>
              <a:rPr sz="2850" spc="41" dirty="0"/>
              <a:t>command</a:t>
            </a:r>
            <a:r>
              <a:rPr sz="2850" spc="-86" dirty="0"/>
              <a:t> </a:t>
            </a:r>
            <a:r>
              <a:rPr sz="2850" spc="-60" dirty="0"/>
              <a:t>are:</a:t>
            </a:r>
            <a:endParaRPr sz="2850">
              <a:latin typeface="Monaco"/>
              <a:cs typeface="Monac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425" y="142303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425" y="215074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25" y="287845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425" y="360616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25" y="433387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425" y="506158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425" y="578929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426" y="1384934"/>
            <a:ext cx="9268301" cy="48494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-d</a:t>
            </a:r>
            <a:r>
              <a:rPr sz="2850" spc="-146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will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detach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our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terminal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(bg/daemon).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-rm</a:t>
            </a:r>
            <a:r>
              <a:rPr sz="2850" spc="-1009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will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remove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after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running.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-it</a:t>
            </a:r>
            <a:r>
              <a:rPr sz="2850" spc="-1001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attaches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6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interactive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tty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(teletype)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container.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-p</a:t>
            </a:r>
            <a:r>
              <a:rPr sz="2850" spc="-1001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will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publish/expose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56" dirty="0">
                <a:solidFill>
                  <a:srgbClr val="373737"/>
                </a:solidFill>
                <a:latin typeface="Arial"/>
                <a:cs typeface="Arial"/>
              </a:rPr>
              <a:t>ports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our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container.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--name</a:t>
            </a:r>
            <a:r>
              <a:rPr sz="2850" spc="-141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name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for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our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container.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-v</a:t>
            </a:r>
            <a:r>
              <a:rPr sz="2850" spc="-1001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49" dirty="0">
                <a:solidFill>
                  <a:srgbClr val="373737"/>
                </a:solidFill>
                <a:latin typeface="Arial"/>
                <a:cs typeface="Arial"/>
              </a:rPr>
              <a:t>mounts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volume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3" dirty="0">
                <a:solidFill>
                  <a:srgbClr val="373737"/>
                </a:solidFill>
                <a:latin typeface="Arial"/>
                <a:cs typeface="Arial"/>
              </a:rPr>
              <a:t>share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between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5" dirty="0">
                <a:solidFill>
                  <a:srgbClr val="373737"/>
                </a:solidFill>
                <a:latin typeface="Arial"/>
                <a:cs typeface="Arial"/>
              </a:rPr>
              <a:t>host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2850" spc="-8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container.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-e</a:t>
            </a:r>
            <a:r>
              <a:rPr sz="2850" spc="-1481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provides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environment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vars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container.</a:t>
            </a:r>
            <a:endParaRPr sz="2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35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29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767" y="580563"/>
            <a:ext cx="429482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4" dirty="0"/>
              <a:t>Alpine </a:t>
            </a:r>
            <a:r>
              <a:rPr spc="11" dirty="0"/>
              <a:t>Hello</a:t>
            </a:r>
            <a:r>
              <a:rPr spc="-300" dirty="0"/>
              <a:t> </a:t>
            </a:r>
            <a:r>
              <a:rPr spc="-23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425" y="1689734"/>
            <a:ext cx="8687753" cy="18973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113" dirty="0">
                <a:solidFill>
                  <a:srgbClr val="373737"/>
                </a:solidFill>
                <a:latin typeface="Arial"/>
                <a:cs typeface="Arial"/>
              </a:rPr>
              <a:t>Run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Alpine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execute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echo</a:t>
            </a:r>
            <a:r>
              <a:rPr sz="2850" spc="-100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94" dirty="0">
                <a:solidFill>
                  <a:srgbClr val="373737"/>
                </a:solidFill>
                <a:latin typeface="Arial"/>
                <a:cs typeface="Arial"/>
              </a:rPr>
              <a:t>it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(just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one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command):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run alpine echo "hello from</a:t>
            </a:r>
            <a:r>
              <a:rPr sz="2550" spc="-21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alpine"</a:t>
            </a:r>
            <a:endParaRPr sz="255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"/>
            <a:r>
              <a:rPr sz="2850" spc="-41" dirty="0">
                <a:solidFill>
                  <a:srgbClr val="373737"/>
                </a:solidFill>
                <a:latin typeface="Arial"/>
                <a:cs typeface="Arial"/>
              </a:rPr>
              <a:t>Result: </a:t>
            </a: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hello from</a:t>
            </a:r>
            <a:r>
              <a:rPr sz="2850" spc="-338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alpine</a:t>
            </a:r>
            <a:endParaRPr sz="28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692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3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507" y="2818938"/>
            <a:ext cx="452723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8" dirty="0"/>
              <a:t>Containers </a:t>
            </a:r>
            <a:r>
              <a:rPr spc="-23" dirty="0"/>
              <a:t>vs.</a:t>
            </a:r>
            <a:r>
              <a:rPr spc="-311" dirty="0"/>
              <a:t> </a:t>
            </a:r>
            <a:r>
              <a:rPr spc="26" dirty="0"/>
              <a:t>VMs</a:t>
            </a:r>
          </a:p>
        </p:txBody>
      </p:sp>
    </p:spTree>
    <p:extLst>
      <p:ext uri="{BB962C8B-B14F-4D97-AF65-F5344CB8AC3E}">
        <p14:creationId xmlns:p14="http://schemas.microsoft.com/office/powerpoint/2010/main" val="2052587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30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7116" y="544937"/>
            <a:ext cx="3018094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26" dirty="0"/>
              <a:t>Ubuntu</a:t>
            </a:r>
            <a:r>
              <a:rPr spc="-184" dirty="0"/>
              <a:t> </a:t>
            </a:r>
            <a:r>
              <a:rPr spc="94" dirty="0"/>
              <a:t>tty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425" y="1689734"/>
            <a:ext cx="9681235" cy="18973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113" dirty="0">
                <a:solidFill>
                  <a:srgbClr val="373737"/>
                </a:solidFill>
                <a:latin typeface="Arial"/>
                <a:cs typeface="Arial"/>
              </a:rPr>
              <a:t>Run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Ubuntu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use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tty</a:t>
            </a:r>
            <a:r>
              <a:rPr sz="2850" spc="-100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with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 smtClean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lang="en-US" sz="2850" spc="11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98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2850" spc="-98" dirty="0" smtClean="0">
                <a:solidFill>
                  <a:srgbClr val="373737"/>
                </a:solidFill>
                <a:latin typeface="Arial"/>
                <a:cs typeface="Arial"/>
              </a:rPr>
              <a:t>–</a:t>
            </a:r>
            <a:r>
              <a:rPr sz="2850" spc="-289" dirty="0" smtClean="0">
                <a:solidFill>
                  <a:srgbClr val="373737"/>
                </a:solidFill>
                <a:latin typeface="Monaco"/>
                <a:cs typeface="Monaco"/>
              </a:rPr>
              <a:t>it</a:t>
            </a:r>
            <a:r>
              <a:rPr lang="en-US" sz="2850" spc="-289" dirty="0" smtClean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-1005" dirty="0" smtClean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ﬂag:</a:t>
            </a:r>
            <a:endParaRPr sz="2850" dirty="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run -it</a:t>
            </a:r>
            <a:r>
              <a:rPr sz="2550" spc="-274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ubuntu</a:t>
            </a:r>
            <a:endParaRPr sz="2550" dirty="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525"/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Poke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around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with </a:t>
            </a:r>
            <a:r>
              <a:rPr sz="2850" spc="-289" dirty="0">
                <a:solidFill>
                  <a:srgbClr val="373737"/>
                </a:solidFill>
                <a:latin typeface="Monaco"/>
                <a:cs typeface="Monaco"/>
              </a:rPr>
              <a:t>pwd</a:t>
            </a:r>
            <a:r>
              <a:rPr sz="2850" spc="-139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spc="-206" dirty="0">
                <a:solidFill>
                  <a:srgbClr val="373737"/>
                </a:solidFill>
                <a:latin typeface="Monaco"/>
                <a:cs typeface="Monaco"/>
              </a:rPr>
              <a:t>cd</a:t>
            </a:r>
            <a:r>
              <a:rPr sz="2850" spc="-206" dirty="0">
                <a:solidFill>
                  <a:srgbClr val="373737"/>
                </a:solidFill>
                <a:latin typeface="Arial"/>
                <a:cs typeface="Arial"/>
              </a:rPr>
              <a:t>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774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64522" y="6380645"/>
            <a:ext cx="18478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42"/>
              </a:lnSpc>
            </a:pPr>
            <a:r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t>30</a:t>
            </a:r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540" y="630855"/>
            <a:ext cx="5955030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-4" dirty="0"/>
              <a:t>Dockerﬁle </a:t>
            </a:r>
            <a:r>
              <a:rPr sz="3375" spc="8" dirty="0"/>
              <a:t>Hello </a:t>
            </a:r>
            <a:r>
              <a:rPr sz="3375" spc="-19" dirty="0"/>
              <a:t>World</a:t>
            </a:r>
            <a:r>
              <a:rPr sz="3375" spc="-368" dirty="0"/>
              <a:t> </a:t>
            </a:r>
            <a:r>
              <a:rPr sz="3375" spc="-4" dirty="0"/>
              <a:t>example</a:t>
            </a:r>
            <a:endParaRPr sz="3375"/>
          </a:p>
        </p:txBody>
      </p:sp>
      <p:sp>
        <p:nvSpPr>
          <p:cNvPr id="3" name="object 3"/>
          <p:cNvSpPr txBox="1"/>
          <p:nvPr/>
        </p:nvSpPr>
        <p:spPr>
          <a:xfrm>
            <a:off x="733425" y="1623060"/>
            <a:ext cx="3809048" cy="19429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Project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folder</a:t>
            </a:r>
            <a:r>
              <a:rPr sz="2850" spc="-2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structure:</a:t>
            </a:r>
            <a:endParaRPr sz="2850">
              <a:latin typeface="Arial"/>
              <a:cs typeface="Arial"/>
            </a:endParaRPr>
          </a:p>
          <a:p>
            <a:pPr marL="333375" marR="878681" indent="-323850">
              <a:lnSpc>
                <a:spcPct val="102899"/>
              </a:lnSpc>
              <a:spcBef>
                <a:spcPts val="223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/docker-node-hello  Dockerfile  server.js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4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32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5167" y="630855"/>
            <a:ext cx="2461736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30" dirty="0"/>
              <a:t>Main </a:t>
            </a:r>
            <a:r>
              <a:rPr sz="3375" spc="-8" dirty="0"/>
              <a:t>app</a:t>
            </a:r>
            <a:r>
              <a:rPr sz="3375" spc="-307" dirty="0"/>
              <a:t> </a:t>
            </a:r>
            <a:r>
              <a:rPr sz="3375" spc="49" dirty="0"/>
              <a:t>ﬁle</a:t>
            </a:r>
            <a:endParaRPr sz="3375"/>
          </a:p>
        </p:txBody>
      </p:sp>
      <p:sp>
        <p:nvSpPr>
          <p:cNvPr id="3" name="object 3"/>
          <p:cNvSpPr txBox="1"/>
          <p:nvPr/>
        </p:nvSpPr>
        <p:spPr>
          <a:xfrm>
            <a:off x="733425" y="1623060"/>
            <a:ext cx="7629525" cy="43723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38" dirty="0">
                <a:solidFill>
                  <a:srgbClr val="373737"/>
                </a:solidFill>
                <a:latin typeface="Arial"/>
                <a:cs typeface="Arial"/>
              </a:rPr>
              <a:t>server.js:</a:t>
            </a:r>
            <a:endParaRPr sz="2850">
              <a:latin typeface="Arial"/>
              <a:cs typeface="Arial"/>
            </a:endParaRPr>
          </a:p>
          <a:p>
            <a:pPr marL="9525" marR="4861560">
              <a:lnSpc>
                <a:spcPct val="102899"/>
              </a:lnSpc>
              <a:spcBef>
                <a:spcPts val="223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const port =</a:t>
            </a:r>
            <a:r>
              <a:rPr sz="2550" spc="-28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3000  require('http')</a:t>
            </a:r>
            <a:endParaRPr sz="2550">
              <a:latin typeface="Monaco"/>
              <a:cs typeface="Monaco"/>
            </a:endParaRPr>
          </a:p>
          <a:p>
            <a:pPr marL="657225" marR="2432685" indent="-323850">
              <a:lnSpc>
                <a:spcPct val="102899"/>
              </a:lnSpc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.createServer((req, res) =&gt; {  console.log('url:', req.url)  res.end('hello</a:t>
            </a:r>
            <a:r>
              <a:rPr sz="2550" spc="-263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world')</a:t>
            </a:r>
            <a:endParaRPr sz="2550">
              <a:latin typeface="Monaco"/>
              <a:cs typeface="Monaco"/>
            </a:endParaRPr>
          </a:p>
          <a:p>
            <a:pPr marL="333375">
              <a:spcBef>
                <a:spcPts val="90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})</a:t>
            </a:r>
            <a:endParaRPr sz="2550">
              <a:latin typeface="Monaco"/>
              <a:cs typeface="Monaco"/>
            </a:endParaRPr>
          </a:p>
          <a:p>
            <a:pPr marL="333375">
              <a:spcBef>
                <a:spcPts val="90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.listen(port,</a:t>
            </a:r>
            <a:r>
              <a:rPr sz="2550" spc="-25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(error)=&gt;{</a:t>
            </a:r>
            <a:endParaRPr sz="2550">
              <a:latin typeface="Monaco"/>
              <a:cs typeface="Monaco"/>
            </a:endParaRPr>
          </a:p>
          <a:p>
            <a:pPr marL="657225">
              <a:spcBef>
                <a:spcPts val="90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console.log(`server is running on</a:t>
            </a:r>
            <a:r>
              <a:rPr sz="2550" spc="-199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${port}`)</a:t>
            </a:r>
            <a:endParaRPr sz="2550">
              <a:latin typeface="Monaco"/>
              <a:cs typeface="Monaco"/>
            </a:endParaRPr>
          </a:p>
          <a:p>
            <a:pPr marL="333375">
              <a:spcBef>
                <a:spcPts val="90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})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16283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33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783" y="580563"/>
            <a:ext cx="516493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1" dirty="0"/>
              <a:t>Hello </a:t>
            </a:r>
            <a:r>
              <a:rPr spc="-23" dirty="0"/>
              <a:t>World</a:t>
            </a:r>
            <a:r>
              <a:rPr spc="-330" dirty="0"/>
              <a:t> </a:t>
            </a:r>
            <a:r>
              <a:rPr spc="-4" dirty="0"/>
              <a:t>Dockerﬁle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425" y="1689735"/>
            <a:ext cx="4391025" cy="31576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Dockerﬁle: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FROM</a:t>
            </a:r>
            <a:r>
              <a:rPr sz="2550" spc="-278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node:6-alpine</a:t>
            </a:r>
            <a:endParaRPr sz="2550">
              <a:latin typeface="Monaco"/>
              <a:cs typeface="Monaco"/>
            </a:endParaRPr>
          </a:p>
          <a:p>
            <a:pPr marL="9525" marR="328136">
              <a:lnSpc>
                <a:spcPct val="102899"/>
              </a:lnSpc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RUN mkdir -p /usr/src/app  WORKDIR</a:t>
            </a:r>
            <a:r>
              <a:rPr sz="2550" spc="-27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/usr/src/app</a:t>
            </a:r>
            <a:endParaRPr sz="2550">
              <a:latin typeface="Monaco"/>
              <a:cs typeface="Monaco"/>
            </a:endParaRPr>
          </a:p>
          <a:p>
            <a:pPr marL="9525" marR="3810">
              <a:lnSpc>
                <a:spcPct val="102899"/>
              </a:lnSpc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COPY server.js /usr/src/app  EXPOSE</a:t>
            </a:r>
            <a:r>
              <a:rPr sz="2550" spc="-30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3000</a:t>
            </a:r>
            <a:endParaRPr sz="2550">
              <a:latin typeface="Monaco"/>
              <a:cs typeface="Monaco"/>
            </a:endParaRPr>
          </a:p>
          <a:p>
            <a:pPr marL="9525">
              <a:spcBef>
                <a:spcPts val="90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CMD [ "node", "server.js"</a:t>
            </a:r>
            <a:r>
              <a:rPr sz="2550" spc="-25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]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959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34</a:t>
            </a:fld>
            <a:endParaRPr spc="19" dirty="0"/>
          </a:p>
        </p:txBody>
      </p:sp>
      <p:sp>
        <p:nvSpPr>
          <p:cNvPr id="2" name="object 2"/>
          <p:cNvSpPr txBox="1"/>
          <p:nvPr/>
        </p:nvSpPr>
        <p:spPr>
          <a:xfrm>
            <a:off x="733425" y="641985"/>
            <a:ext cx="2596991" cy="448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Build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20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image:</a:t>
            </a:r>
            <a:endParaRPr sz="2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425" y="1371601"/>
            <a:ext cx="2286000" cy="4020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build</a:t>
            </a:r>
            <a:r>
              <a:rPr sz="2550" spc="-293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.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5776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35</a:t>
            </a:fld>
            <a:endParaRPr spc="19" dirty="0"/>
          </a:p>
        </p:txBody>
      </p:sp>
      <p:sp>
        <p:nvSpPr>
          <p:cNvPr id="2" name="object 2"/>
          <p:cNvSpPr txBox="1"/>
          <p:nvPr/>
        </p:nvSpPr>
        <p:spPr>
          <a:xfrm>
            <a:off x="742949" y="694581"/>
            <a:ext cx="5915978" cy="5458385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docker build</a:t>
            </a:r>
            <a:r>
              <a:rPr sz="1163" spc="-158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.</a:t>
            </a:r>
            <a:endParaRPr sz="1163">
              <a:latin typeface="Monaco"/>
              <a:cs typeface="Monaco"/>
            </a:endParaRPr>
          </a:p>
          <a:p>
            <a:pPr marL="9525" marR="2392204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Sending build context to Docker daemon 3.072 kB  Step 1/6 : FROM</a:t>
            </a:r>
            <a:r>
              <a:rPr sz="1163" spc="-124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node:6-alpine</a:t>
            </a:r>
            <a:endParaRPr sz="1163">
              <a:latin typeface="Monaco"/>
              <a:cs typeface="Monaco"/>
            </a:endParaRPr>
          </a:p>
          <a:p>
            <a:pPr marL="9525" marR="3288030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6-alpine: Pulling from library/node  709515475419: Pull complete  cb714116d354: Pull complete  25b12811305e: Pull</a:t>
            </a:r>
            <a:r>
              <a:rPr sz="1163" spc="-124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complete</a:t>
            </a:r>
            <a:endParaRPr sz="1163">
              <a:latin typeface="Monaco"/>
              <a:cs typeface="Monaco"/>
            </a:endParaRPr>
          </a:p>
          <a:p>
            <a:pPr marL="9525" marR="3810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Digest: sha256:823cf041070ca762608a3a5b4c8ee620df093b2e86c6def04d40d0e5acfe3467  Status: Downloaded newer image for</a:t>
            </a:r>
            <a:r>
              <a:rPr sz="1163" spc="-7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node:6-alpine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6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</a:t>
            </a:r>
            <a:r>
              <a:rPr sz="1163" spc="-14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24d2680547f5</a:t>
            </a:r>
            <a:endParaRPr sz="1163">
              <a:latin typeface="Monaco"/>
              <a:cs typeface="Monaco"/>
            </a:endParaRPr>
          </a:p>
          <a:p>
            <a:pPr marL="9525">
              <a:spcBef>
                <a:spcPts val="53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Step 2/6 : RUN mkdir -p /usr/src/app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3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 Running in</a:t>
            </a:r>
            <a:r>
              <a:rPr sz="1163" spc="-124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8b52d4f59a57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3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</a:t>
            </a:r>
            <a:r>
              <a:rPr sz="1163" spc="-14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20f588f821c8</a:t>
            </a:r>
            <a:endParaRPr sz="1163">
              <a:latin typeface="Monaco"/>
              <a:cs typeface="Monaco"/>
            </a:endParaRPr>
          </a:p>
          <a:p>
            <a:pPr marL="9525" marR="2616041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Removing intermediate container 8b52d4f59a57  Step 3/6 : WORKDIR</a:t>
            </a:r>
            <a:r>
              <a:rPr sz="1163" spc="-12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/usr/src/app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6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</a:t>
            </a:r>
            <a:r>
              <a:rPr sz="1163" spc="-14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33998dd83654</a:t>
            </a:r>
            <a:endParaRPr sz="1163">
              <a:latin typeface="Monaco"/>
              <a:cs typeface="Monaco"/>
            </a:endParaRPr>
          </a:p>
          <a:p>
            <a:pPr marL="9525" marR="2616041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Removing intermediate container cbf35b20a2a2  Step 4/6 : COPY server.js</a:t>
            </a:r>
            <a:r>
              <a:rPr sz="1163" spc="-10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/usr/src/app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60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</a:t>
            </a:r>
            <a:r>
              <a:rPr sz="1163" spc="-14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bc832e3172dd</a:t>
            </a:r>
            <a:endParaRPr sz="1163">
              <a:latin typeface="Monaco"/>
              <a:cs typeface="Monaco"/>
            </a:endParaRPr>
          </a:p>
          <a:p>
            <a:pPr marL="9525" marR="2616041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Removing intermediate container 0529df33ca82  Step 5/6 : EXPOSE</a:t>
            </a:r>
            <a:r>
              <a:rPr sz="1163" spc="-143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3000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6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 Running in</a:t>
            </a:r>
            <a:r>
              <a:rPr sz="1163" spc="-124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e32c6f35d1b1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6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</a:t>
            </a:r>
            <a:r>
              <a:rPr sz="1163" spc="-14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ead36d9c8800</a:t>
            </a:r>
            <a:endParaRPr sz="1163">
              <a:latin typeface="Monaco"/>
              <a:cs typeface="Monaco"/>
            </a:endParaRPr>
          </a:p>
          <a:p>
            <a:pPr marL="9525" marR="2616041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Removing intermediate container e32c6f35d1b1  Step 6/6 : CMD node</a:t>
            </a:r>
            <a:r>
              <a:rPr sz="1163" spc="-127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server.js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6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 Running in</a:t>
            </a:r>
            <a:r>
              <a:rPr sz="1163" spc="-124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a4b3a0eeeaef</a:t>
            </a:r>
            <a:endParaRPr sz="1163">
              <a:latin typeface="Monaco"/>
              <a:cs typeface="Monaco"/>
            </a:endParaRPr>
          </a:p>
          <a:p>
            <a:pPr marL="83820">
              <a:spcBef>
                <a:spcPts val="56"/>
              </a:spcBef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---&gt;</a:t>
            </a:r>
            <a:r>
              <a:rPr sz="1163" spc="-14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a1888c63ecfb</a:t>
            </a:r>
            <a:endParaRPr sz="1163">
              <a:latin typeface="Monaco"/>
              <a:cs typeface="Monaco"/>
            </a:endParaRPr>
          </a:p>
          <a:p>
            <a:pPr marL="9525" marR="2616041">
              <a:lnSpc>
                <a:spcPct val="104099"/>
              </a:lnSpc>
            </a:pPr>
            <a:r>
              <a:rPr sz="1163" spc="-113" dirty="0">
                <a:solidFill>
                  <a:srgbClr val="373737"/>
                </a:solidFill>
                <a:latin typeface="Monaco"/>
                <a:cs typeface="Monaco"/>
              </a:rPr>
              <a:t>Removing intermediate container a4b3a0eeeaef  Successfully built a1888c63ecfb</a:t>
            </a:r>
            <a:endParaRPr sz="1163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870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425" y="644581"/>
            <a:ext cx="5886926" cy="4482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50" spc="-8" dirty="0"/>
              <a:t>Verify </a:t>
            </a:r>
            <a:r>
              <a:rPr sz="2850" spc="-11" dirty="0"/>
              <a:t>and </a:t>
            </a:r>
            <a:r>
              <a:rPr sz="2850" dirty="0"/>
              <a:t>copy </a:t>
            </a:r>
            <a:r>
              <a:rPr sz="2850" spc="-8" dirty="0"/>
              <a:t>newly </a:t>
            </a:r>
            <a:r>
              <a:rPr sz="2850" spc="45" dirty="0"/>
              <a:t>built </a:t>
            </a:r>
            <a:r>
              <a:rPr sz="2850" spc="11" dirty="0"/>
              <a:t>image</a:t>
            </a:r>
            <a:r>
              <a:rPr sz="2850" spc="-581" dirty="0"/>
              <a:t> </a:t>
            </a:r>
            <a:r>
              <a:rPr sz="2850" spc="-105" dirty="0"/>
              <a:t>ID: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742949" y="1420639"/>
            <a:ext cx="1228248" cy="2347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63" spc="-146" dirty="0">
                <a:solidFill>
                  <a:srgbClr val="373737"/>
                </a:solidFill>
                <a:latin typeface="Monaco"/>
                <a:cs typeface="Monaco"/>
              </a:rPr>
              <a:t>docker</a:t>
            </a:r>
            <a:r>
              <a:rPr sz="1463" spc="-214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463" spc="-146" dirty="0">
                <a:solidFill>
                  <a:srgbClr val="373737"/>
                </a:solidFill>
                <a:latin typeface="Monaco"/>
                <a:cs typeface="Monaco"/>
              </a:rPr>
              <a:t>images</a:t>
            </a:r>
            <a:endParaRPr sz="1463">
              <a:latin typeface="Monaco"/>
              <a:cs typeface="Monac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3050" y="2095500"/>
            <a:ext cx="9105900" cy="394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36</a:t>
            </a:fld>
            <a:endParaRPr spc="19" dirty="0"/>
          </a:p>
        </p:txBody>
      </p:sp>
    </p:spTree>
    <p:extLst>
      <p:ext uri="{BB962C8B-B14F-4D97-AF65-F5344CB8AC3E}">
        <p14:creationId xmlns:p14="http://schemas.microsoft.com/office/powerpoint/2010/main" val="1052574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37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425" y="644581"/>
            <a:ext cx="6332220" cy="4482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50" spc="-113" dirty="0"/>
              <a:t>Run </a:t>
            </a:r>
            <a:r>
              <a:rPr sz="2850" spc="60" dirty="0"/>
              <a:t>with </a:t>
            </a:r>
            <a:r>
              <a:rPr sz="2850" spc="19" dirty="0"/>
              <a:t>mapping </a:t>
            </a:r>
            <a:r>
              <a:rPr sz="2850" spc="56" dirty="0"/>
              <a:t>ports</a:t>
            </a:r>
            <a:r>
              <a:rPr sz="2850" spc="-360" dirty="0"/>
              <a:t> </a:t>
            </a:r>
            <a:r>
              <a:rPr sz="2850" spc="8" dirty="0"/>
              <a:t>host:container: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733425" y="1371600"/>
            <a:ext cx="5524500" cy="33002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run -p 80:3000</a:t>
            </a:r>
            <a:r>
              <a:rPr sz="2550" spc="-23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{image-id}</a:t>
            </a:r>
            <a:endParaRPr sz="255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"/>
            <a:r>
              <a:rPr sz="2850" spc="-49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2850" spc="-15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example: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run -p 80:3000</a:t>
            </a:r>
            <a:r>
              <a:rPr sz="2550" spc="-229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a1888c63ecfb</a:t>
            </a:r>
            <a:endParaRPr sz="255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"/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Output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(from</a:t>
            </a:r>
            <a:r>
              <a:rPr sz="2850" spc="-20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container):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server is running on</a:t>
            </a:r>
            <a:r>
              <a:rPr sz="2550" spc="-263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3000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90535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285875"/>
            <a:ext cx="6096000" cy="428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3425" y="645357"/>
            <a:ext cx="4144804" cy="70763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marR="3810">
              <a:lnSpc>
                <a:spcPct val="108000"/>
              </a:lnSpc>
              <a:spcBef>
                <a:spcPts val="75"/>
              </a:spcBef>
            </a:pPr>
            <a:r>
              <a:rPr sz="2100" spc="-8" dirty="0"/>
              <a:t>Verify "Hello </a:t>
            </a:r>
            <a:r>
              <a:rPr sz="2100" spc="8" dirty="0"/>
              <a:t>world" </a:t>
            </a:r>
            <a:r>
              <a:rPr sz="2100" spc="11" dirty="0"/>
              <a:t>in </a:t>
            </a:r>
            <a:r>
              <a:rPr sz="2100" spc="-4" dirty="0"/>
              <a:t>new</a:t>
            </a:r>
            <a:r>
              <a:rPr sz="2100" spc="-338" dirty="0"/>
              <a:t> </a:t>
            </a:r>
            <a:r>
              <a:rPr sz="2100" spc="19" dirty="0"/>
              <a:t>terminal  </a:t>
            </a:r>
            <a:r>
              <a:rPr sz="2100" dirty="0"/>
              <a:t>session.</a:t>
            </a:r>
            <a:endParaRPr sz="21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38</a:t>
            </a:fld>
            <a:endParaRPr spc="19" dirty="0"/>
          </a:p>
        </p:txBody>
      </p:sp>
      <p:sp>
        <p:nvSpPr>
          <p:cNvPr id="4" name="object 4"/>
          <p:cNvSpPr txBox="1"/>
          <p:nvPr/>
        </p:nvSpPr>
        <p:spPr>
          <a:xfrm>
            <a:off x="733425" y="1555884"/>
            <a:ext cx="4963954" cy="211067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875" spc="-188" dirty="0">
                <a:solidFill>
                  <a:srgbClr val="373737"/>
                </a:solidFill>
                <a:latin typeface="Monaco"/>
                <a:cs typeface="Monaco"/>
              </a:rPr>
              <a:t>curl</a:t>
            </a:r>
            <a:r>
              <a:rPr sz="1875" spc="-229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1875" spc="-188" dirty="0">
                <a:solidFill>
                  <a:srgbClr val="373737"/>
                </a:solidFill>
                <a:latin typeface="Monaco"/>
                <a:cs typeface="Monaco"/>
                <a:hlinkClick r:id="rId3"/>
              </a:rPr>
              <a:t>http://localhost</a:t>
            </a:r>
            <a:endParaRPr sz="1875">
              <a:latin typeface="Monaco"/>
              <a:cs typeface="Monaco"/>
            </a:endParaRPr>
          </a:p>
          <a:p>
            <a:pPr>
              <a:spcBef>
                <a:spcPts val="23"/>
              </a:spcBef>
            </a:pPr>
            <a:endParaRPr sz="1538">
              <a:latin typeface="Times New Roman"/>
              <a:cs typeface="Times New Roman"/>
            </a:endParaRPr>
          </a:p>
          <a:p>
            <a:pPr marL="9525"/>
            <a:r>
              <a:rPr sz="2100" spc="11" dirty="0">
                <a:solidFill>
                  <a:srgbClr val="373737"/>
                </a:solidFill>
                <a:latin typeface="Arial"/>
                <a:cs typeface="Arial"/>
              </a:rPr>
              <a:t>or in </a:t>
            </a:r>
            <a:r>
              <a:rPr sz="2100" spc="8" dirty="0">
                <a:solidFill>
                  <a:srgbClr val="373737"/>
                </a:solidFill>
                <a:latin typeface="Arial"/>
                <a:cs typeface="Arial"/>
              </a:rPr>
              <a:t>the </a:t>
            </a:r>
            <a:r>
              <a:rPr sz="2100" spc="-4" dirty="0">
                <a:solidFill>
                  <a:srgbClr val="373737"/>
                </a:solidFill>
                <a:latin typeface="Arial"/>
                <a:cs typeface="Arial"/>
              </a:rPr>
              <a:t>browser:</a:t>
            </a:r>
            <a:r>
              <a:rPr sz="2100" spc="-33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41" dirty="0">
                <a:solidFill>
                  <a:srgbClr val="007CFB"/>
                </a:solidFill>
                <a:latin typeface="Arial"/>
                <a:cs typeface="Arial"/>
                <a:hlinkClick r:id="rId3"/>
              </a:rPr>
              <a:t>http://localhost</a:t>
            </a:r>
            <a:endParaRPr sz="2100">
              <a:latin typeface="Arial"/>
              <a:cs typeface="Arial"/>
            </a:endParaRPr>
          </a:p>
          <a:p>
            <a:pPr marL="9525" marR="3810">
              <a:lnSpc>
                <a:spcPct val="108000"/>
              </a:lnSpc>
              <a:spcBef>
                <a:spcPts val="1624"/>
              </a:spcBef>
            </a:pPr>
            <a:r>
              <a:rPr sz="2100" spc="-26" dirty="0">
                <a:solidFill>
                  <a:srgbClr val="373737"/>
                </a:solidFill>
                <a:latin typeface="Arial"/>
                <a:cs typeface="Arial"/>
              </a:rPr>
              <a:t>Remember </a:t>
            </a:r>
            <a:r>
              <a:rPr sz="2100" spc="45" dirty="0">
                <a:solidFill>
                  <a:srgbClr val="373737"/>
                </a:solidFill>
                <a:latin typeface="Arial"/>
                <a:cs typeface="Arial"/>
              </a:rPr>
              <a:t>port </a:t>
            </a:r>
            <a:r>
              <a:rPr sz="2100" spc="4" dirty="0">
                <a:solidFill>
                  <a:srgbClr val="373737"/>
                </a:solidFill>
                <a:latin typeface="Arial"/>
                <a:cs typeface="Arial"/>
              </a:rPr>
              <a:t>80 </a:t>
            </a:r>
            <a:r>
              <a:rPr sz="2100" spc="38" dirty="0">
                <a:solidFill>
                  <a:srgbClr val="373737"/>
                </a:solidFill>
                <a:latin typeface="Arial"/>
                <a:cs typeface="Arial"/>
              </a:rPr>
              <a:t>is </a:t>
            </a:r>
            <a:r>
              <a:rPr sz="2100" spc="8" dirty="0">
                <a:solidFill>
                  <a:srgbClr val="373737"/>
                </a:solidFill>
                <a:latin typeface="Arial"/>
                <a:cs typeface="Arial"/>
              </a:rPr>
              <a:t>the </a:t>
            </a:r>
            <a:r>
              <a:rPr sz="2100" spc="23" dirty="0">
                <a:solidFill>
                  <a:srgbClr val="373737"/>
                </a:solidFill>
                <a:latin typeface="Arial"/>
                <a:cs typeface="Arial"/>
              </a:rPr>
              <a:t>default </a:t>
            </a:r>
            <a:r>
              <a:rPr sz="2100" spc="45" dirty="0">
                <a:solidFill>
                  <a:srgbClr val="373737"/>
                </a:solidFill>
                <a:latin typeface="Arial"/>
                <a:cs typeface="Arial"/>
              </a:rPr>
              <a:t>port  </a:t>
            </a:r>
            <a:r>
              <a:rPr sz="2100" spc="-23" dirty="0">
                <a:solidFill>
                  <a:srgbClr val="373737"/>
                </a:solidFill>
                <a:latin typeface="Arial"/>
                <a:cs typeface="Arial"/>
              </a:rPr>
              <a:t>value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56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373737"/>
                </a:solidFill>
                <a:latin typeface="Arial"/>
                <a:cs typeface="Arial"/>
              </a:rPr>
              <a:t>HTTP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23" dirty="0">
                <a:solidFill>
                  <a:srgbClr val="373737"/>
                </a:solidFill>
                <a:latin typeface="Arial"/>
                <a:cs typeface="Arial"/>
              </a:rPr>
              <a:t>so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4" dirty="0">
                <a:solidFill>
                  <a:srgbClr val="373737"/>
                </a:solidFill>
                <a:latin typeface="Arial"/>
                <a:cs typeface="Arial"/>
              </a:rPr>
              <a:t>no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-26" dirty="0">
                <a:solidFill>
                  <a:srgbClr val="373737"/>
                </a:solidFill>
                <a:latin typeface="Arial"/>
                <a:cs typeface="Arial"/>
              </a:rPr>
              <a:t>need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49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373737"/>
                </a:solidFill>
                <a:latin typeface="Arial"/>
                <a:cs typeface="Arial"/>
              </a:rPr>
              <a:t>type</a:t>
            </a:r>
            <a:r>
              <a:rPr sz="2100" spc="-71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68" dirty="0">
                <a:solidFill>
                  <a:srgbClr val="373737"/>
                </a:solidFill>
                <a:latin typeface="Arial"/>
                <a:cs typeface="Arial"/>
              </a:rPr>
              <a:t>it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11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2100" spc="-6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100" spc="8" dirty="0">
                <a:solidFill>
                  <a:srgbClr val="373737"/>
                </a:solidFill>
                <a:latin typeface="Arial"/>
                <a:cs typeface="Arial"/>
              </a:rPr>
              <a:t>the  </a:t>
            </a:r>
            <a:r>
              <a:rPr sz="2100" spc="-116" dirty="0">
                <a:solidFill>
                  <a:srgbClr val="373737"/>
                </a:solidFill>
                <a:latin typeface="Arial"/>
                <a:cs typeface="Arial"/>
              </a:rPr>
              <a:t>URL.</a:t>
            </a:r>
            <a:endParaRPr sz="2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164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39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426" y="644581"/>
            <a:ext cx="5018246" cy="4482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50" spc="-30" dirty="0"/>
              <a:t>Also, </a:t>
            </a:r>
            <a:r>
              <a:rPr sz="2850" spc="4" dirty="0"/>
              <a:t>verify </a:t>
            </a:r>
            <a:r>
              <a:rPr sz="2850" spc="60" dirty="0"/>
              <a:t>with </a:t>
            </a:r>
            <a:r>
              <a:rPr sz="2850" spc="-30" dirty="0"/>
              <a:t>Docker</a:t>
            </a:r>
            <a:r>
              <a:rPr sz="2850" spc="-416" dirty="0"/>
              <a:t> </a:t>
            </a:r>
            <a:r>
              <a:rPr sz="2850" spc="-60" dirty="0"/>
              <a:t>Engine: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733426" y="1371600"/>
            <a:ext cx="2651759" cy="11637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</a:t>
            </a:r>
            <a:r>
              <a:rPr sz="2550" spc="-307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ps</a:t>
            </a:r>
            <a:endParaRPr sz="255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"/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Output</a:t>
            </a:r>
            <a:r>
              <a:rPr sz="2850" spc="-15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example:</a:t>
            </a:r>
            <a:endParaRPr sz="28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662" y="2896685"/>
          <a:ext cx="10734672" cy="39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262"/>
                <a:gridCol w="1484312"/>
                <a:gridCol w="1632743"/>
                <a:gridCol w="1372988"/>
                <a:gridCol w="1447205"/>
                <a:gridCol w="1892498"/>
                <a:gridCol w="1693664"/>
              </a:tblGrid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CONTAINER</a:t>
                      </a:r>
                      <a:r>
                        <a:rPr sz="1200" spc="-21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ID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65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IMAGE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65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COMMAND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65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CREATED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ts val="165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STATUS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65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PORTS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65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NAMES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9e8fad455bff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68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a1888c63ecfb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68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"node</a:t>
                      </a:r>
                      <a:r>
                        <a:rPr sz="1200" spc="-19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server.js"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68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2 minutes</a:t>
                      </a:r>
                      <a:r>
                        <a:rPr sz="1200" spc="-21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ago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ts val="168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Up 2</a:t>
                      </a:r>
                      <a:r>
                        <a:rPr sz="1200" spc="-21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minutes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168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0.0.0.0:80-&gt;3000/tcp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680"/>
                        </a:lnSpc>
                      </a:pPr>
                      <a:r>
                        <a:rPr sz="1200" spc="-155" dirty="0">
                          <a:solidFill>
                            <a:srgbClr val="373737"/>
                          </a:solidFill>
                          <a:latin typeface="Monaco"/>
                          <a:cs typeface="Monaco"/>
                        </a:rPr>
                        <a:t>quizzical_ardinghelli</a:t>
                      </a:r>
                      <a:endParaRPr sz="1200"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935" y="630855"/>
            <a:ext cx="2900363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30" dirty="0"/>
              <a:t>How </a:t>
            </a:r>
            <a:r>
              <a:rPr sz="3375" spc="19" dirty="0"/>
              <a:t>VMs</a:t>
            </a:r>
            <a:r>
              <a:rPr sz="3375" spc="-296" dirty="0"/>
              <a:t> </a:t>
            </a:r>
            <a:r>
              <a:rPr sz="3375" spc="41" dirty="0"/>
              <a:t>work</a:t>
            </a:r>
            <a:endParaRPr sz="3375"/>
          </a:p>
        </p:txBody>
      </p:sp>
      <p:sp>
        <p:nvSpPr>
          <p:cNvPr id="3" name="object 3"/>
          <p:cNvSpPr/>
          <p:nvPr/>
        </p:nvSpPr>
        <p:spPr>
          <a:xfrm>
            <a:off x="3781425" y="1743075"/>
            <a:ext cx="462915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33425" y="5642610"/>
            <a:ext cx="3198495" cy="448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49" dirty="0">
                <a:solidFill>
                  <a:srgbClr val="373737"/>
                </a:solidFill>
                <a:latin typeface="Arial"/>
                <a:cs typeface="Arial"/>
              </a:rPr>
              <a:t>Source:</a:t>
            </a:r>
            <a:r>
              <a:rPr sz="2850" spc="-109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docker.com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4</a:t>
            </a:fld>
            <a:endParaRPr sz="112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403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254997" y="6380645"/>
            <a:ext cx="20383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pc="19" dirty="0"/>
              <a:pPr marL="19050">
                <a:lnSpc>
                  <a:spcPts val="1342"/>
                </a:lnSpc>
              </a:pPr>
              <a:t>40</a:t>
            </a:fld>
            <a:endParaRPr spc="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425" y="644581"/>
            <a:ext cx="845820" cy="4482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50" spc="-214" dirty="0"/>
              <a:t>S</a:t>
            </a:r>
            <a:r>
              <a:rPr sz="2850" spc="109" dirty="0"/>
              <a:t>t</a:t>
            </a:r>
            <a:r>
              <a:rPr sz="2850" spc="34" dirty="0"/>
              <a:t>o</a:t>
            </a:r>
            <a:r>
              <a:rPr sz="2850" spc="-49" dirty="0"/>
              <a:t>p: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733425" y="1371600"/>
            <a:ext cx="3905250" cy="18511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stop</a:t>
            </a:r>
            <a:r>
              <a:rPr sz="2550" spc="-266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{image-id}</a:t>
            </a:r>
            <a:endParaRPr sz="2550">
              <a:latin typeface="Monaco"/>
              <a:cs typeface="Monaco"/>
            </a:endParaRPr>
          </a:p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525"/>
            <a:r>
              <a:rPr sz="2850" spc="-49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2850" spc="-15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5" dirty="0">
                <a:solidFill>
                  <a:srgbClr val="373737"/>
                </a:solidFill>
                <a:latin typeface="Arial"/>
                <a:cs typeface="Arial"/>
              </a:rPr>
              <a:t>example: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25"/>
              </a:spcBef>
            </a:pPr>
            <a:r>
              <a:rPr sz="2550" spc="-259" dirty="0">
                <a:solidFill>
                  <a:srgbClr val="373737"/>
                </a:solidFill>
                <a:latin typeface="Monaco"/>
                <a:cs typeface="Monaco"/>
              </a:rPr>
              <a:t>docker stop 19b4df5a399c</a:t>
            </a:r>
            <a:endParaRPr sz="255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8700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161059" y="6547357"/>
            <a:ext cx="5586598" cy="17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42"/>
              </a:lnSpc>
            </a:pPr>
            <a:r>
              <a:rPr sz="1400" spc="49" dirty="0"/>
              <a:t>© </a:t>
            </a:r>
            <a:r>
              <a:rPr sz="1400" spc="-34" dirty="0"/>
              <a:t>NodeProgram.com, </a:t>
            </a:r>
            <a:r>
              <a:rPr sz="1400" spc="-30" dirty="0"/>
              <a:t>Node.University </a:t>
            </a:r>
            <a:r>
              <a:rPr sz="1400" spc="-49" dirty="0"/>
              <a:t>and </a:t>
            </a:r>
            <a:r>
              <a:rPr sz="1400" spc="-15" dirty="0"/>
              <a:t>Azat </a:t>
            </a:r>
            <a:r>
              <a:rPr sz="1400" spc="-26" dirty="0"/>
              <a:t>Mardan</a:t>
            </a:r>
            <a:r>
              <a:rPr sz="1400" spc="-109" dirty="0"/>
              <a:t> </a:t>
            </a:r>
            <a:r>
              <a:rPr sz="1400" spc="19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64522" y="6380645"/>
            <a:ext cx="18478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42"/>
              </a:lnSpc>
            </a:pPr>
            <a:r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t>40</a:t>
            </a:r>
            <a:endParaRPr sz="1125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161" y="1472539"/>
            <a:ext cx="9403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Congrats! You have run your first </a:t>
            </a:r>
            <a:r>
              <a:rPr lang="en-US" sz="4800" dirty="0" err="1" smtClean="0"/>
              <a:t>Node.js</a:t>
            </a:r>
            <a:r>
              <a:rPr lang="en-US" sz="4800" dirty="0" smtClean="0"/>
              <a:t> web server inside of a container.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24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842" y="630855"/>
            <a:ext cx="4045268" cy="52899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75" spc="38" dirty="0"/>
              <a:t>How </a:t>
            </a:r>
            <a:r>
              <a:rPr sz="3375" spc="19" dirty="0"/>
              <a:t>containers</a:t>
            </a:r>
            <a:r>
              <a:rPr sz="3375" spc="-289" dirty="0"/>
              <a:t> </a:t>
            </a:r>
            <a:r>
              <a:rPr sz="3375" spc="41" dirty="0"/>
              <a:t>work</a:t>
            </a:r>
            <a:endParaRPr sz="3375"/>
          </a:p>
        </p:txBody>
      </p:sp>
      <p:sp>
        <p:nvSpPr>
          <p:cNvPr id="3" name="object 3"/>
          <p:cNvSpPr/>
          <p:nvPr/>
        </p:nvSpPr>
        <p:spPr>
          <a:xfrm>
            <a:off x="3781425" y="1743075"/>
            <a:ext cx="462915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33425" y="5642610"/>
            <a:ext cx="3198495" cy="448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-49" dirty="0">
                <a:solidFill>
                  <a:srgbClr val="373737"/>
                </a:solidFill>
                <a:latin typeface="Arial"/>
                <a:cs typeface="Arial"/>
              </a:rPr>
              <a:t>Source:</a:t>
            </a:r>
            <a:r>
              <a:rPr sz="2850" spc="-109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docker.com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5</a:t>
            </a:fld>
            <a:endParaRPr sz="112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90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6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425" y="644581"/>
            <a:ext cx="8285798" cy="44820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50" spc="-49" dirty="0"/>
              <a:t>Here</a:t>
            </a:r>
            <a:r>
              <a:rPr sz="2850" spc="-86" dirty="0"/>
              <a:t> </a:t>
            </a:r>
            <a:r>
              <a:rPr sz="2850" spc="-45" dirty="0"/>
              <a:t>are</a:t>
            </a:r>
            <a:r>
              <a:rPr sz="2850" spc="-86" dirty="0"/>
              <a:t> </a:t>
            </a:r>
            <a:r>
              <a:rPr sz="2850" spc="26" dirty="0"/>
              <a:t>some</a:t>
            </a:r>
            <a:r>
              <a:rPr sz="2850" spc="-86" dirty="0"/>
              <a:t> </a:t>
            </a:r>
            <a:r>
              <a:rPr sz="2850" spc="113" dirty="0"/>
              <a:t>of</a:t>
            </a:r>
            <a:r>
              <a:rPr sz="2850" spc="-86" dirty="0"/>
              <a:t> </a:t>
            </a:r>
            <a:r>
              <a:rPr sz="2850" spc="11" dirty="0"/>
              <a:t>the</a:t>
            </a:r>
            <a:r>
              <a:rPr sz="2850" spc="-86" dirty="0"/>
              <a:t> </a:t>
            </a:r>
            <a:r>
              <a:rPr sz="2850" spc="19" dirty="0"/>
              <a:t>beneﬁts</a:t>
            </a:r>
            <a:r>
              <a:rPr sz="2850" spc="-86" dirty="0"/>
              <a:t> </a:t>
            </a:r>
            <a:r>
              <a:rPr sz="2850" spc="113" dirty="0"/>
              <a:t>of</a:t>
            </a:r>
            <a:r>
              <a:rPr sz="2850" spc="-86" dirty="0"/>
              <a:t> </a:t>
            </a:r>
            <a:r>
              <a:rPr sz="2850" spc="-30" dirty="0"/>
              <a:t>Docker</a:t>
            </a:r>
            <a:r>
              <a:rPr sz="2850" spc="-86" dirty="0"/>
              <a:t> </a:t>
            </a:r>
            <a:r>
              <a:rPr sz="2850" spc="4" dirty="0"/>
              <a:t>containers: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733425" y="142303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425" y="215074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25" y="333946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425" y="406717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25" y="479488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425" y="5522595"/>
            <a:ext cx="115729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425" y="1384935"/>
            <a:ext cx="10034588" cy="45879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Allow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for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rapid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application</a:t>
            </a:r>
            <a:r>
              <a:rPr sz="2850" spc="-44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development/deployment</a:t>
            </a:r>
            <a:endParaRPr sz="2850">
              <a:latin typeface="Arial"/>
              <a:cs typeface="Arial"/>
            </a:endParaRPr>
          </a:p>
          <a:p>
            <a:pPr marL="9525" marR="3810">
              <a:lnSpc>
                <a:spcPct val="106100"/>
              </a:lnSpc>
              <a:spcBef>
                <a:spcPts val="2100"/>
              </a:spcBef>
            </a:pP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Allow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8" dirty="0">
                <a:solidFill>
                  <a:srgbClr val="373737"/>
                </a:solidFill>
                <a:latin typeface="Arial"/>
                <a:cs typeface="Arial"/>
              </a:rPr>
              <a:t>consistent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behavior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from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1" dirty="0">
                <a:solidFill>
                  <a:srgbClr val="373737"/>
                </a:solidFill>
                <a:latin typeface="Arial"/>
                <a:cs typeface="Arial"/>
              </a:rPr>
              <a:t>dev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production,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68" dirty="0">
                <a:solidFill>
                  <a:srgbClr val="373737"/>
                </a:solidFill>
                <a:latin typeface="Arial"/>
                <a:cs typeface="Arial"/>
              </a:rPr>
              <a:t>i.e.,</a:t>
            </a: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portable 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across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machines </a:t>
            </a:r>
            <a:r>
              <a:rPr sz="2850" spc="-131" dirty="0">
                <a:solidFill>
                  <a:srgbClr val="373737"/>
                </a:solidFill>
                <a:latin typeface="Arial"/>
                <a:cs typeface="Arial"/>
              </a:rPr>
              <a:t>&amp;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environments </a:t>
            </a:r>
            <a:r>
              <a:rPr sz="2850" spc="-165" dirty="0">
                <a:solidFill>
                  <a:srgbClr val="373737"/>
                </a:solidFill>
                <a:latin typeface="Arial"/>
                <a:cs typeface="Arial"/>
              </a:rPr>
              <a:t>-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fewer</a:t>
            </a:r>
            <a:r>
              <a:rPr sz="2850" spc="-24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bugs!</a:t>
            </a:r>
            <a:endParaRPr sz="2850">
              <a:latin typeface="Arial"/>
              <a:cs typeface="Arial"/>
            </a:endParaRPr>
          </a:p>
          <a:p>
            <a:pPr marL="9525" marR="2557939">
              <a:lnSpc>
                <a:spcPct val="167500"/>
              </a:lnSpc>
            </a:pPr>
            <a:r>
              <a:rPr sz="2850" spc="-30" dirty="0">
                <a:solidFill>
                  <a:srgbClr val="373737"/>
                </a:solidFill>
                <a:latin typeface="Arial"/>
                <a:cs typeface="Arial"/>
              </a:rPr>
              <a:t>Extendable </a:t>
            </a:r>
            <a:r>
              <a:rPr sz="2850" spc="-53" dirty="0">
                <a:solidFill>
                  <a:srgbClr val="373737"/>
                </a:solidFill>
                <a:latin typeface="Arial"/>
                <a:cs typeface="Arial"/>
              </a:rPr>
              <a:t>(reuse,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collaboration </a:t>
            </a:r>
            <a:r>
              <a:rPr sz="2850" spc="-49" dirty="0">
                <a:solidFill>
                  <a:srgbClr val="373737"/>
                </a:solidFill>
                <a:latin typeface="Arial"/>
                <a:cs typeface="Arial"/>
              </a:rPr>
              <a:t>+</a:t>
            </a:r>
            <a:r>
              <a:rPr sz="2850" spc="-259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community) 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Lightweight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spc="79" dirty="0">
                <a:solidFill>
                  <a:srgbClr val="373737"/>
                </a:solidFill>
                <a:latin typeface="Arial"/>
                <a:cs typeface="Arial"/>
              </a:rPr>
              <a:t>fast</a:t>
            </a:r>
            <a:r>
              <a:rPr sz="2850" spc="-5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(no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guest </a:t>
            </a:r>
            <a:r>
              <a:rPr sz="2850" spc="-143" dirty="0">
                <a:solidFill>
                  <a:srgbClr val="373737"/>
                </a:solidFill>
                <a:latin typeface="Arial"/>
                <a:cs typeface="Arial"/>
              </a:rPr>
              <a:t>OS)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Easy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2850" spc="-4" dirty="0">
                <a:solidFill>
                  <a:srgbClr val="373737"/>
                </a:solidFill>
                <a:latin typeface="Arial"/>
                <a:cs typeface="Arial"/>
              </a:rPr>
              <a:t>collaborate,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2850" spc="-41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maintain</a:t>
            </a:r>
            <a:endParaRPr sz="2850">
              <a:latin typeface="Arial"/>
              <a:cs typeface="Arial"/>
            </a:endParaRPr>
          </a:p>
          <a:p>
            <a:pPr marL="9525">
              <a:spcBef>
                <a:spcPts val="2310"/>
              </a:spcBef>
            </a:pPr>
            <a:r>
              <a:rPr sz="2850" spc="-86" dirty="0">
                <a:solidFill>
                  <a:srgbClr val="373737"/>
                </a:solidFill>
                <a:latin typeface="Arial"/>
                <a:cs typeface="Arial"/>
              </a:rPr>
              <a:t>Can </a:t>
            </a: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be </a:t>
            </a:r>
            <a:r>
              <a:rPr sz="2850" spc="-8" dirty="0">
                <a:solidFill>
                  <a:srgbClr val="373737"/>
                </a:solidFill>
                <a:latin typeface="Arial"/>
                <a:cs typeface="Arial"/>
              </a:rPr>
              <a:t>versioned </a:t>
            </a:r>
            <a:r>
              <a:rPr sz="2850" spc="-11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components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can </a:t>
            </a:r>
            <a:r>
              <a:rPr sz="2850" spc="-34" dirty="0">
                <a:solidFill>
                  <a:srgbClr val="373737"/>
                </a:solidFill>
                <a:latin typeface="Arial"/>
                <a:cs typeface="Arial"/>
              </a:rPr>
              <a:t>be</a:t>
            </a:r>
            <a:r>
              <a:rPr sz="2850" spc="-518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23" dirty="0">
                <a:solidFill>
                  <a:srgbClr val="373737"/>
                </a:solidFill>
                <a:latin typeface="Arial"/>
                <a:cs typeface="Arial"/>
              </a:rPr>
              <a:t>reused</a:t>
            </a:r>
            <a:endParaRPr sz="28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6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7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90" y="610127"/>
            <a:ext cx="1115253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pc="-15" dirty="0" smtClean="0"/>
              <a:t>How do </a:t>
            </a:r>
            <a:r>
              <a:rPr lang="en-US" spc="-15" smtClean="0"/>
              <a:t>containers compare to virtual machines?</a:t>
            </a:r>
            <a:endParaRPr spc="-4" dirty="0"/>
          </a:p>
        </p:txBody>
      </p:sp>
      <p:sp>
        <p:nvSpPr>
          <p:cNvPr id="5" name="Rectangle 4"/>
          <p:cNvSpPr/>
          <p:nvPr/>
        </p:nvSpPr>
        <p:spPr>
          <a:xfrm>
            <a:off x="2551002" y="2038256"/>
            <a:ext cx="730610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i="0" dirty="0" smtClean="0">
                <a:solidFill>
                  <a:srgbClr val="254356"/>
                </a:solidFill>
                <a:effectLst/>
                <a:latin typeface="Open Sans" charset="0"/>
              </a:rPr>
              <a:t>“</a:t>
            </a:r>
          </a:p>
          <a:p>
            <a:r>
              <a:rPr lang="en-US" sz="2000" b="0" i="1" dirty="0" smtClean="0">
                <a:solidFill>
                  <a:srgbClr val="254356"/>
                </a:solidFill>
                <a:effectLst/>
                <a:latin typeface="Open Sans" charset="0"/>
              </a:rPr>
              <a:t>Containers and virtual machines (VMs) are complementary. VMs excel at providing extreme isolation (for example with hostile tenant applications where you need the ultimate break out prevention). </a:t>
            </a:r>
          </a:p>
          <a:p>
            <a:endParaRPr lang="en-US" sz="2000" i="1" dirty="0">
              <a:solidFill>
                <a:srgbClr val="254356"/>
              </a:solidFill>
              <a:latin typeface="Open Sans" charset="0"/>
            </a:endParaRPr>
          </a:p>
          <a:p>
            <a:r>
              <a:rPr lang="en-US" sz="2000" b="0" i="1" dirty="0" smtClean="0">
                <a:solidFill>
                  <a:srgbClr val="254356"/>
                </a:solidFill>
                <a:effectLst/>
                <a:latin typeface="Open Sans" charset="0"/>
              </a:rPr>
              <a:t>Containers operate at the process level, which makes them very lightweight and perfect as a unit of software delivery. While VMs take minutes to boot, containers can often be started in less than a second.</a:t>
            </a:r>
          </a:p>
          <a:p>
            <a:pPr algn="r"/>
            <a:r>
              <a:rPr lang="en-US" sz="4400" b="0" i="0" dirty="0" smtClean="0">
                <a:solidFill>
                  <a:srgbClr val="254356"/>
                </a:solidFill>
                <a:effectLst/>
                <a:latin typeface="Open Sans" charset="0"/>
              </a:rPr>
              <a:t>”</a:t>
            </a:r>
            <a:endParaRPr lang="en-US" sz="4400" b="0" i="1" dirty="0" smtClean="0">
              <a:solidFill>
                <a:srgbClr val="254356"/>
              </a:solidFill>
              <a:effectLst/>
              <a:latin typeface="Open Sans" charset="0"/>
            </a:endParaRPr>
          </a:p>
          <a:p>
            <a:r>
              <a:rPr lang="en-US" sz="4400" b="0" i="0" dirty="0" smtClean="0">
                <a:solidFill>
                  <a:srgbClr val="254356"/>
                </a:solidFill>
                <a:effectLst/>
                <a:latin typeface="Open Sans" charset="0"/>
              </a:rPr>
              <a:t>                          -</a:t>
            </a:r>
            <a:r>
              <a:rPr lang="en-US" sz="4400" b="0" i="0" dirty="0" err="1" smtClean="0">
                <a:solidFill>
                  <a:srgbClr val="254356"/>
                </a:solidFill>
                <a:effectLst/>
                <a:latin typeface="Open Sans" charset="0"/>
              </a:rPr>
              <a:t>Docker.inc</a:t>
            </a:r>
            <a:r>
              <a:rPr lang="en-US" sz="4400" b="0" i="0" dirty="0" smtClean="0">
                <a:solidFill>
                  <a:srgbClr val="254356"/>
                </a:solidFill>
                <a:effectLst/>
                <a:latin typeface="Open Sans" charset="0"/>
              </a:rPr>
              <a:t>   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977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8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581" y="2818938"/>
            <a:ext cx="803910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5" dirty="0"/>
              <a:t>Container and </a:t>
            </a:r>
            <a:r>
              <a:rPr spc="-41" dirty="0"/>
              <a:t>Docker</a:t>
            </a:r>
            <a:r>
              <a:rPr spc="-443" dirty="0"/>
              <a:t> </a:t>
            </a:r>
            <a:r>
              <a:rPr spc="-4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57062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7730" y="6380645"/>
            <a:ext cx="12096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42"/>
              </a:lnSpc>
            </a:pPr>
            <a:fld id="{81D60167-4931-47E6-BA6A-407CBD079E47}" type="slidenum">
              <a:rPr sz="1125" b="1" spc="19" dirty="0">
                <a:solidFill>
                  <a:srgbClr val="373737"/>
                </a:solidFill>
                <a:latin typeface="Arial"/>
                <a:cs typeface="Arial"/>
              </a:rPr>
              <a:pPr marL="19050">
                <a:lnSpc>
                  <a:spcPts val="1342"/>
                </a:lnSpc>
              </a:pPr>
              <a:t>9</a:t>
            </a:fld>
            <a:endParaRPr sz="1125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41674" y="600075"/>
            <a:ext cx="3509010" cy="6444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125" spc="-41" dirty="0">
                <a:solidFill>
                  <a:srgbClr val="373737"/>
                </a:solidFill>
                <a:latin typeface="Arial"/>
                <a:cs typeface="Arial"/>
              </a:rPr>
              <a:t>Docker</a:t>
            </a:r>
            <a:r>
              <a:rPr sz="4125" spc="-18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4125" spc="8" dirty="0">
                <a:solidFill>
                  <a:srgbClr val="373737"/>
                </a:solidFill>
                <a:latin typeface="Arial"/>
                <a:cs typeface="Arial"/>
              </a:rPr>
              <a:t>Images</a:t>
            </a:r>
            <a:endParaRPr sz="412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512" y="2349483"/>
            <a:ext cx="10671333" cy="15918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06100"/>
              </a:lnSpc>
              <a:spcBef>
                <a:spcPts val="75"/>
              </a:spcBef>
            </a:pPr>
            <a:r>
              <a:rPr sz="4000" i="1" spc="153" dirty="0">
                <a:solidFill>
                  <a:srgbClr val="373737"/>
                </a:solidFill>
                <a:latin typeface="Arial" charset="0"/>
                <a:ea typeface="Arial" charset="0"/>
                <a:cs typeface="Arial" charset="0"/>
              </a:rPr>
              <a:t>Images</a:t>
            </a:r>
            <a:r>
              <a:rPr sz="2850" i="1" spc="-11" dirty="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sz="2850" spc="281" dirty="0">
                <a:solidFill>
                  <a:srgbClr val="373737"/>
                </a:solidFill>
                <a:latin typeface="Arial"/>
                <a:cs typeface="Arial"/>
              </a:rPr>
              <a:t>–</a:t>
            </a:r>
            <a:r>
              <a:rPr sz="2850" spc="-146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-45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blueprints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3" dirty="0">
                <a:solidFill>
                  <a:srgbClr val="373737"/>
                </a:solidFill>
                <a:latin typeface="Arial"/>
                <a:cs typeface="Arial"/>
              </a:rPr>
              <a:t>of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" dirty="0">
                <a:solidFill>
                  <a:srgbClr val="373737"/>
                </a:solidFill>
                <a:latin typeface="Arial"/>
                <a:cs typeface="Arial"/>
              </a:rPr>
              <a:t>our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26" dirty="0">
                <a:solidFill>
                  <a:srgbClr val="373737"/>
                </a:solidFill>
                <a:latin typeface="Arial"/>
                <a:cs typeface="Arial"/>
              </a:rPr>
              <a:t>application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373737"/>
                </a:solidFill>
                <a:latin typeface="Arial"/>
                <a:cs typeface="Arial"/>
              </a:rPr>
              <a:t>which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86" dirty="0">
                <a:solidFill>
                  <a:srgbClr val="373737"/>
                </a:solidFill>
                <a:latin typeface="Arial"/>
                <a:cs typeface="Arial"/>
              </a:rPr>
              <a:t>form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basis</a:t>
            </a:r>
            <a:r>
              <a:rPr sz="2850" spc="-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spc="113" dirty="0">
                <a:solidFill>
                  <a:srgbClr val="373737"/>
                </a:solidFill>
                <a:latin typeface="Arial"/>
                <a:cs typeface="Arial"/>
              </a:rPr>
              <a:t>of 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containers. </a:t>
            </a:r>
            <a:r>
              <a:rPr sz="2850" spc="-143" dirty="0">
                <a:solidFill>
                  <a:srgbClr val="373737"/>
                </a:solidFill>
                <a:latin typeface="Arial"/>
                <a:cs typeface="Arial"/>
              </a:rPr>
              <a:t>We </a:t>
            </a:r>
            <a:r>
              <a:rPr sz="2850" spc="60" dirty="0">
                <a:solidFill>
                  <a:srgbClr val="373737"/>
                </a:solidFill>
                <a:latin typeface="Arial"/>
                <a:cs typeface="Arial"/>
              </a:rPr>
              <a:t>will </a:t>
            </a:r>
            <a:r>
              <a:rPr sz="2850" spc="-19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 </a:t>
            </a:r>
            <a:r>
              <a:rPr sz="2850" spc="4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pull </a:t>
            </a:r>
            <a:r>
              <a:rPr sz="2850" spc="41" dirty="0">
                <a:solidFill>
                  <a:srgbClr val="373737"/>
                </a:solidFill>
                <a:latin typeface="Arial"/>
                <a:cs typeface="Arial"/>
              </a:rPr>
              <a:t>command </a:t>
            </a:r>
            <a:r>
              <a:rPr sz="2850" spc="68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2850" spc="23" dirty="0">
                <a:solidFill>
                  <a:srgbClr val="373737"/>
                </a:solidFill>
                <a:latin typeface="Arial"/>
                <a:cs typeface="Arial"/>
              </a:rPr>
              <a:t>download </a:t>
            </a:r>
            <a:r>
              <a:rPr sz="2850" spc="11" dirty="0">
                <a:solidFill>
                  <a:srgbClr val="373737"/>
                </a:solidFill>
                <a:latin typeface="Arial"/>
                <a:cs typeface="Arial"/>
              </a:rPr>
              <a:t>the  </a:t>
            </a:r>
            <a:r>
              <a:rPr sz="2850" spc="19" dirty="0">
                <a:solidFill>
                  <a:srgbClr val="373737"/>
                </a:solidFill>
                <a:latin typeface="Arial"/>
                <a:cs typeface="Arial"/>
              </a:rPr>
              <a:t>speciﬁed</a:t>
            </a:r>
            <a:r>
              <a:rPr sz="2850" spc="-143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373737"/>
                </a:solidFill>
                <a:latin typeface="Arial"/>
                <a:cs typeface="Arial"/>
              </a:rPr>
              <a:t>image.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3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1272</Words>
  <Application>Microsoft Macintosh PowerPoint</Application>
  <PresentationFormat>Widescreen</PresentationFormat>
  <Paragraphs>246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Calibri Light</vt:lpstr>
      <vt:lpstr>Monaco</vt:lpstr>
      <vt:lpstr>Open Sans</vt:lpstr>
      <vt:lpstr>Times New Roman</vt:lpstr>
      <vt:lpstr>Arial</vt:lpstr>
      <vt:lpstr>Office Theme</vt:lpstr>
      <vt:lpstr>Intermediate Docker: Deploying Applications with Node.js and AWS</vt:lpstr>
      <vt:lpstr>Module 1:  Docker Container Components and Hello, world</vt:lpstr>
      <vt:lpstr>Containers vs. VMs</vt:lpstr>
      <vt:lpstr>How VMs work</vt:lpstr>
      <vt:lpstr>How containers work</vt:lpstr>
      <vt:lpstr>Here are some of the beneﬁts of Docker containers:</vt:lpstr>
      <vt:lpstr>How do containers compare to virtual machines?</vt:lpstr>
      <vt:lpstr>Container and Docker Terminology</vt:lpstr>
      <vt:lpstr>PowerPoint Presentation</vt:lpstr>
      <vt:lpstr>PowerPoint Presentation</vt:lpstr>
      <vt:lpstr>Docker Daemon</vt:lpstr>
      <vt:lpstr>PowerPoint Presentation</vt:lpstr>
      <vt:lpstr>Docker Hub</vt:lpstr>
      <vt:lpstr>Dockerﬁle</vt:lpstr>
      <vt:lpstr>PowerPoint Presentation</vt:lpstr>
      <vt:lpstr>PowerPoint Presentation</vt:lpstr>
      <vt:lpstr>Docker workﬂow</vt:lpstr>
      <vt:lpstr>Base Images</vt:lpstr>
      <vt:lpstr>Plain OS Base Images:</vt:lpstr>
      <vt:lpstr>Environment-Ready Base Images</vt:lpstr>
      <vt:lpstr>PowerPoint Presentation</vt:lpstr>
      <vt:lpstr>Main Dockerﬁle statements</vt:lpstr>
      <vt:lpstr>Dockerﬁle Example</vt:lpstr>
      <vt:lpstr>Docker Engine macOS</vt:lpstr>
      <vt:lpstr>Creating an Image</vt:lpstr>
      <vt:lpstr>Running Docker Container</vt:lpstr>
      <vt:lpstr>docker run</vt:lpstr>
      <vt:lpstr>Some useful options to the docker run command are:</vt:lpstr>
      <vt:lpstr>Alpine Hello World</vt:lpstr>
      <vt:lpstr>Ubuntu tty</vt:lpstr>
      <vt:lpstr>Dockerﬁle Hello World example</vt:lpstr>
      <vt:lpstr>Main app ﬁle</vt:lpstr>
      <vt:lpstr>Hello World Dockerﬁle</vt:lpstr>
      <vt:lpstr>PowerPoint Presentation</vt:lpstr>
      <vt:lpstr>PowerPoint Presentation</vt:lpstr>
      <vt:lpstr>Verify and copy newly built image ID:</vt:lpstr>
      <vt:lpstr>Run with mapping ports host:container:</vt:lpstr>
      <vt:lpstr>Verify "Hello world" in new terminal  session.</vt:lpstr>
      <vt:lpstr>Also, verify with Docker Engine:</vt:lpstr>
      <vt:lpstr>Stop: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in Production</dc:title>
  <dc:creator>Robin Beck</dc:creator>
  <cp:lastModifiedBy>Robin Beck</cp:lastModifiedBy>
  <cp:revision>5</cp:revision>
  <dcterms:created xsi:type="dcterms:W3CDTF">2017-07-04T20:42:05Z</dcterms:created>
  <dcterms:modified xsi:type="dcterms:W3CDTF">2017-07-04T21:11:41Z</dcterms:modified>
</cp:coreProperties>
</file>