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5"/>
    <p:restoredTop sz="94631"/>
  </p:normalViewPr>
  <p:slideViewPr>
    <p:cSldViewPr>
      <p:cViewPr varScale="1">
        <p:scale>
          <a:sx n="76" d="100"/>
          <a:sy n="76" d="100"/>
        </p:scale>
        <p:origin x="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D152-B7FC-D549-8858-864DA2388E45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65F2-D22A-ED42-A137-D68AEBDBD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980" y="800100"/>
            <a:ext cx="14010038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373737"/>
                </a:solidFill>
                <a:latin typeface="Monaco"/>
                <a:cs typeface="Monac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364" y="2921000"/>
            <a:ext cx="13659271" cy="259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900" y="2128519"/>
            <a:ext cx="14300200" cy="592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373737"/>
                </a:solidFill>
                <a:latin typeface="Monaco"/>
                <a:cs typeface="Monac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0600" y="8507526"/>
            <a:ext cx="5323840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06662" y="8507526"/>
            <a:ext cx="271780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y/moby/blob/670c8696a29825b23208496bd4d8e88b5faa7773/builder/dispatchers.go#L7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inbigdata.com/docker-run-vs-cmd-vs-entrypoi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m2@2.4.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16973" y="8507528"/>
            <a:ext cx="16129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pPr marL="25399">
                <a:lnSpc>
                  <a:spcPts val="1789"/>
                </a:lnSpc>
              </a:pPr>
              <a:t>1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9494" y="3120071"/>
            <a:ext cx="11417935" cy="21672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7000" spc="51" dirty="0"/>
              <a:t>Module </a:t>
            </a:r>
            <a:r>
              <a:rPr lang="en-US" sz="7000" spc="-111" dirty="0" smtClean="0"/>
              <a:t>2</a:t>
            </a:r>
            <a:r>
              <a:rPr sz="7000" spc="-111" dirty="0" smtClean="0"/>
              <a:t>: </a:t>
            </a:r>
            <a:r>
              <a:rPr lang="en-US" sz="7000" spc="-111" dirty="0"/>
              <a:t/>
            </a:r>
            <a:br>
              <a:rPr lang="en-US" sz="7000" spc="-111" dirty="0"/>
            </a:br>
            <a:r>
              <a:rPr lang="en-US" sz="7000" spc="-65" dirty="0" smtClean="0"/>
              <a:t>Working with Containers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6716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2567" y="838200"/>
            <a:ext cx="34715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0" dirty="0"/>
              <a:t>COPY </a:t>
            </a:r>
            <a:r>
              <a:rPr sz="4500" dirty="0"/>
              <a:t>vs</a:t>
            </a:r>
            <a:r>
              <a:rPr sz="4500" spc="-50" dirty="0"/>
              <a:t> </a:t>
            </a:r>
            <a:r>
              <a:rPr sz="4500" spc="-229" dirty="0"/>
              <a:t>ADD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77900" y="2168144"/>
            <a:ext cx="78314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0" dirty="0">
                <a:solidFill>
                  <a:srgbClr val="373737"/>
                </a:solidFill>
                <a:latin typeface="Arial"/>
                <a:cs typeface="Arial"/>
              </a:rPr>
              <a:t>ADD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fetch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from </a:t>
            </a:r>
            <a:r>
              <a:rPr sz="3800" spc="-180" dirty="0">
                <a:solidFill>
                  <a:srgbClr val="373737"/>
                </a:solidFill>
                <a:latin typeface="Arial"/>
                <a:cs typeface="Arial"/>
              </a:rPr>
              <a:t>URLs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54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unzip</a:t>
            </a:r>
            <a:r>
              <a:rPr sz="3375" spc="7" baseline="37037" dirty="0">
                <a:solidFill>
                  <a:srgbClr val="373737"/>
                </a:solidFill>
                <a:latin typeface="Arial"/>
                <a:cs typeface="Arial"/>
              </a:rPr>
              <a:t>1</a:t>
            </a:r>
            <a:endParaRPr sz="3375" baseline="3703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300" y="7740650"/>
            <a:ext cx="14249400" cy="0"/>
          </a:xfrm>
          <a:custGeom>
            <a:avLst/>
            <a:gdLst/>
            <a:ahLst/>
            <a:cxnLst/>
            <a:rect l="l" t="t" r="r" b="b"/>
            <a:pathLst>
              <a:path w="14249400">
                <a:moveTo>
                  <a:pt x="0" y="0"/>
                </a:moveTo>
                <a:lnTo>
                  <a:pt x="14249400" y="0"/>
                </a:lnTo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7802626"/>
            <a:ext cx="3959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" baseline="38461" dirty="0">
                <a:solidFill>
                  <a:srgbClr val="373737"/>
                </a:solidFill>
                <a:latin typeface="Arial"/>
                <a:cs typeface="Arial"/>
              </a:rPr>
              <a:t>1 </a:t>
            </a:r>
            <a:r>
              <a:rPr sz="2200" spc="10" dirty="0">
                <a:solidFill>
                  <a:srgbClr val="373737"/>
                </a:solidFill>
                <a:latin typeface="Arial"/>
                <a:cs typeface="Arial"/>
              </a:rPr>
              <a:t>Docker/moby </a:t>
            </a:r>
            <a:r>
              <a:rPr sz="2200" dirty="0">
                <a:solidFill>
                  <a:srgbClr val="373737"/>
                </a:solidFill>
                <a:latin typeface="Arial"/>
                <a:cs typeface="Arial"/>
              </a:rPr>
              <a:t>source </a:t>
            </a:r>
            <a:r>
              <a:rPr sz="2200" spc="0" dirty="0">
                <a:solidFill>
                  <a:srgbClr val="373737"/>
                </a:solidFill>
                <a:latin typeface="Arial"/>
                <a:cs typeface="Arial"/>
              </a:rPr>
              <a:t>code</a:t>
            </a:r>
            <a:r>
              <a:rPr sz="2200" spc="-27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7CFB"/>
                </a:solidFill>
                <a:latin typeface="Arial"/>
                <a:cs typeface="Arial"/>
                <a:hlinkClick r:id="rId2"/>
              </a:rPr>
              <a:t>link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3319" y="800100"/>
            <a:ext cx="67297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ENTRYPOINT </a:t>
            </a:r>
            <a:r>
              <a:rPr dirty="0"/>
              <a:t>vs</a:t>
            </a:r>
            <a:r>
              <a:rPr spc="-229" dirty="0"/>
              <a:t> </a:t>
            </a:r>
            <a:r>
              <a:rPr spc="-185" dirty="0"/>
              <a:t>CMD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17419"/>
            <a:ext cx="14183994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CMD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provides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default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commands. </a:t>
            </a:r>
            <a:r>
              <a:rPr sz="3800" spc="-195" dirty="0">
                <a:solidFill>
                  <a:srgbClr val="373737"/>
                </a:solidFill>
                <a:latin typeface="Arial"/>
                <a:cs typeface="Arial"/>
              </a:rPr>
              <a:t>ENTRYPOINT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command 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options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will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always </a:t>
            </a:r>
            <a:r>
              <a:rPr sz="3800" spc="-85" dirty="0">
                <a:solidFill>
                  <a:srgbClr val="373737"/>
                </a:solidFill>
                <a:latin typeface="Arial"/>
                <a:cs typeface="Arial"/>
              </a:rPr>
              <a:t>run,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but 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CMD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be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overwritten </a:t>
            </a:r>
            <a:r>
              <a:rPr sz="3800" spc="-55" dirty="0">
                <a:solidFill>
                  <a:srgbClr val="373737"/>
                </a:solidFill>
                <a:latin typeface="Arial"/>
                <a:cs typeface="Arial"/>
              </a:rPr>
              <a:t>by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docker</a:t>
            </a:r>
            <a:r>
              <a:rPr sz="3800" spc="-142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run</a:t>
            </a:r>
            <a:endParaRPr sz="3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375" spc="-22" baseline="37037" dirty="0">
                <a:solidFill>
                  <a:srgbClr val="373737"/>
                </a:solidFill>
                <a:latin typeface="Arial"/>
                <a:cs typeface="Arial"/>
              </a:rPr>
              <a:t>2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. </a:t>
            </a:r>
            <a:r>
              <a:rPr sz="3800" spc="-195" dirty="0">
                <a:solidFill>
                  <a:srgbClr val="373737"/>
                </a:solidFill>
                <a:latin typeface="Arial"/>
                <a:cs typeface="Arial"/>
              </a:rPr>
              <a:t>ENTRYPOINT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be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supplemented </a:t>
            </a:r>
            <a:r>
              <a:rPr sz="3800" spc="-55" dirty="0">
                <a:solidFill>
                  <a:srgbClr val="373737"/>
                </a:solidFill>
                <a:latin typeface="Arial"/>
                <a:cs typeface="Arial"/>
              </a:rPr>
              <a:t>by 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CMD</a:t>
            </a:r>
            <a:r>
              <a:rPr sz="3800" spc="-59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options: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ENTRYPOINT</a:t>
            </a:r>
            <a:r>
              <a:rPr sz="3400" spc="-36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["node"]</a:t>
            </a:r>
            <a:endParaRPr sz="34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CMD [ "server.js"</a:t>
            </a:r>
            <a:r>
              <a:rPr sz="3400" spc="-37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]</a:t>
            </a:r>
            <a:endParaRPr sz="3400">
              <a:latin typeface="Monaco"/>
              <a:cs typeface="Monac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300" y="7740650"/>
            <a:ext cx="14249400" cy="0"/>
          </a:xfrm>
          <a:custGeom>
            <a:avLst/>
            <a:gdLst/>
            <a:ahLst/>
            <a:cxnLst/>
            <a:rect l="l" t="t" r="r" b="b"/>
            <a:pathLst>
              <a:path w="14249400">
                <a:moveTo>
                  <a:pt x="0" y="0"/>
                </a:moveTo>
                <a:lnTo>
                  <a:pt x="14249400" y="0"/>
                </a:lnTo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7802626"/>
            <a:ext cx="7153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" baseline="38461" dirty="0">
                <a:solidFill>
                  <a:srgbClr val="373737"/>
                </a:solidFill>
                <a:latin typeface="Arial"/>
                <a:cs typeface="Arial"/>
              </a:rPr>
              <a:t>2</a:t>
            </a:r>
            <a:r>
              <a:rPr sz="1950" spc="187" baseline="38461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73737"/>
                </a:solidFill>
                <a:latin typeface="Arial"/>
                <a:cs typeface="Arial"/>
                <a:hlinkClick r:id="rId2"/>
              </a:rPr>
              <a:t>http://goinbigdata.com/docker-run-vs-cmd-vs-entrypoint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19362" y="8507526"/>
            <a:ext cx="246379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50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606" y="800100"/>
            <a:ext cx="371729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 </a:t>
            </a:r>
            <a:r>
              <a:rPr spc="140" dirty="0"/>
              <a:t>to</a:t>
            </a:r>
            <a:r>
              <a:rPr spc="-400" dirty="0"/>
              <a:t> </a:t>
            </a:r>
            <a:r>
              <a:rPr spc="-3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57044"/>
            <a:ext cx="14262100" cy="151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CMD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is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recommended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service-based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images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(like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API)</a:t>
            </a:r>
            <a:r>
              <a:rPr sz="3375" spc="-112" baseline="37037" dirty="0">
                <a:solidFill>
                  <a:srgbClr val="373737"/>
                </a:solidFill>
                <a:latin typeface="Arial"/>
                <a:cs typeface="Arial"/>
              </a:rPr>
              <a:t>3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,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5" dirty="0">
                <a:solidFill>
                  <a:srgbClr val="373737"/>
                </a:solidFill>
                <a:latin typeface="Arial"/>
                <a:cs typeface="Arial"/>
              </a:rPr>
              <a:t>e.g.,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CMD [ "node", "server.js"</a:t>
            </a:r>
            <a:r>
              <a:rPr sz="3400" spc="-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]</a:t>
            </a:r>
            <a:endParaRPr sz="3400">
              <a:latin typeface="Monaco"/>
              <a:cs typeface="Monac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3300" y="7740650"/>
            <a:ext cx="14249400" cy="0"/>
          </a:xfrm>
          <a:custGeom>
            <a:avLst/>
            <a:gdLst/>
            <a:ahLst/>
            <a:cxnLst/>
            <a:rect l="l" t="t" r="r" b="b"/>
            <a:pathLst>
              <a:path w="14249400">
                <a:moveTo>
                  <a:pt x="0" y="0"/>
                </a:moveTo>
                <a:lnTo>
                  <a:pt x="14249400" y="0"/>
                </a:lnTo>
              </a:path>
            </a:pathLst>
          </a:custGeom>
          <a:ln w="12700">
            <a:solidFill>
              <a:srgbClr val="373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7802626"/>
            <a:ext cx="10979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" baseline="38461" dirty="0">
                <a:solidFill>
                  <a:srgbClr val="373737"/>
                </a:solidFill>
                <a:latin typeface="Arial"/>
                <a:cs typeface="Arial"/>
              </a:rPr>
              <a:t>3</a:t>
            </a:r>
            <a:r>
              <a:rPr sz="1950" spc="-52" baseline="38461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73737"/>
                </a:solidFill>
                <a:latin typeface="Arial"/>
                <a:cs typeface="Arial"/>
              </a:rPr>
              <a:t>https://docs.docker.com/engine/userguide/eng-image/dockerﬁle_best-practices/#cmd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8567" y="838200"/>
            <a:ext cx="64998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/>
              <a:t>Development </a:t>
            </a:r>
            <a:r>
              <a:rPr sz="4500" spc="100" dirty="0"/>
              <a:t>with</a:t>
            </a:r>
            <a:r>
              <a:rPr sz="4500" spc="-265" dirty="0"/>
              <a:t> </a:t>
            </a:r>
            <a:r>
              <a:rPr sz="4500" spc="-45" dirty="0"/>
              <a:t>Docker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9956800" y="4398433"/>
            <a:ext cx="482600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006" y="2667000"/>
            <a:ext cx="14263369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Two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things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container: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environment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(not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changing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often)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app 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(changes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often </a:t>
            </a:r>
            <a:r>
              <a:rPr sz="3800" spc="-220" dirty="0">
                <a:solidFill>
                  <a:srgbClr val="373737"/>
                </a:solidFill>
                <a:latin typeface="Arial"/>
                <a:cs typeface="Arial"/>
              </a:rPr>
              <a:t>-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every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time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you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press</a:t>
            </a:r>
            <a:r>
              <a:rPr sz="3800" spc="-64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3800" spc="-645" dirty="0" smtClean="0">
                <a:solidFill>
                  <a:srgbClr val="373737"/>
                </a:solidFill>
                <a:latin typeface="Arial"/>
                <a:cs typeface="Arial"/>
              </a:rPr>
              <a:t>  </a:t>
            </a:r>
            <a:r>
              <a:rPr sz="3800" spc="-35" dirty="0" smtClean="0">
                <a:solidFill>
                  <a:srgbClr val="373737"/>
                </a:solidFill>
                <a:latin typeface="Arial"/>
                <a:cs typeface="Arial"/>
              </a:rPr>
              <a:t>save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).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4"/>
              </a:spcBef>
            </a:pP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Source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code </a:t>
            </a:r>
            <a:r>
              <a:rPr sz="3800" spc="-45" dirty="0" smtClean="0">
                <a:solidFill>
                  <a:srgbClr val="373737"/>
                </a:solidFill>
                <a:latin typeface="Arial"/>
                <a:cs typeface="Arial"/>
              </a:rPr>
              <a:t>change</a:t>
            </a:r>
            <a:r>
              <a:rPr lang="en-US" sz="3800" spc="-45" dirty="0" smtClean="0">
                <a:solidFill>
                  <a:srgbClr val="373737"/>
                </a:solidFill>
                <a:latin typeface="Arial"/>
                <a:cs typeface="Arial"/>
              </a:rPr>
              <a:t>  </a:t>
            </a:r>
            <a:r>
              <a:rPr sz="3800" spc="-45" dirty="0" smtClean="0">
                <a:solidFill>
                  <a:srgbClr val="373737"/>
                </a:solidFill>
                <a:latin typeface="Arial"/>
                <a:cs typeface="Arial"/>
              </a:rPr>
              <a:t>-&gt;</a:t>
            </a:r>
            <a:r>
              <a:rPr lang="en-US" sz="3800" spc="-45" dirty="0" smtClean="0">
                <a:solidFill>
                  <a:srgbClr val="373737"/>
                </a:solidFill>
                <a:latin typeface="Arial"/>
                <a:cs typeface="Arial"/>
              </a:rPr>
              <a:t>  </a:t>
            </a:r>
            <a:r>
              <a:rPr sz="3800" spc="-45" dirty="0" smtClean="0">
                <a:solidFill>
                  <a:srgbClr val="373737"/>
                </a:solidFill>
                <a:latin typeface="Arial"/>
                <a:cs typeface="Arial"/>
              </a:rPr>
              <a:t>Image </a:t>
            </a:r>
            <a:r>
              <a:rPr sz="3800" spc="-85" dirty="0" smtClean="0">
                <a:solidFill>
                  <a:srgbClr val="373737"/>
                </a:solidFill>
                <a:latin typeface="Arial"/>
                <a:cs typeface="Arial"/>
              </a:rPr>
              <a:t>Rebuild</a:t>
            </a:r>
            <a:r>
              <a:rPr sz="3800" spc="-85" dirty="0">
                <a:solidFill>
                  <a:srgbClr val="373737"/>
                </a:solidFill>
                <a:latin typeface="Arial"/>
                <a:cs typeface="Arial"/>
              </a:rPr>
              <a:t>?</a:t>
            </a:r>
            <a:r>
              <a:rPr sz="3800" spc="-40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735" dirty="0" smtClean="0">
                <a:solidFill>
                  <a:srgbClr val="373737"/>
                </a:solidFill>
                <a:latin typeface="Arial"/>
                <a:cs typeface="Arial"/>
              </a:rPr>
              <a:t>!</a:t>
            </a:r>
            <a:r>
              <a:rPr lang="en-US" sz="3800" spc="2735" dirty="0" smtClean="0">
                <a:solidFill>
                  <a:srgbClr val="373737"/>
                </a:solidFill>
                <a:latin typeface="Arial"/>
                <a:cs typeface="Arial"/>
              </a:rPr>
              <a:t>  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5229" y="3657600"/>
            <a:ext cx="53232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4" dirty="0"/>
              <a:t>Use</a:t>
            </a:r>
            <a:r>
              <a:rPr sz="7000" spc="-285" dirty="0"/>
              <a:t> </a:t>
            </a:r>
            <a:r>
              <a:rPr sz="7000" spc="5" dirty="0"/>
              <a:t>volumes!</a:t>
            </a:r>
            <a:endParaRPr sz="7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20420"/>
            <a:ext cx="1332166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120" dirty="0"/>
              <a:t>You </a:t>
            </a:r>
            <a:r>
              <a:rPr sz="3800" spc="0" dirty="0"/>
              <a:t>can</a:t>
            </a:r>
            <a:r>
              <a:rPr sz="3800" spc="-120" dirty="0"/>
              <a:t> </a:t>
            </a:r>
            <a:r>
              <a:rPr sz="3800" spc="50" dirty="0"/>
              <a:t>attach</a:t>
            </a:r>
            <a:r>
              <a:rPr sz="3800" spc="-120" dirty="0"/>
              <a:t> </a:t>
            </a:r>
            <a:r>
              <a:rPr sz="3800" spc="-15" dirty="0"/>
              <a:t>and</a:t>
            </a:r>
            <a:r>
              <a:rPr sz="3800" spc="-120" dirty="0"/>
              <a:t> </a:t>
            </a:r>
            <a:r>
              <a:rPr sz="3800" spc="15" dirty="0"/>
              <a:t>detach</a:t>
            </a:r>
            <a:r>
              <a:rPr sz="3800" spc="-120" dirty="0"/>
              <a:t> </a:t>
            </a:r>
            <a:r>
              <a:rPr sz="3800" spc="5" dirty="0"/>
              <a:t>volumes.</a:t>
            </a:r>
            <a:r>
              <a:rPr sz="3800" spc="-120" dirty="0"/>
              <a:t> </a:t>
            </a:r>
            <a:r>
              <a:rPr sz="3800" dirty="0"/>
              <a:t>Volumes</a:t>
            </a:r>
            <a:r>
              <a:rPr sz="3800" spc="-120" dirty="0"/>
              <a:t> </a:t>
            </a:r>
            <a:r>
              <a:rPr sz="3800" spc="50" dirty="0"/>
              <a:t>allow</a:t>
            </a:r>
            <a:r>
              <a:rPr sz="3800" spc="-120" dirty="0"/>
              <a:t> </a:t>
            </a:r>
            <a:r>
              <a:rPr sz="3800" spc="5" dirty="0"/>
              <a:t>sharing</a:t>
            </a:r>
            <a:r>
              <a:rPr sz="3800" spc="-125" dirty="0"/>
              <a:t> </a:t>
            </a:r>
            <a:r>
              <a:rPr sz="3800" spc="150" dirty="0"/>
              <a:t>of  </a:t>
            </a:r>
            <a:r>
              <a:rPr sz="3800" spc="25" dirty="0"/>
              <a:t>data</a:t>
            </a:r>
            <a:r>
              <a:rPr sz="3800" spc="-120" dirty="0"/>
              <a:t> </a:t>
            </a:r>
            <a:r>
              <a:rPr sz="3800" spc="25" dirty="0"/>
              <a:t>in</a:t>
            </a:r>
            <a:r>
              <a:rPr sz="3800" spc="-114" dirty="0"/>
              <a:t> </a:t>
            </a:r>
            <a:r>
              <a:rPr sz="3800" spc="15" dirty="0"/>
              <a:t>the</a:t>
            </a:r>
            <a:r>
              <a:rPr sz="3800" spc="-114" dirty="0"/>
              <a:t> </a:t>
            </a:r>
            <a:r>
              <a:rPr sz="3800" spc="5" dirty="0"/>
              <a:t>run-time</a:t>
            </a:r>
            <a:r>
              <a:rPr sz="3800" spc="-114" dirty="0"/>
              <a:t> </a:t>
            </a:r>
            <a:r>
              <a:rPr sz="3800" spc="-5" dirty="0"/>
              <a:t>between</a:t>
            </a:r>
            <a:r>
              <a:rPr sz="3800" spc="-114" dirty="0"/>
              <a:t> </a:t>
            </a:r>
            <a:r>
              <a:rPr sz="3800" spc="60" dirty="0"/>
              <a:t>host</a:t>
            </a:r>
            <a:r>
              <a:rPr sz="3800" spc="-114" dirty="0"/>
              <a:t> </a:t>
            </a:r>
            <a:r>
              <a:rPr sz="3800" spc="-15" dirty="0"/>
              <a:t>and</a:t>
            </a:r>
            <a:r>
              <a:rPr sz="3800" spc="-114" dirty="0"/>
              <a:t> </a:t>
            </a:r>
            <a:r>
              <a:rPr sz="3800" spc="-10" dirty="0"/>
              <a:t>container.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77900" y="25069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4772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4475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2456179"/>
            <a:ext cx="1252601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No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need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rebuild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each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time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you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make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change</a:t>
            </a:r>
            <a:endParaRPr sz="3800">
              <a:latin typeface="Arial"/>
              <a:cs typeface="Arial"/>
            </a:endParaRPr>
          </a:p>
          <a:p>
            <a:pPr marL="12700" marR="721360">
              <a:lnSpc>
                <a:spcPct val="167500"/>
              </a:lnSpc>
            </a:pP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same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development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as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production  </a:t>
            </a:r>
            <a:r>
              <a:rPr sz="3800" spc="-95" dirty="0">
                <a:solidFill>
                  <a:srgbClr val="373737"/>
                </a:solidFill>
                <a:latin typeface="Arial"/>
                <a:cs typeface="Arial"/>
              </a:rPr>
              <a:t>Share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data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between</a:t>
            </a:r>
            <a:r>
              <a:rPr sz="3800" spc="-29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5371306"/>
            <a:ext cx="12741275" cy="2673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335" dirty="0">
                <a:solidFill>
                  <a:srgbClr val="373737"/>
                </a:solidFill>
                <a:latin typeface="Monaco"/>
                <a:cs typeface="Monaco"/>
              </a:rPr>
              <a:t>docker run -v $(pwd)/:/www/</a:t>
            </a:r>
            <a:r>
              <a:rPr sz="3300" spc="-38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300" spc="-335" dirty="0">
                <a:solidFill>
                  <a:srgbClr val="373737"/>
                </a:solidFill>
                <a:latin typeface="Monaco"/>
                <a:cs typeface="Monaco"/>
              </a:rPr>
              <a:t>{image-id}</a:t>
            </a:r>
            <a:endParaRPr sz="33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335" dirty="0">
                <a:solidFill>
                  <a:srgbClr val="373737"/>
                </a:solidFill>
                <a:latin typeface="Monaco"/>
                <a:cs typeface="Monaco"/>
              </a:rPr>
              <a:t>docker run -v $(pwd)/app:/usr/src/app -it</a:t>
            </a:r>
            <a:r>
              <a:rPr sz="3300" spc="-3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300" spc="-335" dirty="0">
                <a:solidFill>
                  <a:srgbClr val="373737"/>
                </a:solidFill>
                <a:latin typeface="Monaco"/>
                <a:cs typeface="Monaco"/>
              </a:rPr>
              <a:t>{name}</a:t>
            </a:r>
            <a:endParaRPr sz="33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6100"/>
              </a:lnSpc>
            </a:pP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$(pwd)</a:t>
            </a:r>
            <a:r>
              <a:rPr sz="3800" spc="-1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prints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working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directory,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90" dirty="0">
                <a:solidFill>
                  <a:srgbClr val="373737"/>
                </a:solidFill>
                <a:latin typeface="Arial"/>
                <a:cs typeface="Arial"/>
              </a:rPr>
              <a:t>i.e.,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absolute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path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 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location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from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which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you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this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command.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2230" y="3784600"/>
            <a:ext cx="132524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How</a:t>
            </a:r>
            <a:r>
              <a:rPr spc="-180" dirty="0"/>
              <a:t> </a:t>
            </a:r>
            <a:r>
              <a:rPr spc="140" dirty="0"/>
              <a:t>to</a:t>
            </a:r>
            <a:r>
              <a:rPr spc="-180" dirty="0"/>
              <a:t> </a:t>
            </a:r>
            <a:r>
              <a:rPr spc="-35" dirty="0"/>
              <a:t>use</a:t>
            </a:r>
            <a:r>
              <a:rPr spc="-180" dirty="0"/>
              <a:t> </a:t>
            </a:r>
            <a:r>
              <a:rPr spc="25" dirty="0"/>
              <a:t>the</a:t>
            </a:r>
            <a:r>
              <a:rPr spc="-180" dirty="0"/>
              <a:t> </a:t>
            </a:r>
            <a:r>
              <a:rPr spc="25" dirty="0"/>
              <a:t>same</a:t>
            </a:r>
            <a:r>
              <a:rPr spc="-180" dirty="0"/>
              <a:t> </a:t>
            </a:r>
            <a:r>
              <a:rPr spc="25" dirty="0"/>
              <a:t>image</a:t>
            </a:r>
            <a:r>
              <a:rPr spc="-180" dirty="0"/>
              <a:t> </a:t>
            </a:r>
            <a:r>
              <a:rPr spc="35" dirty="0"/>
              <a:t>in</a:t>
            </a:r>
            <a:r>
              <a:rPr spc="-180" dirty="0"/>
              <a:t> </a:t>
            </a:r>
            <a:r>
              <a:rPr spc="10" dirty="0"/>
              <a:t>production?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5361" y="838200"/>
            <a:ext cx="8146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 dirty="0"/>
              <a:t>Use </a:t>
            </a:r>
            <a:r>
              <a:rPr sz="4500" spc="75" dirty="0"/>
              <a:t>pm2 </a:t>
            </a:r>
            <a:r>
              <a:rPr sz="4500" spc="125" dirty="0"/>
              <a:t>for </a:t>
            </a:r>
            <a:r>
              <a:rPr sz="4500" spc="-65" dirty="0"/>
              <a:t>dev </a:t>
            </a:r>
            <a:r>
              <a:rPr sz="4500" spc="-15" dirty="0"/>
              <a:t>and</a:t>
            </a:r>
            <a:r>
              <a:rPr sz="4500" spc="-745" dirty="0"/>
              <a:t> </a:t>
            </a:r>
            <a:r>
              <a:rPr sz="4500" spc="50" dirty="0"/>
              <a:t>production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77900" y="2128519"/>
            <a:ext cx="1316990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5080" indent="-520700">
              <a:lnSpc>
                <a:spcPct val="106100"/>
              </a:lnSpc>
              <a:spcBef>
                <a:spcPts val="100"/>
              </a:spcBef>
              <a:buAutoNum type="arabicPeriod"/>
              <a:tabLst>
                <a:tab pos="534035" algn="l"/>
              </a:tabLst>
            </a:pP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docker run -v $(pwd)/api:/usr/src/api -e  NODE_ENV=development {image-id</a:t>
            </a:r>
            <a:r>
              <a:rPr sz="3800" spc="-385">
                <a:solidFill>
                  <a:srgbClr val="373737"/>
                </a:solidFill>
                <a:latin typeface="Monaco"/>
                <a:cs typeface="Monaco"/>
              </a:rPr>
              <a:t>}</a:t>
            </a:r>
            <a:r>
              <a:rPr sz="3800" spc="-158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lang="en-US" sz="3800" spc="-1580" smtClean="0">
                <a:solidFill>
                  <a:srgbClr val="373737"/>
                </a:solidFill>
                <a:latin typeface="Monaco"/>
                <a:cs typeface="Monaco"/>
              </a:rPr>
              <a:t>  </a:t>
            </a:r>
            <a:r>
              <a:rPr sz="3800" spc="90" smtClean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pass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environment 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variable and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attach</a:t>
            </a:r>
            <a:r>
              <a:rPr sz="3800" spc="-37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volume</a:t>
            </a:r>
            <a:endParaRPr sz="3800">
              <a:latin typeface="Arial"/>
              <a:cs typeface="Arial"/>
            </a:endParaRPr>
          </a:p>
          <a:p>
            <a:pPr marL="532765" indent="-520065">
              <a:lnSpc>
                <a:spcPct val="100000"/>
              </a:lnSpc>
              <a:spcBef>
                <a:spcPts val="3075"/>
              </a:spcBef>
              <a:buAutoNum type="arabicPeriod"/>
              <a:tabLst>
                <a:tab pos="533400" algn="l"/>
              </a:tabLst>
            </a:pP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Install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pm2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npm start</a:t>
            </a:r>
            <a:r>
              <a:rPr sz="3800" spc="-1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endParaRPr sz="3800" dirty="0">
              <a:latin typeface="Arial"/>
              <a:cs typeface="Arial"/>
            </a:endParaRPr>
          </a:p>
          <a:p>
            <a:pPr marL="533400" indent="-520700">
              <a:lnSpc>
                <a:spcPct val="100000"/>
              </a:lnSpc>
              <a:spcBef>
                <a:spcPts val="3075"/>
              </a:spcBef>
              <a:buAutoNum type="arabicPeriod"/>
              <a:tabLst>
                <a:tab pos="534035" algn="l"/>
              </a:tabLst>
            </a:pP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Use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0" dirty="0">
                <a:solidFill>
                  <a:srgbClr val="373737"/>
                </a:solidFill>
                <a:latin typeface="Arial"/>
                <a:cs typeface="Arial"/>
              </a:rPr>
              <a:t>if/else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npm start</a:t>
            </a:r>
            <a:r>
              <a:rPr sz="3800" spc="-1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which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will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pm2-dev</a:t>
            </a:r>
            <a:endParaRPr sz="3800" dirty="0">
              <a:latin typeface="Monaco"/>
              <a:cs typeface="Monaco"/>
            </a:endParaRPr>
          </a:p>
          <a:p>
            <a:pPr marL="532765" indent="-520065">
              <a:lnSpc>
                <a:spcPct val="100000"/>
              </a:lnSpc>
              <a:spcBef>
                <a:spcPts val="3075"/>
              </a:spcBef>
              <a:buAutoNum type="arabicPeriod"/>
              <a:tabLst>
                <a:tab pos="533400" algn="l"/>
              </a:tabLst>
            </a:pP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Any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ﬁle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changes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on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host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will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trigger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restart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415" y="800100"/>
            <a:ext cx="895578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If/else </a:t>
            </a:r>
            <a:r>
              <a:rPr spc="35" dirty="0"/>
              <a:t>in </a:t>
            </a:r>
            <a:r>
              <a:rPr spc="75" dirty="0"/>
              <a:t>npm </a:t>
            </a:r>
            <a:r>
              <a:rPr spc="135"/>
              <a:t>start</a:t>
            </a:r>
            <a:r>
              <a:rPr spc="-1000"/>
              <a:t> </a:t>
            </a:r>
            <a:r>
              <a:rPr lang="en-US" spc="-1000" smtClean="0"/>
              <a:t>  </a:t>
            </a:r>
            <a:r>
              <a:rPr spc="100" smtClean="0"/>
              <a:t>script</a:t>
            </a:r>
            <a:endParaRPr spc="1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252979"/>
            <a:ext cx="137477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This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is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just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shell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if/else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npm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script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start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package.json: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0" y="3733800"/>
            <a:ext cx="16129000" cy="33996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"start": </a:t>
            </a:r>
            <a:endParaRPr lang="en-US" sz="3600" spc="-210" dirty="0" smtClean="0">
              <a:solidFill>
                <a:srgbClr val="373737"/>
              </a:solidFill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"</a:t>
            </a: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if </a:t>
            </a:r>
            <a:endParaRPr lang="en-US" sz="3600" spc="-210" dirty="0" smtClean="0">
              <a:solidFill>
                <a:srgbClr val="373737"/>
              </a:solidFill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spc="-210" dirty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lang="en-US"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[[ </a:t>
            </a: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${NODE_ENV} = production ]]; </a:t>
            </a:r>
            <a:endParaRPr lang="en-US" sz="3600" spc="-210" dirty="0" smtClean="0">
              <a:solidFill>
                <a:srgbClr val="373737"/>
              </a:solidFill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spc="-210" dirty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lang="en-US"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then </a:t>
            </a: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pm2-docker start -i 0 server.js; </a:t>
            </a:r>
            <a:endParaRPr lang="en-US" sz="3600" spc="-210" dirty="0">
              <a:solidFill>
                <a:srgbClr val="373737"/>
              </a:solidFill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		</a:t>
            </a:r>
            <a:r>
              <a:rPr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else </a:t>
            </a: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pm2-dev server.js;</a:t>
            </a:r>
            <a:r>
              <a:rPr sz="3600" spc="55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endParaRPr lang="en-US" sz="3600" spc="550" dirty="0" smtClean="0">
              <a:solidFill>
                <a:srgbClr val="373737"/>
              </a:solidFill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	</a:t>
            </a:r>
            <a:r>
              <a:rPr sz="3600" spc="-210" dirty="0" smtClean="0">
                <a:solidFill>
                  <a:srgbClr val="373737"/>
                </a:solidFill>
                <a:latin typeface="Monaco"/>
                <a:cs typeface="Monaco"/>
              </a:rPr>
              <a:t>fi</a:t>
            </a:r>
            <a:r>
              <a:rPr sz="3600" spc="-210" dirty="0">
                <a:solidFill>
                  <a:srgbClr val="373737"/>
                </a:solidFill>
                <a:latin typeface="Monaco"/>
                <a:cs typeface="Monaco"/>
              </a:rPr>
              <a:t>"</a:t>
            </a:r>
            <a:endParaRPr sz="36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136" y="800100"/>
            <a:ext cx="114223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Recommended </a:t>
            </a:r>
            <a:r>
              <a:rPr spc="155" dirty="0"/>
              <a:t>for </a:t>
            </a:r>
            <a:r>
              <a:rPr spc="-10" dirty="0"/>
              <a:t>Dockerizing</a:t>
            </a:r>
            <a:r>
              <a:rPr spc="-675" dirty="0"/>
              <a:t> </a:t>
            </a:r>
            <a:r>
              <a:rPr spc="-25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3037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2435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1884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1282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60731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2252979"/>
            <a:ext cx="12495530" cy="437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0" dirty="0">
                <a:solidFill>
                  <a:srgbClr val="373737"/>
                </a:solidFill>
                <a:latin typeface="Arial"/>
                <a:cs typeface="Arial"/>
              </a:rPr>
              <a:t>Keep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single-concerned,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ephemeral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4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stateless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FROM</a:t>
            </a:r>
            <a:r>
              <a:rPr sz="3800" spc="-409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node:6-alpine</a:t>
            </a:r>
            <a:endParaRPr sz="3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File</a:t>
            </a:r>
            <a:r>
              <a:rPr sz="3800" spc="-16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restart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npm i</a:t>
            </a:r>
            <a:r>
              <a:rPr sz="3800" spc="-41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--production</a:t>
            </a:r>
            <a:endParaRPr sz="3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Environment</a:t>
            </a:r>
            <a:r>
              <a:rPr sz="3800" spc="-16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variable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6602" y="838200"/>
            <a:ext cx="61429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Working </a:t>
            </a:r>
            <a:r>
              <a:rPr sz="4500" spc="100" dirty="0"/>
              <a:t>with</a:t>
            </a:r>
            <a:r>
              <a:rPr sz="4500" spc="-275" dirty="0"/>
              <a:t> </a:t>
            </a:r>
            <a:r>
              <a:rPr sz="4500" spc="25" dirty="0"/>
              <a:t>containers</a:t>
            </a:r>
            <a:endParaRPr sz="45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60" dirty="0">
                <a:latin typeface="Arial"/>
                <a:cs typeface="Arial"/>
              </a:rPr>
              <a:t>The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30" dirty="0">
                <a:latin typeface="Arial"/>
                <a:cs typeface="Arial"/>
              </a:rPr>
              <a:t>ps</a:t>
            </a:r>
            <a:r>
              <a:rPr sz="3800" spc="-120" dirty="0">
                <a:latin typeface="Arial"/>
                <a:cs typeface="Arial"/>
              </a:rPr>
              <a:t> </a:t>
            </a:r>
            <a:r>
              <a:rPr sz="3800" spc="80" dirty="0">
                <a:latin typeface="Arial"/>
                <a:cs typeface="Arial"/>
              </a:rPr>
              <a:t>will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show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-35" dirty="0">
                <a:latin typeface="Arial"/>
                <a:cs typeface="Arial"/>
              </a:rPr>
              <a:t>you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-50" dirty="0">
                <a:latin typeface="Arial"/>
                <a:cs typeface="Arial"/>
              </a:rPr>
              <a:t>a</a:t>
            </a:r>
            <a:r>
              <a:rPr sz="3800" spc="-120" dirty="0">
                <a:latin typeface="Arial"/>
                <a:cs typeface="Arial"/>
              </a:rPr>
              <a:t> </a:t>
            </a:r>
            <a:r>
              <a:rPr sz="3800" spc="90" dirty="0">
                <a:latin typeface="Arial"/>
                <a:cs typeface="Arial"/>
              </a:rPr>
              <a:t>list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150" dirty="0">
                <a:latin typeface="Arial"/>
                <a:cs typeface="Arial"/>
              </a:rPr>
              <a:t>of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all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containers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65" dirty="0">
                <a:latin typeface="Arial"/>
                <a:cs typeface="Arial"/>
              </a:rPr>
              <a:t>that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-85" dirty="0">
                <a:latin typeface="Arial"/>
                <a:cs typeface="Arial"/>
              </a:rPr>
              <a:t>we’ve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run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10" dirty="0">
                <a:latin typeface="Arial"/>
                <a:cs typeface="Arial"/>
              </a:rPr>
              <a:t>on</a:t>
            </a:r>
            <a:r>
              <a:rPr sz="3800" spc="-114" dirty="0">
                <a:latin typeface="Arial"/>
                <a:cs typeface="Arial"/>
              </a:rPr>
              <a:t> </a:t>
            </a:r>
            <a:r>
              <a:rPr sz="3800" spc="15" dirty="0">
                <a:latin typeface="Arial"/>
                <a:cs typeface="Arial"/>
              </a:rPr>
              <a:t>the  </a:t>
            </a:r>
            <a:r>
              <a:rPr sz="3800" spc="0" dirty="0">
                <a:latin typeface="Arial"/>
                <a:cs typeface="Arial"/>
              </a:rPr>
              <a:t>development </a:t>
            </a:r>
            <a:r>
              <a:rPr sz="3800" spc="10" dirty="0">
                <a:latin typeface="Arial"/>
                <a:cs typeface="Arial"/>
              </a:rPr>
              <a:t>machine </a:t>
            </a:r>
            <a:r>
              <a:rPr sz="3800" spc="15" dirty="0">
                <a:latin typeface="Arial"/>
                <a:cs typeface="Arial"/>
              </a:rPr>
              <a:t>(called</a:t>
            </a:r>
            <a:r>
              <a:rPr sz="3800" spc="-375" dirty="0">
                <a:latin typeface="Arial"/>
                <a:cs typeface="Arial"/>
              </a:rPr>
              <a:t> </a:t>
            </a:r>
            <a:r>
              <a:rPr sz="3800" spc="25" dirty="0">
                <a:latin typeface="Arial"/>
                <a:cs typeface="Arial"/>
              </a:rPr>
              <a:t>host):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sz="3300" spc="-335" dirty="0"/>
              <a:t>docker ps</a:t>
            </a:r>
            <a:r>
              <a:rPr sz="3300" spc="-420" dirty="0"/>
              <a:t> </a:t>
            </a:r>
            <a:r>
              <a:rPr sz="3300" spc="-335" dirty="0"/>
              <a:t>-a</a:t>
            </a:r>
            <a:endParaRPr sz="33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30" dirty="0">
                <a:latin typeface="Arial"/>
                <a:cs typeface="Arial"/>
              </a:rPr>
              <a:t>Currently </a:t>
            </a:r>
            <a:r>
              <a:rPr sz="3800" spc="0" dirty="0">
                <a:latin typeface="Arial"/>
                <a:cs typeface="Arial"/>
              </a:rPr>
              <a:t>running</a:t>
            </a:r>
            <a:r>
              <a:rPr sz="3800" spc="-235" dirty="0">
                <a:latin typeface="Arial"/>
                <a:cs typeface="Arial"/>
              </a:rPr>
              <a:t> </a:t>
            </a:r>
            <a:r>
              <a:rPr sz="3800" spc="5" dirty="0">
                <a:latin typeface="Arial"/>
                <a:cs typeface="Arial"/>
              </a:rPr>
              <a:t>containers: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3300" spc="-335" dirty="0"/>
              <a:t>docker</a:t>
            </a:r>
            <a:r>
              <a:rPr sz="3300" spc="-425" dirty="0"/>
              <a:t> </a:t>
            </a:r>
            <a:r>
              <a:rPr sz="3300" spc="-335" dirty="0"/>
              <a:t>ps</a:t>
            </a:r>
            <a:endParaRPr sz="33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90" dirty="0">
                <a:latin typeface="Arial"/>
                <a:cs typeface="Arial"/>
              </a:rPr>
              <a:t>Remove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3300" spc="-335" dirty="0"/>
              <a:t>docker rm</a:t>
            </a:r>
            <a:r>
              <a:rPr sz="3300" spc="-405" dirty="0"/>
              <a:t> </a:t>
            </a:r>
            <a:r>
              <a:rPr sz="3300" spc="-335" dirty="0"/>
              <a:t>{container-id}</a:t>
            </a:r>
            <a:endParaRPr sz="3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136" y="800100"/>
            <a:ext cx="1142238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Recommended </a:t>
            </a:r>
            <a:r>
              <a:rPr spc="155" dirty="0"/>
              <a:t>for </a:t>
            </a:r>
            <a:r>
              <a:rPr spc="-10" dirty="0"/>
              <a:t>Dockerizing</a:t>
            </a:r>
            <a:r>
              <a:rPr spc="-675" dirty="0"/>
              <a:t> </a:t>
            </a:r>
            <a:r>
              <a:rPr spc="-25" dirty="0"/>
              <a:t>Node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3800" y="2590800"/>
            <a:ext cx="991870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volumes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39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network</a:t>
            </a:r>
            <a:endParaRPr sz="3800" dirty="0">
              <a:latin typeface="Arial"/>
              <a:cs typeface="Arial"/>
            </a:endParaRPr>
          </a:p>
          <a:p>
            <a:pPr marL="584200" marR="5080" indent="-571500">
              <a:lnSpc>
                <a:spcPct val="167500"/>
              </a:lnSpc>
              <a:buFont typeface="Arial" charset="0"/>
              <a:buChar char="•"/>
            </a:pPr>
            <a:r>
              <a:rPr sz="3800" spc="-100" dirty="0">
                <a:solidFill>
                  <a:srgbClr val="373737"/>
                </a:solidFill>
                <a:latin typeface="Arial"/>
                <a:cs typeface="Arial"/>
              </a:rPr>
              <a:t>Keep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layers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minimal </a:t>
            </a:r>
            <a:r>
              <a:rPr sz="3800" spc="-175" dirty="0">
                <a:solidFill>
                  <a:srgbClr val="373737"/>
                </a:solidFill>
                <a:latin typeface="Arial"/>
                <a:cs typeface="Arial"/>
              </a:rPr>
              <a:t>(RUN </a:t>
            </a:r>
            <a:r>
              <a:rPr sz="3800" spc="-5" dirty="0" smtClean="0">
                <a:solidFill>
                  <a:srgbClr val="373737"/>
                </a:solidFill>
                <a:latin typeface="Arial"/>
                <a:cs typeface="Arial"/>
              </a:rPr>
              <a:t>create</a:t>
            </a:r>
            <a:r>
              <a:rPr lang="en-US" sz="3800" spc="-5" dirty="0" smtClean="0">
                <a:solidFill>
                  <a:srgbClr val="373737"/>
                </a:solidFill>
                <a:latin typeface="Arial"/>
                <a:cs typeface="Arial"/>
              </a:rPr>
              <a:t>s</a:t>
            </a:r>
            <a:r>
              <a:rPr sz="3800" spc="-5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3800" spc="-50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3800" spc="-505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 smtClean="0">
                <a:solidFill>
                  <a:srgbClr val="373737"/>
                </a:solidFill>
                <a:latin typeface="Arial"/>
                <a:cs typeface="Arial"/>
              </a:rPr>
              <a:t>layer</a:t>
            </a:r>
            <a:r>
              <a:rPr lang="en-US" sz="3800" spc="-25" dirty="0" smtClean="0">
                <a:solidFill>
                  <a:srgbClr val="373737"/>
                </a:solidFill>
                <a:latin typeface="Arial"/>
                <a:cs typeface="Arial"/>
              </a:rPr>
              <a:t>!</a:t>
            </a:r>
            <a:r>
              <a:rPr sz="3800" spc="-25" dirty="0" smtClean="0">
                <a:solidFill>
                  <a:srgbClr val="373737"/>
                </a:solidFill>
                <a:latin typeface="Arial"/>
                <a:cs typeface="Arial"/>
              </a:rPr>
              <a:t>)</a:t>
            </a:r>
            <a:endParaRPr lang="en-US" sz="3800" spc="-25" dirty="0" smtClean="0">
              <a:solidFill>
                <a:srgbClr val="373737"/>
              </a:solidFill>
              <a:latin typeface="Arial"/>
              <a:cs typeface="Arial"/>
            </a:endParaRPr>
          </a:p>
          <a:p>
            <a:pPr marL="584200" marR="5080" indent="-571500">
              <a:lnSpc>
                <a:spcPct val="167500"/>
              </a:lnSpc>
              <a:buFont typeface="Arial" charset="0"/>
              <a:buChar char="•"/>
            </a:pPr>
            <a:r>
              <a:rPr sz="3800" spc="-114" dirty="0" smtClean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-254" dirty="0">
                <a:solidFill>
                  <a:srgbClr val="373737"/>
                </a:solidFill>
                <a:latin typeface="Arial"/>
                <a:cs typeface="Arial"/>
              </a:rPr>
              <a:t>COPY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CMD</a:t>
            </a:r>
            <a:endParaRPr sz="38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3075"/>
              </a:spcBef>
              <a:buFont typeface="Arial" charset="0"/>
              <a:buChar char="•"/>
            </a:pP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if/else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but</a:t>
            </a:r>
            <a:r>
              <a:rPr sz="3800" spc="-3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sparingly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019362" y="8507526"/>
            <a:ext cx="246379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60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041" y="800100"/>
            <a:ext cx="11136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Production-level </a:t>
            </a:r>
            <a:r>
              <a:rPr spc="-5" dirty="0"/>
              <a:t>Dockerﬁle</a:t>
            </a:r>
            <a:r>
              <a:rPr spc="-360" dirty="0"/>
              <a:t> </a:t>
            </a:r>
            <a:r>
              <a:rPr spc="-65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2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FROM</a:t>
            </a:r>
            <a:r>
              <a:rPr spc="-295" dirty="0"/>
              <a:t> </a:t>
            </a:r>
            <a:r>
              <a:rPr spc="-254" dirty="0"/>
              <a:t>node:6-alpine</a:t>
            </a:r>
          </a:p>
          <a:p>
            <a:pPr marL="12700" marR="11266170">
              <a:lnSpc>
                <a:spcPct val="102800"/>
              </a:lnSpc>
            </a:pPr>
            <a:r>
              <a:rPr spc="-254" dirty="0">
                <a:solidFill>
                  <a:srgbClr val="969696"/>
                </a:solidFill>
              </a:rPr>
              <a:t># Image metadata  </a:t>
            </a:r>
            <a:r>
              <a:rPr spc="-254" dirty="0"/>
              <a:t>LABEL</a:t>
            </a:r>
            <a:r>
              <a:rPr spc="-290" dirty="0"/>
              <a:t> </a:t>
            </a:r>
            <a:r>
              <a:rPr spc="-254" dirty="0"/>
              <a:t>version=</a:t>
            </a:r>
            <a:r>
              <a:rPr spc="-254" dirty="0">
                <a:solidFill>
                  <a:srgbClr val="007CFB"/>
                </a:solidFill>
              </a:rPr>
              <a:t>"1.0"</a:t>
            </a:r>
          </a:p>
          <a:p>
            <a:pPr marL="12700" marR="5080">
              <a:lnSpc>
                <a:spcPct val="102800"/>
              </a:lnSpc>
            </a:pPr>
            <a:r>
              <a:rPr spc="-254" dirty="0"/>
              <a:t>LABEL description=</a:t>
            </a:r>
            <a:r>
              <a:rPr spc="-254" dirty="0">
                <a:solidFill>
                  <a:srgbClr val="007CFB"/>
                </a:solidFill>
              </a:rPr>
              <a:t>"This is an example of a Node API server with connection to MongoDB. \  More details at https://github.com/azat-co/node-in-production and https://node.university"  </a:t>
            </a:r>
            <a:r>
              <a:rPr spc="-254" dirty="0"/>
              <a:t>ARG</a:t>
            </a:r>
            <a:r>
              <a:rPr spc="-265" dirty="0"/>
              <a:t> </a:t>
            </a:r>
            <a:r>
              <a:rPr spc="-254" dirty="0"/>
              <a:t>mongodb_container_name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254" dirty="0"/>
              <a:t>ARG</a:t>
            </a:r>
            <a:r>
              <a:rPr spc="-320" dirty="0"/>
              <a:t> </a:t>
            </a:r>
            <a:r>
              <a:rPr spc="-254" dirty="0"/>
              <a:t>app_env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254" dirty="0">
                <a:solidFill>
                  <a:srgbClr val="969696"/>
                </a:solidFill>
              </a:rPr>
              <a:t># Environment</a:t>
            </a:r>
            <a:r>
              <a:rPr spc="-280" dirty="0">
                <a:solidFill>
                  <a:srgbClr val="969696"/>
                </a:solidFill>
              </a:rPr>
              <a:t> </a:t>
            </a:r>
            <a:r>
              <a:rPr spc="-254" dirty="0">
                <a:solidFill>
                  <a:srgbClr val="969696"/>
                </a:solidFill>
              </a:rPr>
              <a:t>variables</a:t>
            </a:r>
          </a:p>
          <a:p>
            <a:pPr marL="12700" marR="5715635">
              <a:lnSpc>
                <a:spcPct val="102800"/>
              </a:lnSpc>
            </a:pPr>
            <a:r>
              <a:rPr spc="-254" dirty="0">
                <a:solidFill>
                  <a:srgbClr val="969696"/>
                </a:solidFill>
              </a:rPr>
              <a:t># Add/change/overwrite with docker run --env key=value  </a:t>
            </a:r>
            <a:r>
              <a:rPr spc="-254" dirty="0"/>
              <a:t>ENV</a:t>
            </a:r>
            <a:r>
              <a:rPr spc="-285" dirty="0"/>
              <a:t> </a:t>
            </a:r>
            <a:r>
              <a:rPr spc="-254" dirty="0"/>
              <a:t>NODE_ENV=</a:t>
            </a:r>
            <a:r>
              <a:rPr spc="-254" dirty="0">
                <a:solidFill>
                  <a:srgbClr val="007CFB"/>
                </a:solidFill>
              </a:rPr>
              <a:t>$app_env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254" dirty="0"/>
              <a:t>ENV</a:t>
            </a:r>
            <a:r>
              <a:rPr spc="-315" dirty="0"/>
              <a:t> </a:t>
            </a:r>
            <a:r>
              <a:rPr spc="-254" dirty="0"/>
              <a:t>PORT=3000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254" dirty="0"/>
              <a:t>ENV</a:t>
            </a:r>
            <a:r>
              <a:rPr spc="-114" dirty="0"/>
              <a:t> </a:t>
            </a:r>
            <a:r>
              <a:rPr spc="-254" dirty="0"/>
              <a:t>DB_URI=</a:t>
            </a:r>
            <a:r>
              <a:rPr spc="-254" dirty="0">
                <a:solidFill>
                  <a:srgbClr val="007CFB"/>
                </a:solidFill>
              </a:rPr>
              <a:t>"mongodb://${mongodb_container_name}:27017/db-${app_env}"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254" dirty="0">
                <a:solidFill>
                  <a:srgbClr val="969696"/>
                </a:solidFill>
              </a:rPr>
              <a:t># agr-&gt;env-&gt;npm start-&gt;pm2-dev or</a:t>
            </a:r>
            <a:r>
              <a:rPr spc="-210" dirty="0">
                <a:solidFill>
                  <a:srgbClr val="969696"/>
                </a:solidFill>
              </a:rPr>
              <a:t> </a:t>
            </a:r>
            <a:r>
              <a:rPr spc="-254" dirty="0">
                <a:solidFill>
                  <a:srgbClr val="969696"/>
                </a:solidFill>
              </a:rPr>
              <a:t>pm2-docker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011" y="800100"/>
            <a:ext cx="1316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Production-level </a:t>
            </a:r>
            <a:r>
              <a:rPr spc="-5" dirty="0"/>
              <a:t>Dockerﬁle </a:t>
            </a:r>
            <a:r>
              <a:rPr spc="-65" dirty="0"/>
              <a:t>Example</a:t>
            </a:r>
            <a:r>
              <a:rPr spc="-525" dirty="0"/>
              <a:t> </a:t>
            </a:r>
            <a:r>
              <a:rPr spc="90"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67545"/>
            <a:ext cx="10712450" cy="5789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</a:t>
            </a:r>
            <a:r>
              <a:rPr sz="2600" spc="-330" dirty="0">
                <a:solidFill>
                  <a:srgbClr val="969696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User</a:t>
            </a:r>
            <a:endParaRPr sz="26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#USER</a:t>
            </a:r>
            <a:r>
              <a:rPr sz="2600" spc="-315" dirty="0">
                <a:solidFill>
                  <a:srgbClr val="969696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app</a:t>
            </a:r>
            <a:endParaRPr sz="26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RUN npm i -g</a:t>
            </a:r>
            <a:r>
              <a:rPr sz="2600" spc="-2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  <a:hlinkClick r:id="rId2"/>
              </a:rPr>
              <a:t>pm2@2.4.6</a:t>
            </a:r>
            <a:endParaRPr sz="26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6517005">
              <a:lnSpc>
                <a:spcPct val="104099"/>
              </a:lnSpc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 Create API directory 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RUN mkdir -p /usr/src/api</a:t>
            </a:r>
            <a:endParaRPr sz="2600">
              <a:latin typeface="Monaco"/>
              <a:cs typeface="Monaco"/>
            </a:endParaRPr>
          </a:p>
          <a:p>
            <a:pPr marL="12700" marR="3177540">
              <a:lnSpc>
                <a:spcPct val="104099"/>
              </a:lnSpc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 From now one we are working in /usr/src/api 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WORKDIR</a:t>
            </a:r>
            <a:r>
              <a:rPr sz="2600" spc="-26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/usr/src/api</a:t>
            </a:r>
            <a:endParaRPr sz="26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6350000">
              <a:lnSpc>
                <a:spcPct val="104099"/>
              </a:lnSpc>
              <a:spcBef>
                <a:spcPts val="5"/>
              </a:spcBef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 Install api dependencies 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COPY ./api/package.json</a:t>
            </a:r>
            <a:r>
              <a:rPr sz="2600" spc="-24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2600">
              <a:latin typeface="Monaco"/>
              <a:cs typeface="Monaco"/>
            </a:endParaRPr>
          </a:p>
          <a:p>
            <a:pPr marL="12700" marR="5080">
              <a:lnSpc>
                <a:spcPct val="104099"/>
              </a:lnSpc>
            </a:pPr>
            <a:r>
              <a:rPr sz="2600" spc="-250" dirty="0">
                <a:solidFill>
                  <a:srgbClr val="969696"/>
                </a:solidFill>
                <a:latin typeface="Monaco"/>
                <a:cs typeface="Monaco"/>
              </a:rPr>
              <a:t># Run build if necessary with devDependencies then clean them up 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RUN npm i</a:t>
            </a:r>
            <a:r>
              <a:rPr sz="2600" spc="-26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250" dirty="0">
                <a:solidFill>
                  <a:srgbClr val="373737"/>
                </a:solidFill>
                <a:latin typeface="Monaco"/>
                <a:cs typeface="Monaco"/>
              </a:rPr>
              <a:t>--production</a:t>
            </a:r>
            <a:endParaRPr sz="26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011" y="800100"/>
            <a:ext cx="131686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Production-level </a:t>
            </a:r>
            <a:r>
              <a:rPr spc="-5" dirty="0"/>
              <a:t>Dockerﬁle </a:t>
            </a:r>
            <a:r>
              <a:rPr spc="-65" dirty="0"/>
              <a:t>Example</a:t>
            </a:r>
            <a:r>
              <a:rPr spc="-525" dirty="0"/>
              <a:t> </a:t>
            </a:r>
            <a:r>
              <a:rPr spc="90"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752" y="1905000"/>
            <a:ext cx="14274800" cy="5812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# Copy keys from a secret URL, e.g., S3 bucket or GitHub</a:t>
            </a:r>
            <a:r>
              <a:rPr sz="2600" spc="-85" dirty="0">
                <a:solidFill>
                  <a:srgbClr val="969696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Gist</a:t>
            </a:r>
            <a:endParaRPr sz="2600" dirty="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# Example adds an image from a remote</a:t>
            </a:r>
            <a:r>
              <a:rPr sz="2600" spc="-125" dirty="0">
                <a:solidFill>
                  <a:srgbClr val="969696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URL</a:t>
            </a:r>
            <a:endParaRPr sz="2600" dirty="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14" dirty="0" smtClean="0">
                <a:solidFill>
                  <a:srgbClr val="373737"/>
                </a:solidFill>
                <a:latin typeface="Monaco"/>
                <a:cs typeface="Monaco"/>
              </a:rPr>
              <a:t>AD</a:t>
            </a:r>
            <a:r>
              <a:rPr lang="en-US" sz="2600" spc="-114" dirty="0" smtClean="0">
                <a:solidFill>
                  <a:srgbClr val="373737"/>
                </a:solidFill>
                <a:latin typeface="Monaco"/>
                <a:cs typeface="Monaco"/>
              </a:rPr>
              <a:t>D </a:t>
            </a:r>
            <a:r>
              <a:rPr lang="en-US" sz="2600" spc="-114" dirty="0" smtClean="0">
                <a:solidFill>
                  <a:srgbClr val="007CFB"/>
                </a:solidFill>
                <a:latin typeface="Monaco"/>
                <a:cs typeface="Monaco"/>
              </a:rPr>
              <a:t>"https://nodejs.org/static/images/logos/nodejs-new-pantone-black.png" ./public/node-logo.png</a:t>
            </a:r>
            <a:endParaRPr sz="2600" dirty="0">
              <a:latin typeface="Times New Roman"/>
              <a:cs typeface="Times New Roman"/>
            </a:endParaRPr>
          </a:p>
          <a:p>
            <a:pPr marL="12700" marR="12388215">
              <a:lnSpc>
                <a:spcPct val="105800"/>
              </a:lnSpc>
            </a:pP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# Copy API source</a:t>
            </a:r>
            <a:r>
              <a:rPr sz="2600" spc="-170" dirty="0">
                <a:solidFill>
                  <a:srgbClr val="969696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code  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COPY ./api/</a:t>
            </a:r>
            <a:r>
              <a:rPr sz="2600" spc="-18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.</a:t>
            </a:r>
            <a:endParaRPr sz="2600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EXPOSE</a:t>
            </a:r>
            <a:r>
              <a:rPr sz="2600" spc="-19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3000</a:t>
            </a:r>
            <a:endParaRPr sz="2600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8317865">
              <a:lnSpc>
                <a:spcPct val="105800"/>
              </a:lnSpc>
            </a:pPr>
            <a:r>
              <a:rPr sz="2600" spc="-114" dirty="0">
                <a:solidFill>
                  <a:srgbClr val="969696"/>
                </a:solidFill>
                <a:latin typeface="Monaco"/>
                <a:cs typeface="Monaco"/>
              </a:rPr>
              <a:t># The following command will use NODE_ENV to run pm2-docker or pm2-dev  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CMD [</a:t>
            </a:r>
            <a:r>
              <a:rPr sz="2600" spc="-114" dirty="0">
                <a:solidFill>
                  <a:srgbClr val="007CFB"/>
                </a:solidFill>
                <a:latin typeface="Monaco"/>
                <a:cs typeface="Monaco"/>
              </a:rPr>
              <a:t>"npm"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,</a:t>
            </a:r>
            <a:r>
              <a:rPr sz="2600" spc="-1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2600" spc="-114" dirty="0">
                <a:solidFill>
                  <a:srgbClr val="007CFB"/>
                </a:solidFill>
                <a:latin typeface="Monaco"/>
                <a:cs typeface="Monaco"/>
              </a:rPr>
              <a:t>"start"</a:t>
            </a:r>
            <a:r>
              <a:rPr sz="2600" spc="-114" dirty="0">
                <a:solidFill>
                  <a:srgbClr val="373737"/>
                </a:solidFill>
                <a:latin typeface="Monaco"/>
                <a:cs typeface="Monaco"/>
              </a:rPr>
              <a:t>]</a:t>
            </a:r>
            <a:endParaRPr sz="26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5010785" marR="5080" indent="-4401820">
              <a:lnSpc>
                <a:spcPts val="8200"/>
              </a:lnSpc>
              <a:spcBef>
                <a:spcPts val="540"/>
              </a:spcBef>
            </a:pPr>
            <a:r>
              <a:rPr sz="7000" spc="100" dirty="0"/>
              <a:t>Multiple </a:t>
            </a:r>
            <a:r>
              <a:rPr sz="7000" spc="50" dirty="0"/>
              <a:t>containers </a:t>
            </a:r>
            <a:r>
              <a:rPr sz="7000" spc="155" dirty="0"/>
              <a:t>with</a:t>
            </a:r>
            <a:r>
              <a:rPr sz="7000" spc="-819" dirty="0"/>
              <a:t> </a:t>
            </a:r>
            <a:r>
              <a:rPr sz="7000" spc="-65" dirty="0"/>
              <a:t>Docker  </a:t>
            </a:r>
            <a:r>
              <a:rPr sz="7000" spc="75" dirty="0"/>
              <a:t>networks</a:t>
            </a:r>
            <a:endParaRPr sz="7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Each </a:t>
            </a:r>
            <a:r>
              <a:rPr spc="30" dirty="0"/>
              <a:t>container </a:t>
            </a:r>
            <a:r>
              <a:rPr spc="35" dirty="0"/>
              <a:t>should </a:t>
            </a:r>
            <a:r>
              <a:rPr spc="-105" dirty="0"/>
              <a:t>have </a:t>
            </a:r>
            <a:r>
              <a:rPr dirty="0"/>
              <a:t>only </a:t>
            </a:r>
            <a:r>
              <a:rPr spc="-35" dirty="0"/>
              <a:t>one</a:t>
            </a:r>
            <a:r>
              <a:rPr spc="-850" dirty="0"/>
              <a:t> </a:t>
            </a:r>
            <a:r>
              <a:rPr spc="15" dirty="0"/>
              <a:t>concern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2217419"/>
            <a:ext cx="1399794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best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practice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is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have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one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app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per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container.  </a:t>
            </a:r>
            <a:r>
              <a:rPr sz="3800" spc="-70" dirty="0">
                <a:solidFill>
                  <a:srgbClr val="373737"/>
                </a:solidFill>
                <a:latin typeface="Arial"/>
                <a:cs typeface="Arial"/>
              </a:rPr>
              <a:t>Thus,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often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developers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will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need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connect </a:t>
            </a:r>
            <a:r>
              <a:rPr sz="3800" spc="110" dirty="0">
                <a:solidFill>
                  <a:srgbClr val="373737"/>
                </a:solidFill>
                <a:latin typeface="Arial"/>
                <a:cs typeface="Arial"/>
              </a:rPr>
              <a:t>two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or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more 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together. </a:t>
            </a:r>
            <a:r>
              <a:rPr sz="3800" spc="-65" dirty="0">
                <a:solidFill>
                  <a:srgbClr val="373737"/>
                </a:solidFill>
                <a:latin typeface="Arial"/>
                <a:cs typeface="Arial"/>
              </a:rPr>
              <a:t>For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example,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Node </a:t>
            </a:r>
            <a:r>
              <a:rPr sz="3800" spc="-135" dirty="0">
                <a:solidFill>
                  <a:srgbClr val="373737"/>
                </a:solidFill>
                <a:latin typeface="Arial"/>
                <a:cs typeface="Arial"/>
              </a:rPr>
              <a:t>API, </a:t>
            </a:r>
            <a:r>
              <a:rPr sz="3800" spc="-70" dirty="0">
                <a:solidFill>
                  <a:srgbClr val="373737"/>
                </a:solidFill>
                <a:latin typeface="Arial"/>
                <a:cs typeface="Arial"/>
              </a:rPr>
              <a:t>Redis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56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0" dirty="0">
                <a:solidFill>
                  <a:srgbClr val="373737"/>
                </a:solidFill>
                <a:latin typeface="Arial"/>
                <a:cs typeface="Arial"/>
              </a:rPr>
              <a:t>MongoDB.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159" rIns="0" bIns="0" rtlCol="0">
            <a:spAutoFit/>
          </a:bodyPr>
          <a:lstStyle/>
          <a:p>
            <a:pPr marL="3782695" marR="5080" indent="-3690620">
              <a:lnSpc>
                <a:spcPts val="6400"/>
              </a:lnSpc>
              <a:spcBef>
                <a:spcPts val="480"/>
              </a:spcBef>
            </a:pPr>
            <a:r>
              <a:rPr spc="-225" dirty="0"/>
              <a:t>One </a:t>
            </a:r>
            <a:r>
              <a:rPr spc="50" dirty="0"/>
              <a:t>Network </a:t>
            </a:r>
            <a:r>
              <a:rPr spc="75" dirty="0"/>
              <a:t>allows </a:t>
            </a:r>
            <a:r>
              <a:rPr spc="10" dirty="0"/>
              <a:t>sharing </a:t>
            </a:r>
            <a:r>
              <a:rPr spc="225" dirty="0"/>
              <a:t>of</a:t>
            </a:r>
            <a:r>
              <a:rPr spc="-750" dirty="0"/>
              <a:t> </a:t>
            </a:r>
            <a:r>
              <a:rPr spc="50" dirty="0"/>
              <a:t>connections  </a:t>
            </a:r>
            <a:r>
              <a:rPr spc="-5" dirty="0"/>
              <a:t>between</a:t>
            </a:r>
            <a:r>
              <a:rPr spc="-220" dirty="0"/>
              <a:t> </a:t>
            </a:r>
            <a:r>
              <a:rPr spc="35" dirty="0"/>
              <a:t>containers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55980"/>
            <a:ext cx="86220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60" dirty="0"/>
              <a:t>Create </a:t>
            </a:r>
            <a:r>
              <a:rPr sz="3800" spc="-50" dirty="0"/>
              <a:t>a </a:t>
            </a:r>
            <a:r>
              <a:rPr sz="3800" spc="-5" dirty="0"/>
              <a:t>new </a:t>
            </a:r>
            <a:r>
              <a:rPr sz="3800" spc="30" dirty="0"/>
              <a:t>network </a:t>
            </a:r>
            <a:r>
              <a:rPr sz="3800" spc="80" dirty="0"/>
              <a:t>with </a:t>
            </a:r>
            <a:r>
              <a:rPr sz="3800" spc="-25" dirty="0"/>
              <a:t>Bridge</a:t>
            </a:r>
            <a:r>
              <a:rPr sz="3800" spc="-720" dirty="0"/>
              <a:t> </a:t>
            </a:r>
            <a:r>
              <a:rPr sz="3800" spc="-25" dirty="0"/>
              <a:t>driver: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77900" y="1828800"/>
            <a:ext cx="10388600" cy="435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network create --driver=bridge</a:t>
            </a:r>
            <a:r>
              <a:rPr sz="3400" spc="-2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my-network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Verify </a:t>
            </a:r>
            <a:r>
              <a:rPr sz="3800" spc="125" dirty="0">
                <a:solidFill>
                  <a:srgbClr val="373737"/>
                </a:solidFill>
                <a:latin typeface="Arial"/>
                <a:cs typeface="Arial"/>
              </a:rPr>
              <a:t>it</a:t>
            </a:r>
            <a:r>
              <a:rPr sz="3800" spc="-2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exists: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network inspect</a:t>
            </a:r>
            <a:r>
              <a:rPr sz="3400" spc="-3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my-network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List </a:t>
            </a:r>
            <a:r>
              <a:rPr sz="3800" spc="150" dirty="0">
                <a:solidFill>
                  <a:srgbClr val="373737"/>
                </a:solidFill>
                <a:latin typeface="Arial"/>
                <a:cs typeface="Arial"/>
              </a:rPr>
              <a:t>of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all</a:t>
            </a:r>
            <a:r>
              <a:rPr sz="3800" spc="-63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networks: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network</a:t>
            </a:r>
            <a:r>
              <a:rPr sz="3400" spc="-37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ls</a:t>
            </a:r>
            <a:endParaRPr sz="34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20420"/>
            <a:ext cx="1420495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90" dirty="0"/>
              <a:t>When</a:t>
            </a:r>
            <a:r>
              <a:rPr sz="3800" spc="-114" dirty="0"/>
              <a:t> </a:t>
            </a:r>
            <a:r>
              <a:rPr sz="3800" spc="-35" dirty="0"/>
              <a:t>you</a:t>
            </a:r>
            <a:r>
              <a:rPr sz="3800" spc="-114" dirty="0"/>
              <a:t> </a:t>
            </a:r>
            <a:r>
              <a:rPr sz="3800" spc="0" dirty="0"/>
              <a:t>launch</a:t>
            </a:r>
            <a:r>
              <a:rPr sz="3800" spc="-114" dirty="0"/>
              <a:t> </a:t>
            </a:r>
            <a:r>
              <a:rPr sz="3800" spc="-50" dirty="0"/>
              <a:t>a</a:t>
            </a:r>
            <a:r>
              <a:rPr sz="3800" spc="-120" dirty="0"/>
              <a:t> </a:t>
            </a:r>
            <a:r>
              <a:rPr sz="3800" spc="25" dirty="0"/>
              <a:t>container</a:t>
            </a:r>
            <a:r>
              <a:rPr sz="3800" spc="-114" dirty="0"/>
              <a:t> </a:t>
            </a:r>
            <a:r>
              <a:rPr sz="3800" spc="60" dirty="0"/>
              <a:t>into</a:t>
            </a:r>
            <a:r>
              <a:rPr sz="3800" spc="-114" dirty="0"/>
              <a:t> </a:t>
            </a:r>
            <a:r>
              <a:rPr sz="3800" spc="-50" dirty="0"/>
              <a:t>a</a:t>
            </a:r>
            <a:r>
              <a:rPr sz="3800" spc="-120" dirty="0"/>
              <a:t> </a:t>
            </a:r>
            <a:r>
              <a:rPr sz="3800" spc="30" dirty="0"/>
              <a:t>network</a:t>
            </a:r>
            <a:r>
              <a:rPr sz="3800" spc="-120" dirty="0"/>
              <a:t> </a:t>
            </a:r>
            <a:r>
              <a:rPr sz="3800" spc="-15" dirty="0"/>
              <a:t>and</a:t>
            </a:r>
            <a:r>
              <a:rPr sz="3800" spc="-114" dirty="0"/>
              <a:t> </a:t>
            </a:r>
            <a:r>
              <a:rPr sz="3800" spc="-25" dirty="0"/>
              <a:t>use</a:t>
            </a:r>
            <a:r>
              <a:rPr sz="3800" spc="-114" dirty="0"/>
              <a:t> </a:t>
            </a:r>
            <a:r>
              <a:rPr sz="3800" spc="-50" dirty="0"/>
              <a:t>a</a:t>
            </a:r>
            <a:r>
              <a:rPr sz="3800" spc="-120" dirty="0"/>
              <a:t> </a:t>
            </a:r>
            <a:r>
              <a:rPr sz="3800" spc="-65" dirty="0"/>
              <a:t>name,</a:t>
            </a:r>
            <a:r>
              <a:rPr sz="3800" spc="-114" dirty="0"/>
              <a:t> </a:t>
            </a:r>
            <a:r>
              <a:rPr sz="3800" spc="25" dirty="0"/>
              <a:t>other  containers </a:t>
            </a:r>
            <a:r>
              <a:rPr sz="3800" spc="0" dirty="0"/>
              <a:t>can </a:t>
            </a:r>
            <a:r>
              <a:rPr sz="3800" spc="15" dirty="0"/>
              <a:t>access </a:t>
            </a:r>
            <a:r>
              <a:rPr sz="3800" spc="75" dirty="0"/>
              <a:t>this </a:t>
            </a:r>
            <a:r>
              <a:rPr sz="3800" spc="25" dirty="0"/>
              <a:t>container </a:t>
            </a:r>
            <a:r>
              <a:rPr sz="3800" spc="-55" dirty="0"/>
              <a:t>by </a:t>
            </a:r>
            <a:r>
              <a:rPr sz="3800" spc="-15" dirty="0"/>
              <a:t>name. </a:t>
            </a:r>
            <a:r>
              <a:rPr sz="3800" spc="-65" dirty="0"/>
              <a:t>For </a:t>
            </a:r>
            <a:r>
              <a:rPr sz="3800" spc="-45" dirty="0"/>
              <a:t>example,  </a:t>
            </a:r>
            <a:r>
              <a:rPr sz="3800" spc="0" dirty="0"/>
              <a:t>launch</a:t>
            </a:r>
            <a:r>
              <a:rPr sz="3800" spc="-110" dirty="0"/>
              <a:t> </a:t>
            </a:r>
            <a:r>
              <a:rPr sz="3800" spc="-25" dirty="0"/>
              <a:t>MongoDB</a:t>
            </a:r>
            <a:r>
              <a:rPr sz="3800" spc="-110" dirty="0"/>
              <a:t> </a:t>
            </a:r>
            <a:r>
              <a:rPr sz="3800" spc="105" dirty="0"/>
              <a:t>from</a:t>
            </a:r>
            <a:r>
              <a:rPr sz="3800" spc="-110" dirty="0"/>
              <a:t> </a:t>
            </a:r>
            <a:r>
              <a:rPr sz="3800" spc="100" dirty="0"/>
              <a:t>its</a:t>
            </a:r>
            <a:r>
              <a:rPr sz="3800" spc="-110" dirty="0"/>
              <a:t> </a:t>
            </a:r>
            <a:r>
              <a:rPr sz="3800" spc="90" dirty="0"/>
              <a:t>ofﬁcial</a:t>
            </a:r>
            <a:r>
              <a:rPr sz="3800" spc="-110" dirty="0"/>
              <a:t> </a:t>
            </a:r>
            <a:r>
              <a:rPr sz="3800" spc="15" dirty="0"/>
              <a:t>image</a:t>
            </a:r>
            <a:r>
              <a:rPr sz="3800" spc="-114" dirty="0"/>
              <a:t> </a:t>
            </a:r>
            <a:r>
              <a:rPr sz="3800" spc="60" dirty="0"/>
              <a:t>at</a:t>
            </a:r>
            <a:r>
              <a:rPr sz="3800" spc="-110" dirty="0"/>
              <a:t> </a:t>
            </a:r>
            <a:r>
              <a:rPr sz="3800" spc="-40" dirty="0"/>
              <a:t>Docker</a:t>
            </a:r>
            <a:r>
              <a:rPr sz="3800" spc="-110" dirty="0"/>
              <a:t> </a:t>
            </a:r>
            <a:r>
              <a:rPr sz="3800" spc="-50" dirty="0"/>
              <a:t>Hub: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77900" y="3060700"/>
            <a:ext cx="1038860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run --rm -it --net=my-network</a:t>
            </a:r>
            <a:r>
              <a:rPr sz="3400" spc="-29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\</a:t>
            </a:r>
            <a:endParaRPr sz="3400">
              <a:latin typeface="Monaco"/>
              <a:cs typeface="Monaco"/>
            </a:endParaRPr>
          </a:p>
          <a:p>
            <a:pPr marL="444500">
              <a:lnSpc>
                <a:spcPct val="100000"/>
              </a:lnSpc>
              <a:spcBef>
                <a:spcPts val="12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--name mongod-banking-api-prod-container</a:t>
            </a:r>
            <a:r>
              <a:rPr sz="3400" spc="-2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mongo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Verify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5" dirty="0">
                <a:solidFill>
                  <a:srgbClr val="373737"/>
                </a:solidFill>
                <a:latin typeface="Arial"/>
                <a:cs typeface="Arial"/>
              </a:rPr>
              <a:t>that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you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have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network: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network inspect</a:t>
            </a:r>
            <a:r>
              <a:rPr sz="3400" spc="-3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my-network</a:t>
            </a:r>
            <a:endParaRPr sz="340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55980"/>
            <a:ext cx="49129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85" dirty="0"/>
              <a:t>Copy </a:t>
            </a:r>
            <a:r>
              <a:rPr sz="3800" spc="15" dirty="0"/>
              <a:t>the </a:t>
            </a:r>
            <a:r>
              <a:rPr sz="3800" spc="-75" dirty="0"/>
              <a:t>API </a:t>
            </a:r>
            <a:r>
              <a:rPr sz="3800" spc="15" dirty="0"/>
              <a:t>image</a:t>
            </a:r>
            <a:r>
              <a:rPr sz="3800" spc="-405" dirty="0"/>
              <a:t> </a:t>
            </a:r>
            <a:r>
              <a:rPr sz="3800" spc="-140" dirty="0"/>
              <a:t>ID: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77900" y="1828800"/>
            <a:ext cx="14300200" cy="495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</a:t>
            </a:r>
            <a:r>
              <a:rPr sz="3400" spc="-39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images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150" dirty="0">
                <a:solidFill>
                  <a:srgbClr val="373737"/>
                </a:solidFill>
                <a:latin typeface="Arial"/>
                <a:cs typeface="Arial"/>
              </a:rPr>
              <a:t>Run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API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use</a:t>
            </a:r>
            <a:r>
              <a:rPr sz="3800" spc="-2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mongod-banking-api-prod-container</a:t>
            </a:r>
            <a:endParaRPr sz="38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as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3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hostname: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docker run --rm -t</a:t>
            </a:r>
            <a:r>
              <a:rPr sz="3050" spc="-32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\</a:t>
            </a:r>
            <a:endParaRPr sz="3050">
              <a:latin typeface="Monaco"/>
              <a:cs typeface="Monaco"/>
            </a:endParaRPr>
          </a:p>
          <a:p>
            <a:pPr marL="403225">
              <a:lnSpc>
                <a:spcPct val="100000"/>
              </a:lnSpc>
              <a:spcBef>
                <a:spcPts val="140"/>
              </a:spcBef>
            </a:pP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--net=my-network --name banking-api</a:t>
            </a:r>
            <a:r>
              <a:rPr sz="3050" spc="-24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\</a:t>
            </a:r>
            <a:endParaRPr sz="3050">
              <a:latin typeface="Monaco"/>
              <a:cs typeface="Monaco"/>
            </a:endParaRPr>
          </a:p>
          <a:p>
            <a:pPr marL="403225">
              <a:lnSpc>
                <a:spcPct val="100000"/>
              </a:lnSpc>
              <a:spcBef>
                <a:spcPts val="140"/>
              </a:spcBef>
            </a:pP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-e NODE_ENV=production</a:t>
            </a:r>
            <a:r>
              <a:rPr sz="3050" spc="-30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\</a:t>
            </a:r>
            <a:endParaRPr sz="3050">
              <a:latin typeface="Monaco"/>
              <a:cs typeface="Monaco"/>
            </a:endParaRPr>
          </a:p>
          <a:p>
            <a:pPr marL="403225">
              <a:lnSpc>
                <a:spcPct val="100000"/>
              </a:lnSpc>
              <a:spcBef>
                <a:spcPts val="140"/>
              </a:spcBef>
            </a:pP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-e DB_URI="mongodb://mongod-banking-api-prod-container:27017/db-prod"</a:t>
            </a:r>
            <a:r>
              <a:rPr sz="3050" spc="-9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\</a:t>
            </a:r>
            <a:endParaRPr sz="3050">
              <a:latin typeface="Monaco"/>
              <a:cs typeface="Monaco"/>
            </a:endParaRPr>
          </a:p>
          <a:p>
            <a:pPr marL="403225">
              <a:lnSpc>
                <a:spcPct val="100000"/>
              </a:lnSpc>
              <a:spcBef>
                <a:spcPts val="140"/>
              </a:spcBef>
            </a:pP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-p 80:3000</a:t>
            </a:r>
            <a:r>
              <a:rPr sz="3050" spc="-30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050" spc="-295" dirty="0">
                <a:solidFill>
                  <a:srgbClr val="373737"/>
                </a:solidFill>
                <a:latin typeface="Monaco"/>
                <a:cs typeface="Monaco"/>
              </a:rPr>
              <a:t>be327d49c00d</a:t>
            </a:r>
            <a:endParaRPr sz="305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8200" y="889000"/>
            <a:ext cx="5715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168" y="838200"/>
            <a:ext cx="9446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/>
              <a:t>Remove </a:t>
            </a:r>
            <a:r>
              <a:rPr sz="4500" spc="35" dirty="0"/>
              <a:t>all </a:t>
            </a:r>
            <a:r>
              <a:rPr sz="4500" spc="25" dirty="0"/>
              <a:t>containers </a:t>
            </a:r>
            <a:r>
              <a:rPr sz="4500" spc="-15" dirty="0"/>
              <a:t>and </a:t>
            </a:r>
            <a:r>
              <a:rPr sz="4500" spc="25" dirty="0"/>
              <a:t>images</a:t>
            </a:r>
            <a:r>
              <a:rPr sz="4500" spc="-690" dirty="0"/>
              <a:t> </a:t>
            </a:r>
            <a:r>
              <a:rPr sz="4500" dirty="0">
                <a:latin typeface="Apple Color Emoji"/>
                <a:cs typeface="Apple Color Emoji"/>
              </a:rPr>
              <a:t>⚠</a:t>
            </a:r>
            <a:endParaRPr sz="4500">
              <a:latin typeface="Apple Color Emoji"/>
              <a:cs typeface="Apple Color Emoj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6032500"/>
            <a:ext cx="482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9900" y="6032500"/>
            <a:ext cx="482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900" y="2164079"/>
            <a:ext cx="8315325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Delete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all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local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stopped</a:t>
            </a:r>
            <a:r>
              <a:rPr sz="3800" spc="-57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rm $(docker ps -a</a:t>
            </a:r>
            <a:r>
              <a:rPr sz="3400" spc="-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-q)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Delete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all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local</a:t>
            </a:r>
            <a:r>
              <a:rPr sz="3800" spc="-3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images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rmi $(docker images</a:t>
            </a:r>
            <a:r>
              <a:rPr sz="3400" spc="-32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-q)</a:t>
            </a:r>
            <a:endParaRPr sz="3400">
              <a:latin typeface="Monaco"/>
              <a:cs typeface="Monac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373737"/>
                </a:solidFill>
                <a:latin typeface="Apple Color Emoji"/>
                <a:cs typeface="Apple Color Emoji"/>
              </a:rPr>
              <a:t>❗</a:t>
            </a:r>
            <a:r>
              <a:rPr sz="3800" spc="-2870" dirty="0">
                <a:solidFill>
                  <a:srgbClr val="373737"/>
                </a:solidFill>
                <a:latin typeface="Apple Color Emoji"/>
                <a:cs typeface="Apple Color Emoji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No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way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restore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them!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pple Color Emoji"/>
                <a:cs typeface="Apple Color Emoji"/>
              </a:rPr>
              <a:t>❗</a:t>
            </a:r>
            <a:endParaRPr sz="3800">
              <a:latin typeface="Apple Color Emoji"/>
              <a:cs typeface="Apple Color Emoj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3390" y="838200"/>
            <a:ext cx="60299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/>
              <a:t>Lab </a:t>
            </a:r>
            <a:r>
              <a:rPr sz="4500" spc="-75" dirty="0"/>
              <a:t>1: </a:t>
            </a:r>
            <a:r>
              <a:rPr sz="4500" spc="-30" dirty="0"/>
              <a:t>Dockerized</a:t>
            </a:r>
            <a:r>
              <a:rPr sz="4500" spc="-385" dirty="0"/>
              <a:t> </a:t>
            </a:r>
            <a:r>
              <a:rPr sz="4500" spc="-20" dirty="0"/>
              <a:t>Node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5727700" y="4813300"/>
            <a:ext cx="482600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900" y="2128519"/>
            <a:ext cx="13755369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554">
              <a:lnSpc>
                <a:spcPct val="106100"/>
              </a:lnSpc>
              <a:spcBef>
                <a:spcPts val="100"/>
              </a:spcBef>
            </a:pPr>
            <a:r>
              <a:rPr sz="3800" spc="-80" dirty="0">
                <a:solidFill>
                  <a:srgbClr val="373737"/>
                </a:solidFill>
                <a:latin typeface="Arial"/>
                <a:cs typeface="Arial"/>
              </a:rPr>
              <a:t>Task: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Build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Node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app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images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run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development 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production</a:t>
            </a:r>
            <a:r>
              <a:rPr sz="3800" spc="-25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modes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Detailed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instructions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links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are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65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labs/1-dockerized-node.md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Time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ﬁnish: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15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min</a:t>
            </a:r>
            <a:r>
              <a:rPr sz="3800" spc="-15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735" dirty="0">
                <a:solidFill>
                  <a:srgbClr val="373737"/>
                </a:solidFill>
                <a:latin typeface="Arial"/>
                <a:cs typeface="Arial"/>
              </a:rPr>
              <a:t>!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30</a:t>
            </a:fld>
            <a:endParaRPr spc="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8200" y="889000"/>
            <a:ext cx="5715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168" y="838200"/>
            <a:ext cx="94462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/>
              <a:t>Remove </a:t>
            </a:r>
            <a:r>
              <a:rPr sz="4500" spc="35" dirty="0"/>
              <a:t>all </a:t>
            </a:r>
            <a:r>
              <a:rPr sz="4500" spc="25" dirty="0"/>
              <a:t>containers </a:t>
            </a:r>
            <a:r>
              <a:rPr sz="4500" spc="-15" dirty="0"/>
              <a:t>and </a:t>
            </a:r>
            <a:r>
              <a:rPr sz="4500" spc="25" dirty="0"/>
              <a:t>images</a:t>
            </a:r>
            <a:r>
              <a:rPr sz="4500" spc="-690" dirty="0"/>
              <a:t> </a:t>
            </a:r>
            <a:r>
              <a:rPr sz="4500" dirty="0">
                <a:latin typeface="Apple Color Emoji"/>
                <a:cs typeface="Apple Color Emoji"/>
              </a:rPr>
              <a:t>⚠</a:t>
            </a:r>
            <a:endParaRPr sz="4500">
              <a:latin typeface="Apple Color Emoji"/>
              <a:cs typeface="Apple Color Emoj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2867660"/>
            <a:ext cx="482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0" y="2867660"/>
            <a:ext cx="482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900" y="2082800"/>
            <a:ext cx="14274800" cy="530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5455">
              <a:lnSpc>
                <a:spcPct val="113999"/>
              </a:lnSpc>
              <a:spcBef>
                <a:spcPts val="100"/>
              </a:spcBef>
            </a:pPr>
            <a:r>
              <a:rPr sz="3800" spc="-155" dirty="0">
                <a:solidFill>
                  <a:srgbClr val="373737"/>
                </a:solidFill>
                <a:latin typeface="Arial"/>
                <a:cs typeface="Arial"/>
              </a:rPr>
              <a:t>One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(newer)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command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remove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unused</a:t>
            </a:r>
            <a:r>
              <a:rPr sz="3800" spc="-77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images,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stopped 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containers,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etc.</a:t>
            </a:r>
            <a:r>
              <a:rPr sz="3800" spc="-10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pple Color Emoji"/>
                <a:cs typeface="Apple Color Emoji"/>
              </a:rPr>
              <a:t>❗</a:t>
            </a:r>
            <a:r>
              <a:rPr sz="3800" spc="-2870" dirty="0">
                <a:solidFill>
                  <a:srgbClr val="373737"/>
                </a:solidFill>
                <a:latin typeface="Apple Color Emoji"/>
                <a:cs typeface="Apple Color Emoji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No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way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restore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them!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pple Color Emoji"/>
                <a:cs typeface="Apple Color Emoji"/>
              </a:rPr>
              <a:t>❗</a:t>
            </a:r>
            <a:endParaRPr sz="3800">
              <a:latin typeface="Apple Color Emoji"/>
              <a:cs typeface="Apple Color Emoji"/>
            </a:endParaRP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docker system prune</a:t>
            </a:r>
            <a:r>
              <a:rPr sz="3400" spc="-36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-a</a:t>
            </a:r>
            <a:endParaRPr sz="34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WARNING! This will</a:t>
            </a:r>
            <a:r>
              <a:rPr sz="3400" spc="-3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remove:</a:t>
            </a:r>
            <a:endParaRPr sz="3400">
              <a:latin typeface="Monaco"/>
              <a:cs typeface="Monaco"/>
            </a:endParaRPr>
          </a:p>
          <a:p>
            <a:pPr marL="1308100" indent="-431800">
              <a:lnSpc>
                <a:spcPct val="100000"/>
              </a:lnSpc>
              <a:spcBef>
                <a:spcPts val="114"/>
              </a:spcBef>
              <a:buChar char="-"/>
              <a:tabLst>
                <a:tab pos="1308100" algn="l"/>
              </a:tabLst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all stopped</a:t>
            </a:r>
            <a:r>
              <a:rPr sz="3400" spc="-35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containers</a:t>
            </a:r>
            <a:endParaRPr sz="3400">
              <a:latin typeface="Monaco"/>
              <a:cs typeface="Monaco"/>
            </a:endParaRPr>
          </a:p>
          <a:p>
            <a:pPr marL="1308100" indent="-431800">
              <a:lnSpc>
                <a:spcPct val="100000"/>
              </a:lnSpc>
              <a:spcBef>
                <a:spcPts val="114"/>
              </a:spcBef>
              <a:buChar char="-"/>
              <a:tabLst>
                <a:tab pos="1308100" algn="l"/>
              </a:tabLst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all volumes not used by at least one</a:t>
            </a:r>
            <a:r>
              <a:rPr sz="3400" spc="-27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container</a:t>
            </a:r>
            <a:endParaRPr sz="3400">
              <a:latin typeface="Monaco"/>
              <a:cs typeface="Monaco"/>
            </a:endParaRPr>
          </a:p>
          <a:p>
            <a:pPr marL="1308100" indent="-431800">
              <a:lnSpc>
                <a:spcPct val="100000"/>
              </a:lnSpc>
              <a:spcBef>
                <a:spcPts val="114"/>
              </a:spcBef>
              <a:buChar char="-"/>
              <a:tabLst>
                <a:tab pos="1308100" algn="l"/>
              </a:tabLst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all networks not used by at least one</a:t>
            </a:r>
            <a:r>
              <a:rPr sz="3400" spc="-265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container</a:t>
            </a:r>
            <a:endParaRPr sz="3400">
              <a:latin typeface="Monaco"/>
              <a:cs typeface="Monaco"/>
            </a:endParaRPr>
          </a:p>
          <a:p>
            <a:pPr marL="1308100" indent="-431800">
              <a:lnSpc>
                <a:spcPct val="100000"/>
              </a:lnSpc>
              <a:spcBef>
                <a:spcPts val="114"/>
              </a:spcBef>
              <a:buChar char="-"/>
              <a:tabLst>
                <a:tab pos="1308100" algn="l"/>
              </a:tabLst>
            </a:pP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all images without at least one container associated to</a:t>
            </a:r>
            <a:r>
              <a:rPr sz="3400" spc="-21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400" spc="-345" dirty="0">
                <a:solidFill>
                  <a:srgbClr val="373737"/>
                </a:solidFill>
                <a:latin typeface="Monaco"/>
                <a:cs typeface="Monaco"/>
              </a:rPr>
              <a:t>them</a:t>
            </a:r>
            <a:endParaRPr sz="3400">
              <a:latin typeface="Monaco"/>
              <a:cs typeface="Monac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9414" y="2590800"/>
            <a:ext cx="13659271" cy="26366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ts val="6800"/>
              </a:lnSpc>
              <a:spcBef>
                <a:spcPts val="160"/>
              </a:spcBef>
            </a:pPr>
            <a:r>
              <a:rPr spc="55" smtClean="0"/>
              <a:t>How</a:t>
            </a:r>
            <a:r>
              <a:rPr spc="-180" smtClean="0"/>
              <a:t> </a:t>
            </a:r>
            <a:r>
              <a:rPr spc="55" dirty="0"/>
              <a:t>do</a:t>
            </a:r>
            <a:r>
              <a:rPr spc="-175" dirty="0"/>
              <a:t> </a:t>
            </a:r>
            <a:r>
              <a:rPr spc="-50" dirty="0"/>
              <a:t>you</a:t>
            </a:r>
            <a:r>
              <a:rPr spc="-180" dirty="0"/>
              <a:t> </a:t>
            </a:r>
            <a:r>
              <a:rPr spc="50" dirty="0"/>
              <a:t>connect</a:t>
            </a:r>
            <a:r>
              <a:rPr spc="-180" dirty="0"/>
              <a:t> </a:t>
            </a:r>
            <a:r>
              <a:rPr spc="140" dirty="0"/>
              <a:t>to</a:t>
            </a:r>
            <a:r>
              <a:rPr spc="-180" dirty="0"/>
              <a:t> </a:t>
            </a:r>
            <a:r>
              <a:rPr spc="-70" dirty="0"/>
              <a:t>a</a:t>
            </a:r>
            <a:r>
              <a:rPr spc="-180" dirty="0"/>
              <a:t> </a:t>
            </a:r>
            <a:r>
              <a:rPr spc="-45" dirty="0"/>
              <a:t>database,</a:t>
            </a:r>
            <a:r>
              <a:rPr spc="-180" dirty="0"/>
              <a:t> </a:t>
            </a:r>
            <a:r>
              <a:rPr dirty="0"/>
              <a:t>make  </a:t>
            </a:r>
            <a:r>
              <a:rPr spc="30" dirty="0"/>
              <a:t>container </a:t>
            </a:r>
            <a:r>
              <a:rPr spc="35" dirty="0"/>
              <a:t>ﬂexible </a:t>
            </a:r>
            <a:r>
              <a:rPr spc="75" dirty="0"/>
              <a:t>so </a:t>
            </a:r>
            <a:r>
              <a:rPr spc="185" dirty="0"/>
              <a:t>it </a:t>
            </a:r>
            <a:r>
              <a:rPr spc="100" dirty="0"/>
              <a:t>acts </a:t>
            </a:r>
            <a:r>
              <a:rPr spc="35" dirty="0"/>
              <a:t>in </a:t>
            </a:r>
            <a:r>
              <a:rPr spc="80" dirty="0"/>
              <a:t>different  </a:t>
            </a:r>
            <a:r>
              <a:rPr spc="25" dirty="0"/>
              <a:t>environments </a:t>
            </a:r>
            <a:r>
              <a:rPr spc="15"/>
              <a:t>differently</a:t>
            </a:r>
            <a:r>
              <a:rPr spc="15" smtClean="0"/>
              <a:t>?</a:t>
            </a:r>
            <a:endParaRPr dirty="0">
              <a:latin typeface="Apple Color Emoji"/>
              <a:cs typeface="Apple Color Emoj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630929" marR="5080" indent="-3449954">
              <a:lnSpc>
                <a:spcPts val="8200"/>
              </a:lnSpc>
              <a:spcBef>
                <a:spcPts val="540"/>
              </a:spcBef>
            </a:pPr>
            <a:r>
              <a:rPr sz="7000" spc="-204" dirty="0"/>
              <a:t>Use </a:t>
            </a:r>
            <a:r>
              <a:rPr sz="7000" spc="25" dirty="0"/>
              <a:t>environment </a:t>
            </a:r>
            <a:r>
              <a:rPr sz="7000" spc="-10" dirty="0"/>
              <a:t>variables</a:t>
            </a:r>
            <a:r>
              <a:rPr sz="7000" spc="-515" dirty="0"/>
              <a:t> </a:t>
            </a:r>
            <a:r>
              <a:rPr sz="7000" spc="160" dirty="0"/>
              <a:t>and/or  </a:t>
            </a:r>
            <a:r>
              <a:rPr sz="7000" spc="60" dirty="0"/>
              <a:t>build</a:t>
            </a:r>
            <a:r>
              <a:rPr sz="7000" spc="-295" dirty="0"/>
              <a:t> </a:t>
            </a:r>
            <a:r>
              <a:rPr sz="7000" spc="40" dirty="0"/>
              <a:t>arguments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169" y="838200"/>
            <a:ext cx="10977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/>
              <a:t>Variables, </a:t>
            </a:r>
            <a:r>
              <a:rPr sz="4500" spc="25" dirty="0"/>
              <a:t>arguments </a:t>
            </a:r>
            <a:r>
              <a:rPr sz="4500" spc="-15" dirty="0"/>
              <a:t>and </a:t>
            </a:r>
            <a:r>
              <a:rPr sz="4500" spc="25" dirty="0"/>
              <a:t>other</a:t>
            </a:r>
            <a:r>
              <a:rPr sz="4500" spc="-525" dirty="0"/>
              <a:t> </a:t>
            </a:r>
            <a:r>
              <a:rPr sz="4500" spc="5" dirty="0"/>
              <a:t>parameters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77899" y="2233783"/>
            <a:ext cx="141605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35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899" y="3668605"/>
            <a:ext cx="141605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35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899" y="5103428"/>
            <a:ext cx="141605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35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899" y="6538249"/>
            <a:ext cx="141605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35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77900" y="2128519"/>
            <a:ext cx="14300200" cy="5607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marR="5080">
              <a:lnSpc>
                <a:spcPct val="105800"/>
              </a:lnSpc>
              <a:spcBef>
                <a:spcPts val="100"/>
              </a:spcBef>
            </a:pPr>
            <a:r>
              <a:rPr sz="3800" b="1" spc="-260" dirty="0">
                <a:latin typeface="Arial"/>
                <a:cs typeface="Arial"/>
              </a:rPr>
              <a:t>ARG</a:t>
            </a:r>
            <a:r>
              <a:rPr sz="3400" spc="-260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25" dirty="0">
                <a:latin typeface="Arial"/>
                <a:cs typeface="Arial"/>
              </a:rPr>
              <a:t>Dockerﬁle: </a:t>
            </a:r>
            <a:r>
              <a:rPr sz="3400" spc="30" dirty="0">
                <a:latin typeface="Arial"/>
                <a:cs typeface="Arial"/>
              </a:rPr>
              <a:t>built-time </a:t>
            </a:r>
            <a:r>
              <a:rPr sz="3400" spc="10" dirty="0">
                <a:latin typeface="Arial"/>
                <a:cs typeface="Arial"/>
              </a:rPr>
              <a:t>arguments </a:t>
            </a:r>
            <a:r>
              <a:rPr sz="3400" spc="30" dirty="0">
                <a:latin typeface="Arial"/>
                <a:cs typeface="Arial"/>
              </a:rPr>
              <a:t>which </a:t>
            </a:r>
            <a:r>
              <a:rPr sz="3400" spc="-5" dirty="0">
                <a:latin typeface="Arial"/>
                <a:cs typeface="Arial"/>
              </a:rPr>
              <a:t>can </a:t>
            </a:r>
            <a:r>
              <a:rPr sz="3400" spc="-45" dirty="0">
                <a:latin typeface="Arial"/>
                <a:cs typeface="Arial"/>
              </a:rPr>
              <a:t>be </a:t>
            </a:r>
            <a:r>
              <a:rPr sz="3400" spc="-15" dirty="0">
                <a:latin typeface="Arial"/>
                <a:cs typeface="Arial"/>
              </a:rPr>
              <a:t>used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10" dirty="0">
                <a:latin typeface="Arial"/>
                <a:cs typeface="Arial"/>
              </a:rPr>
              <a:t>Dockerﬁle  </a:t>
            </a:r>
            <a:r>
              <a:rPr sz="3400" spc="10" dirty="0">
                <a:latin typeface="Arial"/>
                <a:cs typeface="Arial"/>
              </a:rPr>
              <a:t>($ </a:t>
            </a:r>
            <a:r>
              <a:rPr sz="3400" spc="-20" dirty="0">
                <a:latin typeface="Arial"/>
                <a:cs typeface="Arial"/>
              </a:rPr>
              <a:t>and </a:t>
            </a:r>
            <a:r>
              <a:rPr sz="3400" spc="80" dirty="0">
                <a:latin typeface="Arial"/>
                <a:cs typeface="Arial"/>
              </a:rPr>
              <a:t>if/else) </a:t>
            </a:r>
            <a:r>
              <a:rPr sz="3400" spc="-20" dirty="0">
                <a:latin typeface="Arial"/>
                <a:cs typeface="Arial"/>
              </a:rPr>
              <a:t>and </a:t>
            </a:r>
            <a:r>
              <a:rPr sz="3400" spc="5" dirty="0">
                <a:latin typeface="Arial"/>
                <a:cs typeface="Arial"/>
              </a:rPr>
              <a:t>supplied </a:t>
            </a:r>
            <a:r>
              <a:rPr sz="3400" spc="65" dirty="0">
                <a:latin typeface="Arial"/>
                <a:cs typeface="Arial"/>
              </a:rPr>
              <a:t>with </a:t>
            </a:r>
            <a:r>
              <a:rPr sz="3400" spc="-350" dirty="0"/>
              <a:t>docker build --build-args</a:t>
            </a:r>
            <a:r>
              <a:rPr sz="3400" spc="-1750" dirty="0"/>
              <a:t> </a:t>
            </a:r>
            <a:r>
              <a:rPr lang="en-US" sz="3400" spc="-1750" dirty="0" smtClean="0"/>
              <a:t>   </a:t>
            </a:r>
            <a:r>
              <a:rPr sz="3400" spc="-114" dirty="0" smtClean="0">
                <a:latin typeface="Arial"/>
                <a:cs typeface="Arial"/>
              </a:rPr>
              <a:t>CLI</a:t>
            </a:r>
            <a:endParaRPr sz="3400" dirty="0">
              <a:latin typeface="Arial"/>
              <a:cs typeface="Arial"/>
            </a:endParaRPr>
          </a:p>
          <a:p>
            <a:pPr marL="472440" marR="589915">
              <a:lnSpc>
                <a:spcPct val="105800"/>
              </a:lnSpc>
              <a:spcBef>
                <a:spcPts val="2530"/>
              </a:spcBef>
            </a:pPr>
            <a:r>
              <a:rPr sz="3800" b="1" spc="-165" dirty="0">
                <a:latin typeface="Arial"/>
                <a:cs typeface="Arial"/>
              </a:rPr>
              <a:t>ENV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25" dirty="0">
                <a:latin typeface="Arial"/>
                <a:cs typeface="Arial"/>
              </a:rPr>
              <a:t>Dockerﬁle: hard-coded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10" dirty="0">
                <a:latin typeface="Arial"/>
                <a:cs typeface="Arial"/>
              </a:rPr>
              <a:t>Dockerﬁle </a:t>
            </a:r>
            <a:r>
              <a:rPr sz="3400" spc="0" dirty="0">
                <a:latin typeface="Arial"/>
                <a:cs typeface="Arial"/>
              </a:rPr>
              <a:t>environment </a:t>
            </a:r>
            <a:r>
              <a:rPr sz="3400" spc="-10" dirty="0">
                <a:latin typeface="Arial"/>
                <a:cs typeface="Arial"/>
              </a:rPr>
              <a:t>variables </a:t>
            </a:r>
            <a:r>
              <a:rPr sz="3400" spc="35" dirty="0">
                <a:latin typeface="Arial"/>
                <a:cs typeface="Arial"/>
              </a:rPr>
              <a:t>so  </a:t>
            </a:r>
            <a:r>
              <a:rPr sz="3400" spc="-20" dirty="0">
                <a:latin typeface="Arial"/>
                <a:cs typeface="Arial"/>
              </a:rPr>
              <a:t>they </a:t>
            </a:r>
            <a:r>
              <a:rPr sz="3400" spc="0" dirty="0">
                <a:latin typeface="Arial"/>
                <a:cs typeface="Arial"/>
              </a:rPr>
              <a:t>become </a:t>
            </a:r>
            <a:r>
              <a:rPr sz="3400" spc="-30" dirty="0">
                <a:latin typeface="Arial"/>
                <a:cs typeface="Arial"/>
              </a:rPr>
              <a:t>baked </a:t>
            </a:r>
            <a:r>
              <a:rPr sz="3400" spc="50" dirty="0">
                <a:latin typeface="Arial"/>
                <a:cs typeface="Arial"/>
              </a:rPr>
              <a:t>into </a:t>
            </a:r>
            <a:r>
              <a:rPr sz="3400" spc="-40" dirty="0">
                <a:latin typeface="Arial"/>
                <a:cs typeface="Arial"/>
              </a:rPr>
              <a:t>an</a:t>
            </a:r>
            <a:r>
              <a:rPr sz="3400" spc="-500" dirty="0">
                <a:latin typeface="Arial"/>
                <a:cs typeface="Arial"/>
              </a:rPr>
              <a:t> </a:t>
            </a:r>
            <a:r>
              <a:rPr sz="3400" spc="5" dirty="0">
                <a:latin typeface="Arial"/>
                <a:cs typeface="Arial"/>
              </a:rPr>
              <a:t>image</a:t>
            </a:r>
            <a:endParaRPr sz="3400" dirty="0">
              <a:latin typeface="Arial"/>
              <a:cs typeface="Arial"/>
            </a:endParaRPr>
          </a:p>
          <a:p>
            <a:pPr marL="472440" marR="673735">
              <a:lnSpc>
                <a:spcPct val="105800"/>
              </a:lnSpc>
              <a:spcBef>
                <a:spcPts val="2530"/>
              </a:spcBef>
            </a:pPr>
            <a:r>
              <a:rPr sz="3800" b="1" spc="-225" dirty="0">
                <a:latin typeface="Arial"/>
                <a:cs typeface="Arial"/>
              </a:rPr>
              <a:t>RUN</a:t>
            </a:r>
            <a:r>
              <a:rPr sz="3400" spc="-225" dirty="0">
                <a:latin typeface="Arial"/>
                <a:cs typeface="Arial"/>
              </a:rPr>
              <a:t> </a:t>
            </a:r>
            <a:r>
              <a:rPr sz="3400" spc="65" dirty="0">
                <a:latin typeface="Arial"/>
                <a:cs typeface="Arial"/>
              </a:rPr>
              <a:t>with </a:t>
            </a:r>
            <a:r>
              <a:rPr sz="3400" spc="0" dirty="0">
                <a:latin typeface="Arial"/>
                <a:cs typeface="Arial"/>
              </a:rPr>
              <a:t>environment </a:t>
            </a:r>
            <a:r>
              <a:rPr sz="3400" spc="-10" dirty="0">
                <a:latin typeface="Arial"/>
                <a:cs typeface="Arial"/>
              </a:rPr>
              <a:t>variables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40" dirty="0">
                <a:latin typeface="Arial"/>
                <a:cs typeface="Arial"/>
              </a:rPr>
              <a:t>Dockerﬁle, </a:t>
            </a:r>
            <a:r>
              <a:rPr sz="3400" spc="-95" dirty="0">
                <a:latin typeface="Arial"/>
                <a:cs typeface="Arial"/>
              </a:rPr>
              <a:t>e.g., </a:t>
            </a:r>
            <a:r>
              <a:rPr sz="3400" spc="-350" dirty="0"/>
              <a:t>RUN  NODE_ENV=production npm i</a:t>
            </a:r>
            <a:r>
              <a:rPr sz="3400" spc="-1170" dirty="0"/>
              <a:t> </a:t>
            </a:r>
            <a:r>
              <a:rPr sz="3400" spc="-200" dirty="0">
                <a:latin typeface="Arial"/>
                <a:cs typeface="Arial"/>
              </a:rPr>
              <a:t>- </a:t>
            </a:r>
            <a:r>
              <a:rPr sz="3400" spc="0" dirty="0">
                <a:latin typeface="Arial"/>
                <a:cs typeface="Arial"/>
              </a:rPr>
              <a:t>same </a:t>
            </a:r>
            <a:r>
              <a:rPr sz="3400" spc="-5" dirty="0">
                <a:latin typeface="Arial"/>
                <a:cs typeface="Arial"/>
              </a:rPr>
              <a:t>as </a:t>
            </a:r>
            <a:r>
              <a:rPr sz="3400" spc="-170" dirty="0">
                <a:latin typeface="Arial"/>
                <a:cs typeface="Arial"/>
              </a:rPr>
              <a:t>ENV </a:t>
            </a:r>
            <a:r>
              <a:rPr sz="3400" spc="15" dirty="0">
                <a:latin typeface="Arial"/>
                <a:cs typeface="Arial"/>
              </a:rPr>
              <a:t>in </a:t>
            </a:r>
            <a:r>
              <a:rPr sz="3400" spc="-15" dirty="0">
                <a:latin typeface="Arial"/>
                <a:cs typeface="Arial"/>
              </a:rPr>
              <a:t>Dockerﬁle</a:t>
            </a:r>
            <a:endParaRPr sz="3400" dirty="0">
              <a:latin typeface="Arial"/>
              <a:cs typeface="Arial"/>
            </a:endParaRPr>
          </a:p>
          <a:p>
            <a:pPr marL="472440" marR="673735">
              <a:lnSpc>
                <a:spcPct val="105800"/>
              </a:lnSpc>
              <a:spcBef>
                <a:spcPts val="2530"/>
              </a:spcBef>
            </a:pPr>
            <a:r>
              <a:rPr sz="3400" spc="-20" dirty="0">
                <a:latin typeface="Arial"/>
                <a:cs typeface="Arial"/>
              </a:rPr>
              <a:t>Environment </a:t>
            </a:r>
            <a:r>
              <a:rPr sz="3400" spc="-10" dirty="0">
                <a:latin typeface="Arial"/>
                <a:cs typeface="Arial"/>
              </a:rPr>
              <a:t>variables </a:t>
            </a:r>
            <a:r>
              <a:rPr sz="3400" spc="65" dirty="0">
                <a:latin typeface="Arial"/>
                <a:cs typeface="Arial"/>
              </a:rPr>
              <a:t>with </a:t>
            </a:r>
            <a:r>
              <a:rPr sz="3400" spc="-350" dirty="0"/>
              <a:t>docker run </a:t>
            </a:r>
            <a:r>
              <a:rPr sz="3400" spc="-275" dirty="0"/>
              <a:t>-e</a:t>
            </a:r>
            <a:r>
              <a:rPr sz="3400" spc="-275" dirty="0">
                <a:latin typeface="Arial"/>
                <a:cs typeface="Arial"/>
              </a:rPr>
              <a:t>: </a:t>
            </a:r>
            <a:r>
              <a:rPr sz="3400" spc="-35" dirty="0">
                <a:latin typeface="Arial"/>
                <a:cs typeface="Arial"/>
              </a:rPr>
              <a:t>not-hard-coded, </a:t>
            </a:r>
            <a:r>
              <a:rPr sz="3400" spc="0" dirty="0">
                <a:latin typeface="Arial"/>
                <a:cs typeface="Arial"/>
              </a:rPr>
              <a:t>run-time  </a:t>
            </a:r>
            <a:r>
              <a:rPr sz="3400" spc="-20" dirty="0">
                <a:latin typeface="Arial"/>
                <a:cs typeface="Arial"/>
              </a:rPr>
              <a:t>and </a:t>
            </a:r>
            <a:r>
              <a:rPr sz="3400" spc="5" dirty="0">
                <a:latin typeface="Arial"/>
                <a:cs typeface="Arial"/>
              </a:rPr>
              <a:t>supplied </a:t>
            </a:r>
            <a:r>
              <a:rPr sz="3400" spc="50" dirty="0">
                <a:latin typeface="Arial"/>
                <a:cs typeface="Arial"/>
              </a:rPr>
              <a:t>at</a:t>
            </a:r>
            <a:r>
              <a:rPr sz="3400" spc="-35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run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6507956" y="838200"/>
            <a:ext cx="3238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35" dirty="0">
                <a:solidFill>
                  <a:srgbClr val="373737"/>
                </a:solidFill>
                <a:latin typeface="Arial"/>
                <a:cs typeface="Arial"/>
              </a:rPr>
              <a:t>ARG </a:t>
            </a:r>
            <a:r>
              <a:rPr sz="4500" spc="-30" dirty="0">
                <a:solidFill>
                  <a:srgbClr val="373737"/>
                </a:solidFill>
                <a:latin typeface="Arial"/>
                <a:cs typeface="Arial"/>
              </a:rPr>
              <a:t>vs.</a:t>
            </a:r>
            <a:r>
              <a:rPr sz="4500" spc="-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4500" spc="-215" dirty="0">
                <a:solidFill>
                  <a:srgbClr val="373737"/>
                </a:solidFill>
                <a:latin typeface="Arial"/>
                <a:cs typeface="Arial"/>
              </a:rPr>
              <a:t>ENV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128519"/>
            <a:ext cx="1386078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280" dirty="0">
                <a:solidFill>
                  <a:srgbClr val="373737"/>
                </a:solidFill>
                <a:latin typeface="Arial"/>
                <a:cs typeface="Arial"/>
              </a:rPr>
              <a:t>ARG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-180" dirty="0">
                <a:solidFill>
                  <a:srgbClr val="373737"/>
                </a:solidFill>
                <a:latin typeface="Arial"/>
                <a:cs typeface="Arial"/>
              </a:rPr>
              <a:t>ENV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are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baked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into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images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but </a:t>
            </a:r>
            <a:r>
              <a:rPr sz="3800" spc="-280" dirty="0">
                <a:solidFill>
                  <a:srgbClr val="373737"/>
                </a:solidFill>
                <a:latin typeface="Arial"/>
                <a:cs typeface="Arial"/>
              </a:rPr>
              <a:t>ARG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can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be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modiﬁed</a:t>
            </a:r>
            <a:r>
              <a:rPr sz="3800" spc="-6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on  </a:t>
            </a:r>
            <a:r>
              <a:rPr sz="3800" spc="60" dirty="0" smtClean="0">
                <a:solidFill>
                  <a:srgbClr val="373737"/>
                </a:solidFill>
                <a:latin typeface="Arial"/>
                <a:cs typeface="Arial"/>
              </a:rPr>
              <a:t>buil</a:t>
            </a:r>
            <a:r>
              <a:rPr lang="en-US" sz="3800" spc="60" dirty="0" smtClean="0">
                <a:solidFill>
                  <a:srgbClr val="373737"/>
                </a:solidFill>
                <a:latin typeface="Arial"/>
                <a:cs typeface="Arial"/>
              </a:rPr>
              <a:t>d</a:t>
            </a:r>
            <a:r>
              <a:rPr sz="3800" spc="60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with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docker build</a:t>
            </a:r>
            <a:r>
              <a:rPr sz="3800" spc="-740" dirty="0">
                <a:solidFill>
                  <a:srgbClr val="373737"/>
                </a:solidFill>
                <a:latin typeface="Monaco"/>
                <a:cs typeface="Monaco"/>
              </a:rPr>
              <a:t> </a:t>
            </a:r>
            <a:r>
              <a:rPr sz="3800" spc="-385" dirty="0">
                <a:solidFill>
                  <a:srgbClr val="373737"/>
                </a:solidFill>
                <a:latin typeface="Monaco"/>
                <a:cs typeface="Monaco"/>
              </a:rPr>
              <a:t>--build-args</a:t>
            </a:r>
            <a:endParaRPr sz="38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754" y="838200"/>
            <a:ext cx="80492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4" dirty="0"/>
              <a:t>Yet </a:t>
            </a:r>
            <a:r>
              <a:rPr sz="4500" spc="25" dirty="0"/>
              <a:t>more </a:t>
            </a:r>
            <a:r>
              <a:rPr sz="4500" spc="-5" dirty="0"/>
              <a:t>Dockerﬁle</a:t>
            </a:r>
            <a:r>
              <a:rPr sz="4500" spc="-360" dirty="0"/>
              <a:t> </a:t>
            </a:r>
            <a:r>
              <a:rPr sz="4500" spc="25" dirty="0"/>
              <a:t>Statements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746238" y="2013312"/>
            <a:ext cx="14766290" cy="649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sz="3800" spc="-195" dirty="0" smtClean="0">
                <a:solidFill>
                  <a:srgbClr val="373737"/>
                </a:solidFill>
                <a:latin typeface="Arial"/>
                <a:cs typeface="Arial"/>
              </a:rPr>
              <a:t>ADD</a:t>
            </a:r>
            <a:r>
              <a:rPr lang="en-US" sz="3800" spc="-195" dirty="0" smtClean="0">
                <a:solidFill>
                  <a:srgbClr val="373737"/>
                </a:solidFill>
                <a:latin typeface="Arial"/>
                <a:cs typeface="Arial"/>
              </a:rPr>
              <a:t> - </a:t>
            </a:r>
            <a:r>
              <a:rPr lang="en-US" sz="3200" dirty="0"/>
              <a:t>copies new files, directories or remote file </a:t>
            </a:r>
            <a:r>
              <a:rPr lang="en-US" sz="3200" dirty="0" smtClean="0"/>
              <a:t>URLs and adds them to the  image’s filesystem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endParaRPr lang="en-US" sz="3200" dirty="0" smtClean="0"/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en-US" sz="3800" dirty="0" smtClean="0">
                <a:latin typeface="Arial"/>
                <a:cs typeface="Arial"/>
              </a:rPr>
              <a:t>LABEL</a:t>
            </a:r>
            <a:r>
              <a:rPr lang="en-US" sz="3200" dirty="0" smtClean="0">
                <a:latin typeface="Arial"/>
                <a:cs typeface="Arial"/>
              </a:rPr>
              <a:t> - </a:t>
            </a:r>
            <a:r>
              <a:rPr lang="en-US" sz="3200" dirty="0"/>
              <a:t>adds metadata to an </a:t>
            </a:r>
            <a:r>
              <a:rPr lang="en-US" sz="3200" dirty="0" smtClean="0"/>
              <a:t>image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sz="3800" spc="-145" dirty="0" smtClean="0">
                <a:solidFill>
                  <a:srgbClr val="373737"/>
                </a:solidFill>
                <a:latin typeface="Arial"/>
                <a:cs typeface="Arial"/>
              </a:rPr>
              <a:t>V</a:t>
            </a:r>
            <a:r>
              <a:rPr sz="3800" spc="-345" dirty="0" smtClean="0">
                <a:solidFill>
                  <a:srgbClr val="373737"/>
                </a:solidFill>
                <a:latin typeface="Arial"/>
                <a:cs typeface="Arial"/>
              </a:rPr>
              <a:t>O</a:t>
            </a:r>
            <a:r>
              <a:rPr sz="3800" spc="-175" dirty="0" smtClean="0">
                <a:solidFill>
                  <a:srgbClr val="373737"/>
                </a:solidFill>
                <a:latin typeface="Arial"/>
                <a:cs typeface="Arial"/>
              </a:rPr>
              <a:t>L</a:t>
            </a:r>
            <a:r>
              <a:rPr sz="3800" spc="-290" dirty="0" smtClean="0">
                <a:solidFill>
                  <a:srgbClr val="373737"/>
                </a:solidFill>
                <a:latin typeface="Arial"/>
                <a:cs typeface="Arial"/>
              </a:rPr>
              <a:t>U</a:t>
            </a:r>
            <a:r>
              <a:rPr sz="3800" spc="-120" dirty="0" smtClean="0">
                <a:solidFill>
                  <a:srgbClr val="373737"/>
                </a:solidFill>
                <a:latin typeface="Arial"/>
                <a:cs typeface="Arial"/>
              </a:rPr>
              <a:t>ME</a:t>
            </a:r>
            <a:r>
              <a:rPr lang="en-US" sz="3800" spc="-120" dirty="0" smtClean="0">
                <a:solidFill>
                  <a:srgbClr val="373737"/>
                </a:solidFill>
                <a:latin typeface="Arial"/>
                <a:cs typeface="Arial"/>
              </a:rPr>
              <a:t> - </a:t>
            </a:r>
            <a:r>
              <a:rPr lang="en-US" sz="3200" dirty="0"/>
              <a:t>creates a mount point </a:t>
            </a:r>
            <a:r>
              <a:rPr lang="en-US" sz="3200" dirty="0" smtClean="0"/>
              <a:t>pointing to </a:t>
            </a:r>
            <a:r>
              <a:rPr lang="en-US" sz="3200" dirty="0"/>
              <a:t>externally mounted volumes from native host or other </a:t>
            </a:r>
            <a:r>
              <a:rPr lang="en-US" sz="3200" dirty="0" smtClean="0"/>
              <a:t>containers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endParaRPr sz="3200" dirty="0">
              <a:latin typeface="Arial"/>
              <a:cs typeface="Arial"/>
            </a:endParaRPr>
          </a:p>
          <a:p>
            <a:pPr marL="584200" marR="5080" indent="-571500">
              <a:buFont typeface="Arial" charset="0"/>
              <a:buChar char="•"/>
            </a:pPr>
            <a:r>
              <a:rPr sz="3800" spc="-195" dirty="0">
                <a:solidFill>
                  <a:srgbClr val="373737"/>
                </a:solidFill>
                <a:latin typeface="Arial"/>
                <a:cs typeface="Arial"/>
              </a:rPr>
              <a:t>ENTRYPOINT </a:t>
            </a:r>
            <a:r>
              <a:rPr sz="3800" spc="75" dirty="0" smtClean="0">
                <a:solidFill>
                  <a:srgbClr val="373737"/>
                </a:solidFill>
                <a:latin typeface="Arial"/>
                <a:cs typeface="Arial"/>
              </a:rPr>
              <a:t>(</a:t>
            </a:r>
            <a:r>
              <a:rPr sz="3200" spc="-130" dirty="0" smtClean="0">
                <a:solidFill>
                  <a:srgbClr val="373737"/>
                </a:solidFill>
                <a:latin typeface="Arial"/>
                <a:cs typeface="Arial"/>
              </a:rPr>
              <a:t>CMD </a:t>
            </a:r>
            <a:r>
              <a:rPr sz="3200" spc="25" dirty="0">
                <a:solidFill>
                  <a:srgbClr val="373737"/>
                </a:solidFill>
                <a:latin typeface="Arial"/>
                <a:cs typeface="Arial"/>
              </a:rPr>
              <a:t>or</a:t>
            </a:r>
            <a:r>
              <a:rPr sz="3200" spc="-32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200" spc="-170" dirty="0" smtClean="0">
                <a:solidFill>
                  <a:srgbClr val="373737"/>
                </a:solidFill>
                <a:latin typeface="Arial"/>
                <a:cs typeface="Arial"/>
              </a:rPr>
              <a:t>ENTRYPOINT</a:t>
            </a:r>
            <a:r>
              <a:rPr lang="en-US" sz="3200" spc="-170" dirty="0" smtClean="0">
                <a:solidFill>
                  <a:srgbClr val="373737"/>
                </a:solidFill>
                <a:latin typeface="Arial"/>
                <a:cs typeface="Arial"/>
              </a:rPr>
              <a:t> required</a:t>
            </a:r>
            <a:r>
              <a:rPr sz="3800" spc="-170" dirty="0" smtClean="0">
                <a:solidFill>
                  <a:srgbClr val="373737"/>
                </a:solidFill>
                <a:latin typeface="Arial"/>
                <a:cs typeface="Arial"/>
              </a:rPr>
              <a:t>)  </a:t>
            </a:r>
            <a:r>
              <a:rPr lang="en-US" sz="3800" spc="-170" dirty="0" smtClean="0">
                <a:solidFill>
                  <a:srgbClr val="373737"/>
                </a:solidFill>
                <a:latin typeface="Arial"/>
                <a:cs typeface="Arial"/>
              </a:rPr>
              <a:t>- </a:t>
            </a:r>
            <a:r>
              <a:rPr lang="en-US" sz="3200" dirty="0"/>
              <a:t>allows you to configure a container that will run as an executable</a:t>
            </a:r>
            <a:endParaRPr lang="en-US" sz="3200" spc="-170" dirty="0" smtClean="0">
              <a:solidFill>
                <a:srgbClr val="373737"/>
              </a:solidFill>
              <a:latin typeface="Arial"/>
              <a:cs typeface="Arial"/>
            </a:endParaRPr>
          </a:p>
          <a:p>
            <a:pPr marL="584200" marR="5080" indent="-571500">
              <a:lnSpc>
                <a:spcPct val="167500"/>
              </a:lnSpc>
              <a:buFont typeface="Arial" charset="0"/>
              <a:buChar char="•"/>
            </a:pPr>
            <a:r>
              <a:rPr sz="3800" spc="-340" dirty="0" smtClean="0">
                <a:solidFill>
                  <a:srgbClr val="373737"/>
                </a:solidFill>
                <a:latin typeface="Arial"/>
                <a:cs typeface="Arial"/>
              </a:rPr>
              <a:t>USER</a:t>
            </a:r>
            <a:r>
              <a:rPr lang="en-US" sz="3800" spc="-340" dirty="0" smtClean="0">
                <a:solidFill>
                  <a:srgbClr val="373737"/>
                </a:solidFill>
                <a:latin typeface="Arial"/>
                <a:cs typeface="Arial"/>
              </a:rPr>
              <a:t>  -  </a:t>
            </a:r>
            <a:r>
              <a:rPr lang="en-US" sz="3200" spc="-340" dirty="0" smtClean="0">
                <a:solidFill>
                  <a:srgbClr val="373737"/>
                </a:solidFill>
                <a:cs typeface="Arial"/>
              </a:rPr>
              <a:t>specifies</a:t>
            </a:r>
            <a:r>
              <a:rPr lang="en-US" sz="3200" dirty="0" smtClean="0"/>
              <a:t> </a:t>
            </a:r>
            <a:r>
              <a:rPr lang="en-US" sz="3200" dirty="0"/>
              <a:t>the user name or UID to use when running the </a:t>
            </a:r>
            <a:r>
              <a:rPr lang="en-US" sz="3200" dirty="0" smtClean="0"/>
              <a:t>image and Dockerfile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1165</Words>
  <Application>Microsoft Macintosh PowerPoint</Application>
  <PresentationFormat>Custom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Color Emoji</vt:lpstr>
      <vt:lpstr>Calibri</vt:lpstr>
      <vt:lpstr>Monaco</vt:lpstr>
      <vt:lpstr>Times New Roman</vt:lpstr>
      <vt:lpstr>Arial</vt:lpstr>
      <vt:lpstr>Office Theme</vt:lpstr>
      <vt:lpstr>Module 2:  Working with Containers</vt:lpstr>
      <vt:lpstr>Working with containers</vt:lpstr>
      <vt:lpstr>Remove all containers and images ⚠</vt:lpstr>
      <vt:lpstr>Remove all containers and images ⚠</vt:lpstr>
      <vt:lpstr>How do you connect to a database, make  container ﬂexible so it acts in different  environments differently?</vt:lpstr>
      <vt:lpstr>Use environment variables and/or  build arguments</vt:lpstr>
      <vt:lpstr>Variables, arguments and other parameters</vt:lpstr>
      <vt:lpstr>PowerPoint Presentation</vt:lpstr>
      <vt:lpstr>Yet more Dockerﬁle Statements</vt:lpstr>
      <vt:lpstr>COPY vs ADD</vt:lpstr>
      <vt:lpstr>ENTRYPOINT vs CMD</vt:lpstr>
      <vt:lpstr>What to use</vt:lpstr>
      <vt:lpstr>Development with Docker</vt:lpstr>
      <vt:lpstr>Use volumes!</vt:lpstr>
      <vt:lpstr>You can attach and detach volumes. Volumes allow sharing of  data in the run-time between host and container.</vt:lpstr>
      <vt:lpstr>How to use the same image in production?</vt:lpstr>
      <vt:lpstr>Use pm2 for dev and production</vt:lpstr>
      <vt:lpstr>If/else in npm start   script</vt:lpstr>
      <vt:lpstr>Recommended for Dockerizing Node</vt:lpstr>
      <vt:lpstr>Recommended for Dockerizing Node</vt:lpstr>
      <vt:lpstr>Production-level Dockerﬁle Example</vt:lpstr>
      <vt:lpstr>Production-level Dockerﬁle Example (cont)</vt:lpstr>
      <vt:lpstr>Production-level Dockerﬁle Example (cont)</vt:lpstr>
      <vt:lpstr>Multiple containers with Docker  networks</vt:lpstr>
      <vt:lpstr>Each container should have only one concern</vt:lpstr>
      <vt:lpstr>One Network allows sharing of connections  between containers</vt:lpstr>
      <vt:lpstr>Create a new network with Bridge driver:</vt:lpstr>
      <vt:lpstr>When you launch a container into a network and use a name, other  containers can access this container by name. For example,  launch MongoDB from its ofﬁcial image at Docker Hub:</vt:lpstr>
      <vt:lpstr>Copy the API image ID:</vt:lpstr>
      <vt:lpstr>Lab 1: Dockerized Node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containers</dc:title>
  <cp:lastModifiedBy>Robin Beck</cp:lastModifiedBy>
  <cp:revision>13</cp:revision>
  <dcterms:created xsi:type="dcterms:W3CDTF">2017-07-04T23:11:04Z</dcterms:created>
  <dcterms:modified xsi:type="dcterms:W3CDTF">2017-07-04T21:46:59Z</dcterms:modified>
</cp:coreProperties>
</file>