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5" r:id="rId24"/>
    <p:sldId id="281" r:id="rId25"/>
    <p:sldId id="282" r:id="rId2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65"/>
    <p:restoredTop sz="94631"/>
  </p:normalViewPr>
  <p:slideViewPr>
    <p:cSldViewPr>
      <p:cViewPr varScale="1">
        <p:scale>
          <a:sx n="76" d="100"/>
          <a:sy n="76" d="100"/>
        </p:scale>
        <p:origin x="86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60169" y="800100"/>
            <a:ext cx="2735661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89"/>
              </a:lnSpc>
            </a:pPr>
            <a:r>
              <a:rPr spc="65" dirty="0"/>
              <a:t>© </a:t>
            </a:r>
            <a:r>
              <a:rPr spc="-45" dirty="0"/>
              <a:t>NodeProgram.com, </a:t>
            </a:r>
            <a:r>
              <a:rPr spc="-40" dirty="0"/>
              <a:t>Node.University </a:t>
            </a:r>
            <a:r>
              <a:rPr spc="-65" dirty="0"/>
              <a:t>and </a:t>
            </a:r>
            <a:r>
              <a:rPr spc="-20" dirty="0"/>
              <a:t>Azat </a:t>
            </a:r>
            <a:r>
              <a:rPr spc="-35" dirty="0"/>
              <a:t>Mardan</a:t>
            </a:r>
            <a:r>
              <a:rPr spc="-145" dirty="0"/>
              <a:t> </a:t>
            </a:r>
            <a:r>
              <a:rPr spc="2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89"/>
              </a:lnSpc>
            </a:pPr>
            <a:r>
              <a:rPr spc="65" dirty="0"/>
              <a:t>© </a:t>
            </a:r>
            <a:r>
              <a:rPr spc="-45" dirty="0"/>
              <a:t>NodeProgram.com, </a:t>
            </a:r>
            <a:r>
              <a:rPr spc="-40" dirty="0"/>
              <a:t>Node.University </a:t>
            </a:r>
            <a:r>
              <a:rPr spc="-65" dirty="0"/>
              <a:t>and </a:t>
            </a:r>
            <a:r>
              <a:rPr spc="-20" dirty="0"/>
              <a:t>Azat </a:t>
            </a:r>
            <a:r>
              <a:rPr spc="-35" dirty="0"/>
              <a:t>Mardan</a:t>
            </a:r>
            <a:r>
              <a:rPr spc="-145" dirty="0"/>
              <a:t> </a:t>
            </a:r>
            <a:r>
              <a:rPr spc="2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89"/>
              </a:lnSpc>
            </a:pPr>
            <a:r>
              <a:rPr spc="65" dirty="0"/>
              <a:t>© </a:t>
            </a:r>
            <a:r>
              <a:rPr spc="-45" dirty="0"/>
              <a:t>NodeProgram.com, </a:t>
            </a:r>
            <a:r>
              <a:rPr spc="-40" dirty="0"/>
              <a:t>Node.University </a:t>
            </a:r>
            <a:r>
              <a:rPr spc="-65" dirty="0"/>
              <a:t>and </a:t>
            </a:r>
            <a:r>
              <a:rPr spc="-20" dirty="0"/>
              <a:t>Azat </a:t>
            </a:r>
            <a:r>
              <a:rPr spc="-35" dirty="0"/>
              <a:t>Mardan</a:t>
            </a:r>
            <a:r>
              <a:rPr spc="-145" dirty="0"/>
              <a:t> </a:t>
            </a:r>
            <a:r>
              <a:rPr spc="2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89"/>
              </a:lnSpc>
            </a:pPr>
            <a:r>
              <a:rPr spc="65" dirty="0"/>
              <a:t>© </a:t>
            </a:r>
            <a:r>
              <a:rPr spc="-45" dirty="0"/>
              <a:t>NodeProgram.com, </a:t>
            </a:r>
            <a:r>
              <a:rPr spc="-40" dirty="0"/>
              <a:t>Node.University </a:t>
            </a:r>
            <a:r>
              <a:rPr spc="-65" dirty="0"/>
              <a:t>and </a:t>
            </a:r>
            <a:r>
              <a:rPr spc="-20" dirty="0"/>
              <a:t>Azat </a:t>
            </a:r>
            <a:r>
              <a:rPr spc="-35" dirty="0"/>
              <a:t>Mardan</a:t>
            </a:r>
            <a:r>
              <a:rPr spc="-145" dirty="0"/>
              <a:t> </a:t>
            </a:r>
            <a:r>
              <a:rPr spc="2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89"/>
              </a:lnSpc>
            </a:pPr>
            <a:r>
              <a:rPr spc="65" dirty="0"/>
              <a:t>© </a:t>
            </a:r>
            <a:r>
              <a:rPr spc="-45" dirty="0"/>
              <a:t>NodeProgram.com, </a:t>
            </a:r>
            <a:r>
              <a:rPr spc="-40" dirty="0"/>
              <a:t>Node.University </a:t>
            </a:r>
            <a:r>
              <a:rPr spc="-65" dirty="0"/>
              <a:t>and </a:t>
            </a:r>
            <a:r>
              <a:rPr spc="-20" dirty="0"/>
              <a:t>Azat </a:t>
            </a:r>
            <a:r>
              <a:rPr spc="-35" dirty="0"/>
              <a:t>Mardan</a:t>
            </a:r>
            <a:r>
              <a:rPr spc="-145" dirty="0"/>
              <a:t> </a:t>
            </a:r>
            <a:r>
              <a:rPr spc="2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0713" y="3657600"/>
            <a:ext cx="4954572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6640" y="2252979"/>
            <a:ext cx="14142719" cy="510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0600" y="8507526"/>
            <a:ext cx="5323840" cy="24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89"/>
              </a:lnSpc>
            </a:pPr>
            <a:r>
              <a:rPr spc="65" dirty="0"/>
              <a:t>© </a:t>
            </a:r>
            <a:r>
              <a:rPr spc="-45" dirty="0"/>
              <a:t>NodeProgram.com, </a:t>
            </a:r>
            <a:r>
              <a:rPr spc="-40" dirty="0"/>
              <a:t>Node.University </a:t>
            </a:r>
            <a:r>
              <a:rPr spc="-65" dirty="0"/>
              <a:t>and </a:t>
            </a:r>
            <a:r>
              <a:rPr spc="-20" dirty="0"/>
              <a:t>Azat </a:t>
            </a:r>
            <a:r>
              <a:rPr spc="-35" dirty="0"/>
              <a:t>Mardan</a:t>
            </a:r>
            <a:r>
              <a:rPr spc="-145" dirty="0"/>
              <a:t> </a:t>
            </a:r>
            <a:r>
              <a:rPr spc="2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006662" y="8507526"/>
            <a:ext cx="271780" cy="24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37373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docs.docker.com/datacenter/install/aw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116973" y="8507528"/>
            <a:ext cx="16129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789"/>
              </a:lnSpc>
            </a:pPr>
            <a:fld id="{81D60167-4931-47E6-BA6A-407CBD079E47}" type="slidenum">
              <a:rPr sz="1500" b="1" spc="25" dirty="0">
                <a:solidFill>
                  <a:srgbClr val="373737"/>
                </a:solidFill>
                <a:latin typeface="Arial"/>
                <a:cs typeface="Arial"/>
              </a:rPr>
              <a:pPr marL="25399">
                <a:lnSpc>
                  <a:spcPts val="1789"/>
                </a:lnSpc>
              </a:pPr>
              <a:t>1</a:t>
            </a:fld>
            <a:endParaRPr sz="15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600" y="2590800"/>
            <a:ext cx="10585306" cy="324447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7000" spc="51" dirty="0"/>
              <a:t>Module </a:t>
            </a:r>
            <a:r>
              <a:rPr lang="en-US" spc="-111" dirty="0" smtClean="0"/>
              <a:t>3</a:t>
            </a:r>
            <a:r>
              <a:rPr sz="7000" spc="-111" dirty="0" smtClean="0"/>
              <a:t>: </a:t>
            </a:r>
            <a:r>
              <a:rPr lang="en-US" sz="7000" spc="-111" dirty="0"/>
              <a:t/>
            </a:r>
            <a:br>
              <a:rPr lang="en-US" sz="7000" spc="-111" dirty="0"/>
            </a:br>
            <a:r>
              <a:rPr lang="en-US" sz="7000" spc="-65" dirty="0" smtClean="0"/>
              <a:t>Deploying to Production with AWS and Containers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07567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0800" y="0"/>
            <a:ext cx="8568267" cy="655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1676400"/>
            <a:ext cx="63881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35" dirty="0" smtClean="0"/>
              <a:t>Docker Enterprise Edition</a:t>
            </a:r>
            <a:endParaRPr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977900" y="4056085"/>
            <a:ext cx="9817100" cy="3105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 smtClean="0">
                <a:solidFill>
                  <a:srgbClr val="373737"/>
                </a:solidFill>
                <a:latin typeface="Arial"/>
                <a:cs typeface="Arial"/>
              </a:rPr>
              <a:t>CloudFormation</a:t>
            </a:r>
            <a:r>
              <a:rPr sz="2800" spc="-90" dirty="0" smtClean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2800" spc="10" dirty="0" smtClean="0">
                <a:solidFill>
                  <a:srgbClr val="373737"/>
                </a:solidFill>
                <a:latin typeface="Arial"/>
                <a:cs typeface="Arial"/>
              </a:rPr>
              <a:t>blueprint</a:t>
            </a:r>
            <a:r>
              <a:rPr lang="en-US" sz="2800" spc="10" dirty="0" smtClean="0">
                <a:solidFill>
                  <a:srgbClr val="373737"/>
                </a:solidFill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10" dirty="0">
              <a:solidFill>
                <a:srgbClr val="373737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>
                <a:latin typeface="Arial"/>
                <a:cs typeface="Arial"/>
                <a:hlinkClick r:id="rId3"/>
              </a:rPr>
              <a:t>https://docs.docker.com/datacenter/install/aws/</a:t>
            </a:r>
            <a:endParaRPr lang="en-US" sz="28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>
                <a:latin typeface="Arial"/>
                <a:cs typeface="Arial"/>
              </a:rPr>
              <a:t>https://</a:t>
            </a:r>
            <a:r>
              <a:rPr lang="en-US" sz="2800" dirty="0" err="1" smtClean="0">
                <a:latin typeface="Arial"/>
                <a:cs typeface="Arial"/>
              </a:rPr>
              <a:t>store.docker.com</a:t>
            </a:r>
            <a:r>
              <a:rPr lang="en-US" sz="2800" dirty="0" smtClean="0">
                <a:latin typeface="Arial"/>
                <a:cs typeface="Arial"/>
              </a:rPr>
              <a:t>/editions/enterprise/</a:t>
            </a:r>
            <a:r>
              <a:rPr lang="en-US" sz="2800" dirty="0" err="1" smtClean="0">
                <a:latin typeface="Arial"/>
                <a:cs typeface="Arial"/>
              </a:rPr>
              <a:t>docker-ee-aws</a:t>
            </a:r>
            <a:endParaRPr lang="en-US" sz="28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11</a:t>
            </a:fld>
            <a:endParaRPr spc="25" dirty="0"/>
          </a:p>
        </p:txBody>
      </p:sp>
      <p:sp>
        <p:nvSpPr>
          <p:cNvPr id="2" name="object 2"/>
          <p:cNvSpPr txBox="1"/>
          <p:nvPr/>
        </p:nvSpPr>
        <p:spPr>
          <a:xfrm>
            <a:off x="977900" y="800100"/>
            <a:ext cx="14300541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500" spc="-459" dirty="0" smtClean="0">
                <a:solidFill>
                  <a:srgbClr val="373737"/>
                </a:solidFill>
                <a:latin typeface="Arial"/>
                <a:cs typeface="Arial"/>
              </a:rPr>
              <a:t>RDS</a:t>
            </a:r>
            <a:endParaRPr lang="en-US" sz="4500" spc="-459" dirty="0" smtClean="0">
              <a:solidFill>
                <a:srgbClr val="373737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500" spc="-459" dirty="0" smtClean="0">
                <a:solidFill>
                  <a:srgbClr val="373737"/>
                </a:solidFill>
                <a:latin typeface="Arial"/>
                <a:cs typeface="Arial"/>
              </a:rPr>
              <a:t>Relational Database Service</a:t>
            </a:r>
            <a:endParaRPr sz="4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3200400"/>
            <a:ext cx="138639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14" dirty="0"/>
              <a:t>Can </a:t>
            </a:r>
            <a:r>
              <a:rPr sz="3800" spc="-45" dirty="0"/>
              <a:t>be</a:t>
            </a:r>
            <a:r>
              <a:rPr sz="3800" spc="-120" dirty="0"/>
              <a:t> </a:t>
            </a:r>
            <a:r>
              <a:rPr sz="3800" spc="-10" dirty="0"/>
              <a:t>used</a:t>
            </a:r>
            <a:r>
              <a:rPr sz="3800" spc="-114" dirty="0"/>
              <a:t> </a:t>
            </a:r>
            <a:r>
              <a:rPr sz="3800" spc="80" dirty="0"/>
              <a:t>with</a:t>
            </a:r>
            <a:r>
              <a:rPr sz="3800" spc="-114" dirty="0"/>
              <a:t> </a:t>
            </a:r>
            <a:r>
              <a:rPr sz="3800" spc="25" dirty="0"/>
              <a:t>other</a:t>
            </a:r>
            <a:r>
              <a:rPr sz="3800" spc="-114" dirty="0"/>
              <a:t> </a:t>
            </a:r>
            <a:r>
              <a:rPr sz="3800" dirty="0"/>
              <a:t>services.</a:t>
            </a:r>
            <a:r>
              <a:rPr sz="3800" spc="-114" dirty="0"/>
              <a:t> </a:t>
            </a:r>
            <a:r>
              <a:rPr sz="3800" spc="50" dirty="0"/>
              <a:t>Allows</a:t>
            </a:r>
            <a:r>
              <a:rPr sz="3800" spc="-114" dirty="0"/>
              <a:t> </a:t>
            </a:r>
            <a:r>
              <a:rPr sz="3800" spc="105" dirty="0"/>
              <a:t>for</a:t>
            </a:r>
            <a:r>
              <a:rPr sz="3800" spc="-114" dirty="0"/>
              <a:t> </a:t>
            </a:r>
            <a:r>
              <a:rPr sz="3800" spc="-5" dirty="0"/>
              <a:t>managed</a:t>
            </a:r>
            <a:r>
              <a:rPr sz="3800" spc="-114" dirty="0"/>
              <a:t> </a:t>
            </a:r>
            <a:r>
              <a:rPr sz="3800" dirty="0"/>
              <a:t>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12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631" y="3784600"/>
            <a:ext cx="884936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40" dirty="0"/>
              <a:t>Let's </a:t>
            </a:r>
            <a:r>
              <a:rPr sz="5500" spc="-20" dirty="0"/>
              <a:t>cover </a:t>
            </a:r>
            <a:r>
              <a:rPr sz="5500" spc="-450" dirty="0"/>
              <a:t>ECS </a:t>
            </a:r>
            <a:r>
              <a:rPr sz="5500" spc="-95" dirty="0"/>
              <a:t>+ </a:t>
            </a:r>
            <a:r>
              <a:rPr sz="5500" spc="-509" dirty="0"/>
              <a:t>ECR</a:t>
            </a:r>
            <a:r>
              <a:rPr sz="5500" spc="-305" dirty="0"/>
              <a:t> </a:t>
            </a:r>
            <a:r>
              <a:rPr sz="5500" spc="-30" dirty="0"/>
              <a:t>usage</a:t>
            </a:r>
            <a:endParaRPr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13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7754" y="838200"/>
            <a:ext cx="72828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70" dirty="0"/>
              <a:t>AWS </a:t>
            </a:r>
            <a:r>
              <a:rPr sz="4500" spc="-250" dirty="0"/>
              <a:t>EC2 </a:t>
            </a:r>
            <a:r>
              <a:rPr sz="4500" spc="-20" dirty="0"/>
              <a:t>Container</a:t>
            </a:r>
            <a:r>
              <a:rPr sz="4500" spc="80" dirty="0"/>
              <a:t> </a:t>
            </a:r>
            <a:r>
              <a:rPr sz="4500" spc="-45" dirty="0"/>
              <a:t>Services</a:t>
            </a:r>
            <a:endParaRPr sz="4500"/>
          </a:p>
        </p:txBody>
      </p:sp>
      <p:sp>
        <p:nvSpPr>
          <p:cNvPr id="9" name="TextBox 8"/>
          <p:cNvSpPr txBox="1"/>
          <p:nvPr/>
        </p:nvSpPr>
        <p:spPr>
          <a:xfrm>
            <a:off x="1803400" y="2438400"/>
            <a:ext cx="3038011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Tasks</a:t>
            </a:r>
          </a:p>
          <a:p>
            <a:pPr marL="285750" indent="-285750">
              <a:buFont typeface="Arial" charset="0"/>
              <a:buChar char="•"/>
            </a:pPr>
            <a:endParaRPr lang="en-US" sz="45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Clusters</a:t>
            </a:r>
          </a:p>
          <a:p>
            <a:pPr marL="285750" indent="-285750">
              <a:buFont typeface="Arial" charset="0"/>
              <a:buChar char="•"/>
            </a:pPr>
            <a:endParaRPr lang="en-US" sz="45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4500" dirty="0" smtClean="0">
                <a:latin typeface="Arial" charset="0"/>
                <a:ea typeface="Arial" charset="0"/>
                <a:cs typeface="Arial" charset="0"/>
              </a:rPr>
              <a:t>Registries</a:t>
            </a:r>
            <a:endParaRPr lang="en-US" sz="45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14</a:t>
            </a:fld>
            <a:endParaRPr spc="25" dirty="0"/>
          </a:p>
        </p:txBody>
      </p:sp>
      <p:sp>
        <p:nvSpPr>
          <p:cNvPr id="2" name="object 2"/>
          <p:cNvSpPr txBox="1"/>
          <p:nvPr/>
        </p:nvSpPr>
        <p:spPr>
          <a:xfrm>
            <a:off x="7083222" y="838200"/>
            <a:ext cx="20897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0" dirty="0">
                <a:solidFill>
                  <a:srgbClr val="373737"/>
                </a:solidFill>
                <a:latin typeface="Arial"/>
                <a:cs typeface="Arial"/>
              </a:rPr>
              <a:t>Registry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900" y="2128519"/>
            <a:ext cx="13497560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3800" spc="-95" dirty="0">
                <a:solidFill>
                  <a:srgbClr val="373737"/>
                </a:solidFill>
                <a:latin typeface="Arial"/>
                <a:cs typeface="Arial"/>
              </a:rPr>
              <a:t>Where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0" dirty="0">
                <a:solidFill>
                  <a:srgbClr val="373737"/>
                </a:solidFill>
                <a:latin typeface="Arial"/>
                <a:cs typeface="Arial"/>
              </a:rPr>
              <a:t>developers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store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their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" dirty="0">
                <a:solidFill>
                  <a:srgbClr val="373737"/>
                </a:solidFill>
                <a:latin typeface="Arial"/>
                <a:cs typeface="Arial"/>
              </a:rPr>
              <a:t>images.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0" dirty="0">
                <a:solidFill>
                  <a:srgbClr val="373737"/>
                </a:solidFill>
                <a:latin typeface="Arial"/>
                <a:cs typeface="Arial"/>
              </a:rPr>
              <a:t>Allows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5" dirty="0">
                <a:solidFill>
                  <a:srgbClr val="373737"/>
                </a:solidFill>
                <a:latin typeface="Arial"/>
                <a:cs typeface="Arial"/>
              </a:rPr>
              <a:t>for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versioning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 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tagging.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15</a:t>
            </a:fld>
            <a:endParaRPr spc="25" dirty="0"/>
          </a:p>
        </p:txBody>
      </p:sp>
      <p:sp>
        <p:nvSpPr>
          <p:cNvPr id="2" name="object 2"/>
          <p:cNvSpPr txBox="1"/>
          <p:nvPr/>
        </p:nvSpPr>
        <p:spPr>
          <a:xfrm>
            <a:off x="7512964" y="838200"/>
            <a:ext cx="12299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15" dirty="0">
                <a:solidFill>
                  <a:srgbClr val="373737"/>
                </a:solidFill>
                <a:latin typeface="Arial"/>
                <a:cs typeface="Arial"/>
              </a:rPr>
              <a:t>T</a:t>
            </a:r>
            <a:r>
              <a:rPr sz="4500" spc="-65" dirty="0">
                <a:solidFill>
                  <a:srgbClr val="373737"/>
                </a:solidFill>
                <a:latin typeface="Arial"/>
                <a:cs typeface="Arial"/>
              </a:rPr>
              <a:t>a</a:t>
            </a:r>
            <a:r>
              <a:rPr sz="4500" spc="60" dirty="0">
                <a:solidFill>
                  <a:srgbClr val="373737"/>
                </a:solidFill>
                <a:latin typeface="Arial"/>
                <a:cs typeface="Arial"/>
              </a:rPr>
              <a:t>s</a:t>
            </a:r>
            <a:r>
              <a:rPr sz="4500" spc="25" dirty="0">
                <a:solidFill>
                  <a:srgbClr val="373737"/>
                </a:solidFill>
                <a:latin typeface="Arial"/>
                <a:cs typeface="Arial"/>
              </a:rPr>
              <a:t>k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900" y="2164079"/>
            <a:ext cx="129355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60" dirty="0">
                <a:solidFill>
                  <a:srgbClr val="373737"/>
                </a:solidFill>
                <a:latin typeface="Arial"/>
                <a:cs typeface="Arial"/>
              </a:rPr>
              <a:t>Task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0" dirty="0">
                <a:solidFill>
                  <a:srgbClr val="373737"/>
                </a:solidFill>
                <a:latin typeface="Arial"/>
                <a:cs typeface="Arial"/>
              </a:rPr>
              <a:t>deﬁnition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" dirty="0">
                <a:solidFill>
                  <a:srgbClr val="373737"/>
                </a:solidFill>
                <a:latin typeface="Arial"/>
                <a:cs typeface="Arial"/>
              </a:rPr>
              <a:t>has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85" dirty="0">
                <a:solidFill>
                  <a:srgbClr val="373737"/>
                </a:solidFill>
                <a:latin typeface="Arial"/>
                <a:cs typeface="Arial"/>
              </a:rPr>
              <a:t>info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30" dirty="0">
                <a:solidFill>
                  <a:srgbClr val="373737"/>
                </a:solidFill>
                <a:latin typeface="Arial"/>
                <a:cs typeface="Arial"/>
              </a:rPr>
              <a:t>about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images,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60" dirty="0">
                <a:solidFill>
                  <a:srgbClr val="373737"/>
                </a:solidFill>
                <a:latin typeface="Arial"/>
                <a:cs typeface="Arial"/>
              </a:rPr>
              <a:t>env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0" dirty="0">
                <a:solidFill>
                  <a:srgbClr val="373737"/>
                </a:solidFill>
                <a:latin typeface="Arial"/>
                <a:cs typeface="Arial"/>
              </a:rPr>
              <a:t>vars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network.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16</a:t>
            </a:fld>
            <a:endParaRPr spc="25" dirty="0"/>
          </a:p>
        </p:txBody>
      </p:sp>
      <p:sp>
        <p:nvSpPr>
          <p:cNvPr id="2" name="object 2"/>
          <p:cNvSpPr txBox="1"/>
          <p:nvPr/>
        </p:nvSpPr>
        <p:spPr>
          <a:xfrm>
            <a:off x="7213679" y="838200"/>
            <a:ext cx="18288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>
                <a:solidFill>
                  <a:srgbClr val="373737"/>
                </a:solidFill>
                <a:latin typeface="Arial"/>
                <a:cs typeface="Arial"/>
              </a:rPr>
              <a:t>Cluster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900" y="2164079"/>
            <a:ext cx="1334389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Container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35" dirty="0">
                <a:solidFill>
                  <a:srgbClr val="373737"/>
                </a:solidFill>
                <a:latin typeface="Arial"/>
                <a:cs typeface="Arial"/>
              </a:rPr>
              <a:t>cluster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60" dirty="0">
                <a:solidFill>
                  <a:srgbClr val="373737"/>
                </a:solidFill>
                <a:latin typeface="Arial"/>
                <a:cs typeface="Arial"/>
              </a:rPr>
              <a:t>is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" dirty="0">
                <a:solidFill>
                  <a:srgbClr val="373737"/>
                </a:solidFill>
                <a:latin typeface="Arial"/>
                <a:cs typeface="Arial"/>
              </a:rPr>
              <a:t>like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35" dirty="0">
                <a:solidFill>
                  <a:srgbClr val="373737"/>
                </a:solidFill>
                <a:latin typeface="Arial"/>
                <a:cs typeface="Arial"/>
              </a:rPr>
              <a:t>an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10" dirty="0">
                <a:solidFill>
                  <a:srgbClr val="373737"/>
                </a:solidFill>
                <a:latin typeface="Arial"/>
                <a:cs typeface="Arial"/>
              </a:rPr>
              <a:t>EC2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instance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where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containers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run.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17</a:t>
            </a:fld>
            <a:endParaRPr spc="25" dirty="0"/>
          </a:p>
        </p:txBody>
      </p:sp>
      <p:sp>
        <p:nvSpPr>
          <p:cNvPr id="2" name="object 2"/>
          <p:cNvSpPr txBox="1"/>
          <p:nvPr/>
        </p:nvSpPr>
        <p:spPr>
          <a:xfrm>
            <a:off x="7186472" y="838200"/>
            <a:ext cx="188213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0" dirty="0">
                <a:solidFill>
                  <a:srgbClr val="373737"/>
                </a:solidFill>
                <a:latin typeface="Arial"/>
                <a:cs typeface="Arial"/>
              </a:rPr>
              <a:t>S</a:t>
            </a:r>
            <a:r>
              <a:rPr sz="4500" spc="-210" dirty="0">
                <a:solidFill>
                  <a:srgbClr val="373737"/>
                </a:solidFill>
                <a:latin typeface="Arial"/>
                <a:cs typeface="Arial"/>
              </a:rPr>
              <a:t>e</a:t>
            </a:r>
            <a:r>
              <a:rPr sz="4500" spc="55" dirty="0">
                <a:solidFill>
                  <a:srgbClr val="373737"/>
                </a:solidFill>
                <a:latin typeface="Arial"/>
                <a:cs typeface="Arial"/>
              </a:rPr>
              <a:t>r</a:t>
            </a:r>
            <a:r>
              <a:rPr sz="4500" spc="0" dirty="0">
                <a:solidFill>
                  <a:srgbClr val="373737"/>
                </a:solidFill>
                <a:latin typeface="Arial"/>
                <a:cs typeface="Arial"/>
              </a:rPr>
              <a:t>vi</a:t>
            </a:r>
            <a:r>
              <a:rPr sz="4500" spc="-15" dirty="0">
                <a:solidFill>
                  <a:srgbClr val="373737"/>
                </a:solidFill>
                <a:latin typeface="Arial"/>
                <a:cs typeface="Arial"/>
              </a:rPr>
              <a:t>ce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900" y="2128519"/>
            <a:ext cx="13982700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Container </a:t>
            </a:r>
            <a:r>
              <a:rPr sz="3800" dirty="0">
                <a:solidFill>
                  <a:srgbClr val="373737"/>
                </a:solidFill>
                <a:latin typeface="Arial"/>
                <a:cs typeface="Arial"/>
              </a:rPr>
              <a:t>service </a:t>
            </a:r>
            <a:r>
              <a:rPr sz="3800" spc="5" dirty="0">
                <a:solidFill>
                  <a:srgbClr val="373737"/>
                </a:solidFill>
                <a:latin typeface="Arial"/>
                <a:cs typeface="Arial"/>
              </a:rPr>
              <a:t>makes </a:t>
            </a:r>
            <a:r>
              <a:rPr sz="3800" spc="-20" dirty="0">
                <a:solidFill>
                  <a:srgbClr val="373737"/>
                </a:solidFill>
                <a:latin typeface="Arial"/>
                <a:cs typeface="Arial"/>
              </a:rPr>
              <a:t>sure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your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containers </a:t>
            </a:r>
            <a:r>
              <a:rPr sz="3800" spc="105" dirty="0">
                <a:solidFill>
                  <a:srgbClr val="373737"/>
                </a:solidFill>
                <a:latin typeface="Arial"/>
                <a:cs typeface="Arial"/>
              </a:rPr>
              <a:t>from </a:t>
            </a:r>
            <a:r>
              <a:rPr sz="3800" spc="50" dirty="0">
                <a:solidFill>
                  <a:srgbClr val="373737"/>
                </a:solidFill>
                <a:latin typeface="Arial"/>
                <a:cs typeface="Arial"/>
              </a:rPr>
              <a:t>task </a:t>
            </a:r>
            <a:r>
              <a:rPr sz="3800" spc="-60" dirty="0">
                <a:solidFill>
                  <a:srgbClr val="373737"/>
                </a:solidFill>
                <a:latin typeface="Arial"/>
                <a:cs typeface="Arial"/>
              </a:rPr>
              <a:t>are 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running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0" dirty="0">
                <a:solidFill>
                  <a:srgbClr val="373737"/>
                </a:solidFill>
                <a:latin typeface="Arial"/>
                <a:cs typeface="Arial"/>
              </a:rPr>
              <a:t>a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373737"/>
                </a:solidFill>
                <a:latin typeface="Arial"/>
                <a:cs typeface="Arial"/>
              </a:rPr>
              <a:t>cluster.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04" dirty="0">
                <a:solidFill>
                  <a:srgbClr val="373737"/>
                </a:solidFill>
                <a:latin typeface="Arial"/>
                <a:cs typeface="Arial"/>
              </a:rPr>
              <a:t>ELB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autoscaling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group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can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45" dirty="0">
                <a:solidFill>
                  <a:srgbClr val="373737"/>
                </a:solidFill>
                <a:latin typeface="Arial"/>
                <a:cs typeface="Arial"/>
              </a:rPr>
              <a:t>be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added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0" dirty="0">
                <a:solidFill>
                  <a:srgbClr val="373737"/>
                </a:solidFill>
                <a:latin typeface="Arial"/>
                <a:cs typeface="Arial"/>
              </a:rPr>
              <a:t>a  </a:t>
            </a:r>
            <a:r>
              <a:rPr sz="3800" spc="-10" dirty="0">
                <a:solidFill>
                  <a:srgbClr val="373737"/>
                </a:solidFill>
                <a:latin typeface="Arial"/>
                <a:cs typeface="Arial"/>
              </a:rPr>
              <a:t>service.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1900" y="0"/>
            <a:ext cx="112522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18</a:t>
            </a:fld>
            <a:endParaRPr spc="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1900" y="0"/>
            <a:ext cx="112522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19</a:t>
            </a:fld>
            <a:endParaRPr spc="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5116974" y="8507526"/>
            <a:ext cx="16129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z="1500" b="1" spc="25" dirty="0">
                <a:solidFill>
                  <a:srgbClr val="373737"/>
                </a:solidFill>
                <a:latin typeface="Arial"/>
                <a:cs typeface="Arial"/>
              </a:rPr>
              <a:t>2</a:t>
            </a:fld>
            <a:endParaRPr sz="15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0098" y="800100"/>
            <a:ext cx="68961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60" dirty="0"/>
              <a:t>Major </a:t>
            </a:r>
            <a:r>
              <a:rPr sz="5500" spc="-40" dirty="0"/>
              <a:t>Cloud</a:t>
            </a:r>
            <a:r>
              <a:rPr sz="5500" spc="-459" dirty="0"/>
              <a:t> </a:t>
            </a:r>
            <a:r>
              <a:rPr sz="5500" spc="-20" dirty="0"/>
              <a:t>Providers</a:t>
            </a:r>
            <a:endParaRPr sz="5500"/>
          </a:p>
        </p:txBody>
      </p:sp>
      <p:sp>
        <p:nvSpPr>
          <p:cNvPr id="3" name="object 3"/>
          <p:cNvSpPr txBox="1"/>
          <p:nvPr/>
        </p:nvSpPr>
        <p:spPr>
          <a:xfrm>
            <a:off x="977900" y="230377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327405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4244340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5900" y="2252979"/>
            <a:ext cx="1548130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45" dirty="0">
                <a:solidFill>
                  <a:srgbClr val="373737"/>
                </a:solidFill>
                <a:latin typeface="Arial"/>
                <a:cs typeface="Arial"/>
              </a:rPr>
              <a:t>Azure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ct val="167500"/>
              </a:lnSpc>
            </a:pPr>
            <a:r>
              <a:rPr sz="3800" spc="-370" dirty="0">
                <a:solidFill>
                  <a:srgbClr val="373737"/>
                </a:solidFill>
                <a:latin typeface="Arial"/>
                <a:cs typeface="Arial"/>
              </a:rPr>
              <a:t>G</a:t>
            </a:r>
            <a:r>
              <a:rPr sz="3800" spc="45" dirty="0">
                <a:solidFill>
                  <a:srgbClr val="373737"/>
                </a:solidFill>
                <a:latin typeface="Arial"/>
                <a:cs typeface="Arial"/>
              </a:rPr>
              <a:t>oo</a:t>
            </a:r>
            <a:r>
              <a:rPr sz="3800" spc="35" dirty="0">
                <a:solidFill>
                  <a:srgbClr val="373737"/>
                </a:solidFill>
                <a:latin typeface="Arial"/>
                <a:cs typeface="Arial"/>
              </a:rPr>
              <a:t>gl</a:t>
            </a:r>
            <a:r>
              <a:rPr sz="3800" spc="-70" dirty="0">
                <a:solidFill>
                  <a:srgbClr val="373737"/>
                </a:solidFill>
                <a:latin typeface="Arial"/>
                <a:cs typeface="Arial"/>
              </a:rPr>
              <a:t>e  </a:t>
            </a:r>
            <a:r>
              <a:rPr sz="3800" spc="-229" dirty="0">
                <a:solidFill>
                  <a:srgbClr val="373737"/>
                </a:solidFill>
                <a:latin typeface="Arial"/>
                <a:cs typeface="Arial"/>
              </a:rPr>
              <a:t>AWS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1900" y="0"/>
            <a:ext cx="112522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20</a:t>
            </a:fld>
            <a:endParaRPr spc="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1900" y="0"/>
            <a:ext cx="112522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21</a:t>
            </a:fld>
            <a:endParaRPr spc="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22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2387" y="762000"/>
            <a:ext cx="4806126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330" dirty="0"/>
              <a:t>AWS </a:t>
            </a:r>
            <a:r>
              <a:rPr lang="en-US" sz="5500" spc="-330" dirty="0" smtClean="0"/>
              <a:t> </a:t>
            </a:r>
            <a:r>
              <a:rPr sz="5500" spc="90" dirty="0" smtClean="0"/>
              <a:t>is</a:t>
            </a:r>
            <a:r>
              <a:rPr sz="5500" spc="-85" dirty="0" smtClean="0"/>
              <a:t> </a:t>
            </a:r>
            <a:r>
              <a:rPr sz="5500" spc="30" dirty="0" smtClean="0"/>
              <a:t>vast</a:t>
            </a:r>
            <a:r>
              <a:rPr lang="is-IS" sz="5500" spc="30" dirty="0" smtClean="0"/>
              <a:t>…</a:t>
            </a:r>
            <a:endParaRPr sz="5500" dirty="0"/>
          </a:p>
        </p:txBody>
      </p:sp>
      <p:sp>
        <p:nvSpPr>
          <p:cNvPr id="6" name="TextBox 5"/>
          <p:cNvSpPr txBox="1"/>
          <p:nvPr/>
        </p:nvSpPr>
        <p:spPr>
          <a:xfrm>
            <a:off x="889000" y="2514600"/>
            <a:ext cx="14117662" cy="419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056640" algn="just">
              <a:lnSpc>
                <a:spcPct val="106100"/>
              </a:lnSpc>
              <a:spcBef>
                <a:spcPts val="100"/>
              </a:spcBef>
            </a:pPr>
            <a:r>
              <a:rPr lang="en-US" sz="3600" spc="-120" dirty="0" smtClean="0">
                <a:solidFill>
                  <a:srgbClr val="373737"/>
                </a:solidFill>
                <a:latin typeface="Arial"/>
                <a:cs typeface="Arial"/>
              </a:rPr>
              <a:t>You </a:t>
            </a:r>
            <a:r>
              <a:rPr lang="en-US" sz="3600" spc="25" dirty="0" smtClean="0">
                <a:solidFill>
                  <a:srgbClr val="373737"/>
                </a:solidFill>
                <a:latin typeface="Arial"/>
                <a:cs typeface="Arial"/>
              </a:rPr>
              <a:t>should </a:t>
            </a:r>
            <a:r>
              <a:rPr lang="en-US" sz="3600" spc="-75" dirty="0" smtClean="0">
                <a:solidFill>
                  <a:srgbClr val="373737"/>
                </a:solidFill>
                <a:latin typeface="Arial"/>
                <a:cs typeface="Arial"/>
              </a:rPr>
              <a:t>have access to </a:t>
            </a:r>
            <a:r>
              <a:rPr lang="en-US" sz="3600" spc="0" dirty="0" smtClean="0">
                <a:solidFill>
                  <a:srgbClr val="373737"/>
                </a:solidFill>
                <a:latin typeface="Arial"/>
                <a:cs typeface="Arial"/>
              </a:rPr>
              <a:t>Elastic </a:t>
            </a:r>
            <a:r>
              <a:rPr lang="en-US" sz="3600" spc="-15" dirty="0" smtClean="0">
                <a:solidFill>
                  <a:srgbClr val="373737"/>
                </a:solidFill>
                <a:latin typeface="Arial"/>
                <a:cs typeface="Arial"/>
              </a:rPr>
              <a:t>Load </a:t>
            </a:r>
            <a:r>
              <a:rPr lang="en-US" sz="3600" spc="-85" dirty="0" smtClean="0">
                <a:solidFill>
                  <a:srgbClr val="373737"/>
                </a:solidFill>
                <a:latin typeface="Arial"/>
                <a:cs typeface="Arial"/>
              </a:rPr>
              <a:t>Balancer, </a:t>
            </a:r>
            <a:r>
              <a:rPr lang="en-US" sz="3600" spc="25" dirty="0" smtClean="0">
                <a:solidFill>
                  <a:srgbClr val="373737"/>
                </a:solidFill>
                <a:latin typeface="Arial"/>
                <a:cs typeface="Arial"/>
              </a:rPr>
              <a:t>multi-availability</a:t>
            </a:r>
            <a:r>
              <a:rPr lang="en-US" sz="3600" spc="-500" dirty="0" smtClean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lang="en-US" sz="3600" spc="-30" dirty="0" smtClean="0">
                <a:solidFill>
                  <a:srgbClr val="373737"/>
                </a:solidFill>
                <a:latin typeface="Arial"/>
                <a:cs typeface="Arial"/>
              </a:rPr>
              <a:t>zone  </a:t>
            </a:r>
            <a:r>
              <a:rPr lang="en-US" sz="3600" spc="-15" dirty="0" smtClean="0">
                <a:solidFill>
                  <a:srgbClr val="373737"/>
                </a:solidFill>
                <a:latin typeface="Arial"/>
                <a:cs typeface="Arial"/>
              </a:rPr>
              <a:t>deployment, </a:t>
            </a:r>
            <a:r>
              <a:rPr lang="en-US" sz="3600" spc="0" dirty="0" smtClean="0">
                <a:solidFill>
                  <a:srgbClr val="373737"/>
                </a:solidFill>
                <a:latin typeface="Arial"/>
                <a:cs typeface="Arial"/>
              </a:rPr>
              <a:t>Continuous </a:t>
            </a:r>
            <a:r>
              <a:rPr lang="en-US" sz="3600" spc="-55" dirty="0" smtClean="0">
                <a:solidFill>
                  <a:srgbClr val="373737"/>
                </a:solidFill>
                <a:latin typeface="Arial"/>
                <a:cs typeface="Arial"/>
              </a:rPr>
              <a:t>Delivery </a:t>
            </a:r>
            <a:r>
              <a:rPr lang="en-US" sz="3600" spc="-195" dirty="0" smtClean="0">
                <a:solidFill>
                  <a:srgbClr val="373737"/>
                </a:solidFill>
                <a:latin typeface="Arial"/>
                <a:cs typeface="Arial"/>
              </a:rPr>
              <a:t>S3, </a:t>
            </a:r>
            <a:r>
              <a:rPr lang="en-US" sz="3600" spc="-15" dirty="0" smtClean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lang="en-US" sz="3600" spc="-5" dirty="0" smtClean="0">
                <a:solidFill>
                  <a:srgbClr val="373737"/>
                </a:solidFill>
                <a:latin typeface="Arial"/>
                <a:cs typeface="Arial"/>
              </a:rPr>
              <a:t>managed </a:t>
            </a:r>
            <a:r>
              <a:rPr lang="en-US" sz="3600" dirty="0" smtClean="0">
                <a:solidFill>
                  <a:srgbClr val="373737"/>
                </a:solidFill>
                <a:latin typeface="Arial"/>
                <a:cs typeface="Arial"/>
              </a:rPr>
              <a:t>database  </a:t>
            </a:r>
            <a:r>
              <a:rPr lang="en-US" sz="3600" spc="-5" dirty="0" smtClean="0">
                <a:solidFill>
                  <a:srgbClr val="373737"/>
                </a:solidFill>
                <a:latin typeface="Arial"/>
                <a:cs typeface="Arial"/>
              </a:rPr>
              <a:t>services.</a:t>
            </a:r>
          </a:p>
          <a:p>
            <a:pPr marL="12700" marR="1056640" algn="just">
              <a:lnSpc>
                <a:spcPct val="106100"/>
              </a:lnSpc>
              <a:spcBef>
                <a:spcPts val="100"/>
              </a:spcBef>
            </a:pPr>
            <a:endParaRPr lang="en-US" sz="3600" spc="-5" dirty="0" smtClean="0">
              <a:solidFill>
                <a:srgbClr val="373737"/>
              </a:solidFill>
              <a:latin typeface="Arial"/>
              <a:cs typeface="Arial"/>
            </a:endParaRPr>
          </a:p>
          <a:p>
            <a:pPr marL="12700" marR="1056640" algn="just">
              <a:lnSpc>
                <a:spcPct val="1061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373737"/>
                </a:solidFill>
                <a:latin typeface="Arial"/>
                <a:cs typeface="Arial"/>
              </a:rPr>
              <a:t>These services can be used to deploy containers and applications without having to directly manage instances!</a:t>
            </a:r>
            <a:endParaRPr lang="en-US" sz="3600" dirty="0" smtClean="0">
              <a:latin typeface="Arial"/>
              <a:cs typeface="Arial"/>
            </a:endParaRP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23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6893" y="800100"/>
            <a:ext cx="300291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dirty="0"/>
              <a:t>Summa</a:t>
            </a:r>
            <a:r>
              <a:rPr sz="5500" spc="40" dirty="0"/>
              <a:t>r</a:t>
            </a:r>
            <a:r>
              <a:rPr sz="5500" spc="-150" dirty="0"/>
              <a:t>y</a:t>
            </a:r>
            <a:endParaRPr sz="5500"/>
          </a:p>
        </p:txBody>
      </p:sp>
      <p:sp>
        <p:nvSpPr>
          <p:cNvPr id="3" name="object 3"/>
          <p:cNvSpPr txBox="1"/>
          <p:nvPr/>
        </p:nvSpPr>
        <p:spPr>
          <a:xfrm>
            <a:off x="977900" y="2252979"/>
            <a:ext cx="13619480" cy="377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indent="-520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34035" algn="l"/>
              </a:tabLst>
            </a:pP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Use </a:t>
            </a:r>
            <a:r>
              <a:rPr sz="3800" spc="-155" dirty="0">
                <a:solidFill>
                  <a:srgbClr val="373737"/>
                </a:solidFill>
                <a:latin typeface="Arial"/>
                <a:cs typeface="Arial"/>
              </a:rPr>
              <a:t>Env</a:t>
            </a:r>
            <a:r>
              <a:rPr sz="3800" spc="-20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45" dirty="0">
                <a:solidFill>
                  <a:srgbClr val="373737"/>
                </a:solidFill>
                <a:latin typeface="Arial"/>
                <a:cs typeface="Arial"/>
              </a:rPr>
              <a:t>Vars</a:t>
            </a:r>
            <a:endParaRPr sz="3800">
              <a:latin typeface="Arial"/>
              <a:cs typeface="Arial"/>
            </a:endParaRPr>
          </a:p>
          <a:p>
            <a:pPr marL="533400" marR="255270" indent="-520700">
              <a:lnSpc>
                <a:spcPct val="106100"/>
              </a:lnSpc>
              <a:spcBef>
                <a:spcPts val="2800"/>
              </a:spcBef>
              <a:buAutoNum type="arabicPeriod"/>
              <a:tabLst>
                <a:tab pos="533400" algn="l"/>
              </a:tabLst>
            </a:pPr>
            <a:r>
              <a:rPr sz="3800" spc="-5" dirty="0">
                <a:solidFill>
                  <a:srgbClr val="373737"/>
                </a:solidFill>
                <a:latin typeface="Arial"/>
                <a:cs typeface="Arial"/>
              </a:rPr>
              <a:t>Make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your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" dirty="0">
                <a:solidFill>
                  <a:srgbClr val="373737"/>
                </a:solidFill>
                <a:latin typeface="Arial"/>
                <a:cs typeface="Arial"/>
              </a:rPr>
              <a:t>Dockerﬁle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0" dirty="0">
                <a:solidFill>
                  <a:srgbClr val="373737"/>
                </a:solidFill>
                <a:latin typeface="Arial"/>
                <a:cs typeface="Arial"/>
              </a:rPr>
              <a:t>work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5" dirty="0">
                <a:solidFill>
                  <a:srgbClr val="373737"/>
                </a:solidFill>
                <a:latin typeface="Arial"/>
                <a:cs typeface="Arial"/>
              </a:rPr>
              <a:t>for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55" dirty="0">
                <a:solidFill>
                  <a:srgbClr val="373737"/>
                </a:solidFill>
                <a:latin typeface="Arial"/>
                <a:cs typeface="Arial"/>
              </a:rPr>
              <a:t>dev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prod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use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the</a:t>
            </a:r>
            <a:r>
              <a:rPr sz="3800" spc="-114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same 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image</a:t>
            </a:r>
            <a:endParaRPr sz="3800">
              <a:latin typeface="Arial"/>
              <a:cs typeface="Arial"/>
            </a:endParaRPr>
          </a:p>
          <a:p>
            <a:pPr marL="533400" marR="5080" indent="-520700">
              <a:lnSpc>
                <a:spcPct val="106100"/>
              </a:lnSpc>
              <a:spcBef>
                <a:spcPts val="2800"/>
              </a:spcBef>
              <a:buAutoNum type="arabicPeriod"/>
              <a:tabLst>
                <a:tab pos="534035" algn="l"/>
              </a:tabLst>
            </a:pP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Use </a:t>
            </a:r>
            <a:r>
              <a:rPr sz="3800" spc="-40" dirty="0">
                <a:solidFill>
                  <a:srgbClr val="373737"/>
                </a:solidFill>
                <a:latin typeface="Arial"/>
                <a:cs typeface="Arial"/>
              </a:rPr>
              <a:t>Docker </a:t>
            </a:r>
            <a:r>
              <a:rPr sz="3800" spc="30" dirty="0">
                <a:solidFill>
                  <a:srgbClr val="373737"/>
                </a:solidFill>
                <a:latin typeface="Arial"/>
                <a:cs typeface="Arial"/>
              </a:rPr>
              <a:t>networks or </a:t>
            </a:r>
            <a:r>
              <a:rPr sz="3800" spc="35" dirty="0">
                <a:solidFill>
                  <a:srgbClr val="373737"/>
                </a:solidFill>
                <a:latin typeface="Arial"/>
                <a:cs typeface="Arial"/>
              </a:rPr>
              <a:t>link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in </a:t>
            </a:r>
            <a:r>
              <a:rPr sz="3800" spc="-229" dirty="0">
                <a:solidFill>
                  <a:srgbClr val="373737"/>
                </a:solidFill>
                <a:latin typeface="Arial"/>
                <a:cs typeface="Arial"/>
              </a:rPr>
              <a:t>AWS </a:t>
            </a:r>
            <a:r>
              <a:rPr sz="3800" spc="-315" dirty="0">
                <a:solidFill>
                  <a:srgbClr val="373737"/>
                </a:solidFill>
                <a:latin typeface="Arial"/>
                <a:cs typeface="Arial"/>
              </a:rPr>
              <a:t>ECS </a:t>
            </a:r>
            <a:r>
              <a:rPr sz="3800" spc="90" dirty="0">
                <a:solidFill>
                  <a:srgbClr val="373737"/>
                </a:solidFill>
                <a:latin typeface="Arial"/>
                <a:cs typeface="Arial"/>
              </a:rPr>
              <a:t>to </a:t>
            </a:r>
            <a:r>
              <a:rPr sz="3800" spc="-30" dirty="0">
                <a:solidFill>
                  <a:srgbClr val="373737"/>
                </a:solidFill>
                <a:latin typeface="Arial"/>
                <a:cs typeface="Arial"/>
              </a:rPr>
              <a:t>share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services</a:t>
            </a:r>
            <a:r>
              <a:rPr sz="3800" spc="-73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5" dirty="0">
                <a:solidFill>
                  <a:srgbClr val="373737"/>
                </a:solidFill>
                <a:latin typeface="Arial"/>
                <a:cs typeface="Arial"/>
              </a:rPr>
              <a:t>for  </a:t>
            </a:r>
            <a:r>
              <a:rPr sz="3800" spc="-25" dirty="0">
                <a:solidFill>
                  <a:srgbClr val="373737"/>
                </a:solidFill>
                <a:latin typeface="Arial"/>
                <a:cs typeface="Arial"/>
              </a:rPr>
              <a:t>one</a:t>
            </a:r>
            <a:r>
              <a:rPr sz="3800" spc="-18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30" dirty="0">
                <a:solidFill>
                  <a:srgbClr val="373737"/>
                </a:solidFill>
                <a:latin typeface="Arial"/>
                <a:cs typeface="Arial"/>
              </a:rPr>
              <a:t>project</a:t>
            </a:r>
            <a:endParaRPr sz="3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68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259" y="800100"/>
            <a:ext cx="708787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50" dirty="0"/>
              <a:t>Lab </a:t>
            </a:r>
            <a:r>
              <a:rPr sz="5500" spc="-90" dirty="0"/>
              <a:t>2: </a:t>
            </a:r>
            <a:r>
              <a:rPr sz="5500" spc="-335" dirty="0"/>
              <a:t>AWS</a:t>
            </a:r>
            <a:r>
              <a:rPr sz="5500" spc="-434" dirty="0"/>
              <a:t> </a:t>
            </a:r>
            <a:r>
              <a:rPr sz="5500" spc="-10" dirty="0"/>
              <a:t>Containers</a:t>
            </a:r>
            <a:endParaRPr sz="5500"/>
          </a:p>
        </p:txBody>
      </p:sp>
      <p:sp>
        <p:nvSpPr>
          <p:cNvPr id="4" name="object 4"/>
          <p:cNvSpPr txBox="1"/>
          <p:nvPr/>
        </p:nvSpPr>
        <p:spPr>
          <a:xfrm>
            <a:off x="1419736" y="2667000"/>
            <a:ext cx="13416915" cy="323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3800" spc="-80" dirty="0">
                <a:solidFill>
                  <a:srgbClr val="373737"/>
                </a:solidFill>
                <a:latin typeface="Arial"/>
                <a:cs typeface="Arial"/>
              </a:rPr>
              <a:t>Task: </a:t>
            </a:r>
            <a:r>
              <a:rPr sz="3800" spc="-60" dirty="0">
                <a:solidFill>
                  <a:srgbClr val="373737"/>
                </a:solidFill>
                <a:latin typeface="Arial"/>
                <a:cs typeface="Arial"/>
              </a:rPr>
              <a:t>Deploy </a:t>
            </a:r>
            <a:r>
              <a:rPr sz="3800" spc="110" dirty="0">
                <a:solidFill>
                  <a:srgbClr val="373737"/>
                </a:solidFill>
                <a:latin typeface="Arial"/>
                <a:cs typeface="Arial"/>
              </a:rPr>
              <a:t>two</a:t>
            </a:r>
            <a:r>
              <a:rPr sz="3800" spc="-75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containers </a:t>
            </a:r>
            <a:r>
              <a:rPr sz="3800" spc="-50" dirty="0">
                <a:solidFill>
                  <a:srgbClr val="373737"/>
                </a:solidFill>
                <a:latin typeface="Arial"/>
                <a:cs typeface="Arial"/>
              </a:rPr>
              <a:t>(API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DB) </a:t>
            </a:r>
            <a:r>
              <a:rPr sz="3800" spc="40" dirty="0">
                <a:solidFill>
                  <a:srgbClr val="373737"/>
                </a:solidFill>
                <a:latin typeface="Arial"/>
                <a:cs typeface="Arial"/>
              </a:rPr>
              <a:t>which </a:t>
            </a:r>
            <a:r>
              <a:rPr sz="3800" spc="30" dirty="0">
                <a:solidFill>
                  <a:srgbClr val="373737"/>
                </a:solidFill>
                <a:latin typeface="Arial"/>
                <a:cs typeface="Arial"/>
              </a:rPr>
              <a:t>connect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using  </a:t>
            </a:r>
            <a:r>
              <a:rPr sz="3800" spc="-355" dirty="0">
                <a:solidFill>
                  <a:srgbClr val="373737"/>
                </a:solidFill>
                <a:latin typeface="Arial"/>
                <a:cs typeface="Arial"/>
              </a:rPr>
              <a:t>ECR 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3800" spc="-210" dirty="0">
                <a:solidFill>
                  <a:srgbClr val="373737"/>
                </a:solidFill>
                <a:latin typeface="Arial"/>
                <a:cs typeface="Arial"/>
              </a:rPr>
              <a:t>EC2</a:t>
            </a:r>
            <a:r>
              <a:rPr sz="3800" spc="-73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lang="en-US" sz="3800" spc="-735" dirty="0" smtClean="0">
                <a:solidFill>
                  <a:srgbClr val="373737"/>
                </a:solidFill>
                <a:latin typeface="Arial"/>
                <a:cs typeface="Arial"/>
              </a:rPr>
              <a:t>    </a:t>
            </a:r>
            <a:r>
              <a:rPr sz="3800" spc="-250" dirty="0" smtClean="0">
                <a:solidFill>
                  <a:srgbClr val="373737"/>
                </a:solidFill>
                <a:latin typeface="Arial"/>
                <a:cs typeface="Arial"/>
              </a:rPr>
              <a:t>ECS</a:t>
            </a:r>
            <a:r>
              <a:rPr sz="3800" spc="-250" dirty="0">
                <a:solidFill>
                  <a:srgbClr val="373737"/>
                </a:solidFill>
                <a:latin typeface="Arial"/>
                <a:cs typeface="Arial"/>
              </a:rPr>
              <a:t>.</a:t>
            </a:r>
            <a:endParaRPr sz="3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95"/>
              </a:spcBef>
            </a:pPr>
            <a:r>
              <a:rPr sz="3800" spc="-20" dirty="0">
                <a:solidFill>
                  <a:srgbClr val="373737"/>
                </a:solidFill>
                <a:latin typeface="Arial"/>
                <a:cs typeface="Arial"/>
              </a:rPr>
              <a:t>Detailed </a:t>
            </a:r>
            <a:r>
              <a:rPr sz="3800" spc="55" dirty="0">
                <a:solidFill>
                  <a:srgbClr val="373737"/>
                </a:solidFill>
                <a:latin typeface="Arial"/>
                <a:cs typeface="Arial"/>
              </a:rPr>
              <a:t>instructions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and </a:t>
            </a:r>
            <a:r>
              <a:rPr sz="3800" spc="35" dirty="0">
                <a:solidFill>
                  <a:srgbClr val="373737"/>
                </a:solidFill>
                <a:latin typeface="Arial"/>
                <a:cs typeface="Arial"/>
              </a:rPr>
              <a:t>link </a:t>
            </a:r>
            <a:r>
              <a:rPr sz="3800" spc="-60" dirty="0">
                <a:solidFill>
                  <a:srgbClr val="373737"/>
                </a:solidFill>
                <a:latin typeface="Arial"/>
                <a:cs typeface="Arial"/>
              </a:rPr>
              <a:t>are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in</a:t>
            </a:r>
            <a:r>
              <a:rPr sz="3800" spc="-73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labs/2-aws-containers.md</a:t>
            </a:r>
            <a:endParaRPr sz="3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95"/>
              </a:spcBef>
            </a:pP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Time</a:t>
            </a: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90" dirty="0">
                <a:solidFill>
                  <a:srgbClr val="373737"/>
                </a:solidFill>
                <a:latin typeface="Arial"/>
                <a:cs typeface="Arial"/>
              </a:rPr>
              <a:t>to</a:t>
            </a: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ﬁnish:</a:t>
            </a:r>
            <a:r>
              <a:rPr sz="3800" spc="-13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lang="en-US" sz="3800" spc="-130" dirty="0" smtClean="0">
                <a:solidFill>
                  <a:srgbClr val="373737"/>
                </a:solidFill>
                <a:latin typeface="Arial"/>
                <a:cs typeface="Arial"/>
              </a:rPr>
              <a:t>~</a:t>
            </a:r>
            <a:r>
              <a:rPr sz="3800" spc="15" dirty="0" smtClean="0">
                <a:solidFill>
                  <a:srgbClr val="373737"/>
                </a:solidFill>
                <a:latin typeface="Arial"/>
                <a:cs typeface="Arial"/>
              </a:rPr>
              <a:t>20</a:t>
            </a:r>
            <a:r>
              <a:rPr sz="3800" spc="-130" dirty="0" smtClean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75" dirty="0" smtClean="0">
                <a:solidFill>
                  <a:srgbClr val="373737"/>
                </a:solidFill>
                <a:latin typeface="Arial"/>
                <a:cs typeface="Arial"/>
              </a:rPr>
              <a:t>min</a:t>
            </a:r>
            <a:r>
              <a:rPr sz="3800" spc="-150" dirty="0" smtClean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373737"/>
                </a:solidFill>
                <a:latin typeface="Apple Color Emoji"/>
                <a:cs typeface="Apple Color Emoji"/>
              </a:rPr>
              <a:t>☁</a:t>
            </a:r>
            <a:endParaRPr sz="3800" dirty="0">
              <a:latin typeface="Apple Color Emoji"/>
              <a:cs typeface="Apple Color Emoj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24</a:t>
            </a:fld>
            <a:endParaRPr spc="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02800" y="3733800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Congrats!</a:t>
            </a:r>
            <a:r>
              <a:rPr spc="-295" dirty="0"/>
              <a:t> </a:t>
            </a:r>
            <a:r>
              <a:rPr spc="5050" dirty="0"/>
              <a:t>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pc="65" dirty="0"/>
              <a:t>© </a:t>
            </a:r>
            <a:r>
              <a:rPr spc="-45" dirty="0"/>
              <a:t>NodeProgram.com, </a:t>
            </a:r>
            <a:r>
              <a:rPr spc="-40" dirty="0"/>
              <a:t>Node.University </a:t>
            </a:r>
            <a:r>
              <a:rPr spc="-65" dirty="0"/>
              <a:t>and </a:t>
            </a:r>
            <a:r>
              <a:rPr spc="-20" dirty="0"/>
              <a:t>Azat </a:t>
            </a:r>
            <a:r>
              <a:rPr spc="-35" dirty="0"/>
              <a:t>Mardan</a:t>
            </a:r>
            <a:r>
              <a:rPr spc="-145" dirty="0"/>
              <a:t> </a:t>
            </a:r>
            <a:r>
              <a:rPr spc="25" dirty="0"/>
              <a:t>2017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25</a:t>
            </a:fld>
            <a:endParaRPr spc="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116974" y="8507526"/>
            <a:ext cx="16129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z="1500" b="1" spc="25" dirty="0">
                <a:solidFill>
                  <a:srgbClr val="373737"/>
                </a:solidFill>
                <a:latin typeface="Arial"/>
                <a:cs typeface="Arial"/>
              </a:rPr>
              <a:t>3</a:t>
            </a:fld>
            <a:endParaRPr sz="15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341" y="3657600"/>
            <a:ext cx="950722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AWS </a:t>
            </a:r>
            <a:r>
              <a:rPr spc="-10" dirty="0"/>
              <a:t>has </a:t>
            </a:r>
            <a:r>
              <a:rPr spc="-5" dirty="0"/>
              <a:t>many</a:t>
            </a:r>
            <a:r>
              <a:rPr spc="-254" dirty="0"/>
              <a:t> </a:t>
            </a:r>
            <a:r>
              <a:rPr spc="-65" dirty="0"/>
              <a:t>Services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5116974" y="8507526"/>
            <a:ext cx="16129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z="1500" b="1" spc="25" dirty="0">
                <a:solidFill>
                  <a:srgbClr val="373737"/>
                </a:solidFill>
                <a:latin typeface="Arial"/>
                <a:cs typeface="Arial"/>
              </a:rPr>
              <a:t>4</a:t>
            </a:fld>
            <a:endParaRPr sz="15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7985" y="800100"/>
            <a:ext cx="420116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330" dirty="0"/>
              <a:t>AWS</a:t>
            </a:r>
            <a:r>
              <a:rPr sz="5500" spc="-265" dirty="0"/>
              <a:t> </a:t>
            </a:r>
            <a:r>
              <a:rPr sz="5500" spc="5" dirty="0"/>
              <a:t>Beneﬁts</a:t>
            </a:r>
            <a:endParaRPr sz="5500"/>
          </a:p>
        </p:txBody>
      </p:sp>
      <p:sp>
        <p:nvSpPr>
          <p:cNvPr id="3" name="object 3"/>
          <p:cNvSpPr txBox="1"/>
          <p:nvPr/>
        </p:nvSpPr>
        <p:spPr>
          <a:xfrm>
            <a:off x="977900" y="230377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327405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4244340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5214620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6184900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One </a:t>
            </a:r>
            <a:r>
              <a:rPr spc="150" dirty="0"/>
              <a:t>of </a:t>
            </a:r>
            <a:r>
              <a:rPr spc="15" dirty="0"/>
              <a:t>the</a:t>
            </a:r>
            <a:r>
              <a:rPr spc="-415" dirty="0"/>
              <a:t> </a:t>
            </a:r>
            <a:r>
              <a:rPr spc="105" dirty="0" smtClean="0"/>
              <a:t>ﬁrst</a:t>
            </a:r>
            <a:r>
              <a:rPr lang="en-US" spc="105" dirty="0" smtClean="0"/>
              <a:t> cloud providers</a:t>
            </a:r>
            <a:endParaRPr spc="105" dirty="0"/>
          </a:p>
          <a:p>
            <a:pPr marL="441959">
              <a:lnSpc>
                <a:spcPct val="100000"/>
              </a:lnSpc>
              <a:spcBef>
                <a:spcPts val="3080"/>
              </a:spcBef>
            </a:pPr>
            <a:r>
              <a:rPr spc="5" dirty="0"/>
              <a:t>Massive</a:t>
            </a:r>
            <a:r>
              <a:rPr spc="-175" dirty="0"/>
              <a:t> </a:t>
            </a:r>
            <a:r>
              <a:rPr spc="5" dirty="0"/>
              <a:t>scale</a:t>
            </a:r>
          </a:p>
          <a:p>
            <a:pPr marL="441959" marR="4690110">
              <a:lnSpc>
                <a:spcPct val="167500"/>
              </a:lnSpc>
            </a:pPr>
            <a:r>
              <a:rPr dirty="0"/>
              <a:t>Innovator </a:t>
            </a:r>
            <a:r>
              <a:rPr spc="80" dirty="0"/>
              <a:t>with </a:t>
            </a:r>
            <a:r>
              <a:rPr spc="5" dirty="0"/>
              <a:t>news </a:t>
            </a:r>
            <a:r>
              <a:rPr spc="15" dirty="0"/>
              <a:t>features </a:t>
            </a:r>
            <a:r>
              <a:rPr spc="-15" dirty="0"/>
              <a:t>and</a:t>
            </a:r>
            <a:r>
              <a:rPr spc="-680" dirty="0"/>
              <a:t> </a:t>
            </a:r>
            <a:r>
              <a:rPr spc="0" dirty="0"/>
              <a:t>services  </a:t>
            </a:r>
            <a:r>
              <a:rPr spc="50" dirty="0"/>
              <a:t>Lots </a:t>
            </a:r>
            <a:r>
              <a:rPr spc="150" dirty="0"/>
              <a:t>of </a:t>
            </a:r>
            <a:r>
              <a:rPr spc="75" dirty="0"/>
              <a:t>tools </a:t>
            </a:r>
            <a:r>
              <a:rPr spc="-220" dirty="0"/>
              <a:t>- </a:t>
            </a:r>
            <a:r>
              <a:rPr spc="30" dirty="0"/>
              <a:t>good</a:t>
            </a:r>
            <a:r>
              <a:rPr spc="-770" dirty="0"/>
              <a:t> </a:t>
            </a:r>
            <a:r>
              <a:rPr spc="-55" dirty="0"/>
              <a:t>dev </a:t>
            </a:r>
            <a:r>
              <a:rPr spc="-25" dirty="0"/>
              <a:t>experience</a:t>
            </a:r>
          </a:p>
          <a:p>
            <a:pPr marL="441959" marR="5080">
              <a:lnSpc>
                <a:spcPct val="106100"/>
              </a:lnSpc>
              <a:spcBef>
                <a:spcPts val="2800"/>
              </a:spcBef>
            </a:pPr>
            <a:r>
              <a:rPr spc="75" dirty="0"/>
              <a:t>Almost</a:t>
            </a:r>
            <a:r>
              <a:rPr spc="-110" dirty="0"/>
              <a:t> </a:t>
            </a:r>
            <a:r>
              <a:rPr spc="-50" dirty="0"/>
              <a:t>a</a:t>
            </a:r>
            <a:r>
              <a:rPr spc="-114" dirty="0"/>
              <a:t> </a:t>
            </a:r>
            <a:r>
              <a:rPr spc="15" dirty="0"/>
              <a:t>standard</a:t>
            </a:r>
            <a:r>
              <a:rPr spc="-110" dirty="0"/>
              <a:t> </a:t>
            </a:r>
            <a:r>
              <a:rPr spc="80" dirty="0"/>
              <a:t>with</a:t>
            </a:r>
            <a:r>
              <a:rPr spc="-110" dirty="0"/>
              <a:t> </a:t>
            </a:r>
            <a:r>
              <a:rPr spc="85" dirty="0"/>
              <a:t>lots</a:t>
            </a:r>
            <a:r>
              <a:rPr spc="-110" dirty="0"/>
              <a:t> </a:t>
            </a:r>
            <a:r>
              <a:rPr spc="150" dirty="0"/>
              <a:t>of</a:t>
            </a:r>
            <a:r>
              <a:rPr spc="-110" dirty="0"/>
              <a:t> </a:t>
            </a:r>
            <a:r>
              <a:rPr spc="-25" dirty="0"/>
              <a:t>expertise,</a:t>
            </a:r>
            <a:r>
              <a:rPr spc="-110" dirty="0"/>
              <a:t> </a:t>
            </a:r>
            <a:r>
              <a:rPr spc="30" dirty="0"/>
              <a:t>best</a:t>
            </a:r>
            <a:r>
              <a:rPr spc="-110" dirty="0"/>
              <a:t> </a:t>
            </a:r>
            <a:r>
              <a:rPr spc="-5" dirty="0"/>
              <a:t>practices,</a:t>
            </a:r>
            <a:r>
              <a:rPr spc="-110" dirty="0"/>
              <a:t> </a:t>
            </a:r>
            <a:r>
              <a:rPr spc="-25" dirty="0"/>
              <a:t>experts,  </a:t>
            </a:r>
            <a:r>
              <a:rPr spc="-20" dirty="0"/>
              <a:t>books,</a:t>
            </a:r>
            <a:r>
              <a:rPr spc="-200" dirty="0"/>
              <a:t> </a:t>
            </a:r>
            <a:r>
              <a:rPr spc="25" dirty="0"/>
              <a:t>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5116974" y="8507526"/>
            <a:ext cx="16129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z="1500" b="1" spc="25" dirty="0">
                <a:solidFill>
                  <a:srgbClr val="373737"/>
                </a:solidFill>
                <a:latin typeface="Arial"/>
                <a:cs typeface="Arial"/>
              </a:rPr>
              <a:t>5</a:t>
            </a:fld>
            <a:endParaRPr sz="15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4873" y="800100"/>
            <a:ext cx="888936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330" dirty="0"/>
              <a:t>AWS </a:t>
            </a:r>
            <a:r>
              <a:rPr sz="5500" spc="-50" dirty="0"/>
              <a:t>Services </a:t>
            </a:r>
            <a:r>
              <a:rPr sz="5500" spc="155" dirty="0"/>
              <a:t>for</a:t>
            </a:r>
            <a:r>
              <a:rPr sz="5500" spc="-150" dirty="0"/>
              <a:t> </a:t>
            </a:r>
            <a:r>
              <a:rPr sz="5500" spc="-15" dirty="0"/>
              <a:t>Containers</a:t>
            </a:r>
            <a:endParaRPr sz="5500"/>
          </a:p>
        </p:txBody>
      </p:sp>
      <p:sp>
        <p:nvSpPr>
          <p:cNvPr id="3" name="object 3"/>
          <p:cNvSpPr txBox="1"/>
          <p:nvPr/>
        </p:nvSpPr>
        <p:spPr>
          <a:xfrm>
            <a:off x="977900" y="230377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327405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4244340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5214620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6184900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7155180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5900" y="2252979"/>
            <a:ext cx="7616825" cy="545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Elastic </a:t>
            </a:r>
            <a:r>
              <a:rPr sz="3800" dirty="0">
                <a:solidFill>
                  <a:srgbClr val="373737"/>
                </a:solidFill>
                <a:latin typeface="Arial"/>
                <a:cs typeface="Arial"/>
              </a:rPr>
              <a:t>Compute </a:t>
            </a:r>
            <a:r>
              <a:rPr sz="3800" spc="-30" dirty="0">
                <a:solidFill>
                  <a:srgbClr val="373737"/>
                </a:solidFill>
                <a:latin typeface="Arial"/>
                <a:cs typeface="Arial"/>
              </a:rPr>
              <a:t>Cloud</a:t>
            </a:r>
            <a:r>
              <a:rPr sz="3800" spc="-38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10" dirty="0">
                <a:solidFill>
                  <a:srgbClr val="373737"/>
                </a:solidFill>
                <a:latin typeface="Arial"/>
                <a:cs typeface="Arial"/>
              </a:rPr>
              <a:t>(EC2)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ct val="167500"/>
              </a:lnSpc>
            </a:pP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Elastic </a:t>
            </a:r>
            <a:r>
              <a:rPr sz="3800" spc="-20" dirty="0">
                <a:solidFill>
                  <a:srgbClr val="373737"/>
                </a:solidFill>
                <a:latin typeface="Arial"/>
                <a:cs typeface="Arial"/>
              </a:rPr>
              <a:t>Container </a:t>
            </a:r>
            <a:r>
              <a:rPr sz="3800" spc="-50" dirty="0">
                <a:solidFill>
                  <a:srgbClr val="373737"/>
                </a:solidFill>
                <a:latin typeface="Arial"/>
                <a:cs typeface="Arial"/>
              </a:rPr>
              <a:t>Service </a:t>
            </a:r>
            <a:r>
              <a:rPr sz="3800" spc="-170" dirty="0">
                <a:solidFill>
                  <a:srgbClr val="373737"/>
                </a:solidFill>
                <a:latin typeface="Arial"/>
                <a:cs typeface="Arial"/>
              </a:rPr>
              <a:t>(ECS) 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Elastic </a:t>
            </a: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Container </a:t>
            </a:r>
            <a:r>
              <a:rPr sz="3800" spc="-30" dirty="0">
                <a:solidFill>
                  <a:srgbClr val="373737"/>
                </a:solidFill>
                <a:latin typeface="Arial"/>
                <a:cs typeface="Arial"/>
              </a:rPr>
              <a:t>Registry </a:t>
            </a:r>
            <a:r>
              <a:rPr sz="3800" spc="-195" dirty="0">
                <a:solidFill>
                  <a:srgbClr val="373737"/>
                </a:solidFill>
                <a:latin typeface="Arial"/>
                <a:cs typeface="Arial"/>
              </a:rPr>
              <a:t>(ECR) 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Elastic </a:t>
            </a:r>
            <a:r>
              <a:rPr sz="3800" spc="-10" dirty="0">
                <a:solidFill>
                  <a:srgbClr val="373737"/>
                </a:solidFill>
                <a:latin typeface="Arial"/>
                <a:cs typeface="Arial"/>
              </a:rPr>
              <a:t>Beanstalk Containers </a:t>
            </a:r>
            <a:r>
              <a:rPr sz="3800" spc="-220" dirty="0">
                <a:solidFill>
                  <a:srgbClr val="373737"/>
                </a:solidFill>
                <a:latin typeface="Arial"/>
                <a:cs typeface="Arial"/>
              </a:rPr>
              <a:t>-</a:t>
            </a:r>
            <a:r>
              <a:rPr sz="3800" spc="-509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40" dirty="0">
                <a:solidFill>
                  <a:srgbClr val="373737"/>
                </a:solidFill>
                <a:latin typeface="Arial"/>
                <a:cs typeface="Arial"/>
              </a:rPr>
              <a:t>PaaS  </a:t>
            </a:r>
            <a:r>
              <a:rPr sz="3800" spc="-35" dirty="0">
                <a:solidFill>
                  <a:srgbClr val="373737"/>
                </a:solidFill>
                <a:latin typeface="Arial"/>
                <a:cs typeface="Arial"/>
              </a:rPr>
              <a:t>Docker </a:t>
            </a:r>
            <a:r>
              <a:rPr sz="3800" spc="-375" dirty="0">
                <a:solidFill>
                  <a:srgbClr val="373737"/>
                </a:solidFill>
                <a:latin typeface="Arial"/>
                <a:cs typeface="Arial"/>
              </a:rPr>
              <a:t>EE  </a:t>
            </a:r>
            <a:r>
              <a:rPr sz="3800" spc="105" dirty="0">
                <a:solidFill>
                  <a:srgbClr val="373737"/>
                </a:solidFill>
                <a:latin typeface="Arial"/>
                <a:cs typeface="Arial"/>
              </a:rPr>
              <a:t>for</a:t>
            </a:r>
            <a:r>
              <a:rPr sz="3800" spc="-69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35" dirty="0">
                <a:solidFill>
                  <a:srgbClr val="373737"/>
                </a:solidFill>
                <a:latin typeface="Arial"/>
                <a:cs typeface="Arial"/>
              </a:rPr>
              <a:t>AWS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75"/>
              </a:spcBef>
            </a:pPr>
            <a:r>
              <a:rPr sz="3800" spc="-20" dirty="0">
                <a:solidFill>
                  <a:srgbClr val="373737"/>
                </a:solidFill>
                <a:latin typeface="Arial"/>
                <a:cs typeface="Arial"/>
              </a:rPr>
              <a:t>Relational </a:t>
            </a:r>
            <a:r>
              <a:rPr sz="3800" spc="-35" dirty="0">
                <a:solidFill>
                  <a:srgbClr val="373737"/>
                </a:solidFill>
                <a:latin typeface="Arial"/>
                <a:cs typeface="Arial"/>
              </a:rPr>
              <a:t>Database </a:t>
            </a:r>
            <a:r>
              <a:rPr sz="3800" spc="-50" dirty="0">
                <a:solidFill>
                  <a:srgbClr val="373737"/>
                </a:solidFill>
                <a:latin typeface="Arial"/>
                <a:cs typeface="Arial"/>
              </a:rPr>
              <a:t>Service</a:t>
            </a:r>
            <a:r>
              <a:rPr sz="3800" spc="-28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175" dirty="0">
                <a:solidFill>
                  <a:srgbClr val="373737"/>
                </a:solidFill>
                <a:latin typeface="Arial"/>
                <a:cs typeface="Arial"/>
              </a:rPr>
              <a:t>(RDS)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5116974" y="8507526"/>
            <a:ext cx="16129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z="1500" b="1" spc="25" dirty="0">
                <a:solidFill>
                  <a:srgbClr val="373737"/>
                </a:solidFill>
                <a:latin typeface="Arial"/>
                <a:cs typeface="Arial"/>
              </a:rPr>
              <a:t>6</a:t>
            </a:fld>
            <a:endParaRPr sz="15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06448" y="838200"/>
            <a:ext cx="104266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70" dirty="0">
                <a:solidFill>
                  <a:srgbClr val="373737"/>
                </a:solidFill>
                <a:latin typeface="Arial"/>
                <a:cs typeface="Arial"/>
              </a:rPr>
              <a:t>E</a:t>
            </a:r>
            <a:r>
              <a:rPr sz="4500" spc="-405" dirty="0">
                <a:solidFill>
                  <a:srgbClr val="373737"/>
                </a:solidFill>
                <a:latin typeface="Arial"/>
                <a:cs typeface="Arial"/>
              </a:rPr>
              <a:t>C</a:t>
            </a:r>
            <a:r>
              <a:rPr sz="4500" spc="15" dirty="0">
                <a:solidFill>
                  <a:srgbClr val="373737"/>
                </a:solidFill>
                <a:latin typeface="Arial"/>
                <a:cs typeface="Arial"/>
              </a:rPr>
              <a:t>2</a:t>
            </a:r>
            <a:endParaRPr sz="4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2164079"/>
            <a:ext cx="50520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00" dirty="0"/>
              <a:t>Do </a:t>
            </a:r>
            <a:r>
              <a:rPr sz="3800" spc="75" dirty="0"/>
              <a:t>It </a:t>
            </a:r>
            <a:r>
              <a:rPr sz="3800" spc="-5" dirty="0"/>
              <a:t>Yourself</a:t>
            </a:r>
            <a:r>
              <a:rPr sz="3800" spc="-400" dirty="0"/>
              <a:t> </a:t>
            </a:r>
            <a:r>
              <a:rPr sz="3800" dirty="0"/>
              <a:t>approach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977900" y="320547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417575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5146040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6116320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5900" y="3154679"/>
            <a:ext cx="9438640" cy="351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Amazon </a:t>
            </a:r>
            <a:r>
              <a:rPr sz="3800" spc="-10" dirty="0">
                <a:solidFill>
                  <a:srgbClr val="373737"/>
                </a:solidFill>
                <a:latin typeface="Arial"/>
                <a:cs typeface="Arial"/>
              </a:rPr>
              <a:t>Linux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or other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AMI</a:t>
            </a:r>
            <a:r>
              <a:rPr sz="3800" spc="-76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65" dirty="0">
                <a:solidFill>
                  <a:srgbClr val="373737"/>
                </a:solidFill>
                <a:latin typeface="Arial"/>
                <a:cs typeface="Arial"/>
              </a:rPr>
              <a:t>+ </a:t>
            </a:r>
            <a:r>
              <a:rPr sz="3800" spc="-40" dirty="0">
                <a:solidFill>
                  <a:srgbClr val="373737"/>
                </a:solidFill>
                <a:latin typeface="Arial"/>
                <a:cs typeface="Arial"/>
              </a:rPr>
              <a:t>Docker </a:t>
            </a:r>
            <a:r>
              <a:rPr sz="3800" spc="-75" dirty="0">
                <a:solidFill>
                  <a:srgbClr val="373737"/>
                </a:solidFill>
                <a:latin typeface="Arial"/>
                <a:cs typeface="Arial"/>
              </a:rPr>
              <a:t>Engine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80"/>
              </a:spcBef>
            </a:pPr>
            <a:r>
              <a:rPr sz="3800" spc="-40" dirty="0">
                <a:solidFill>
                  <a:srgbClr val="373737"/>
                </a:solidFill>
                <a:latin typeface="Arial"/>
                <a:cs typeface="Arial"/>
              </a:rPr>
              <a:t>Docker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image</a:t>
            </a:r>
            <a:r>
              <a:rPr sz="3800" spc="-24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(AMI)</a:t>
            </a:r>
            <a:endParaRPr sz="3800">
              <a:latin typeface="Arial"/>
              <a:cs typeface="Arial"/>
            </a:endParaRPr>
          </a:p>
          <a:p>
            <a:pPr marL="12700" marR="541655">
              <a:lnSpc>
                <a:spcPct val="167500"/>
              </a:lnSpc>
            </a:pPr>
            <a:r>
              <a:rPr sz="3800" spc="-20" dirty="0">
                <a:solidFill>
                  <a:srgbClr val="373737"/>
                </a:solidFill>
                <a:latin typeface="Arial"/>
                <a:cs typeface="Arial"/>
              </a:rPr>
              <a:t>CloudFormation, </a:t>
            </a:r>
            <a:r>
              <a:rPr sz="3800" spc="-229" dirty="0">
                <a:solidFill>
                  <a:srgbClr val="373737"/>
                </a:solidFill>
                <a:latin typeface="Arial"/>
                <a:cs typeface="Arial"/>
              </a:rPr>
              <a:t>AWS </a:t>
            </a:r>
            <a:r>
              <a:rPr sz="3800" spc="-125" dirty="0">
                <a:solidFill>
                  <a:srgbClr val="373737"/>
                </a:solidFill>
                <a:latin typeface="Arial"/>
                <a:cs typeface="Arial"/>
              </a:rPr>
              <a:t>CLI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or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web</a:t>
            </a:r>
            <a:r>
              <a:rPr sz="3800" spc="-20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console  </a:t>
            </a:r>
            <a:r>
              <a:rPr sz="3800" spc="-80" dirty="0">
                <a:solidFill>
                  <a:srgbClr val="373737"/>
                </a:solidFill>
                <a:latin typeface="Arial"/>
                <a:cs typeface="Arial"/>
              </a:rPr>
              <a:t>User </a:t>
            </a:r>
            <a:r>
              <a:rPr sz="3800" spc="-45" dirty="0">
                <a:solidFill>
                  <a:srgbClr val="373737"/>
                </a:solidFill>
                <a:latin typeface="Arial"/>
                <a:cs typeface="Arial"/>
              </a:rPr>
              <a:t>Data </a:t>
            </a:r>
            <a:r>
              <a:rPr sz="3800" spc="90" dirty="0">
                <a:solidFill>
                  <a:srgbClr val="373737"/>
                </a:solidFill>
                <a:latin typeface="Arial"/>
                <a:cs typeface="Arial"/>
              </a:rPr>
              <a:t>to </a:t>
            </a:r>
            <a:r>
              <a:rPr sz="3800" spc="50" dirty="0">
                <a:solidFill>
                  <a:srgbClr val="373737"/>
                </a:solidFill>
                <a:latin typeface="Arial"/>
                <a:cs typeface="Arial"/>
              </a:rPr>
              <a:t>install </a:t>
            </a:r>
            <a:r>
              <a:rPr sz="3800" spc="-40" dirty="0">
                <a:solidFill>
                  <a:srgbClr val="373737"/>
                </a:solidFill>
                <a:latin typeface="Arial"/>
                <a:cs typeface="Arial"/>
              </a:rPr>
              <a:t>Docker</a:t>
            </a:r>
            <a:r>
              <a:rPr sz="3800" spc="-59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75" dirty="0">
                <a:solidFill>
                  <a:srgbClr val="373737"/>
                </a:solidFill>
                <a:latin typeface="Arial"/>
                <a:cs typeface="Arial"/>
              </a:rPr>
              <a:t>Engine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5116974" y="8507526"/>
            <a:ext cx="16129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z="1500" b="1" spc="25" dirty="0">
                <a:solidFill>
                  <a:srgbClr val="373737"/>
                </a:solidFill>
                <a:latin typeface="Arial"/>
                <a:cs typeface="Arial"/>
              </a:rPr>
              <a:t>7</a:t>
            </a:fld>
            <a:endParaRPr sz="15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70400" y="560396"/>
            <a:ext cx="7519596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500" spc="-370" dirty="0" smtClean="0">
                <a:solidFill>
                  <a:srgbClr val="373737"/>
                </a:solidFill>
                <a:latin typeface="Arial"/>
                <a:cs typeface="Arial"/>
              </a:rPr>
              <a:t>E</a:t>
            </a:r>
            <a:r>
              <a:rPr sz="4500" spc="-405" dirty="0" smtClean="0">
                <a:solidFill>
                  <a:srgbClr val="373737"/>
                </a:solidFill>
                <a:latin typeface="Arial"/>
                <a:cs typeface="Arial"/>
              </a:rPr>
              <a:t>C</a:t>
            </a:r>
            <a:r>
              <a:rPr sz="4500" spc="-335" dirty="0" smtClean="0">
                <a:solidFill>
                  <a:srgbClr val="373737"/>
                </a:solidFill>
                <a:latin typeface="Arial"/>
                <a:cs typeface="Arial"/>
              </a:rPr>
              <a:t>S</a:t>
            </a:r>
            <a:endParaRPr lang="en-US" sz="4500" spc="-335" dirty="0" smtClean="0">
              <a:solidFill>
                <a:srgbClr val="373737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500" spc="-335" dirty="0" smtClean="0">
                <a:solidFill>
                  <a:srgbClr val="373737"/>
                </a:solidFill>
                <a:latin typeface="Arial"/>
                <a:cs typeface="Arial"/>
              </a:rPr>
              <a:t>Elastic Container Service</a:t>
            </a:r>
            <a:endParaRPr sz="4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2164079"/>
            <a:ext cx="58235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Managed </a:t>
            </a:r>
            <a:r>
              <a:rPr sz="3800" spc="25" dirty="0"/>
              <a:t>container</a:t>
            </a:r>
            <a:r>
              <a:rPr sz="3800" spc="-315" dirty="0"/>
              <a:t> </a:t>
            </a:r>
            <a:r>
              <a:rPr sz="3800" dirty="0"/>
              <a:t>service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977900" y="320547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4175759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5146040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6116320"/>
            <a:ext cx="15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solidFill>
                  <a:srgbClr val="373737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5900" y="3154679"/>
            <a:ext cx="4541520" cy="351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60" dirty="0">
                <a:solidFill>
                  <a:srgbClr val="373737"/>
                </a:solidFill>
                <a:latin typeface="Arial"/>
                <a:cs typeface="Arial"/>
              </a:rPr>
              <a:t>Monitors</a:t>
            </a:r>
            <a:r>
              <a:rPr sz="3800" spc="-16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containers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80"/>
              </a:spcBef>
            </a:pPr>
            <a:r>
              <a:rPr sz="3800" spc="40" dirty="0">
                <a:solidFill>
                  <a:srgbClr val="373737"/>
                </a:solidFill>
                <a:latin typeface="Arial"/>
                <a:cs typeface="Arial"/>
              </a:rPr>
              <a:t>Allows</a:t>
            </a:r>
            <a:r>
              <a:rPr sz="3800" spc="-19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-210" dirty="0">
                <a:solidFill>
                  <a:srgbClr val="373737"/>
                </a:solidFill>
                <a:latin typeface="Arial"/>
                <a:cs typeface="Arial"/>
              </a:rPr>
              <a:t>ELB</a:t>
            </a:r>
            <a:endParaRPr sz="3800">
              <a:latin typeface="Arial"/>
              <a:cs typeface="Arial"/>
            </a:endParaRPr>
          </a:p>
          <a:p>
            <a:pPr marL="12700" marR="5080">
              <a:lnSpc>
                <a:spcPct val="167500"/>
              </a:lnSpc>
            </a:pPr>
            <a:r>
              <a:rPr sz="3800" spc="40" dirty="0">
                <a:solidFill>
                  <a:srgbClr val="373737"/>
                </a:solidFill>
                <a:latin typeface="Arial"/>
                <a:cs typeface="Arial"/>
              </a:rPr>
              <a:t>Allows </a:t>
            </a:r>
            <a:r>
              <a:rPr sz="3800" spc="25" dirty="0">
                <a:solidFill>
                  <a:srgbClr val="373737"/>
                </a:solidFill>
                <a:latin typeface="Arial"/>
                <a:cs typeface="Arial"/>
              </a:rPr>
              <a:t>autoscaling  </a:t>
            </a:r>
            <a:r>
              <a:rPr sz="3800" spc="40" dirty="0">
                <a:solidFill>
                  <a:srgbClr val="373737"/>
                </a:solidFill>
                <a:latin typeface="Arial"/>
                <a:cs typeface="Arial"/>
              </a:rPr>
              <a:t>Allows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health</a:t>
            </a:r>
            <a:r>
              <a:rPr sz="3800" spc="-305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" dirty="0">
                <a:solidFill>
                  <a:srgbClr val="373737"/>
                </a:solidFill>
                <a:latin typeface="Arial"/>
                <a:cs typeface="Arial"/>
              </a:rPr>
              <a:t>checks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019362" y="8507526"/>
            <a:ext cx="246379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b="1" spc="25" dirty="0">
                <a:solidFill>
                  <a:srgbClr val="373737"/>
                </a:solidFill>
                <a:latin typeface="Arial"/>
                <a:cs typeface="Arial"/>
              </a:rPr>
              <a:t>10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89400" y="609600"/>
            <a:ext cx="8157041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500" spc="-370" dirty="0" smtClean="0">
                <a:solidFill>
                  <a:srgbClr val="373737"/>
                </a:solidFill>
                <a:latin typeface="Arial"/>
                <a:cs typeface="Arial"/>
              </a:rPr>
              <a:t>ECR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500" spc="-370" dirty="0" smtClean="0">
                <a:solidFill>
                  <a:srgbClr val="373737"/>
                </a:solidFill>
                <a:latin typeface="Arial"/>
                <a:cs typeface="Arial"/>
              </a:rPr>
              <a:t>Elastic Container Registry</a:t>
            </a:r>
            <a:endParaRPr sz="4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6662" y="2819400"/>
            <a:ext cx="13982700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3800" spc="-40" dirty="0"/>
              <a:t>Storage</a:t>
            </a:r>
            <a:r>
              <a:rPr sz="3800" spc="-125" dirty="0"/>
              <a:t> </a:t>
            </a:r>
            <a:r>
              <a:rPr sz="3800" spc="105" dirty="0"/>
              <a:t>for</a:t>
            </a:r>
            <a:r>
              <a:rPr sz="3800" spc="-120" dirty="0"/>
              <a:t> </a:t>
            </a:r>
            <a:r>
              <a:rPr sz="3800" spc="25" dirty="0"/>
              <a:t>container</a:t>
            </a:r>
            <a:r>
              <a:rPr sz="3800" spc="-120" dirty="0"/>
              <a:t> </a:t>
            </a:r>
            <a:r>
              <a:rPr sz="3800" spc="25" dirty="0"/>
              <a:t>images</a:t>
            </a:r>
            <a:r>
              <a:rPr sz="3800" spc="-120" dirty="0"/>
              <a:t> </a:t>
            </a:r>
            <a:r>
              <a:rPr sz="3800" spc="40" dirty="0"/>
              <a:t>which</a:t>
            </a:r>
            <a:r>
              <a:rPr sz="3800" spc="-120" dirty="0"/>
              <a:t> </a:t>
            </a:r>
            <a:r>
              <a:rPr sz="3800" spc="0" dirty="0"/>
              <a:t>can</a:t>
            </a:r>
            <a:r>
              <a:rPr sz="3800" spc="-120" dirty="0"/>
              <a:t> </a:t>
            </a:r>
            <a:r>
              <a:rPr sz="3800" spc="-45" dirty="0"/>
              <a:t>be</a:t>
            </a:r>
            <a:r>
              <a:rPr sz="3800" spc="-125" dirty="0"/>
              <a:t> </a:t>
            </a:r>
            <a:r>
              <a:rPr sz="3800" spc="-10" dirty="0"/>
              <a:t>used</a:t>
            </a:r>
            <a:r>
              <a:rPr sz="3800" spc="-120" dirty="0"/>
              <a:t> </a:t>
            </a:r>
            <a:r>
              <a:rPr sz="3800" spc="80" dirty="0"/>
              <a:t>with</a:t>
            </a:r>
            <a:r>
              <a:rPr sz="3800" spc="-120" dirty="0"/>
              <a:t> </a:t>
            </a:r>
            <a:r>
              <a:rPr sz="3800" spc="-240" dirty="0" smtClean="0"/>
              <a:t>EC2</a:t>
            </a:r>
            <a:r>
              <a:rPr sz="3800" spc="-240" dirty="0"/>
              <a:t>,</a:t>
            </a:r>
            <a:r>
              <a:rPr sz="3800" spc="-120" dirty="0"/>
              <a:t> </a:t>
            </a:r>
            <a:r>
              <a:rPr sz="3800" spc="-310" dirty="0"/>
              <a:t>ECS</a:t>
            </a:r>
            <a:r>
              <a:rPr sz="3800" spc="-120" dirty="0"/>
              <a:t> </a:t>
            </a:r>
            <a:r>
              <a:rPr sz="3800" spc="25" dirty="0"/>
              <a:t>or  </a:t>
            </a:r>
            <a:r>
              <a:rPr sz="3800" spc="15" dirty="0"/>
              <a:t>other</a:t>
            </a:r>
            <a:r>
              <a:rPr sz="3800" spc="-195" dirty="0"/>
              <a:t> </a:t>
            </a:r>
            <a:r>
              <a:rPr sz="3800" spc="0" dirty="0"/>
              <a:t>services</a:t>
            </a:r>
            <a:endParaRPr sz="3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89"/>
              </a:lnSpc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694" y="838200"/>
            <a:ext cx="45675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0" dirty="0"/>
              <a:t>Elastic</a:t>
            </a:r>
            <a:r>
              <a:rPr sz="4500" spc="-190" dirty="0"/>
              <a:t> </a:t>
            </a:r>
            <a:r>
              <a:rPr sz="4500" spc="-55" dirty="0"/>
              <a:t>BeanStack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977900" y="2164079"/>
            <a:ext cx="9411970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40" dirty="0">
                <a:solidFill>
                  <a:srgbClr val="373737"/>
                </a:solidFill>
                <a:latin typeface="Arial"/>
                <a:cs typeface="Arial"/>
              </a:rPr>
              <a:t>PaaS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40"/>
              </a:spcBef>
            </a:pPr>
            <a:r>
              <a:rPr sz="3800" spc="-15" dirty="0">
                <a:solidFill>
                  <a:srgbClr val="373737"/>
                </a:solidFill>
                <a:latin typeface="Arial"/>
                <a:cs typeface="Arial"/>
              </a:rPr>
              <a:t>Ideal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05" dirty="0">
                <a:solidFill>
                  <a:srgbClr val="373737"/>
                </a:solidFill>
                <a:latin typeface="Arial"/>
                <a:cs typeface="Arial"/>
              </a:rPr>
              <a:t>for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55" dirty="0">
                <a:solidFill>
                  <a:srgbClr val="373737"/>
                </a:solidFill>
                <a:latin typeface="Arial"/>
                <a:cs typeface="Arial"/>
              </a:rPr>
              <a:t>small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0" dirty="0">
                <a:solidFill>
                  <a:srgbClr val="373737"/>
                </a:solidFill>
                <a:latin typeface="Arial"/>
                <a:cs typeface="Arial"/>
              </a:rPr>
              <a:t>services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80" dirty="0">
                <a:solidFill>
                  <a:srgbClr val="373737"/>
                </a:solidFill>
                <a:latin typeface="Arial"/>
                <a:cs typeface="Arial"/>
              </a:rPr>
              <a:t>with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75" dirty="0">
                <a:solidFill>
                  <a:srgbClr val="373737"/>
                </a:solidFill>
                <a:latin typeface="Arial"/>
                <a:cs typeface="Arial"/>
              </a:rPr>
              <a:t>few</a:t>
            </a:r>
            <a:r>
              <a:rPr sz="3800" spc="-120" dirty="0">
                <a:solidFill>
                  <a:srgbClr val="373737"/>
                </a:solidFill>
                <a:latin typeface="Arial"/>
                <a:cs typeface="Arial"/>
              </a:rPr>
              <a:t> </a:t>
            </a:r>
            <a:r>
              <a:rPr sz="3800" spc="15" dirty="0">
                <a:solidFill>
                  <a:srgbClr val="373737"/>
                </a:solidFill>
                <a:latin typeface="Arial"/>
                <a:cs typeface="Arial"/>
              </a:rPr>
              <a:t>containers.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CF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443</Words>
  <Application>Microsoft Macintosh PowerPoint</Application>
  <PresentationFormat>Custom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Apple Color Emoji</vt:lpstr>
      <vt:lpstr>Calibri</vt:lpstr>
      <vt:lpstr>Arial</vt:lpstr>
      <vt:lpstr>Office Theme</vt:lpstr>
      <vt:lpstr>Module 3:  Deploying to Production with AWS and Containers</vt:lpstr>
      <vt:lpstr>Major Cloud Providers</vt:lpstr>
      <vt:lpstr>AWS has many Services</vt:lpstr>
      <vt:lpstr>AWS Beneﬁts</vt:lpstr>
      <vt:lpstr>AWS Services for Containers</vt:lpstr>
      <vt:lpstr>Do It Yourself approach</vt:lpstr>
      <vt:lpstr>Managed container service</vt:lpstr>
      <vt:lpstr>Storage for container images which can be used with EC2, ECS or  other services</vt:lpstr>
      <vt:lpstr>Elastic BeanStack</vt:lpstr>
      <vt:lpstr>Docker Enterprise Edition</vt:lpstr>
      <vt:lpstr>Can be used with other services. Allows for managed databases.</vt:lpstr>
      <vt:lpstr>Let's cover ECS + ECR usage</vt:lpstr>
      <vt:lpstr>AWS EC2 Container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 is vast…</vt:lpstr>
      <vt:lpstr>Summary</vt:lpstr>
      <vt:lpstr>Lab 2: AWS Containers</vt:lpstr>
      <vt:lpstr>Congrats! !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 Deploying to Production with AWS and Containers</dc:title>
  <cp:lastModifiedBy>Robin Beck</cp:lastModifiedBy>
  <cp:revision>4</cp:revision>
  <dcterms:created xsi:type="dcterms:W3CDTF">2017-07-04T23:11:28Z</dcterms:created>
  <dcterms:modified xsi:type="dcterms:W3CDTF">2017-07-04T22:47:35Z</dcterms:modified>
</cp:coreProperties>
</file>