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869" r:id="rId9"/>
    <p:sldId id="870" r:id="rId10"/>
    <p:sldId id="871" r:id="rId11"/>
    <p:sldId id="872" r:id="rId12"/>
    <p:sldId id="873" r:id="rId13"/>
    <p:sldId id="874" r:id="rId14"/>
    <p:sldId id="865" r:id="rId15"/>
    <p:sldId id="876" r:id="rId16"/>
    <p:sldId id="263" r:id="rId17"/>
    <p:sldId id="264" r:id="rId18"/>
    <p:sldId id="509" r:id="rId19"/>
    <p:sldId id="315" r:id="rId20"/>
    <p:sldId id="387" r:id="rId21"/>
    <p:sldId id="459" r:id="rId22"/>
    <p:sldId id="501" r:id="rId23"/>
    <p:sldId id="502" r:id="rId24"/>
    <p:sldId id="503" r:id="rId25"/>
    <p:sldId id="504" r:id="rId26"/>
    <p:sldId id="505" r:id="rId27"/>
    <p:sldId id="50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Back-end and service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8" y="2097088"/>
            <a:ext cx="8215644" cy="40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0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technologies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5" y="2097088"/>
            <a:ext cx="8424290" cy="401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7D7CCB2B-A042-4DD5-A2B7-35D958BB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4" y="1195387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1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Native Computing Foundation">
            <a:extLst>
              <a:ext uri="{FF2B5EF4-FFF2-40B4-BE49-F238E27FC236}">
                <a16:creationId xmlns:a16="http://schemas.microsoft.com/office/drawing/2014/main" id="{8B281BAB-768F-4F4D-835D-C393223A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98" y="1124597"/>
            <a:ext cx="4895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E031E-4B0B-45BE-8862-75115605F08A}"/>
              </a:ext>
            </a:extLst>
          </p:cNvPr>
          <p:cNvSpPr txBox="1"/>
          <p:nvPr/>
        </p:nvSpPr>
        <p:spPr>
          <a:xfrm>
            <a:off x="3044301" y="2289466"/>
            <a:ext cx="61033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Технологиите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базирани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облак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възможност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организациите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създават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изпълняват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приложения в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модерни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динамични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среди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като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публични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частни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хибридни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облаци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чрез мрежи от услуги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микроуслуги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Качества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системите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устойчивост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висока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наличност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достъпност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мащабируемост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и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управляемост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които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са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от критично значение за много от бизнес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единиците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Автоматизацията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тези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процеси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позволява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на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инженерите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да правят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промени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голямо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въздействие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, но с </a:t>
            </a:r>
            <a:r>
              <a:rPr lang="ru-RU" sz="2000" b="0" i="1" u="none" strike="noStrike" baseline="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минимални</a:t>
            </a:r>
            <a:r>
              <a:rPr lang="ru-RU" sz="2000" b="0" i="1" u="none" strike="noStrike" baseline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 усилия 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9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ED6-ADC3-46A0-9C24-33540BD7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2" y="0"/>
            <a:ext cx="1040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9A715-600B-4E5A-873A-1C5484AC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32" y="932155"/>
            <a:ext cx="4900535" cy="4192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28474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501805"/>
            <a:ext cx="9905999" cy="4876801"/>
          </a:xfrm>
        </p:spPr>
        <p:txBody>
          <a:bodyPr/>
          <a:lstStyle/>
          <a:p>
            <a:r>
              <a:rPr lang="en-US" dirty="0"/>
              <a:t>K</a:t>
            </a:r>
            <a:r>
              <a:rPr lang="ru-RU" dirty="0" err="1"/>
              <a:t>омпютър</a:t>
            </a:r>
            <a:r>
              <a:rPr lang="ru-RU" dirty="0"/>
              <a:t>, </a:t>
            </a:r>
            <a:r>
              <a:rPr lang="ru-RU" dirty="0" err="1"/>
              <a:t>стартиращ</a:t>
            </a:r>
            <a:r>
              <a:rPr lang="ru-RU" dirty="0"/>
              <a:t> </a:t>
            </a:r>
            <a:r>
              <a:rPr lang="ru-RU" dirty="0" err="1"/>
              <a:t>сървърен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предоставящ</a:t>
            </a:r>
            <a:r>
              <a:rPr lang="ru-RU" dirty="0"/>
              <a:t> услуги </a:t>
            </a:r>
            <a:r>
              <a:rPr lang="ru-RU" dirty="0" err="1"/>
              <a:t>като</a:t>
            </a:r>
            <a:r>
              <a:rPr lang="ru-RU" dirty="0"/>
              <a:t> например хост</a:t>
            </a:r>
            <a:r>
              <a:rPr lang="en-US" dirty="0"/>
              <a:t> (</a:t>
            </a:r>
            <a:r>
              <a:rPr lang="ru-RU" u="sng" dirty="0" err="1"/>
              <a:t>предлага</a:t>
            </a:r>
            <a:r>
              <a:rPr lang="ru-RU" u="sng" dirty="0"/>
              <a:t> </a:t>
            </a:r>
            <a:r>
              <a:rPr lang="ru-RU" u="sng" dirty="0" err="1"/>
              <a:t>информационни</a:t>
            </a:r>
            <a:r>
              <a:rPr lang="ru-RU" u="sng" dirty="0"/>
              <a:t> </a:t>
            </a:r>
            <a:r>
              <a:rPr lang="ru-RU" u="sng" dirty="0" err="1"/>
              <a:t>ресурси</a:t>
            </a:r>
            <a:r>
              <a:rPr lang="ru-RU" u="sng" dirty="0"/>
              <a:t> </a:t>
            </a:r>
            <a:r>
              <a:rPr lang="en-US" u="sng" dirty="0"/>
              <a:t>(HTML,</a:t>
            </a:r>
            <a:r>
              <a:rPr lang="bg-BG" u="sng" dirty="0" err="1"/>
              <a:t>снимки,текст</a:t>
            </a:r>
            <a:r>
              <a:rPr lang="bg-BG" u="sng" dirty="0"/>
              <a:t> и много други)</a:t>
            </a:r>
            <a:r>
              <a:rPr lang="en-US" u="sng" dirty="0"/>
              <a:t> </a:t>
            </a:r>
            <a:r>
              <a:rPr lang="ru-RU" u="sng" dirty="0"/>
              <a:t>за потребители</a:t>
            </a:r>
            <a:r>
              <a:rPr lang="en-US" u="sng" dirty="0"/>
              <a:t> </a:t>
            </a:r>
            <a:r>
              <a:rPr lang="bg-BG" u="sng" dirty="0"/>
              <a:t>в интернет</a:t>
            </a:r>
            <a:r>
              <a:rPr lang="en-US" dirty="0"/>
              <a:t>);</a:t>
            </a:r>
            <a:endParaRPr lang="ru-RU" dirty="0"/>
          </a:p>
          <a:p>
            <a:r>
              <a:rPr lang="ru-RU" dirty="0" err="1"/>
              <a:t>Компютърна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стартира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услуга,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обслужва</a:t>
            </a:r>
            <a:r>
              <a:rPr lang="ru-RU" dirty="0"/>
              <a:t> заявки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(„</a:t>
            </a:r>
            <a:r>
              <a:rPr lang="ru-RU" dirty="0" err="1"/>
              <a:t>клиенти</a:t>
            </a:r>
            <a:r>
              <a:rPr lang="ru-RU" dirty="0"/>
              <a:t>“). </a:t>
            </a:r>
            <a:r>
              <a:rPr lang="bg-BG" dirty="0"/>
              <a:t>Той</a:t>
            </a:r>
            <a:r>
              <a:rPr lang="en-US" dirty="0"/>
              <a:t> </a:t>
            </a:r>
            <a:r>
              <a:rPr lang="ru-RU" dirty="0" err="1"/>
              <a:t>слуша</a:t>
            </a:r>
            <a:r>
              <a:rPr lang="ru-RU" dirty="0"/>
              <a:t> за заявки (</a:t>
            </a:r>
            <a:r>
              <a:rPr lang="ru-RU" dirty="0" err="1"/>
              <a:t>request</a:t>
            </a:r>
            <a:r>
              <a:rPr lang="ru-RU" dirty="0"/>
              <a:t>) и </a:t>
            </a:r>
            <a:r>
              <a:rPr lang="ru-RU" dirty="0" err="1"/>
              <a:t>връща</a:t>
            </a:r>
            <a:r>
              <a:rPr lang="ru-RU" dirty="0"/>
              <a:t> отговор (</a:t>
            </a:r>
            <a:r>
              <a:rPr lang="ru-RU" dirty="0" err="1"/>
              <a:t>response</a:t>
            </a:r>
            <a:r>
              <a:rPr lang="ru-RU" dirty="0"/>
              <a:t>), </a:t>
            </a:r>
            <a:r>
              <a:rPr lang="ru-RU" dirty="0" err="1"/>
              <a:t>като</a:t>
            </a:r>
            <a:r>
              <a:rPr lang="ru-RU" dirty="0"/>
              <a:t> и </a:t>
            </a:r>
            <a:r>
              <a:rPr lang="ru-RU" dirty="0" err="1"/>
              <a:t>двете</a:t>
            </a:r>
            <a:r>
              <a:rPr lang="ru-RU" dirty="0"/>
              <a:t> операции </a:t>
            </a:r>
            <a:r>
              <a:rPr lang="ru-RU" dirty="0" err="1"/>
              <a:t>са</a:t>
            </a:r>
            <a:r>
              <a:rPr lang="ru-RU" dirty="0"/>
              <a:t> по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</a:t>
            </a:r>
            <a:r>
              <a:rPr lang="ru-RU" dirty="0"/>
              <a:t> протокол</a:t>
            </a:r>
            <a:r>
              <a:rPr lang="en-US" dirty="0"/>
              <a:t>;</a:t>
            </a:r>
            <a:endParaRPr lang="ru-RU" dirty="0"/>
          </a:p>
          <a:p>
            <a:r>
              <a:rPr lang="bg-BG" dirty="0"/>
              <a:t>Завършена софтуерна система </a:t>
            </a:r>
            <a:r>
              <a:rPr lang="ru-RU" dirty="0"/>
              <a:t>например </a:t>
            </a:r>
            <a:r>
              <a:rPr lang="ru-RU" dirty="0" err="1"/>
              <a:t>сървър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, файлов </a:t>
            </a:r>
            <a:r>
              <a:rPr lang="ru-RU" dirty="0" err="1"/>
              <a:t>сървър</a:t>
            </a:r>
            <a:r>
              <a:rPr lang="ru-RU" dirty="0"/>
              <a:t>,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r>
              <a:rPr lang="ru-RU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erver? Definition and examples - Market Business News">
            <a:extLst>
              <a:ext uri="{FF2B5EF4-FFF2-40B4-BE49-F238E27FC236}">
                <a16:creationId xmlns:a16="http://schemas.microsoft.com/office/drawing/2014/main" id="{AD3B733D-8D08-4DBB-87D2-5D32B43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3" y="372128"/>
            <a:ext cx="8846737" cy="61137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9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3D4EAD-D581-4A2D-8924-C9EB17B0A298}"/>
              </a:ext>
            </a:extLst>
          </p:cNvPr>
          <p:cNvSpPr txBox="1">
            <a:spLocks/>
          </p:cNvSpPr>
          <p:nvPr/>
        </p:nvSpPr>
        <p:spPr>
          <a:xfrm>
            <a:off x="11363814" y="6089997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09D1EF0-1546-402C-95BC-DDB00FAF6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27" y="1277543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C1ECE59-4BE5-4EE4-9D5C-52EC5CC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183512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F3AFC-24DE-4645-A45F-4580EFC0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52" y="1277543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9A5B-2987-46B0-A386-9A7899F9FC17}"/>
              </a:ext>
            </a:extLst>
          </p:cNvPr>
          <p:cNvSpPr txBox="1">
            <a:spLocks/>
          </p:cNvSpPr>
          <p:nvPr/>
        </p:nvSpPr>
        <p:spPr>
          <a:xfrm>
            <a:off x="11319425" y="6018976"/>
            <a:ext cx="428822" cy="196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53703-BA3C-4D0A-8927-3874D5E4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38" y="1206522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477925-D85C-4A45-8050-0DB803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38" y="112491"/>
            <a:ext cx="9905998" cy="147857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dirty="0"/>
              <a:t>MVC Pattern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8ABEB-8D7F-479D-8AB2-0CC2C7ED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7" y="136587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93E-5D73-4C66-80B7-ABE8E16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-6506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Students manager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EC230-C787-4D48-B274-C5986E31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8"/>
            <a:ext cx="4005368" cy="221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D027-E7A6-4931-A490-0E541DA6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0" y="1145218"/>
            <a:ext cx="4850475" cy="2219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03CFA8-C25C-4840-A758-9AA4959A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04" y="1145218"/>
            <a:ext cx="4294396" cy="2219709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C1D1E781-A880-456E-BC97-C3C5F9A85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0806" y="3743090"/>
            <a:ext cx="1464215" cy="1464215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81C9BF78-F3D7-44FB-811E-4DDEAF55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2684" y="3494862"/>
            <a:ext cx="1823592" cy="182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C48D-95E0-46DB-872F-452435A17CC3}"/>
              </a:ext>
            </a:extLst>
          </p:cNvPr>
          <p:cNvSpPr txBox="1"/>
          <p:nvPr/>
        </p:nvSpPr>
        <p:spPr>
          <a:xfrm>
            <a:off x="904321" y="3487403"/>
            <a:ext cx="552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 е </a:t>
            </a:r>
            <a:r>
              <a:rPr lang="ru-RU" dirty="0" err="1"/>
              <a:t>браузърът</a:t>
            </a:r>
            <a:r>
              <a:rPr lang="ru-RU" dirty="0"/>
              <a:t> на </a:t>
            </a:r>
            <a:r>
              <a:rPr lang="ru-RU" dirty="0" err="1"/>
              <a:t>текущия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03937-F36F-40E8-96B5-2CE6B109B114}"/>
              </a:ext>
            </a:extLst>
          </p:cNvPr>
          <p:cNvSpPr txBox="1"/>
          <p:nvPr/>
        </p:nvSpPr>
        <p:spPr>
          <a:xfrm>
            <a:off x="6744810" y="348740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5F756-2835-4790-BC91-352DB1A42828}"/>
              </a:ext>
            </a:extLst>
          </p:cNvPr>
          <p:cNvCxnSpPr>
            <a:cxnSpLocks/>
          </p:cNvCxnSpPr>
          <p:nvPr/>
        </p:nvCxnSpPr>
        <p:spPr>
          <a:xfrm>
            <a:off x="3826276" y="421135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58894-E858-4761-85A3-769D2584AF8E}"/>
              </a:ext>
            </a:extLst>
          </p:cNvPr>
          <p:cNvSpPr txBox="1"/>
          <p:nvPr/>
        </p:nvSpPr>
        <p:spPr>
          <a:xfrm>
            <a:off x="4630664" y="3843094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7F54F-B8CE-4D6B-B667-295A48945F69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4503578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E233-12A5-438F-B9B4-6EB53507A5B7}"/>
              </a:ext>
            </a:extLst>
          </p:cNvPr>
          <p:cNvSpPr txBox="1"/>
          <p:nvPr/>
        </p:nvSpPr>
        <p:spPr>
          <a:xfrm>
            <a:off x="4441195" y="4218273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80BB06-5F0C-495B-B2B1-DD26C431517A}"/>
              </a:ext>
            </a:extLst>
          </p:cNvPr>
          <p:cNvCxnSpPr>
            <a:cxnSpLocks/>
          </p:cNvCxnSpPr>
          <p:nvPr/>
        </p:nvCxnSpPr>
        <p:spPr>
          <a:xfrm flipH="1" flipV="1">
            <a:off x="3826276" y="512396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660495-F231-4756-A420-39C30E6E1818}"/>
              </a:ext>
            </a:extLst>
          </p:cNvPr>
          <p:cNvSpPr txBox="1"/>
          <p:nvPr/>
        </p:nvSpPr>
        <p:spPr>
          <a:xfrm>
            <a:off x="4502267" y="4781148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5735E-350D-4F04-9B91-B9FAF80ADDA5}"/>
              </a:ext>
            </a:extLst>
          </p:cNvPr>
          <p:cNvSpPr txBox="1"/>
          <p:nvPr/>
        </p:nvSpPr>
        <p:spPr>
          <a:xfrm>
            <a:off x="4522871" y="4458903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75B64-A013-43D6-8B2D-51EB4CF02106}"/>
              </a:ext>
            </a:extLst>
          </p:cNvPr>
          <p:cNvCxnSpPr>
            <a:cxnSpLocks/>
          </p:cNvCxnSpPr>
          <p:nvPr/>
        </p:nvCxnSpPr>
        <p:spPr>
          <a:xfrm>
            <a:off x="3959551" y="4797949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Server with solid fill">
            <a:extLst>
              <a:ext uri="{FF2B5EF4-FFF2-40B4-BE49-F238E27FC236}">
                <a16:creationId xmlns:a16="http://schemas.microsoft.com/office/drawing/2014/main" id="{9AE7C9DF-38F0-402E-80BF-75F9ADC3D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40" y="3500021"/>
            <a:ext cx="2476270" cy="2476270"/>
          </a:xfrm>
          <a:prstGeom prst="rect">
            <a:avLst/>
          </a:prstGeom>
        </p:spPr>
      </p:pic>
      <p:pic>
        <p:nvPicPr>
          <p:cNvPr id="25" name="Graphic 24" descr="Internet with solid fill">
            <a:extLst>
              <a:ext uri="{FF2B5EF4-FFF2-40B4-BE49-F238E27FC236}">
                <a16:creationId xmlns:a16="http://schemas.microsoft.com/office/drawing/2014/main" id="{A086C33B-47FC-4132-9094-FE208938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565" y="3251792"/>
            <a:ext cx="2725445" cy="27254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3E00B9-7213-4484-86AC-AF8CCFFF867B}"/>
              </a:ext>
            </a:extLst>
          </p:cNvPr>
          <p:cNvSpPr txBox="1"/>
          <p:nvPr/>
        </p:nvSpPr>
        <p:spPr>
          <a:xfrm>
            <a:off x="836077" y="2959634"/>
            <a:ext cx="55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Клиент е отделно приложение, изпълняващо в браузъра на текущия потребител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284B7-9A50-4380-9E4A-06CA286326AA}"/>
              </a:ext>
            </a:extLst>
          </p:cNvPr>
          <p:cNvSpPr txBox="1"/>
          <p:nvPr/>
        </p:nvSpPr>
        <p:spPr>
          <a:xfrm>
            <a:off x="6691544" y="3244334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, </a:t>
            </a:r>
            <a:r>
              <a:rPr lang="en-US" dirty="0" err="1"/>
              <a:t>хостнато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уеб</a:t>
            </a:r>
            <a:r>
              <a:rPr lang="en-US" dirty="0"/>
              <a:t> </a:t>
            </a:r>
            <a:r>
              <a:rPr lang="en-US" dirty="0" err="1"/>
              <a:t>сървър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CE77F-AA5F-4234-AA53-AE85DCFED43F}"/>
              </a:ext>
            </a:extLst>
          </p:cNvPr>
          <p:cNvCxnSpPr>
            <a:cxnSpLocks/>
          </p:cNvCxnSpPr>
          <p:nvPr/>
        </p:nvCxnSpPr>
        <p:spPr>
          <a:xfrm>
            <a:off x="3773010" y="3968281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BE3DA-4873-4145-A3C3-5185253B60A0}"/>
              </a:ext>
            </a:extLst>
          </p:cNvPr>
          <p:cNvSpPr txBox="1"/>
          <p:nvPr/>
        </p:nvSpPr>
        <p:spPr>
          <a:xfrm>
            <a:off x="4577398" y="3600025"/>
            <a:ext cx="2114146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8880A-A4B0-452D-8FEA-757FCDCAA716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260509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263F62-CAFF-4AD8-8BE4-B7760024598C}"/>
              </a:ext>
            </a:extLst>
          </p:cNvPr>
          <p:cNvSpPr txBox="1"/>
          <p:nvPr/>
        </p:nvSpPr>
        <p:spPr>
          <a:xfrm>
            <a:off x="4387929" y="3975204"/>
            <a:ext cx="35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HTML, CSS, JS, Pictures…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DBD90-F34D-4F79-A0FD-D72190DF8005}"/>
              </a:ext>
            </a:extLst>
          </p:cNvPr>
          <p:cNvCxnSpPr>
            <a:cxnSpLocks/>
          </p:cNvCxnSpPr>
          <p:nvPr/>
        </p:nvCxnSpPr>
        <p:spPr>
          <a:xfrm flipH="1" flipV="1">
            <a:off x="3773010" y="4880900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6E68A2-32F5-4608-AA0E-9ECBDA9A3121}"/>
              </a:ext>
            </a:extLst>
          </p:cNvPr>
          <p:cNvSpPr txBox="1"/>
          <p:nvPr/>
        </p:nvSpPr>
        <p:spPr>
          <a:xfrm>
            <a:off x="4387929" y="4599467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7C6F3-F82E-4661-A265-03F1175B0196}"/>
              </a:ext>
            </a:extLst>
          </p:cNvPr>
          <p:cNvSpPr txBox="1"/>
          <p:nvPr/>
        </p:nvSpPr>
        <p:spPr>
          <a:xfrm>
            <a:off x="4469605" y="4215834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www.manager.com/Tests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BD839-AB4E-4A70-9421-F50037212126}"/>
              </a:ext>
            </a:extLst>
          </p:cNvPr>
          <p:cNvCxnSpPr>
            <a:cxnSpLocks/>
          </p:cNvCxnSpPr>
          <p:nvPr/>
        </p:nvCxnSpPr>
        <p:spPr>
          <a:xfrm>
            <a:off x="3906285" y="4554880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B0358-8DDA-4809-830A-0458E2C2325A}"/>
              </a:ext>
            </a:extLst>
          </p:cNvPr>
          <p:cNvSpPr/>
          <p:nvPr/>
        </p:nvSpPr>
        <p:spPr>
          <a:xfrm>
            <a:off x="2367912" y="144236"/>
            <a:ext cx="7001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Single-Page Application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9FEE6A-6EB5-41A1-9123-563C0B64821B}"/>
              </a:ext>
            </a:extLst>
          </p:cNvPr>
          <p:cNvCxnSpPr>
            <a:cxnSpLocks/>
          </p:cNvCxnSpPr>
          <p:nvPr/>
        </p:nvCxnSpPr>
        <p:spPr>
          <a:xfrm>
            <a:off x="3906285" y="5186674"/>
            <a:ext cx="392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8FB1C7-F0B7-4F60-81DE-2104A6DB4070}"/>
              </a:ext>
            </a:extLst>
          </p:cNvPr>
          <p:cNvCxnSpPr>
            <a:cxnSpLocks/>
          </p:cNvCxnSpPr>
          <p:nvPr/>
        </p:nvCxnSpPr>
        <p:spPr>
          <a:xfrm flipH="1" flipV="1">
            <a:off x="3839648" y="5528837"/>
            <a:ext cx="3924530" cy="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78E49-F601-4ADE-929C-6476338D72B8}"/>
              </a:ext>
            </a:extLst>
          </p:cNvPr>
          <p:cNvSpPr txBox="1"/>
          <p:nvPr/>
        </p:nvSpPr>
        <p:spPr>
          <a:xfrm>
            <a:off x="4541808" y="4841888"/>
            <a:ext cx="25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www.manager.com/bot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359BC-7EA7-4375-89D9-99710C38D239}"/>
              </a:ext>
            </a:extLst>
          </p:cNvPr>
          <p:cNvSpPr txBox="1"/>
          <p:nvPr/>
        </p:nvSpPr>
        <p:spPr>
          <a:xfrm>
            <a:off x="4387929" y="5211220"/>
            <a:ext cx="258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32D65-74E0-4706-9BA4-766B5A58042B}"/>
              </a:ext>
            </a:extLst>
          </p:cNvPr>
          <p:cNvSpPr txBox="1"/>
          <p:nvPr/>
        </p:nvSpPr>
        <p:spPr>
          <a:xfrm>
            <a:off x="1388656" y="1004629"/>
            <a:ext cx="9770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2000" dirty="0"/>
              <a:t>В</a:t>
            </a:r>
            <a:r>
              <a:rPr lang="en-US" sz="2000" dirty="0" err="1"/>
              <a:t>заимодейства</a:t>
            </a:r>
            <a:r>
              <a:rPr lang="en-US" sz="2000" dirty="0"/>
              <a:t> с </a:t>
            </a:r>
            <a:r>
              <a:rPr lang="en-US" sz="2000" dirty="0" err="1"/>
              <a:t>потребителя</a:t>
            </a:r>
            <a:r>
              <a:rPr lang="en-US" sz="2000" dirty="0"/>
              <a:t> </a:t>
            </a:r>
            <a:r>
              <a:rPr lang="en-US" sz="2000" dirty="0" err="1"/>
              <a:t>чрез</a:t>
            </a:r>
            <a:r>
              <a:rPr lang="en-US" sz="2000" dirty="0"/>
              <a:t> </a:t>
            </a:r>
            <a:r>
              <a:rPr lang="en-US" sz="2000" dirty="0" err="1"/>
              <a:t>динамично</a:t>
            </a:r>
            <a:r>
              <a:rPr lang="en-US" sz="2000" dirty="0"/>
              <a:t> </a:t>
            </a:r>
            <a:r>
              <a:rPr lang="en-US" sz="2000" dirty="0" err="1"/>
              <a:t>пренаписване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текущата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страница</a:t>
            </a:r>
            <a:r>
              <a:rPr lang="en-US" sz="2000" dirty="0"/>
              <a:t> с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данни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уеб</a:t>
            </a:r>
            <a:r>
              <a:rPr lang="en-US" sz="2000" dirty="0"/>
              <a:t> </a:t>
            </a:r>
            <a:r>
              <a:rPr lang="en-US" sz="2000" dirty="0" err="1"/>
              <a:t>сървъра</a:t>
            </a:r>
            <a:r>
              <a:rPr lang="en-US" sz="2000" dirty="0"/>
              <a:t>, </a:t>
            </a:r>
            <a:r>
              <a:rPr lang="en-US" sz="2000" dirty="0" err="1"/>
              <a:t>вместо</a:t>
            </a:r>
            <a:r>
              <a:rPr lang="en-US" sz="2000" dirty="0"/>
              <a:t> </a:t>
            </a:r>
            <a:r>
              <a:rPr lang="bg-BG" sz="2000" dirty="0"/>
              <a:t>да </a:t>
            </a:r>
            <a:r>
              <a:rPr lang="bg-BG" sz="2000" dirty="0" err="1"/>
              <a:t>пре</a:t>
            </a:r>
            <a:r>
              <a:rPr lang="bg-BG" sz="2000" dirty="0"/>
              <a:t>-</a:t>
            </a:r>
            <a:r>
              <a:rPr lang="en-US" sz="2000" dirty="0" err="1"/>
              <a:t>зарежда</a:t>
            </a:r>
            <a:r>
              <a:rPr lang="en-US" sz="2000" dirty="0"/>
              <a:t>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нови</a:t>
            </a:r>
            <a:r>
              <a:rPr lang="en-US" sz="2000" dirty="0"/>
              <a:t> </a:t>
            </a:r>
            <a:r>
              <a:rPr lang="en-US" sz="2000" dirty="0" err="1"/>
              <a:t>страници</a:t>
            </a:r>
            <a:r>
              <a:rPr lang="en-US" sz="2000" dirty="0"/>
              <a:t>. </a:t>
            </a:r>
            <a:r>
              <a:rPr lang="en-US" sz="2000" dirty="0" err="1"/>
              <a:t>Целта</a:t>
            </a:r>
            <a:r>
              <a:rPr lang="en-US" sz="2000" dirty="0"/>
              <a:t> е </a:t>
            </a:r>
            <a:r>
              <a:rPr lang="en-US" sz="2000" dirty="0" err="1"/>
              <a:t>по-бързи</a:t>
            </a:r>
            <a:r>
              <a:rPr lang="en-US" sz="2000" dirty="0"/>
              <a:t> </a:t>
            </a:r>
            <a:r>
              <a:rPr lang="en-US" sz="2000" dirty="0" err="1"/>
              <a:t>преходи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1004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Times New Roman</vt:lpstr>
      <vt:lpstr>Tw Cen MT</vt:lpstr>
      <vt:lpstr>Circuit</vt:lpstr>
      <vt:lpstr>PowerPoint Presentation</vt:lpstr>
      <vt:lpstr>Сървър</vt:lpstr>
      <vt:lpstr>PowerPoint Presentation</vt:lpstr>
      <vt:lpstr>Client/Server Pattern – Layered</vt:lpstr>
      <vt:lpstr>MVC Pattern</vt:lpstr>
      <vt:lpstr>Students manager</vt:lpstr>
      <vt:lpstr>PowerPoint Presentation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Back-end and service Technologies</vt:lpstr>
      <vt:lpstr>Mobile technologies</vt:lpstr>
      <vt:lpstr>PowerPoint Presentation</vt:lpstr>
      <vt:lpstr>PowerPoint Presentation</vt:lpstr>
      <vt:lpstr>PowerPoint Presentation</vt:lpstr>
      <vt:lpstr>PowerPoint Presentation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19</cp:revision>
  <dcterms:created xsi:type="dcterms:W3CDTF">2023-01-26T05:30:47Z</dcterms:created>
  <dcterms:modified xsi:type="dcterms:W3CDTF">2023-01-29T06:26:53Z</dcterms:modified>
</cp:coreProperties>
</file>