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78" r:id="rId2"/>
    <p:sldId id="530" r:id="rId3"/>
    <p:sldId id="674" r:id="rId4"/>
    <p:sldId id="675" r:id="rId5"/>
    <p:sldId id="676" r:id="rId6"/>
    <p:sldId id="677" r:id="rId7"/>
    <p:sldId id="680" r:id="rId8"/>
    <p:sldId id="678" r:id="rId9"/>
    <p:sldId id="679" r:id="rId10"/>
    <p:sldId id="681" r:id="rId11"/>
    <p:sldId id="682" r:id="rId12"/>
    <p:sldId id="683" r:id="rId13"/>
    <p:sldId id="684" r:id="rId14"/>
    <p:sldId id="834" r:id="rId15"/>
    <p:sldId id="685" r:id="rId16"/>
    <p:sldId id="836" r:id="rId17"/>
    <p:sldId id="879" r:id="rId18"/>
    <p:sldId id="531" r:id="rId19"/>
    <p:sldId id="711" r:id="rId20"/>
    <p:sldId id="712" r:id="rId21"/>
    <p:sldId id="280" r:id="rId22"/>
    <p:sldId id="514" r:id="rId23"/>
    <p:sldId id="713" r:id="rId24"/>
    <p:sldId id="714" r:id="rId25"/>
    <p:sldId id="715" r:id="rId26"/>
    <p:sldId id="256" r:id="rId27"/>
    <p:sldId id="257" r:id="rId28"/>
    <p:sldId id="258" r:id="rId29"/>
    <p:sldId id="259" r:id="rId30"/>
    <p:sldId id="260" r:id="rId31"/>
    <p:sldId id="261" r:id="rId32"/>
    <p:sldId id="262" r:id="rId33"/>
    <p:sldId id="869" r:id="rId34"/>
    <p:sldId id="870" r:id="rId35"/>
    <p:sldId id="871" r:id="rId36"/>
    <p:sldId id="872" r:id="rId37"/>
    <p:sldId id="873" r:id="rId38"/>
    <p:sldId id="874" r:id="rId39"/>
    <p:sldId id="865" r:id="rId40"/>
    <p:sldId id="876" r:id="rId41"/>
    <p:sldId id="263" r:id="rId42"/>
    <p:sldId id="264" r:id="rId43"/>
    <p:sldId id="509" r:id="rId44"/>
    <p:sldId id="315" r:id="rId45"/>
    <p:sldId id="387" r:id="rId46"/>
    <p:sldId id="459" r:id="rId47"/>
    <p:sldId id="501" r:id="rId48"/>
    <p:sldId id="502" r:id="rId49"/>
    <p:sldId id="503" r:id="rId50"/>
    <p:sldId id="504" r:id="rId51"/>
    <p:sldId id="505" r:id="rId52"/>
    <p:sldId id="508" r:id="rId53"/>
    <p:sldId id="87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pps Development - ifelse Technologies">
            <a:extLst>
              <a:ext uri="{FF2B5EF4-FFF2-40B4-BE49-F238E27FC236}">
                <a16:creationId xmlns:a16="http://schemas.microsoft.com/office/drawing/2014/main" id="{4E089139-EE8E-48A2-A1D3-3D2AFCBE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8839200" cy="487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36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Lead-in to a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Involves coding (optional, not necessary, but suggested)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pick &amp; choose cool tasks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get squeezed between the Solution Architect and the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Lifelong learning required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Turns into a Developer if the Project Management is weak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Loses motivation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might be too small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Vulnerable to offshoring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39146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Massive responsibility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understanding, technical knowledge and leadership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Converts functional requirements to a technical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Carefully balances patterns/requirements/elegance/concepts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Researches key technologies </a:t>
            </a:r>
          </a:p>
          <a:p>
            <a:pPr>
              <a:lnSpc>
                <a:spcPct val="100000"/>
              </a:lnSpc>
            </a:pPr>
            <a:r>
              <a:rPr lang="en-US" dirty="0"/>
              <a:t>Has deep understanding of design and architectural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Motivates and guides development team 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the Lead Developer is successful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250761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Grows out of Lead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Lead Developer 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maintains helicopter 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bad to help with code, but there is another role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Deep understanding of design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Fluent in UML or other design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with tools &amp; code generators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54257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value position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salary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Visible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from outsourcing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stay up to date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get right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receive bad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in line to receive blame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32591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Architects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infrastructure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Servers, VMs, network, storage, etc.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Familiar with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Infrastructure Expert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Solution/Software/System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architecture of the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top level management - CEO, CIO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Streamlines the IT to support the business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development-oriented tasks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Senior Solution Architect / Project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architects in the IT world</a:t>
            </a:r>
          </a:p>
        </p:txBody>
      </p:sp>
    </p:spTree>
    <p:extLst>
      <p:ext uri="{BB962C8B-B14F-4D97-AF65-F5344CB8AC3E}">
        <p14:creationId xmlns:p14="http://schemas.microsoft.com/office/powerpoint/2010/main" val="351838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We've looked at software development team roles in an ideal world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is not exactly like that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Individuals with conflicting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Disempowered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inconsistencies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The organization itself might lack the understanding of how developer teams </a:t>
            </a:r>
            <a:br>
              <a:rPr lang="en-US" dirty="0"/>
            </a:br>
            <a:r>
              <a:rPr lang="en-US" dirty="0"/>
              <a:t>are supposed to function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world vs real-life</a:t>
            </a:r>
          </a:p>
        </p:txBody>
      </p:sp>
    </p:spTree>
    <p:extLst>
      <p:ext uri="{BB962C8B-B14F-4D97-AF65-F5344CB8AC3E}">
        <p14:creationId xmlns:p14="http://schemas.microsoft.com/office/powerpoint/2010/main" val="216544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BBADB-5C4A-434C-BB9A-32BCFD49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5" y="2097088"/>
            <a:ext cx="6690210" cy="37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6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61,679 Transition Images, Stock Photos &amp; Vectors | Shutterstock">
            <a:extLst>
              <a:ext uri="{FF2B5EF4-FFF2-40B4-BE49-F238E27FC236}">
                <a16:creationId xmlns:a16="http://schemas.microsoft.com/office/drawing/2014/main" id="{2411B246-637D-46A5-A7CB-5672F7AA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00" y="1424703"/>
            <a:ext cx="5583399" cy="400859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0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solution to address all common software attributes: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Meets all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optimized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in check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for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for business growth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Accessibility for easier user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Major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requirements – the way end-users interact with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requirements – cheaper, faster, better than competitors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system requirements – infrastructure requirements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8297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structural elements and interfaces composing the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– the low-level building blocks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these elements behave in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communication is done in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composition of elements into larger subsystems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the elements are mapped to trees or graphs – the high-level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architectural style that guides this composition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0569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process is different in each company 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need to: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Understand business problem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non-technical business solution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solution to technical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architecture to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 code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in some companies these responsibilities are mixed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Additionally, our design should cover: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Usability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Resilience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Economic and technology constraints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Trade-offs and aesthetic concerns</a:t>
            </a:r>
          </a:p>
          <a:p>
            <a:pPr>
              <a:lnSpc>
                <a:spcPct val="100000"/>
              </a:lnSpc>
            </a:pPr>
            <a:r>
              <a:rPr lang="en-GB" dirty="0"/>
              <a:t>The goal is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high-level 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go into implementation details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Address all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compatible with all use cases and scenarios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417246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2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882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to change instead of building to last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are going to change your solution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around modularity and flexibility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Use models, but only to analyze and reduce risk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models should be more abstract, otherwise you are taking the role of a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Use visualizations to communicate and collaborate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architecture is going to be a large diagram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and research critical points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in work in research in everything advanced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Security, scalability, resiliency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Design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of a software architect is to minimize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This can be accomplished by separating the design into different areas of concern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Also known as modules (or components)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Software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7A74-CEAF-41FA-A8E2-E94317C0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6" y="3347357"/>
            <a:ext cx="4182669" cy="310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9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object and module should be in its own concern and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responsibility principle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in our design must have a single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Principle of least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do not know about the internals of other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through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repeat yourself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have multiple components with the same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Minimize upfront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design the minimum architecture so that developers can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polish the next sections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76470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Roles In Software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0" y="2239609"/>
            <a:ext cx="8426224" cy="354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58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Back-end and service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8" y="2097088"/>
            <a:ext cx="8215644" cy="40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0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Understanding the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business understanding you have, the more useful you will be </a:t>
            </a:r>
          </a:p>
          <a:p>
            <a:pPr>
              <a:lnSpc>
                <a:spcPct val="100000"/>
              </a:lnSpc>
            </a:pPr>
            <a:r>
              <a:rPr lang="en-US" dirty="0"/>
              <a:t>Cross-Domain Understanding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bits of the other roles in the team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Perspectives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see the problem from everyone's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Skills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to make sure communication goes smoothly</a:t>
            </a:r>
          </a:p>
          <a:p>
            <a:pPr>
              <a:lnSpc>
                <a:spcPct val="100000"/>
              </a:lnSpc>
            </a:pPr>
            <a:r>
              <a:rPr lang="en-US" dirty="0"/>
              <a:t>Lifelong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moving super fast; you need to stay relevant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skills by everybody 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technologies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5" y="2097088"/>
            <a:ext cx="8424290" cy="401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6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product/project owner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functionality </a:t>
            </a:r>
          </a:p>
          <a:p>
            <a:pPr>
              <a:lnSpc>
                <a:spcPct val="100000"/>
              </a:lnSpc>
            </a:pPr>
            <a:r>
              <a:rPr lang="en-US" dirty="0"/>
              <a:t>Captures, consolidates, and communicates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Constantly asks questions: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mean?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fit in with…?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 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Identifies and resolves conflicts 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requirements specification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8423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BFD-626F-48D8-83BF-F9703EB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248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53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Precise communicators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attention to detail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dealing with differing opinions and conflicts</a:t>
            </a:r>
          </a:p>
          <a:p>
            <a:pPr>
              <a:lnSpc>
                <a:spcPct val="100000"/>
              </a:lnSpc>
            </a:pPr>
            <a:r>
              <a:rPr lang="en-US" dirty="0"/>
              <a:t>Know when detail is necessary and when not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relationship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Very good listener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clear and precise documents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Skilled in using Office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72045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work with bad user representatives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expect conflict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receive blame if functionality is missing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0732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Leads and mentors developers </a:t>
            </a:r>
          </a:p>
          <a:p>
            <a:pPr>
              <a:lnSpc>
                <a:spcPct val="100000"/>
              </a:lnSpc>
            </a:pPr>
            <a:r>
              <a:rPr lang="en-US" dirty="0"/>
              <a:t>Assigns tasks to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their skill level</a:t>
            </a:r>
          </a:p>
          <a:p>
            <a:pPr>
              <a:lnSpc>
                <a:spcPct val="100000"/>
              </a:lnSpc>
            </a:pPr>
            <a:r>
              <a:rPr lang="en-US" dirty="0"/>
              <a:t>Details and partitions work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all developers are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always an official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it is the person who helps everyone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19047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Awesome programming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Willing to mentor and be value-driven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Grows out of the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Wide knowledge of libraries/tools/techniques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creating technical specifications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build &amp; configuration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debugging, post-mortem log inspection, etc. 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own tools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14093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2177</Words>
  <Application>Microsoft Office PowerPoint</Application>
  <PresentationFormat>Widescreen</PresentationFormat>
  <Paragraphs>424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Times New Roman</vt:lpstr>
      <vt:lpstr>Tw Cen MT</vt:lpstr>
      <vt:lpstr>Circuit</vt:lpstr>
      <vt:lpstr>PowerPoint Presentation</vt:lpstr>
      <vt:lpstr>Principles Of Software Development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Skills Of The Solution Architect</vt:lpstr>
      <vt:lpstr>If you want to be Solution Architect</vt:lpstr>
      <vt:lpstr>Types of architects in the IT world</vt:lpstr>
      <vt:lpstr>Ideal world vs real-life</vt:lpstr>
      <vt:lpstr>Organizational chart example 1</vt:lpstr>
      <vt:lpstr>PowerPoint Presentation</vt:lpstr>
      <vt:lpstr>Software architecture</vt:lpstr>
      <vt:lpstr>What composes an architecture?</vt:lpstr>
      <vt:lpstr>What composes an architecture?</vt:lpstr>
      <vt:lpstr>Our architecture needs</vt:lpstr>
      <vt:lpstr>Architecture abstraction</vt:lpstr>
      <vt:lpstr>Software Architecture Design Tips</vt:lpstr>
      <vt:lpstr>Areas Of Software Architectures</vt:lpstr>
      <vt:lpstr>Key Principles Of Software Architectures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Back-end and service Technologies</vt:lpstr>
      <vt:lpstr>Mobile technologies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26</cp:revision>
  <dcterms:created xsi:type="dcterms:W3CDTF">2023-01-26T05:30:47Z</dcterms:created>
  <dcterms:modified xsi:type="dcterms:W3CDTF">2023-03-15T08:49:19Z</dcterms:modified>
</cp:coreProperties>
</file>