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75"/>
  </p:notesMasterIdLst>
  <p:handoutMasterIdLst>
    <p:handoutMasterId r:id="rId76"/>
  </p:handoutMasterIdLst>
  <p:sldIdLst>
    <p:sldId id="604" r:id="rId3"/>
    <p:sldId id="506" r:id="rId4"/>
    <p:sldId id="524" r:id="rId5"/>
    <p:sldId id="501" r:id="rId6"/>
    <p:sldId id="516" r:id="rId7"/>
    <p:sldId id="522" r:id="rId8"/>
    <p:sldId id="517" r:id="rId9"/>
    <p:sldId id="518" r:id="rId10"/>
    <p:sldId id="605" r:id="rId11"/>
    <p:sldId id="520" r:id="rId12"/>
    <p:sldId id="521" r:id="rId13"/>
    <p:sldId id="523" r:id="rId14"/>
    <p:sldId id="507" r:id="rId15"/>
    <p:sldId id="508" r:id="rId16"/>
    <p:sldId id="525" r:id="rId17"/>
    <p:sldId id="606" r:id="rId18"/>
    <p:sldId id="570" r:id="rId19"/>
    <p:sldId id="573" r:id="rId20"/>
    <p:sldId id="572" r:id="rId21"/>
    <p:sldId id="571" r:id="rId22"/>
    <p:sldId id="574" r:id="rId23"/>
    <p:sldId id="575" r:id="rId24"/>
    <p:sldId id="527" r:id="rId25"/>
    <p:sldId id="526" r:id="rId26"/>
    <p:sldId id="528" r:id="rId27"/>
    <p:sldId id="532" r:id="rId28"/>
    <p:sldId id="533" r:id="rId29"/>
    <p:sldId id="534" r:id="rId30"/>
    <p:sldId id="537" r:id="rId31"/>
    <p:sldId id="538" r:id="rId32"/>
    <p:sldId id="580" r:id="rId33"/>
    <p:sldId id="535" r:id="rId34"/>
    <p:sldId id="536" r:id="rId35"/>
    <p:sldId id="549" r:id="rId36"/>
    <p:sldId id="563" r:id="rId37"/>
    <p:sldId id="564" r:id="rId38"/>
    <p:sldId id="557" r:id="rId39"/>
    <p:sldId id="550" r:id="rId40"/>
    <p:sldId id="565" r:id="rId41"/>
    <p:sldId id="566" r:id="rId42"/>
    <p:sldId id="513" r:id="rId43"/>
    <p:sldId id="586" r:id="rId44"/>
    <p:sldId id="587" r:id="rId45"/>
    <p:sldId id="588" r:id="rId46"/>
    <p:sldId id="590" r:id="rId47"/>
    <p:sldId id="598" r:id="rId48"/>
    <p:sldId id="589" r:id="rId49"/>
    <p:sldId id="591" r:id="rId50"/>
    <p:sldId id="592" r:id="rId51"/>
    <p:sldId id="597" r:id="rId52"/>
    <p:sldId id="601" r:id="rId53"/>
    <p:sldId id="559" r:id="rId54"/>
    <p:sldId id="543" r:id="rId55"/>
    <p:sldId id="560" r:id="rId56"/>
    <p:sldId id="581" r:id="rId57"/>
    <p:sldId id="510" r:id="rId58"/>
    <p:sldId id="544" r:id="rId59"/>
    <p:sldId id="556" r:id="rId60"/>
    <p:sldId id="577" r:id="rId61"/>
    <p:sldId id="545" r:id="rId62"/>
    <p:sldId id="578" r:id="rId63"/>
    <p:sldId id="579" r:id="rId64"/>
    <p:sldId id="546" r:id="rId65"/>
    <p:sldId id="583" r:id="rId66"/>
    <p:sldId id="547" r:id="rId67"/>
    <p:sldId id="584" r:id="rId68"/>
    <p:sldId id="585" r:id="rId69"/>
    <p:sldId id="607" r:id="rId70"/>
    <p:sldId id="608" r:id="rId71"/>
    <p:sldId id="609" r:id="rId72"/>
    <p:sldId id="610" r:id="rId73"/>
    <p:sldId id="503" r:id="rId7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</p14:sldIdLst>
        </p14:section>
        <p14:section name="Book Library App" id="{8A63B03A-A79A-49E0-A7D1-879E8FBDDFB7}">
          <p14:sldIdLst>
            <p14:sldId id="506"/>
            <p14:sldId id="524"/>
            <p14:sldId id="501"/>
            <p14:sldId id="516"/>
            <p14:sldId id="522"/>
            <p14:sldId id="517"/>
            <p14:sldId id="518"/>
            <p14:sldId id="605"/>
            <p14:sldId id="520"/>
            <p14:sldId id="521"/>
            <p14:sldId id="523"/>
          </p14:sldIdLst>
        </p14:section>
        <p14:section name="Kinvey Back-End" id="{EDE9265F-2E94-4968-997E-089D1A8087BA}">
          <p14:sldIdLst>
            <p14:sldId id="507"/>
            <p14:sldId id="508"/>
            <p14:sldId id="525"/>
            <p14:sldId id="606"/>
            <p14:sldId id="570"/>
            <p14:sldId id="573"/>
            <p14:sldId id="572"/>
            <p14:sldId id="571"/>
            <p14:sldId id="574"/>
            <p14:sldId id="575"/>
          </p14:sldIdLst>
        </p14:section>
        <p14:section name="App Skeleton: HTML + CSS" id="{B56B21E9-4048-4246-A000-9069162E0235}">
          <p14:sldIdLst>
            <p14:sldId id="527"/>
            <p14:sldId id="526"/>
            <p14:sldId id="528"/>
            <p14:sldId id="532"/>
            <p14:sldId id="533"/>
            <p14:sldId id="534"/>
            <p14:sldId id="537"/>
            <p14:sldId id="538"/>
            <p14:sldId id="580"/>
            <p14:sldId id="535"/>
            <p14:sldId id="536"/>
          </p14:sldIdLst>
        </p14:section>
        <p14:section name="App Code Structure &amp; Navigation" id="{E14EE6AA-7B61-43D4-B3C5-61B8EBB0A479}">
          <p14:sldIdLst>
            <p14:sldId id="549"/>
            <p14:sldId id="563"/>
            <p14:sldId id="564"/>
            <p14:sldId id="557"/>
            <p14:sldId id="550"/>
            <p14:sldId id="565"/>
            <p14:sldId id="566"/>
          </p14:sldIdLst>
        </p14:section>
        <p14:section name="CRUD Operations" id="{B1CA010B-0CB3-41FE-AFDF-EB7D495A7AAA}">
          <p14:sldIdLst>
            <p14:sldId id="513"/>
            <p14:sldId id="586"/>
            <p14:sldId id="587"/>
            <p14:sldId id="588"/>
            <p14:sldId id="590"/>
            <p14:sldId id="598"/>
            <p14:sldId id="589"/>
            <p14:sldId id="591"/>
            <p14:sldId id="592"/>
            <p14:sldId id="597"/>
            <p14:sldId id="601"/>
          </p14:sldIdLst>
        </p14:section>
        <p14:section name="Session Storage - Overview" id="{03DF35E9-AFBC-4F97-9D40-8903FFAE3F39}">
          <p14:sldIdLst>
            <p14:sldId id="559"/>
            <p14:sldId id="543"/>
            <p14:sldId id="560"/>
            <p14:sldId id="581"/>
          </p14:sldIdLst>
        </p14:section>
        <p14:section name="Login / Register / Logout" id="{B77CC2EF-81FB-4816-84F6-CDC97E51F60E}">
          <p14:sldIdLst>
            <p14:sldId id="510"/>
            <p14:sldId id="544"/>
            <p14:sldId id="556"/>
            <p14:sldId id="577"/>
            <p14:sldId id="545"/>
            <p14:sldId id="578"/>
            <p14:sldId id="579"/>
            <p14:sldId id="546"/>
            <p14:sldId id="583"/>
            <p14:sldId id="547"/>
            <p14:sldId id="584"/>
            <p14:sldId id="585"/>
          </p14:sldIdLst>
        </p14:section>
        <p14:section name="Conclusion" id="{43BD757C-5017-47D2-98A9-4D861095A3BB}">
          <p14:sldIdLst>
            <p14:sldId id="607"/>
            <p14:sldId id="608"/>
            <p14:sldId id="609"/>
            <p14:sldId id="610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CD6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>
        <p:scale>
          <a:sx n="75" d="100"/>
          <a:sy n="75" d="100"/>
        </p:scale>
        <p:origin x="1860" y="7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1/31/2024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3F5-140F-49AE-A555-A59D8CAFFF5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09B-B5FE-40A0-9DF1-97DF166A5D8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C974318-FA09-4F56-BA57-4909C1BE1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908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49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3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51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1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9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331927E-1C38-4A0B-A7E3-8A2E1068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90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8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2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2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62" r:id="rId17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Qzel0XUK2o?t=10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aas.kinvey.com/user/%7bapp_id%7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CCFF4-8749-42BD-9561-794AD00E7C1F}"/>
              </a:ext>
            </a:extLst>
          </p:cNvPr>
          <p:cNvSpPr txBox="1">
            <a:spLocks/>
          </p:cNvSpPr>
          <p:nvPr/>
        </p:nvSpPr>
        <p:spPr>
          <a:xfrm>
            <a:off x="1727066" y="812759"/>
            <a:ext cx="8734691" cy="117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err="1"/>
              <a:t>Създаване</a:t>
            </a:r>
            <a:r>
              <a:rPr lang="ru-RU" dirty="0"/>
              <a:t> на приложения на </a:t>
            </a:r>
            <a:r>
              <a:rPr lang="ru-RU" dirty="0" err="1"/>
              <a:t>една</a:t>
            </a:r>
            <a:r>
              <a:rPr lang="ru-RU" dirty="0"/>
              <a:t> страница (SPA) с AJAX, REST и </a:t>
            </a:r>
            <a:r>
              <a:rPr lang="ru-RU" dirty="0" err="1"/>
              <a:t>Kinvey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B7CD25-2678-454F-B0C3-60E84EB8191E}"/>
              </a:ext>
            </a:extLst>
          </p:cNvPr>
          <p:cNvSpPr txBox="1">
            <a:spLocks/>
          </p:cNvSpPr>
          <p:nvPr/>
        </p:nvSpPr>
        <p:spPr>
          <a:xfrm>
            <a:off x="1078731" y="1599793"/>
            <a:ext cx="9816281" cy="12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109E57-BA05-4B80-A281-374BCB63D022}"/>
              </a:ext>
            </a:extLst>
          </p:cNvPr>
          <p:cNvGrpSpPr/>
          <p:nvPr/>
        </p:nvGrpSpPr>
        <p:grpSpPr>
          <a:xfrm>
            <a:off x="3958058" y="2231260"/>
            <a:ext cx="4272706" cy="2846907"/>
            <a:chOff x="7085012" y="2667000"/>
            <a:chExt cx="4191000" cy="290226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F75085F-8DDF-484C-B33A-2F2C5DFF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012" y="2667000"/>
              <a:ext cx="4191000" cy="2902268"/>
            </a:xfrm>
            <a:prstGeom prst="roundRect">
              <a:avLst>
                <a:gd name="adj" fmla="val 124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A7D34C-0DAE-4F18-BE5D-9263B836F684}"/>
                </a:ext>
              </a:extLst>
            </p:cNvPr>
            <p:cNvSpPr txBox="1"/>
            <p:nvPr/>
          </p:nvSpPr>
          <p:spPr>
            <a:xfrm>
              <a:off x="7761371" y="3048557"/>
              <a:ext cx="855158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AJAX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4FACE-C7C3-4A8A-A58C-DF371F0F8B17}"/>
                </a:ext>
              </a:extLst>
            </p:cNvPr>
            <p:cNvSpPr txBox="1"/>
            <p:nvPr/>
          </p:nvSpPr>
          <p:spPr>
            <a:xfrm>
              <a:off x="10318864" y="2956406"/>
              <a:ext cx="829102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84404-AF36-42B1-8FD9-B6CB6F0B5BF3}"/>
                </a:ext>
              </a:extLst>
            </p:cNvPr>
            <p:cNvSpPr txBox="1"/>
            <p:nvPr/>
          </p:nvSpPr>
          <p:spPr>
            <a:xfrm>
              <a:off x="7224581" y="4548522"/>
              <a:ext cx="776955" cy="339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Kinvey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6865053" cy="762000"/>
          </a:xfrm>
        </p:spPr>
        <p:txBody>
          <a:bodyPr>
            <a:normAutofit/>
          </a:bodyPr>
          <a:lstStyle/>
          <a:p>
            <a:r>
              <a:rPr lang="bg-BG" dirty="0"/>
              <a:t>Екран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181912"/>
            <a:ext cx="530847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52" y="1733956"/>
            <a:ext cx="5220090" cy="4048428"/>
          </a:xfrm>
          <a:prstGeom prst="roundRect">
            <a:avLst>
              <a:gd name="adj" fmla="val 673"/>
            </a:avLst>
          </a:prstGeom>
        </p:spPr>
      </p:pic>
      <p:sp>
        <p:nvSpPr>
          <p:cNvPr id="10" name="Arrow: Right 9"/>
          <p:cNvSpPr/>
          <p:nvPr/>
        </p:nvSpPr>
        <p:spPr>
          <a:xfrm>
            <a:off x="5256212" y="4829784"/>
            <a:ext cx="1524000" cy="343712"/>
          </a:xfrm>
          <a:prstGeom prst="rightArrow">
            <a:avLst>
              <a:gd name="adj1" fmla="val 37234"/>
              <a:gd name="adj2" fmla="val 8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588542" y="4842768"/>
            <a:ext cx="590144" cy="311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1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8616" y="433731"/>
            <a:ext cx="8594429" cy="1320800"/>
          </a:xfrm>
        </p:spPr>
        <p:txBody>
          <a:bodyPr/>
          <a:lstStyle/>
          <a:p>
            <a:r>
              <a:rPr lang="bg-BG" dirty="0"/>
              <a:t>Екран за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67" y="1114860"/>
            <a:ext cx="493346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1895039"/>
            <a:ext cx="6762678" cy="1610161"/>
          </a:xfrm>
          <a:prstGeom prst="roundRect">
            <a:avLst>
              <a:gd name="adj" fmla="val 309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Bent 8"/>
          <p:cNvSpPr/>
          <p:nvPr/>
        </p:nvSpPr>
        <p:spPr>
          <a:xfrm rot="5400000" flipH="1">
            <a:off x="5791217" y="3028525"/>
            <a:ext cx="2180616" cy="2751341"/>
          </a:xfrm>
          <a:prstGeom prst="bentArrow">
            <a:avLst>
              <a:gd name="adj1" fmla="val 7432"/>
              <a:gd name="adj2" fmla="val 11746"/>
              <a:gd name="adj3" fmla="val 22738"/>
              <a:gd name="adj4" fmla="val 1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2821" y="5315437"/>
            <a:ext cx="590144" cy="230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83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4612" y="457200"/>
            <a:ext cx="4419600" cy="615288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излизане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295400"/>
            <a:ext cx="9906002" cy="4858156"/>
          </a:xfrm>
          <a:prstGeom prst="roundRect">
            <a:avLst>
              <a:gd name="adj" fmla="val 673"/>
            </a:avLst>
          </a:prstGeom>
        </p:spPr>
      </p:pic>
    </p:spTree>
    <p:extLst>
      <p:ext uri="{BB962C8B-B14F-4D97-AF65-F5344CB8AC3E}">
        <p14:creationId xmlns:p14="http://schemas.microsoft.com/office/powerpoint/2010/main" val="239673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20223" y="1156375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noProof="1"/>
              <a:t>Kinvey-Based</a:t>
            </a:r>
            <a:r>
              <a:rPr lang="en-US" dirty="0"/>
              <a:t> Back-End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620223" y="5754968"/>
            <a:ext cx="8938472" cy="688256"/>
          </a:xfrm>
        </p:spPr>
        <p:txBody>
          <a:bodyPr/>
          <a:lstStyle/>
          <a:p>
            <a:r>
              <a:rPr lang="en-US" dirty="0"/>
              <a:t>Users and Books 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4" y="2514600"/>
            <a:ext cx="11080750" cy="2985717"/>
          </a:xfrm>
          <a:prstGeom prst="roundRect">
            <a:avLst>
              <a:gd name="adj" fmla="val 377"/>
            </a:avLst>
          </a:prstGeom>
          <a:ln>
            <a:solidFill>
              <a:srgbClr val="F3CD60">
                <a:alpha val="69804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5471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3485" y="198724"/>
            <a:ext cx="4121854" cy="5334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</a:t>
            </a:r>
            <a:r>
              <a:rPr lang="en-US" dirty="0"/>
              <a:t> </a:t>
            </a:r>
            <a:r>
              <a:rPr lang="en-US" noProof="1"/>
              <a:t>Kinvey</a:t>
            </a:r>
            <a:r>
              <a:rPr lang="en-US" dirty="0"/>
              <a:t>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8534400" cy="5249576"/>
          </a:xfrm>
          <a:prstGeom prst="roundRect">
            <a:avLst>
              <a:gd name="adj" fmla="val 731"/>
            </a:avLst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5DED9-E30C-442D-B5D8-FE5A5FA22E46}"/>
              </a:ext>
            </a:extLst>
          </p:cNvPr>
          <p:cNvSpPr txBox="1">
            <a:spLocks/>
          </p:cNvSpPr>
          <p:nvPr/>
        </p:nvSpPr>
        <p:spPr>
          <a:xfrm>
            <a:off x="2055812" y="835744"/>
            <a:ext cx="8938472" cy="68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Как да създадеш профил, може да видиш </a:t>
            </a:r>
            <a:r>
              <a:rPr lang="bg-BG" dirty="0">
                <a:hlinkClick r:id="rId3"/>
              </a:rPr>
              <a:t>тук</a:t>
            </a:r>
            <a:r>
              <a:rPr lang="bg-BG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 колекция </a:t>
            </a:r>
            <a:r>
              <a:rPr lang="en-US" dirty="0"/>
              <a:t>Books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few books</a:t>
            </a:r>
          </a:p>
          <a:p>
            <a:pPr lvl="1"/>
            <a:r>
              <a:rPr lang="bg-BG" dirty="0"/>
              <a:t>Колони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85323"/>
            <a:ext cx="4062987" cy="4258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7" y="2067589"/>
            <a:ext cx="10073409" cy="2970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4F3D-9B08-46FA-B036-B38EFC8A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DF126-095A-4FDB-BC1B-80810E11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62" y="985837"/>
            <a:ext cx="57531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42110"/>
            <a:ext cx="11360854" cy="1320800"/>
          </a:xfrm>
        </p:spPr>
        <p:txBody>
          <a:bodyPr/>
          <a:lstStyle/>
          <a:p>
            <a:r>
              <a:rPr lang="bg-BG" dirty="0"/>
              <a:t>Тествай </a:t>
            </a:r>
            <a:r>
              <a:rPr lang="en-US" dirty="0" err="1"/>
              <a:t>Kinvey</a:t>
            </a:r>
            <a:r>
              <a:rPr lang="en-US" dirty="0"/>
              <a:t> Back-End: </a:t>
            </a:r>
            <a:r>
              <a:rPr lang="bg-BG" dirty="0"/>
              <a:t>Създаване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9" y="3124200"/>
            <a:ext cx="6788026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1881" y="406003"/>
            <a:ext cx="4883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https://baas.kinvey.com/user/{app_id}/login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231840"/>
            <a:ext cx="7010400" cy="3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4681" y="451512"/>
            <a:ext cx="5798254" cy="498029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всички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" y="2698853"/>
            <a:ext cx="10904921" cy="3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9744" y="762000"/>
            <a:ext cx="7546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Book Library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196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65913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2381" y="431342"/>
            <a:ext cx="4502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 нова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4" y="3282163"/>
            <a:ext cx="9046314" cy="31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Edit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1396664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4" y="3213475"/>
            <a:ext cx="8688008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Delete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812" y="1285813"/>
            <a:ext cx="1150620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895600"/>
            <a:ext cx="11123992" cy="3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4876800"/>
            <a:ext cx="110490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скелета на приложението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04817" y="5774424"/>
            <a:ext cx="9832319" cy="719034"/>
          </a:xfrm>
        </p:spPr>
        <p:txBody>
          <a:bodyPr/>
          <a:lstStyle/>
          <a:p>
            <a:r>
              <a:rPr lang="en-US" dirty="0"/>
              <a:t>HTML, CSS, Views, Forms, Info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850738"/>
            <a:ext cx="7399586" cy="3721262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160206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1320800"/>
          </a:xfrm>
        </p:spPr>
        <p:txBody>
          <a:bodyPr/>
          <a:lstStyle/>
          <a:p>
            <a:r>
              <a:rPr lang="bg-BG" dirty="0"/>
              <a:t>Започнете с </a:t>
            </a:r>
            <a:r>
              <a:rPr lang="en-US" dirty="0"/>
              <a:t>HTML </a:t>
            </a:r>
            <a:r>
              <a:rPr lang="bg-BG" dirty="0"/>
              <a:t>страницата </a:t>
            </a:r>
            <a:r>
              <a:rPr lang="en-US" dirty="0"/>
              <a:t>: books.html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81988" y="1247793"/>
            <a:ext cx="10822624" cy="49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&lt;title&gt;Book Library&lt;/title&gt;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&lt;!-- Bootstrap CSS --&gt;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href="https://stackpath.bootstrapcdn.com/bootstrap/4.5.2/css/bootstrap.min.css" rel="stylesheet"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crossorigin="anonymous"&gt;  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&lt;body&gt;…&lt;/body&gt;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04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структура на тялото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091258"/>
            <a:ext cx="10822624" cy="574694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 id="menu" class="navbar navbar-expand-lg navbar-light bg-light"&gt;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 class="container"&gt;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&lt;a class="navbar-brand" href="#" id="linkHome"&gt;Book Library&lt;/a&gt;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  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id="view1"&gt;Section #1&lt;/section&gt;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id="view2"&gt;Section #2&lt;/section&gt;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&lt;footer&gt;Book Library - Simple SPA Application&lt;/footer&gt;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156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012" y="1691609"/>
            <a:ext cx="11961813" cy="488516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&lt;header id="menu" class="navbar navbar-expand-lg navbar-light bg-light"&gt;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 class="container"&gt;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&lt;a class="navbar-brand" href="#" id="linkHome"&gt;Book Library&lt;/a&gt;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 class="navbar-nav"&gt;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 class="nav-item nav-link" href="#" id="linkListBooks"&gt;List Books&lt;/a&gt;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176445"/>
            <a:ext cx="6462320" cy="957155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191377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Раздели на приложения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66136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id="loadingBox"&gt;Loading ...&lt;/section&gt;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2248224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id="infoBox"&gt;Info&lt;/section&gt;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188" y="3230312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id="errorBox"&gt;Error&lt;/section&gt;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8188" y="4212400"/>
            <a:ext cx="10670224" cy="18074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id="viewHome"&gt;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to our book library.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24" y="4038599"/>
            <a:ext cx="3685632" cy="2285837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30953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100" y="533400"/>
            <a:ext cx="8594429" cy="1320800"/>
          </a:xfrm>
        </p:spPr>
        <p:txBody>
          <a:bodyPr/>
          <a:lstStyle/>
          <a:p>
            <a:r>
              <a:rPr lang="bg-BG" dirty="0"/>
              <a:t>Изглед за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066800"/>
            <a:ext cx="4953000" cy="306928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id="viewBooks"&gt;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&lt;h1&gt;Books&lt;/h1&gt;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id="books"&gt;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&lt;th&gt;Title&lt;/th&gt;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&lt;th&gt;Author&lt;/th&gt;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&lt;th&gt;Description&lt;/th&gt;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&lt;th&gt;Actions&lt;/th&gt;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1012" y="1066800"/>
            <a:ext cx="6005400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title&lt;/td&gt;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author&lt;/td&gt;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description&lt;/td&gt;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href="#"&gt;[Delete]&lt;/a&gt;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href="#"&gt;[Edit]&lt;/a&gt;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132565"/>
            <a:ext cx="3838903" cy="13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създаване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60947"/>
            <a:ext cx="10822624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&lt;h1&gt;Create new 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rows="10" required&gt;&lt;/textarea&gt;&lt;/div&gt;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value="Create"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4114800"/>
            <a:ext cx="1726530" cy="2252662"/>
          </a:xfrm>
          <a:prstGeom prst="roundRect">
            <a:avLst>
              <a:gd name="adj" fmla="val 1257"/>
            </a:avLst>
          </a:prstGeom>
        </p:spPr>
      </p:pic>
    </p:spTree>
    <p:extLst>
      <p:ext uri="{BB962C8B-B14F-4D97-AF65-F5344CB8AC3E}">
        <p14:creationId xmlns:p14="http://schemas.microsoft.com/office/powerpoint/2010/main" val="17430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25" y="767388"/>
            <a:ext cx="5486401" cy="773512"/>
          </a:xfrm>
        </p:spPr>
        <p:txBody>
          <a:bodyPr>
            <a:normAutofit/>
          </a:bodyPr>
          <a:lstStyle/>
          <a:p>
            <a:r>
              <a:rPr lang="en-US" dirty="0"/>
              <a:t>The "Book Library"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97" y="1833463"/>
            <a:ext cx="8594429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err="1"/>
              <a:t>Проектирайте</a:t>
            </a:r>
            <a:r>
              <a:rPr lang="ru-RU" dirty="0"/>
              <a:t> и </a:t>
            </a:r>
            <a:r>
              <a:rPr lang="ru-RU" dirty="0" err="1"/>
              <a:t>създайте</a:t>
            </a:r>
            <a:r>
              <a:rPr lang="ru-RU" dirty="0"/>
              <a:t> приложение за библиотека от </a:t>
            </a:r>
            <a:r>
              <a:rPr lang="ru-RU" dirty="0" err="1"/>
              <a:t>една</a:t>
            </a:r>
            <a:r>
              <a:rPr lang="ru-RU" dirty="0"/>
              <a:t> страница (SPA) в HTML5 с REST </a:t>
            </a:r>
            <a:r>
              <a:rPr lang="ru-RU" dirty="0" err="1"/>
              <a:t>back-end</a:t>
            </a:r>
            <a:r>
              <a:rPr lang="ru-RU" dirty="0"/>
              <a:t> в </a:t>
            </a:r>
            <a:r>
              <a:rPr lang="ru-RU" dirty="0" err="1"/>
              <a:t>Kinvey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 err="1"/>
              <a:t>Книгите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заглавие, автор и описание (</a:t>
            </a:r>
            <a:r>
              <a:rPr lang="ru-RU" dirty="0" err="1"/>
              <a:t>title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</a:pPr>
            <a:r>
              <a:rPr lang="ru-RU" dirty="0" err="1"/>
              <a:t>Внедрете</a:t>
            </a:r>
            <a:r>
              <a:rPr lang="ru-RU" dirty="0"/>
              <a:t>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функционалности</a:t>
            </a:r>
            <a:r>
              <a:rPr lang="ru-RU" dirty="0"/>
              <a:t> 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Вход</a:t>
            </a:r>
            <a:r>
              <a:rPr lang="en-US" dirty="0"/>
              <a:t>, </a:t>
            </a:r>
            <a:r>
              <a:rPr lang="bg-BG" dirty="0"/>
              <a:t>регистрация</a:t>
            </a:r>
            <a:r>
              <a:rPr lang="en-US" dirty="0"/>
              <a:t>, </a:t>
            </a:r>
            <a:r>
              <a:rPr lang="bg-BG" dirty="0"/>
              <a:t>изход</a:t>
            </a:r>
            <a:r>
              <a:rPr lang="en-US" dirty="0"/>
              <a:t>,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  <a:r>
              <a:rPr lang="en-US" dirty="0"/>
              <a:t>, </a:t>
            </a:r>
            <a:r>
              <a:rPr lang="ru-RU" dirty="0" err="1"/>
              <a:t>създаване</a:t>
            </a:r>
            <a:r>
              <a:rPr lang="ru-RU" dirty="0"/>
              <a:t> нова книга</a:t>
            </a:r>
            <a:r>
              <a:rPr lang="en-US" dirty="0"/>
              <a:t>, </a:t>
            </a:r>
            <a:r>
              <a:rPr lang="ru-RU" dirty="0" err="1"/>
              <a:t>редактирайте</a:t>
            </a:r>
            <a:r>
              <a:rPr lang="ru-RU" dirty="0"/>
              <a:t> </a:t>
            </a:r>
            <a:r>
              <a:rPr lang="ru-RU" dirty="0" err="1"/>
              <a:t>съществуваща</a:t>
            </a:r>
            <a:r>
              <a:rPr lang="en-US" dirty="0"/>
              <a:t>, </a:t>
            </a:r>
            <a:r>
              <a:rPr lang="bg-BG" dirty="0"/>
              <a:t>изтриване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разгледа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</a:p>
          <a:p>
            <a:pPr>
              <a:lnSpc>
                <a:spcPct val="110000"/>
              </a:lnSpc>
            </a:pPr>
            <a:r>
              <a:rPr lang="ru-RU" dirty="0"/>
              <a:t>Само </a:t>
            </a:r>
            <a:r>
              <a:rPr lang="ru-RU" dirty="0" err="1"/>
              <a:t>създателят</a:t>
            </a:r>
            <a:r>
              <a:rPr lang="ru-RU" dirty="0"/>
              <a:t> на </a:t>
            </a:r>
            <a:r>
              <a:rPr lang="ru-RU" dirty="0" err="1"/>
              <a:t>книгата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редактира</a:t>
            </a:r>
            <a:r>
              <a:rPr lang="ru-RU" dirty="0"/>
              <a:t> / </a:t>
            </a:r>
            <a:r>
              <a:rPr lang="ru-RU" dirty="0" err="1"/>
              <a:t>изтрива</a:t>
            </a:r>
            <a:r>
              <a:rPr lang="ru-RU" dirty="0"/>
              <a:t> </a:t>
            </a:r>
            <a:r>
              <a:rPr lang="ru-RU" dirty="0" err="1"/>
              <a:t>собствените</a:t>
            </a:r>
            <a:r>
              <a:rPr lang="ru-RU" dirty="0"/>
              <a:t> си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4815"/>
            <a:ext cx="10822624" cy="382949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&lt;h1&gt;Edit existing book&lt;/h1&gt;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type="hidden" name="id"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 rows="10"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required&gt;&lt;/textarea&gt;&lt;/div&gt;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 value="Edit"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99" y="4138612"/>
            <a:ext cx="1842713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Тествайте скелета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48284"/>
            <a:ext cx="5511995" cy="51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10" y="1248284"/>
            <a:ext cx="450050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7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254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login&lt;/h1&gt;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value="Login"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33" y="1389232"/>
            <a:ext cx="3324969" cy="2923160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265165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016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register here&lt;/h1&gt;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value="Register"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79" y="1483263"/>
            <a:ext cx="3851819" cy="2829128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30068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31885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740312"/>
            <a:ext cx="10822624" cy="470665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 setupEventListeners,  showView} from './ui.js';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document.addEventListener('DOMContentLoaded', () =&gt;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setupEventListeners();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initializeApp();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initializeApp()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 // Or any other default view for logged users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075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1FC3F3D-C3FF-E811-6E23-B66201D0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538" y="5309036"/>
            <a:ext cx="683161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20C0A8-67F5-2CB0-4A33-F0B95B20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0" y="399558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ui.js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9AA0EF6-F290-2161-6D29-48E67079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0" y="1007985"/>
            <a:ext cx="10822624" cy="470665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kinveyBaseUrl = "https://baas.kinvey.com/";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kinveyAppKey = "";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kinveyAppSecret = "";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showView(viewName)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sections = document.querySelectorAll('main &gt; section');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sections.forEach(section =&gt; section.style.display = 'none');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document.getElementById(viewName).style.display = 'block';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01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00" y="616796"/>
            <a:ext cx="10517824" cy="56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setupEventListeners()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document.getElementById('linkHome').addEventListener('click', () =&gt; showHomeView());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document.getElementById('linkListBooks').addEventListener('click', listBooks);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document.getElementById('linkCreateBook').addEventListener('click', () =&gt; showCreateBookView());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document.getElementById('buttonCreateBook').addEventListener('click', createBook);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document.getElementById('buttonEditBook').addEventListener('click', editBook);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document.querySelectorAll('#infoBox, #errorBox').forEach(box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box.addEventListener('click', () =&gt; box.style.display = 'none');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774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71600"/>
            <a:ext cx="10517824" cy="143806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showHomeView()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showView('viewHome');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3751139"/>
            <a:ext cx="10517824" cy="229984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showCreateBookView()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document.getElementById('formCreateBook').reset();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showView('viewCreateBook');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3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18003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showInfo(message)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infoBox = document.getElementById('infoBox');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infoBox.textContent = message;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infoBox.style.display = 'block';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setTimeout(() =&gt; infoBox.style.display = 'none', 3000);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848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31643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showError(errorMsg)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errorBox = document.getElementById('errorBox');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errorBox.textContent = "Error: " + errorMsg;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errorBox.style.display = 'block';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99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9684" y="490997"/>
            <a:ext cx="3969454" cy="675835"/>
          </a:xfrm>
        </p:spPr>
        <p:txBody>
          <a:bodyPr/>
          <a:lstStyle/>
          <a:p>
            <a:r>
              <a:rPr lang="bg-BG" dirty="0"/>
              <a:t>Началния екран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272" y="1423761"/>
            <a:ext cx="8684277" cy="4804877"/>
            <a:chOff x="1752273" y="1443523"/>
            <a:chExt cx="8684277" cy="48048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273" y="1443523"/>
              <a:ext cx="8684277" cy="480487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6515" y="2305456"/>
              <a:ext cx="1251595" cy="6096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4017556" y="3207458"/>
              <a:ext cx="857656" cy="1041910"/>
            </a:xfrm>
            <a:prstGeom prst="bentArrow">
              <a:avLst>
                <a:gd name="adj1" fmla="val 20385"/>
                <a:gd name="adj2" fmla="val 28102"/>
                <a:gd name="adj3" fmla="val 38696"/>
                <a:gd name="adj4" fmla="val 278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4212" y="152400"/>
            <a:ext cx="10517824" cy="662327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handleAjaxError(response)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errorMsg = 'An error occurred while processing your request.';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(response.json &amp;&amp; typeof response.json === 'function')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response.json().then(json =&gt;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(json &amp;&amp; json.error)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errorMsg = json.error;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new 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011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9289" y="4857344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Прилагане на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9289" y="5717680"/>
            <a:ext cx="9832319" cy="688256"/>
          </a:xfrm>
        </p:spPr>
        <p:txBody>
          <a:bodyPr/>
          <a:lstStyle/>
          <a:p>
            <a:r>
              <a:rPr lang="en-US" dirty="0"/>
              <a:t>List / Create / Delete / 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7010400" cy="3393830"/>
          </a:xfrm>
          <a:prstGeom prst="roundRect">
            <a:avLst>
              <a:gd name="adj" fmla="val 1010"/>
            </a:avLst>
          </a:prstGeom>
        </p:spPr>
      </p:pic>
    </p:spTree>
    <p:extLst>
      <p:ext uri="{BB962C8B-B14F-4D97-AF65-F5344CB8AC3E}">
        <p14:creationId xmlns:p14="http://schemas.microsoft.com/office/powerpoint/2010/main" val="4130294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8636"/>
            <a:ext cx="10822624" cy="34802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document.getElementById('books').innerHTML = '';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showView('viewBooks');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fetch(kinveyBaseUrl + "appdata/" + kinveyAppKey + "/books",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headers: getKinveyUserAuthHeaders()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.then(response =&gt; response.json())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.then(loadBooksSuccess)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.catch(handleAjaxError);</a:t>
            </a:r>
          </a:p>
        </p:txBody>
      </p:sp>
    </p:spTree>
    <p:extLst>
      <p:ext uri="{BB962C8B-B14F-4D97-AF65-F5344CB8AC3E}">
        <p14:creationId xmlns:p14="http://schemas.microsoft.com/office/powerpoint/2010/main" val="86394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012" y="38100"/>
            <a:ext cx="10365424" cy="652728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loadBooksSuccess(books)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showInfo('Books loaded.');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(books.length ===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document.getElementById('books').textContent = 'No books in the library.';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let booksTable = document.createElement('table');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booksTable.classList.add('table', 'table-striped');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let thead = document.createElement('tr');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thead.innerHTML = '&lt;th&gt;Title&lt;/th&gt;&lt;th&gt;Author&lt;/th&gt;&lt;th&gt;Description&lt;/th&gt;&lt;th&gt;Actions&lt;/th&gt;';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booksTable.appendChild(thead);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books.forEach(book =&gt;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appendBookRow(book, booksTable);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document.getElementById('books').appendChild(booksTable);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66885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608254" cy="1320800"/>
          </a:xfrm>
        </p:spPr>
        <p:txBody>
          <a:bodyPr/>
          <a:lstStyle/>
          <a:p>
            <a:r>
              <a:rPr lang="ru-RU" dirty="0"/>
              <a:t>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084747"/>
            <a:ext cx="10517824" cy="263839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deleteLink = document.createElement('a');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deleteLink.href = "#";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deleteLink.textContent = '[Delete]';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deleteLink.addEventListener('click',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deleteBook(book._id);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936636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1812" y="309309"/>
            <a:ext cx="10517824" cy="623938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editLink = document.createElement('a');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editLink.href = "#";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editLink.textContent = '[Edit]';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editLink.addEventListener('click',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loadBookForEdit(book);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links = [deleteLink, ' ', editLink];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tr = document.createElement('tr');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tr.innerHTML = `&lt;td&gt;${book.title}&lt;/td&gt;&lt;td&gt;${book.author}&lt;/td&gt;&lt;td&gt;${book.description}&lt;/td&gt;`;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td = document.createElement('td');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links.forEach(link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(typeof link === 'string')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td.appendChild(document.createTextNode(link));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td.appendChild(link);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tr.appendChild(td);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booksTable.appendChild(tr);</a:t>
            </a:r>
          </a:p>
        </p:txBody>
      </p:sp>
    </p:spTree>
    <p:extLst>
      <p:ext uri="{BB962C8B-B14F-4D97-AF65-F5344CB8AC3E}">
        <p14:creationId xmlns:p14="http://schemas.microsoft.com/office/powerpoint/2010/main" val="3661502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197" y="557922"/>
            <a:ext cx="8594429" cy="1320800"/>
          </a:xfrm>
        </p:spPr>
        <p:txBody>
          <a:bodyPr/>
          <a:lstStyle/>
          <a:p>
            <a:r>
              <a:rPr lang="bg-BG" dirty="0"/>
              <a:t>Тест: Списък на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79806-80AB-443C-B511-B49EE86B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703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414955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Създайте</a:t>
            </a:r>
            <a:r>
              <a:rPr lang="ru-RU" dirty="0"/>
              <a:t>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0188" y="1160947"/>
            <a:ext cx="9893824" cy="263839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createBook()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bookData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title: document.querySelector('#formCreateBook input[name=title]').value,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author: document.querySelector('#formCreateBook input[name=author]').value,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description: document.querySelector('#formCreateBook textarea[name=descr]').value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116068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 err="1"/>
              <a:t>Създаване</a:t>
            </a:r>
            <a:r>
              <a:rPr lang="ru-RU" dirty="0"/>
              <a:t> на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51957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fetch(kinveyBaseUrl + "appdata/" + kinveyAppKey + "/books",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method: "POST",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headers: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...getKinveyUserAuthHeaders(),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'Content-Type': 'application/json'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body: JSON.stringify(bookData)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</p:txBody>
      </p:sp>
    </p:spTree>
    <p:extLst>
      <p:ext uri="{BB962C8B-B14F-4D97-AF65-F5344CB8AC3E}">
        <p14:creationId xmlns:p14="http://schemas.microsoft.com/office/powerpoint/2010/main" val="17616601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0112"/>
            <a:ext cx="10517824" cy="568538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.then(response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    if (!response.ok)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        throw new Error('Network response was not ok');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  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    return response.json();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.then(createBookSuccess)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.catch(handleAjaxError);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function createBookSuccess(response)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showInfo('Book created.');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2714E9-8950-BA2B-8CB4-7DCB5AF4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2717" y="448370"/>
            <a:ext cx="3359854" cy="62865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45094" y="1213775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Изтриване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412470"/>
            <a:ext cx="8993824" cy="531605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deleteBook(bookId)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Confirmation prompt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(!window.confirm('Are you sure you want to delete this book?'))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 // If the user clicks 'Cancel', exit the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fetch(kinveyBaseUrl + "appdata/" + kinveyAppKey + "/books/" + bookId,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method: "DELETE",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headers: getKinveyUserAuthHeaders()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.then(response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(!response.ok)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throw new Error('Network response was not ok');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response.json();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.then(deleteBookSuccess)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.catch(handleAjaxError);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deleteBookSuccess(response)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showInfo('Book deleted.');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82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434" y="358903"/>
            <a:ext cx="8594429" cy="1320800"/>
          </a:xfrm>
        </p:spPr>
        <p:txBody>
          <a:bodyPr/>
          <a:lstStyle/>
          <a:p>
            <a:r>
              <a:rPr lang="bg-BG" dirty="0"/>
              <a:t>Тест: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88" y="1066800"/>
            <a:ext cx="9689523" cy="192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37" y="3276600"/>
            <a:ext cx="7328024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5349925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/ Local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0412" y="1600200"/>
            <a:ext cx="10668000" cy="3349450"/>
            <a:chOff x="760412" y="1600200"/>
            <a:chExt cx="10668000" cy="33494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412" y="1600200"/>
              <a:ext cx="10668000" cy="3349450"/>
            </a:xfrm>
            <a:prstGeom prst="rect">
              <a:avLst/>
            </a:prstGeom>
          </p:spPr>
        </p:pic>
        <p:pic>
          <p:nvPicPr>
            <p:cNvPr id="8" name="Picture 6" descr="Резултат с изображение за j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219" y="3092188"/>
              <a:ext cx="1545045" cy="154504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299" y="2942236"/>
              <a:ext cx="1922683" cy="192268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Резултат с изображение за web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12" y="3091222"/>
              <a:ext cx="1545918" cy="154591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www.cloudcomputingpatterns.org/icons/key_value_storage_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545" y="3089065"/>
              <a:ext cx="1549569" cy="15495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843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/ Local Storage –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158" y="1676401"/>
            <a:ext cx="8594429" cy="76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Съхранението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се губят,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браузърът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е затворен,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при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презареждане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страници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64195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sessionStorage.setItem('username', 'maria');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987457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currentUser = sessionStorage.getItem('username');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531741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Remove all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sessionStorage.clear();</a:t>
            </a:r>
          </a:p>
        </p:txBody>
      </p:sp>
    </p:spTree>
    <p:extLst>
      <p:ext uri="{BB962C8B-B14F-4D97-AF65-F5344CB8AC3E}">
        <p14:creationId xmlns:p14="http://schemas.microsoft.com/office/powerpoint/2010/main" val="15438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143000"/>
            <a:ext cx="8594429" cy="3429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Локалното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дълго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време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бъдат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изтрити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ръчно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Всеки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произход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(местоположение на сайта)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има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собствено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facebook.com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 https://google.com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7525" y="3123162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localStorage.setItem('language', 'en');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7525" y="4468660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lang = localStorage.getItem('languuage');</a:t>
            </a:r>
          </a:p>
        </p:txBody>
      </p:sp>
    </p:spTree>
    <p:extLst>
      <p:ext uri="{BB962C8B-B14F-4D97-AF65-F5344CB8AC3E}">
        <p14:creationId xmlns:p14="http://schemas.microsoft.com/office/powerpoint/2010/main" val="42384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1371600"/>
            <a:ext cx="10668002" cy="47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9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47244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/ Регистрация / Изход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180677" y="5659312"/>
            <a:ext cx="9832319" cy="719034"/>
          </a:xfrm>
        </p:spPr>
        <p:txBody>
          <a:bodyPr/>
          <a:lstStyle/>
          <a:p>
            <a:r>
              <a:rPr lang="en-US" dirty="0"/>
              <a:t>User Management with Kinvey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8" y="1775165"/>
            <a:ext cx="2911869" cy="2415835"/>
          </a:xfrm>
          <a:prstGeom prst="roundRect">
            <a:avLst>
              <a:gd name="adj" fmla="val 904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87" y="1775164"/>
            <a:ext cx="3289125" cy="2415835"/>
          </a:xfrm>
          <a:prstGeom prst="roundRect">
            <a:avLst>
              <a:gd name="adj" fmla="val 904"/>
            </a:avLst>
          </a:prstGeom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48" y="1722333"/>
            <a:ext cx="4233788" cy="2116894"/>
          </a:xfrm>
          <a:prstGeom prst="roundRect">
            <a:avLst>
              <a:gd name="adj" fmla="val 1464"/>
            </a:avLst>
          </a:prstGeom>
        </p:spPr>
      </p:pic>
    </p:spTree>
    <p:extLst>
      <p:ext uri="{BB962C8B-B14F-4D97-AF65-F5344CB8AC3E}">
        <p14:creationId xmlns:p14="http://schemas.microsoft.com/office/powerpoint/2010/main" val="4207824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Constants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522064"/>
            <a:ext cx="10822624" cy="399261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kinveyBaseUrl = "https://baas.kinvey.com/";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kinveyAppKey = "kid_rkcLxcUr";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kinveyAppSecret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"e234a245b3864b2eb7ee41e19b8ca4e5";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kinveyAppAuthHeaders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'Authorization': "Basic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btoa(kinveyAppKey + ":" + kinveyAppSecret),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05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3702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9279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$('#formRegister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$('#formRegister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registerSuccess,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957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489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registerSuccess(userInfo)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showInfo('User registration successful.');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67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4685" y="451512"/>
            <a:ext cx="7779454" cy="660905"/>
          </a:xfrm>
        </p:spPr>
        <p:txBody>
          <a:bodyPr/>
          <a:lstStyle/>
          <a:p>
            <a:r>
              <a:rPr lang="ru-RU" dirty="0" err="1"/>
              <a:t>Екран</a:t>
            </a:r>
            <a:r>
              <a:rPr lang="ru-RU" dirty="0"/>
              <a:t> за вход: </a:t>
            </a:r>
            <a:r>
              <a:rPr lang="ru-RU" dirty="0" err="1"/>
              <a:t>Невалидно</a:t>
            </a:r>
            <a:r>
              <a:rPr lang="ru-RU" dirty="0"/>
              <a:t> </a:t>
            </a:r>
            <a:r>
              <a:rPr lang="ru-RU" dirty="0" err="1"/>
              <a:t>влизане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41850" y="1281881"/>
            <a:ext cx="7305124" cy="5124607"/>
            <a:chOff x="2441850" y="1276193"/>
            <a:chExt cx="7305124" cy="51246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1850" y="1276193"/>
              <a:ext cx="7305124" cy="512460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Arrow: Bent 5"/>
            <p:cNvSpPr/>
            <p:nvPr/>
          </p:nvSpPr>
          <p:spPr>
            <a:xfrm rot="5400000" flipH="1">
              <a:off x="3708704" y="2919108"/>
              <a:ext cx="2333016" cy="2895600"/>
            </a:xfrm>
            <a:prstGeom prst="bentArrow">
              <a:avLst>
                <a:gd name="adj1" fmla="val 7432"/>
                <a:gd name="adj2" fmla="val 11746"/>
                <a:gd name="adj3" fmla="val 22738"/>
                <a:gd name="adj4" fmla="val 1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31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609600"/>
            <a:ext cx="12268200" cy="1320800"/>
          </a:xfrm>
        </p:spPr>
        <p:txBody>
          <a:bodyPr/>
          <a:lstStyle/>
          <a:p>
            <a:r>
              <a:rPr lang="ru-RU" dirty="0" err="1"/>
              <a:t>Запомнете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за </a:t>
            </a:r>
            <a:r>
              <a:rPr lang="ru-RU" dirty="0" err="1"/>
              <a:t>удостоверяване</a:t>
            </a:r>
            <a:r>
              <a:rPr lang="ru-RU" dirty="0"/>
              <a:t> на потребителя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saveAuthInSession(userInfo)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userAuth = userInfo._kmd.authtoken;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sessionStorage.setItem('authToken', userAuth);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userId = userInfo._id;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sessionStorage.setItem('userId', userId);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username = userInfo.username;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"Welcome, " + username + "!");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26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78010"/>
            <a:ext cx="12351454" cy="1320800"/>
          </a:xfrm>
        </p:spPr>
        <p:txBody>
          <a:bodyPr/>
          <a:lstStyle/>
          <a:p>
            <a:r>
              <a:rPr lang="ru-RU" dirty="0"/>
              <a:t>Обработка на AJAX грешки : Покажете </a:t>
            </a:r>
            <a:r>
              <a:rPr lang="ru-RU" dirty="0" err="1"/>
              <a:t>полето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51957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handleAjaxError(response)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errorMsg = JSON.stringify(response);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(response.readyState ===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"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Cannot connect due to network error.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(response.responseJSON &amp;&amp;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response.responseJSON.description)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response.responseJSON.description;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326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437054" cy="1320800"/>
          </a:xfrm>
        </p:spPr>
        <p:txBody>
          <a:bodyPr/>
          <a:lstStyle/>
          <a:p>
            <a:r>
              <a:rPr lang="ru-RU" dirty="0" err="1"/>
              <a:t>Показване</a:t>
            </a:r>
            <a:r>
              <a:rPr lang="ru-RU" dirty="0"/>
              <a:t> на информация / </a:t>
            </a:r>
            <a:r>
              <a:rPr lang="ru-RU" dirty="0" err="1"/>
              <a:t>съобщение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13816"/>
            <a:ext cx="10670224" cy="316161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showInfo(message)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$('#infoBox').text(message);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$('#infoBox').fadeOut();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4531845"/>
            <a:ext cx="10670224" cy="186895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showError(errorMsg)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$('#errorBox').text("Error: " + errorMsg);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8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74" y="1278198"/>
            <a:ext cx="7921676" cy="50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7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1" y="1131898"/>
            <a:ext cx="6096002" cy="53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252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77825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$('#formLogin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$('#formLogin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"/login",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loginSuccess,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551437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19200"/>
            <a:ext cx="10822624" cy="48590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loginSuccess(userInfo)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showInfo('Login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8958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367220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$('#loggedInUser').text("");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showInfo('Logout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310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9D2B-DE8C-4F91-AD7D-FA85ADE2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4" y="907871"/>
            <a:ext cx="4800600" cy="1320800"/>
          </a:xfrm>
        </p:spPr>
        <p:txBody>
          <a:bodyPr/>
          <a:lstStyle/>
          <a:p>
            <a:r>
              <a:rPr lang="bg-BG" dirty="0"/>
              <a:t>Създайте ново </a:t>
            </a:r>
            <a:r>
              <a:rPr lang="en-US" dirty="0"/>
              <a:t>GitHub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67E33-8C22-41FB-9CE6-8A30E15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0DDB2-A0B6-4D7C-8F25-13EAA7442F71}"/>
              </a:ext>
            </a:extLst>
          </p:cNvPr>
          <p:cNvSpPr txBox="1"/>
          <p:nvPr/>
        </p:nvSpPr>
        <p:spPr>
          <a:xfrm>
            <a:off x="666153" y="2228671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Наименованието на новото ви хранилище за код трябва да бъде:</a:t>
            </a:r>
            <a:br>
              <a:rPr lang="bg-BG" dirty="0"/>
            </a:br>
            <a:r>
              <a:rPr lang="en-US" dirty="0"/>
              <a:t>{your-username}.github.io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4532E-E17E-414B-B1F2-D008FFAC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06" y="609600"/>
            <a:ext cx="6176365" cy="58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31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3EB63-EBE8-4F9E-B04A-A2379783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1824037"/>
            <a:ext cx="12144375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9FB51-0321-49AD-8ED0-47E9D92158EF}"/>
              </a:ext>
            </a:extLst>
          </p:cNvPr>
          <p:cNvSpPr txBox="1"/>
          <p:nvPr/>
        </p:nvSpPr>
        <p:spPr>
          <a:xfrm>
            <a:off x="5649502" y="296703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След като го създадете, отидете на </a:t>
            </a:r>
            <a:r>
              <a:rPr lang="en-US" dirty="0"/>
              <a:t>Add File -&gt;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752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584" y="379486"/>
            <a:ext cx="4807654" cy="619125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23" y="1295400"/>
            <a:ext cx="6505575" cy="5019675"/>
            <a:chOff x="2841624" y="1228725"/>
            <a:chExt cx="6505575" cy="5019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4" y="1228725"/>
              <a:ext cx="6505575" cy="501967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598628" y="1875816"/>
              <a:ext cx="119322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6170612" y="2578841"/>
              <a:ext cx="11089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267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44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C9472-0E61-4CD6-A82C-E8CA5C53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0814"/>
            <a:ext cx="12188825" cy="6647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1B8C7-10D7-4BCC-ABBA-82E7FEC274CB}"/>
              </a:ext>
            </a:extLst>
          </p:cNvPr>
          <p:cNvSpPr txBox="1"/>
          <p:nvPr/>
        </p:nvSpPr>
        <p:spPr>
          <a:xfrm>
            <a:off x="227012" y="2828835"/>
            <a:ext cx="7085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Изберете всички файлове, и ги плъзнете към прозореца, за да ги качите в хранилището</a:t>
            </a:r>
          </a:p>
          <a:p>
            <a:r>
              <a:rPr lang="bg-BG" dirty="0"/>
              <a:t>След което натиснете зеления бутон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Commit changes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2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D253-2CFA-4A58-A769-0B96963E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2819400"/>
          </a:xfrm>
        </p:spPr>
        <p:txBody>
          <a:bodyPr>
            <a:normAutofit fontScale="90000"/>
          </a:bodyPr>
          <a:lstStyle/>
          <a:p>
            <a:r>
              <a:rPr lang="bg-BG" dirty="0"/>
              <a:t>След няколко минути, отидете на съответния адрес:</a:t>
            </a:r>
            <a:br>
              <a:rPr lang="bg-BG" dirty="0"/>
            </a:br>
            <a:r>
              <a:rPr lang="en-US" dirty="0"/>
              <a:t>https://{username}.github.io/</a:t>
            </a:r>
            <a:br>
              <a:rPr lang="bg-BG" dirty="0"/>
            </a:br>
            <a:r>
              <a:rPr lang="bg-BG" dirty="0"/>
              <a:t>Там трябва нашата библиотека да е качена и да работи успешно!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E0B5-AA30-48BA-BE14-595F61F0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5F40C-45D9-45E5-BD49-C2B0705F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2286000"/>
            <a:ext cx="5915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204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8204" y="228600"/>
            <a:ext cx="3372416" cy="541521"/>
          </a:xfrm>
        </p:spPr>
        <p:txBody>
          <a:bodyPr>
            <a:normAutofit fontScale="90000"/>
          </a:bodyPr>
          <a:lstStyle/>
          <a:p>
            <a:r>
              <a:rPr lang="bg-BG" dirty="0"/>
              <a:t>Резюме: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51" y="770121"/>
            <a:ext cx="8647199" cy="557035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Едностраничн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(SPA)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изграден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чрез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HTML5, AJAX и REST +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back-end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Навигацията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състои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от DOM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които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показват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скриват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Входът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регистрацията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излизането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обикновено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реализира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операциите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изпращат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AJAX заявка и представят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резултатите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налага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първо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заредите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го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потвърдите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публикувате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промени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64" y="5660363"/>
            <a:ext cx="683161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7" y="3886200"/>
            <a:ext cx="2009177" cy="20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9585" y="609600"/>
            <a:ext cx="5569654" cy="5781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Екран</a:t>
            </a:r>
            <a:r>
              <a:rPr lang="ru-RU" dirty="0"/>
              <a:t> на </a:t>
            </a:r>
            <a:r>
              <a:rPr lang="ru-RU" dirty="0" err="1"/>
              <a:t>списъка</a:t>
            </a:r>
            <a:r>
              <a:rPr lang="ru-RU" dirty="0"/>
              <a:t> с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42" y="1272786"/>
            <a:ext cx="10048340" cy="5133702"/>
          </a:xfrm>
          <a:prstGeom prst="roundRect">
            <a:avLst>
              <a:gd name="adj" fmla="val 673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4168332" y="1582368"/>
            <a:ext cx="1078152" cy="418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54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A71FCCF-C4EA-48D1-AF02-125AC69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85" y="564026"/>
            <a:ext cx="6560254" cy="45318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създаване на книга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1381A-6A1B-40D4-86B8-6C9F04A29418}"/>
              </a:ext>
            </a:extLst>
          </p:cNvPr>
          <p:cNvGrpSpPr/>
          <p:nvPr/>
        </p:nvGrpSpPr>
        <p:grpSpPr>
          <a:xfrm>
            <a:off x="2927761" y="1295400"/>
            <a:ext cx="6333302" cy="5138205"/>
            <a:chOff x="3122612" y="1199761"/>
            <a:chExt cx="6333302" cy="51382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83962-D77C-4BFE-B351-F8B5FD1B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2" y="1199761"/>
              <a:ext cx="6333302" cy="513820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8A7623-F6F1-47E2-93CF-10ECEFB4471B}"/>
                </a:ext>
              </a:extLst>
            </p:cNvPr>
            <p:cNvSpPr/>
            <p:nvPr/>
          </p:nvSpPr>
          <p:spPr>
            <a:xfrm>
              <a:off x="5475084" y="1666672"/>
              <a:ext cx="1219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67516097-B163-48FA-BAF3-161538A21AD5}"/>
                </a:ext>
              </a:extLst>
            </p:cNvPr>
            <p:cNvSpPr/>
            <p:nvPr/>
          </p:nvSpPr>
          <p:spPr>
            <a:xfrm flipH="1" flipV="1">
              <a:off x="5293500" y="2184653"/>
              <a:ext cx="870660" cy="659860"/>
            </a:xfrm>
            <a:prstGeom prst="bentArrow">
              <a:avLst>
                <a:gd name="adj1" fmla="val 23526"/>
                <a:gd name="adj2" fmla="val 30146"/>
                <a:gd name="adj3" fmla="val 43867"/>
                <a:gd name="adj4" fmla="val 21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19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1442</TotalTime>
  <Words>3516</Words>
  <Application>Microsoft Office PowerPoint</Application>
  <PresentationFormat>Custom</PresentationFormat>
  <Paragraphs>563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The Book Library Project</vt:lpstr>
      <vt:lpstr>The "Book Library" App</vt:lpstr>
      <vt:lpstr>Началния екран</vt:lpstr>
      <vt:lpstr>Екран за вход</vt:lpstr>
      <vt:lpstr>Екран за вход: Невалидно влизане</vt:lpstr>
      <vt:lpstr>Екран за регистрация</vt:lpstr>
      <vt:lpstr>Екран на списъка с книги</vt:lpstr>
      <vt:lpstr>Екран за създаване на книга</vt:lpstr>
      <vt:lpstr>Екран за редактиране на книга</vt:lpstr>
      <vt:lpstr>Екран за изтриване на книга</vt:lpstr>
      <vt:lpstr>Екран за излизане</vt:lpstr>
      <vt:lpstr>The Kinvey-Based Back-End</vt:lpstr>
      <vt:lpstr>Създай Kinvey App</vt:lpstr>
      <vt:lpstr>Създай колекция Books </vt:lpstr>
      <vt:lpstr>PowerPoint Presentation</vt:lpstr>
      <vt:lpstr>Тествай Kinvey Back-End: Създаване на потребител</vt:lpstr>
      <vt:lpstr>Вход на потребител</vt:lpstr>
      <vt:lpstr>Списък на всички книги</vt:lpstr>
      <vt:lpstr>Създай нова книга</vt:lpstr>
      <vt:lpstr>Test the Kinvey Back-End: Edit Book</vt:lpstr>
      <vt:lpstr>Test the Kinvey Back-End: Delete Book</vt:lpstr>
      <vt:lpstr>Създайте скелета на приложението</vt:lpstr>
      <vt:lpstr>Започнете с HTML страницата : books.html</vt:lpstr>
      <vt:lpstr>HTML структура на тялото</vt:lpstr>
      <vt:lpstr>Основна навигация (Меню)</vt:lpstr>
      <vt:lpstr>Раздели на приложения</vt:lpstr>
      <vt:lpstr>Изглед за книгите</vt:lpstr>
      <vt:lpstr>Изглед за създаване на книга</vt:lpstr>
      <vt:lpstr>Изглед за редактиране на книга</vt:lpstr>
      <vt:lpstr>Тествайте скелета на приложението</vt:lpstr>
      <vt:lpstr>Изглед за вход</vt:lpstr>
      <vt:lpstr>Изглед за регистрация</vt:lpstr>
      <vt:lpstr>Структура на приложението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Прилагане на CRUD операции</vt:lpstr>
      <vt:lpstr>Списък на книгите: Заявка AJAX</vt:lpstr>
      <vt:lpstr>PowerPoint Presentation</vt:lpstr>
      <vt:lpstr> След заявка за AJAX</vt:lpstr>
      <vt:lpstr>PowerPoint Presentation</vt:lpstr>
      <vt:lpstr>Тест: Списък на книгите</vt:lpstr>
      <vt:lpstr>Създайте нова книга: Заявка AJAX</vt:lpstr>
      <vt:lpstr>Създаване на нова книга: заявка AJAX</vt:lpstr>
      <vt:lpstr>PowerPoint Presentation</vt:lpstr>
      <vt:lpstr>Изтриване на книга: Заявка AJAX</vt:lpstr>
      <vt:lpstr>Тест: Изтриване на книга</vt:lpstr>
      <vt:lpstr>Session / Local Storage</vt:lpstr>
      <vt:lpstr>Session / Local Storage – Overview</vt:lpstr>
      <vt:lpstr>Local Storage</vt:lpstr>
      <vt:lpstr>PowerPoint Presentation</vt:lpstr>
      <vt:lpstr>Вход / Регистрация / Изход</vt:lpstr>
      <vt:lpstr>App Constants</vt:lpstr>
      <vt:lpstr>Регистрация на потребител: Заявка AJAX</vt:lpstr>
      <vt:lpstr>Регистрация на потребител: След заявка за AJAX</vt:lpstr>
      <vt:lpstr>Запомнете данните за удостоверяване на потребителя</vt:lpstr>
      <vt:lpstr>Обработка на AJAX грешки : Покажете полето за грешка</vt:lpstr>
      <vt:lpstr>Показване на информация / съобщение за грешка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Създайте ново GitHub repository</vt:lpstr>
      <vt:lpstr>PowerPoint Presentation</vt:lpstr>
      <vt:lpstr>PowerPoint Presentation</vt:lpstr>
      <vt:lpstr>След няколко минути, отидете на съответния адрес: https://{username}.github.io/ Там трябва нашата библиотека да е качена и да работи успешно!</vt:lpstr>
      <vt:lpstr>Резюме: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(SPA) with AJAX, REST and Kinvey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Yordanov, Yordan (Varna) BGR</cp:lastModifiedBy>
  <cp:revision>280</cp:revision>
  <dcterms:created xsi:type="dcterms:W3CDTF">2014-01-02T17:00:34Z</dcterms:created>
  <dcterms:modified xsi:type="dcterms:W3CDTF">2024-01-31T07:02:49Z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