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869" r:id="rId9"/>
    <p:sldId id="870" r:id="rId10"/>
    <p:sldId id="871" r:id="rId11"/>
    <p:sldId id="872" r:id="rId12"/>
    <p:sldId id="873" r:id="rId13"/>
    <p:sldId id="874" r:id="rId14"/>
    <p:sldId id="865" r:id="rId15"/>
    <p:sldId id="876" r:id="rId16"/>
    <p:sldId id="263" r:id="rId17"/>
    <p:sldId id="264" r:id="rId18"/>
    <p:sldId id="509" r:id="rId19"/>
    <p:sldId id="315" r:id="rId20"/>
    <p:sldId id="387" r:id="rId21"/>
    <p:sldId id="459" r:id="rId22"/>
    <p:sldId id="501" r:id="rId23"/>
    <p:sldId id="502" r:id="rId24"/>
    <p:sldId id="503" r:id="rId25"/>
    <p:sldId id="504" r:id="rId26"/>
    <p:sldId id="505" r:id="rId27"/>
    <p:sldId id="508" r:id="rId28"/>
    <p:sldId id="877" r:id="rId29"/>
    <p:sldId id="879" r:id="rId30"/>
    <p:sldId id="531" r:id="rId31"/>
    <p:sldId id="711" r:id="rId32"/>
    <p:sldId id="712" r:id="rId33"/>
    <p:sldId id="280" r:id="rId34"/>
    <p:sldId id="514" r:id="rId35"/>
    <p:sldId id="713" r:id="rId36"/>
    <p:sldId id="714" r:id="rId37"/>
    <p:sldId id="715" r:id="rId38"/>
    <p:sldId id="878" r:id="rId39"/>
    <p:sldId id="530" r:id="rId40"/>
    <p:sldId id="674" r:id="rId41"/>
    <p:sldId id="675" r:id="rId42"/>
    <p:sldId id="676" r:id="rId43"/>
    <p:sldId id="677" r:id="rId44"/>
    <p:sldId id="680" r:id="rId45"/>
    <p:sldId id="678" r:id="rId46"/>
    <p:sldId id="679" r:id="rId47"/>
    <p:sldId id="681" r:id="rId48"/>
    <p:sldId id="682" r:id="rId49"/>
    <p:sldId id="683" r:id="rId50"/>
    <p:sldId id="684" r:id="rId51"/>
    <p:sldId id="834" r:id="rId52"/>
    <p:sldId id="685" r:id="rId53"/>
    <p:sldId id="836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93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70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8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3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15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lay-with-dock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5794-B78F-466F-B582-C94476FEA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13BB-5E7C-45B6-98D3-57FB538B6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Learn the basics of web - Internet fundamentals - codedamn">
            <a:extLst>
              <a:ext uri="{FF2B5EF4-FFF2-40B4-BE49-F238E27FC236}">
                <a16:creationId xmlns:a16="http://schemas.microsoft.com/office/drawing/2014/main" id="{AE4F06F1-E621-42DC-BD46-CF47F050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2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Well, mobile devices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interaction (games, social apps)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Front end for Web API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 &amp; camera-based systems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Usually work with a Web API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Mobile Application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7B5226-B390-4C9A-9145-B9C56DE8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771" y="1712549"/>
            <a:ext cx="2682640" cy="3592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1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User centric actions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Gaming</a:t>
            </a:r>
          </a:p>
          <a:p>
            <a:pPr>
              <a:lnSpc>
                <a:spcPct val="100000"/>
              </a:lnSpc>
            </a:pPr>
            <a:r>
              <a:rPr lang="en-US" dirty="0"/>
              <a:t>Has all its resources on the local PC </a:t>
            </a:r>
          </a:p>
          <a:p>
            <a:pPr>
              <a:lnSpc>
                <a:spcPct val="100000"/>
              </a:lnSpc>
            </a:pPr>
            <a:r>
              <a:rPr lang="en-US" dirty="0"/>
              <a:t>Might connect to the web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UI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desktop Application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7B2FA-49B7-44E9-A8F8-6995703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99" y="1712549"/>
            <a:ext cx="4976812" cy="2681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78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processes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 actions by trained power-users</a:t>
            </a:r>
          </a:p>
          <a:p>
            <a:pPr>
              <a:lnSpc>
                <a:spcPct val="100000"/>
              </a:lnSpc>
            </a:pPr>
            <a:r>
              <a:rPr lang="en-US" dirty="0"/>
              <a:t>No fancy UI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 technical knowledge </a:t>
            </a:r>
          </a:p>
          <a:p>
            <a:pPr>
              <a:lnSpc>
                <a:spcPct val="100000"/>
              </a:lnSpc>
            </a:pPr>
            <a:r>
              <a:rPr lang="en-US" dirty="0"/>
              <a:t>Limited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Long or short-running Processes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Console Application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C11E6-0848-403C-A383-B089FE91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408" y="1712549"/>
            <a:ext cx="4394003" cy="2769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44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processes </a:t>
            </a:r>
          </a:p>
          <a:p>
            <a:pPr>
              <a:lnSpc>
                <a:spcPct val="100000"/>
              </a:lnSpc>
            </a:pPr>
            <a:r>
              <a:rPr lang="en-US" dirty="0"/>
              <a:t>No UI at all</a:t>
            </a:r>
          </a:p>
          <a:p>
            <a:pPr>
              <a:lnSpc>
                <a:spcPct val="100000"/>
              </a:lnSpc>
            </a:pPr>
            <a:r>
              <a:rPr lang="en-US" dirty="0"/>
              <a:t>Managed by the OS service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Service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7E312A-B140-44C7-8392-D36088E1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229" y="1712549"/>
            <a:ext cx="4631181" cy="2132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625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Back-end and service Technologies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0281F2-0D34-4155-A1C0-5EFA5F44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78" y="2097088"/>
            <a:ext cx="8215644" cy="4021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10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Mobile technologies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DDE60-7D48-4BCE-A602-D62D3818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55" y="2097088"/>
            <a:ext cx="8424290" cy="4017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02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rimer on Cloud Computing. Cloud computing is defined as: | by Colin  Baird | Medium">
            <a:extLst>
              <a:ext uri="{FF2B5EF4-FFF2-40B4-BE49-F238E27FC236}">
                <a16:creationId xmlns:a16="http://schemas.microsoft.com/office/drawing/2014/main" id="{7D7CCB2B-A042-4DD5-A2B7-35D958BB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224" y="1195387"/>
            <a:ext cx="60960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31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oud Native Computing Foundation">
            <a:extLst>
              <a:ext uri="{FF2B5EF4-FFF2-40B4-BE49-F238E27FC236}">
                <a16:creationId xmlns:a16="http://schemas.microsoft.com/office/drawing/2014/main" id="{8B281BAB-768F-4F4D-835D-C393223AE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98" y="1124597"/>
            <a:ext cx="48958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E031E-4B0B-45BE-8862-75115605F08A}"/>
              </a:ext>
            </a:extLst>
          </p:cNvPr>
          <p:cNvSpPr txBox="1"/>
          <p:nvPr/>
        </p:nvSpPr>
        <p:spPr>
          <a:xfrm>
            <a:off x="3044301" y="2289466"/>
            <a:ext cx="610339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Технологиите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базирани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облак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възможност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организациите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създават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изпълняват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приложения в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модерни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динамични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среди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като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публични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частни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хибридни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облаци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чрез мрежи от услуги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микроуслуги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Качества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системите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устойчивост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висока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наличност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достъпност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мащабируемост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управляемост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които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от критично значение за много от бизнес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единиците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Автоматизацията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тези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процеси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позволява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инженерите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правят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промени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голямо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въздействие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но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минимални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усилия 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9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5AED6-ADC3-46A0-9C24-33540BD7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42" y="0"/>
            <a:ext cx="1040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C9A715-600B-4E5A-873A-1C5484AC8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32" y="932155"/>
            <a:ext cx="4900535" cy="4192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A824-3E67-469B-A206-F67944C0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28474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0E7F-A16A-4BAA-B430-1F6FFDA9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501805"/>
            <a:ext cx="9905999" cy="4876801"/>
          </a:xfrm>
        </p:spPr>
        <p:txBody>
          <a:bodyPr/>
          <a:lstStyle/>
          <a:p>
            <a:r>
              <a:rPr lang="en-US" dirty="0"/>
              <a:t>K</a:t>
            </a:r>
            <a:r>
              <a:rPr lang="ru-RU" dirty="0" err="1"/>
              <a:t>омпютър</a:t>
            </a:r>
            <a:r>
              <a:rPr lang="ru-RU" dirty="0"/>
              <a:t>, </a:t>
            </a:r>
            <a:r>
              <a:rPr lang="ru-RU" dirty="0" err="1"/>
              <a:t>стартиращ</a:t>
            </a:r>
            <a:r>
              <a:rPr lang="ru-RU" dirty="0"/>
              <a:t> </a:t>
            </a:r>
            <a:r>
              <a:rPr lang="ru-RU" dirty="0" err="1"/>
              <a:t>сървърен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</a:t>
            </a:r>
            <a:r>
              <a:rPr lang="ru-RU" dirty="0" err="1"/>
              <a:t>предоставящ</a:t>
            </a:r>
            <a:r>
              <a:rPr lang="ru-RU" dirty="0"/>
              <a:t> услуги </a:t>
            </a:r>
            <a:r>
              <a:rPr lang="ru-RU" dirty="0" err="1"/>
              <a:t>като</a:t>
            </a:r>
            <a:r>
              <a:rPr lang="ru-RU" dirty="0"/>
              <a:t> например хост</a:t>
            </a:r>
            <a:r>
              <a:rPr lang="en-US" dirty="0"/>
              <a:t> (</a:t>
            </a:r>
            <a:r>
              <a:rPr lang="ru-RU" u="sng" dirty="0" err="1"/>
              <a:t>предлага</a:t>
            </a:r>
            <a:r>
              <a:rPr lang="ru-RU" u="sng" dirty="0"/>
              <a:t> </a:t>
            </a:r>
            <a:r>
              <a:rPr lang="ru-RU" u="sng" dirty="0" err="1"/>
              <a:t>информационни</a:t>
            </a:r>
            <a:r>
              <a:rPr lang="ru-RU" u="sng" dirty="0"/>
              <a:t> </a:t>
            </a:r>
            <a:r>
              <a:rPr lang="ru-RU" u="sng" dirty="0" err="1"/>
              <a:t>ресурси</a:t>
            </a:r>
            <a:r>
              <a:rPr lang="ru-RU" u="sng" dirty="0"/>
              <a:t> </a:t>
            </a:r>
            <a:r>
              <a:rPr lang="en-US" u="sng" dirty="0"/>
              <a:t>(HTML,</a:t>
            </a:r>
            <a:r>
              <a:rPr lang="bg-BG" u="sng" dirty="0" err="1"/>
              <a:t>снимки,текст</a:t>
            </a:r>
            <a:r>
              <a:rPr lang="bg-BG" u="sng" dirty="0"/>
              <a:t> и много други)</a:t>
            </a:r>
            <a:r>
              <a:rPr lang="en-US" u="sng" dirty="0"/>
              <a:t> </a:t>
            </a:r>
            <a:r>
              <a:rPr lang="ru-RU" u="sng" dirty="0"/>
              <a:t>за потребители</a:t>
            </a:r>
            <a:r>
              <a:rPr lang="en-US" u="sng" dirty="0"/>
              <a:t> </a:t>
            </a:r>
            <a:r>
              <a:rPr lang="bg-BG" u="sng" dirty="0"/>
              <a:t>в интернет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 err="1"/>
              <a:t>Компютърна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стартира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услуга,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обслужва</a:t>
            </a:r>
            <a:r>
              <a:rPr lang="ru-RU" dirty="0"/>
              <a:t> заявки на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(„</a:t>
            </a:r>
            <a:r>
              <a:rPr lang="ru-RU" dirty="0" err="1"/>
              <a:t>клиенти</a:t>
            </a:r>
            <a:r>
              <a:rPr lang="ru-RU" dirty="0"/>
              <a:t>“). </a:t>
            </a:r>
            <a:r>
              <a:rPr lang="bg-BG" dirty="0"/>
              <a:t>Той</a:t>
            </a:r>
            <a:r>
              <a:rPr lang="en-US" dirty="0"/>
              <a:t> </a:t>
            </a:r>
            <a:r>
              <a:rPr lang="ru-RU" dirty="0" err="1"/>
              <a:t>слуша</a:t>
            </a:r>
            <a:r>
              <a:rPr lang="ru-RU" dirty="0"/>
              <a:t> за заявки (</a:t>
            </a:r>
            <a:r>
              <a:rPr lang="ru-RU" dirty="0" err="1"/>
              <a:t>request</a:t>
            </a:r>
            <a:r>
              <a:rPr lang="ru-RU" dirty="0"/>
              <a:t>) и </a:t>
            </a:r>
            <a:r>
              <a:rPr lang="ru-RU" dirty="0" err="1"/>
              <a:t>връща</a:t>
            </a:r>
            <a:r>
              <a:rPr lang="ru-RU" dirty="0"/>
              <a:t> отговор (</a:t>
            </a:r>
            <a:r>
              <a:rPr lang="ru-RU" dirty="0" err="1"/>
              <a:t>response</a:t>
            </a:r>
            <a:r>
              <a:rPr lang="ru-RU" dirty="0"/>
              <a:t>), </a:t>
            </a:r>
            <a:r>
              <a:rPr lang="ru-RU" dirty="0" err="1"/>
              <a:t>като</a:t>
            </a:r>
            <a:r>
              <a:rPr lang="ru-RU" dirty="0"/>
              <a:t> и </a:t>
            </a:r>
            <a:r>
              <a:rPr lang="ru-RU" dirty="0" err="1"/>
              <a:t>двете</a:t>
            </a:r>
            <a:r>
              <a:rPr lang="ru-RU" dirty="0"/>
              <a:t> операции </a:t>
            </a:r>
            <a:r>
              <a:rPr lang="ru-RU" dirty="0" err="1"/>
              <a:t>са</a:t>
            </a:r>
            <a:r>
              <a:rPr lang="ru-RU" dirty="0"/>
              <a:t> по </a:t>
            </a:r>
            <a:r>
              <a:rPr lang="ru-RU" dirty="0" err="1"/>
              <a:t>предварително</a:t>
            </a:r>
            <a:r>
              <a:rPr lang="ru-RU" dirty="0"/>
              <a:t> </a:t>
            </a:r>
            <a:r>
              <a:rPr lang="ru-RU" dirty="0" err="1"/>
              <a:t>зададен</a:t>
            </a:r>
            <a:r>
              <a:rPr lang="ru-RU" dirty="0"/>
              <a:t> протокол</a:t>
            </a:r>
            <a:r>
              <a:rPr lang="en-US" dirty="0"/>
              <a:t>;</a:t>
            </a:r>
            <a:endParaRPr lang="ru-RU" dirty="0"/>
          </a:p>
          <a:p>
            <a:r>
              <a:rPr lang="bg-BG" dirty="0"/>
              <a:t>Завършена софтуерна система </a:t>
            </a:r>
            <a:r>
              <a:rPr lang="ru-RU" dirty="0"/>
              <a:t>например </a:t>
            </a:r>
            <a:r>
              <a:rPr lang="ru-RU" dirty="0" err="1"/>
              <a:t>сървър</a:t>
            </a:r>
            <a:r>
              <a:rPr lang="ru-RU" dirty="0"/>
              <a:t> база </a:t>
            </a:r>
            <a:r>
              <a:rPr lang="ru-RU" dirty="0" err="1"/>
              <a:t>данни</a:t>
            </a:r>
            <a:r>
              <a:rPr lang="ru-RU" dirty="0"/>
              <a:t>, файлов </a:t>
            </a:r>
            <a:r>
              <a:rPr lang="ru-RU" dirty="0" err="1"/>
              <a:t>сървър</a:t>
            </a:r>
            <a:r>
              <a:rPr lang="ru-RU" dirty="0"/>
              <a:t>,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сървър</a:t>
            </a:r>
            <a:r>
              <a:rPr lang="ru-RU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Approach in which an application or service is packaged as an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its dependencies and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containerized application can be tested and deployed </a:t>
            </a:r>
            <a:br>
              <a:rPr lang="en-US" dirty="0"/>
            </a:br>
            <a:r>
              <a:rPr lang="en-US" dirty="0"/>
              <a:t>as a unit to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Allows deployments across environments with </a:t>
            </a:r>
            <a:br>
              <a:rPr lang="en-US" dirty="0"/>
            </a:br>
            <a:r>
              <a:rPr lang="en-US" dirty="0"/>
              <a:t>little or no modification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also isolate applications from </a:t>
            </a:r>
            <a:br>
              <a:rPr lang="en-US" dirty="0"/>
            </a:br>
            <a:r>
              <a:rPr lang="en-US" dirty="0"/>
              <a:t>each other on a shared 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containers runs on a container 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 host runs on an OS (Linux or Windows)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Thus having a smaller footprint than virtual machines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F3168-6301-4034-AEF0-2FC958C0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93" y="3278115"/>
            <a:ext cx="2671389" cy="1779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is lightweight, open, secure</a:t>
            </a:r>
          </a:p>
          <a:p>
            <a:pPr>
              <a:lnSpc>
                <a:spcPct val="100000"/>
              </a:lnSpc>
            </a:pPr>
            <a:r>
              <a:rPr lang="en-US" dirty="0"/>
              <a:t>It simplifies building, shipping, and running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different environments</a:t>
            </a:r>
          </a:p>
          <a:p>
            <a:pPr>
              <a:lnSpc>
                <a:spcPct val="100000"/>
              </a:lnSpc>
            </a:pPr>
            <a:r>
              <a:rPr lang="en-US" dirty="0"/>
              <a:t>Runs natively on Linux or Windows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>
              <a:lnSpc>
                <a:spcPct val="100000"/>
              </a:lnSpc>
            </a:pPr>
            <a:r>
              <a:rPr lang="en-US" dirty="0"/>
              <a:t>Relies on "images" and "containers"</a:t>
            </a:r>
          </a:p>
          <a:p>
            <a:pPr>
              <a:lnSpc>
                <a:spcPct val="100000"/>
              </a:lnSpc>
            </a:pPr>
            <a:r>
              <a:rPr lang="en-US" dirty="0"/>
              <a:t>The playground is a good starting point: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https://www.docker.com/play-with-docker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2315132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image is just like a blueprint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read-only template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the building blocks of an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Framework, dependencies and code are "described" here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Built from the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the actual running environment for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and secured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be started, stopped, moved, and deleted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create a container for your different application pieces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Database, Presentation, Caching,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1280000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VS Virtual Machines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6190A-8287-46FD-9E0D-C39325EA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77" y="2097088"/>
            <a:ext cx="5874670" cy="36800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74319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Virtual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a guest OS, which is heavier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bigger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Slower startup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Everything is a copy of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guest OS, just a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small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Fast startup time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74063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Accelerating developer onboarding</a:t>
            </a:r>
          </a:p>
          <a:p>
            <a:pPr>
              <a:lnSpc>
                <a:spcPct val="100000"/>
              </a:lnSpc>
            </a:pPr>
            <a:r>
              <a:rPr lang="en-US" dirty="0"/>
              <a:t>Eliminate application conflicts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Environment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runs on development environment, it should run on the staging/production </a:t>
            </a:r>
          </a:p>
          <a:p>
            <a:pPr>
              <a:lnSpc>
                <a:spcPct val="100000"/>
              </a:lnSpc>
            </a:pPr>
            <a:r>
              <a:rPr lang="en-US" dirty="0"/>
              <a:t>Ship software faster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Updating and migrating software is very easy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Benefits for web developers</a:t>
            </a:r>
          </a:p>
        </p:txBody>
      </p:sp>
    </p:spTree>
    <p:extLst>
      <p:ext uri="{BB962C8B-B14F-4D97-AF65-F5344CB8AC3E}">
        <p14:creationId xmlns:p14="http://schemas.microsoft.com/office/powerpoint/2010/main" val="102557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Includes Docker Engine, CLI and Kubernetes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Containerize and share any application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Complete Docker development environment</a:t>
            </a:r>
          </a:p>
          <a:p>
            <a:pPr>
              <a:lnSpc>
                <a:spcPct val="100000"/>
              </a:lnSpc>
            </a:pPr>
            <a:r>
              <a:rPr lang="en-GB" dirty="0"/>
              <a:t>On Windows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Ability to switch between Linux and Windows Server environments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Pro, Enterprise, and </a:t>
            </a:r>
            <a:r>
              <a:rPr lang="en-GB" dirty="0"/>
              <a:t>Education versions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For Home – you can only run Linux containers through WSL 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third-party solutions for Linux – </a:t>
            </a:r>
            <a:r>
              <a:rPr lang="en-GB" dirty="0" err="1"/>
              <a:t>DockStation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CairoDock</a:t>
            </a:r>
            <a:r>
              <a:rPr lang="en-GB" dirty="0"/>
              <a:t>, and more…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896969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Hub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Cloud-based application registry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team collaboration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public and private repositories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world’s largest library of container images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Automated builds and webhooks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https://hub.docker.com/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349724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BBFD-626F-48D8-83BF-F9703EBD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2487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04536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61,679 Transition Images, Stock Photos &amp; Vectors | Shutterstock">
            <a:extLst>
              <a:ext uri="{FF2B5EF4-FFF2-40B4-BE49-F238E27FC236}">
                <a16:creationId xmlns:a16="http://schemas.microsoft.com/office/drawing/2014/main" id="{2411B246-637D-46A5-A7CB-5672F7AA5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300" y="1424703"/>
            <a:ext cx="5583399" cy="400859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4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server? Definition and examples - Market Business News">
            <a:extLst>
              <a:ext uri="{FF2B5EF4-FFF2-40B4-BE49-F238E27FC236}">
                <a16:creationId xmlns:a16="http://schemas.microsoft.com/office/drawing/2014/main" id="{AD3B733D-8D08-4DBB-87D2-5D32B438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33" y="372128"/>
            <a:ext cx="8846737" cy="61137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292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Structured solution to address all common software attributes: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Meets all the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optimized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 in check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Manageability for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Scalability for business growth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Accessibility for easier user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Major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requirements – the way end-users interact with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requirements – cheaper, faster, better than competitors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system requirements – infrastructure requirements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15122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structural elements and interfaces composing the system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Objects – the low-level building blocks of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How these elements behave in collaboration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communication is done in the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The composition of elements into larger subsystems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the elements are mapped to trees or graphs – the high-level data 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The architectural style that guides this composition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composes an architecture?</a:t>
            </a:r>
          </a:p>
        </p:txBody>
      </p:sp>
    </p:spTree>
    <p:extLst>
      <p:ext uri="{BB962C8B-B14F-4D97-AF65-F5344CB8AC3E}">
        <p14:creationId xmlns:p14="http://schemas.microsoft.com/office/powerpoint/2010/main" val="2157245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Additionally, our design should cover: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Functionality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Usability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Resilience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Economic and technology constraints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Trade-offs and aesthetic concerns</a:t>
            </a:r>
          </a:p>
          <a:p>
            <a:pPr>
              <a:lnSpc>
                <a:spcPct val="100000"/>
              </a:lnSpc>
            </a:pPr>
            <a:r>
              <a:rPr lang="en-GB" dirty="0"/>
              <a:t>The goal is to: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 high-level structure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go into implementation details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Minimize complexity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Address all requirements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 compatible with all use cases and scenarios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composes an architecture?</a:t>
            </a:r>
          </a:p>
        </p:txBody>
      </p:sp>
    </p:spTree>
    <p:extLst>
      <p:ext uri="{BB962C8B-B14F-4D97-AF65-F5344CB8AC3E}">
        <p14:creationId xmlns:p14="http://schemas.microsoft.com/office/powerpoint/2010/main" val="4016185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Separation of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Encapsulation</a:t>
            </a:r>
          </a:p>
          <a:p>
            <a:r>
              <a:rPr lang="en-US" dirty="0"/>
              <a:t>Dependency Inversion</a:t>
            </a:r>
          </a:p>
          <a:p>
            <a:r>
              <a:rPr lang="en-US" dirty="0"/>
              <a:t>Explicit Components</a:t>
            </a:r>
          </a:p>
          <a:p>
            <a:r>
              <a:rPr lang="en-US" dirty="0"/>
              <a:t>Single Responsibility</a:t>
            </a:r>
          </a:p>
          <a:p>
            <a:r>
              <a:rPr lang="en-US" dirty="0"/>
              <a:t>Don’t Repeat Yourself </a:t>
            </a:r>
          </a:p>
          <a:p>
            <a:r>
              <a:rPr lang="en-US" dirty="0"/>
              <a:t>Persistence &amp; Infrastructure Ignorance</a:t>
            </a:r>
          </a:p>
          <a:p>
            <a:r>
              <a:rPr lang="en-US" dirty="0"/>
              <a:t>Presentation Ignorance</a:t>
            </a:r>
          </a:p>
          <a:p>
            <a:r>
              <a:rPr lang="en-US" dirty="0"/>
              <a:t>Bounded Contexts</a:t>
            </a:r>
          </a:p>
          <a:p>
            <a:r>
              <a:rPr lang="en-US" dirty="0"/>
              <a:t>Testability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architecture needs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DE6182-0F58-429E-A0D9-AA70D8424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605" y="2097088"/>
            <a:ext cx="5823717" cy="360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439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Layers:</a:t>
            </a:r>
          </a:p>
          <a:p>
            <a:pPr lvl="1"/>
            <a:r>
              <a:rPr lang="en-US" dirty="0"/>
              <a:t>System, Sub-systems, Layers, Components, Classes, Data and Methods</a:t>
            </a:r>
          </a:p>
          <a:p>
            <a:r>
              <a:rPr lang="en-US" dirty="0"/>
              <a:t>Bad Architecture:</a:t>
            </a:r>
          </a:p>
          <a:p>
            <a:pPr lvl="1"/>
            <a:r>
              <a:rPr lang="en-US" dirty="0"/>
              <a:t>Complex, Incoherent, Brittle, Untestable, Unmaintainable </a:t>
            </a:r>
          </a:p>
          <a:p>
            <a:r>
              <a:rPr lang="en-US" dirty="0"/>
              <a:t>Good Architecture:</a:t>
            </a:r>
          </a:p>
          <a:p>
            <a:pPr lvl="1"/>
            <a:r>
              <a:rPr lang="en-US" dirty="0"/>
              <a:t>Simple, Understandable, Flexible, Testable, Maintainable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abstraction</a:t>
            </a:r>
          </a:p>
        </p:txBody>
      </p:sp>
    </p:spTree>
    <p:extLst>
      <p:ext uri="{BB962C8B-B14F-4D97-AF65-F5344CB8AC3E}">
        <p14:creationId xmlns:p14="http://schemas.microsoft.com/office/powerpoint/2010/main" val="1629691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Build to change instead of building to last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are going to change your solution multiple times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around modularity and flexibility</a:t>
            </a:r>
          </a:p>
          <a:p>
            <a:pPr>
              <a:lnSpc>
                <a:spcPct val="100000"/>
              </a:lnSpc>
            </a:pPr>
            <a:r>
              <a:rPr lang="en-US" dirty="0"/>
              <a:t>Use models, but only to analyze and reduce risk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models should be more abstract, otherwise you are taking the role of a developer</a:t>
            </a:r>
          </a:p>
          <a:p>
            <a:pPr>
              <a:lnSpc>
                <a:spcPct val="100000"/>
              </a:lnSpc>
            </a:pPr>
            <a:r>
              <a:rPr lang="en-US" dirty="0"/>
              <a:t>Use visualizations to communicate and collaborate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Your architecture is going to be a large diagram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and research critical points of failure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in work in research in everything advanced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Security, scalability, resiliency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Architecture Design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61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goal of a software architect is to minimize complexity</a:t>
            </a:r>
          </a:p>
          <a:p>
            <a:pPr>
              <a:lnSpc>
                <a:spcPct val="100000"/>
              </a:lnSpc>
            </a:pPr>
            <a:r>
              <a:rPr lang="en-US" dirty="0"/>
              <a:t>This can be accomplished by separating the design into different areas of concern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Also known as modules (or components)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Software Architectures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C7A74-CEAF-41FA-A8E2-E94317C01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76" y="3347357"/>
            <a:ext cx="4182669" cy="3101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088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object and module should be in its own concern and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Single responsibility principle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in our design must have a single purpose</a:t>
            </a:r>
          </a:p>
          <a:p>
            <a:pPr>
              <a:lnSpc>
                <a:spcPct val="100000"/>
              </a:lnSpc>
            </a:pPr>
            <a:r>
              <a:rPr lang="en-US" dirty="0"/>
              <a:t>Principle of least knowledge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Components do not know about the internals of other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Done through interfaces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repeat yourself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Don't have multiple components with the same purpose</a:t>
            </a:r>
          </a:p>
          <a:p>
            <a:pPr>
              <a:lnSpc>
                <a:spcPct val="100000"/>
              </a:lnSpc>
            </a:pPr>
            <a:r>
              <a:rPr lang="en-US" dirty="0"/>
              <a:t>Minimize upfront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Try to design the minimum architecture so that developers can 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polish the next sections later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Principles Of Software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91249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 Apps Development - ifelse Technologies">
            <a:extLst>
              <a:ext uri="{FF2B5EF4-FFF2-40B4-BE49-F238E27FC236}">
                <a16:creationId xmlns:a16="http://schemas.microsoft.com/office/drawing/2014/main" id="{4E089139-EE8E-48A2-A1D3-3D2AFCBE4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8839200" cy="4876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60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development process is different in each company 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there is always a need to: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Understand business problem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 non-technical business solution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Convert solution to technical architecture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Convert architecture to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 code</a:t>
            </a:r>
          </a:p>
          <a:p>
            <a:pPr>
              <a:lnSpc>
                <a:spcPct val="100000"/>
              </a:lnSpc>
            </a:pPr>
            <a:r>
              <a:rPr lang="en-US" dirty="0"/>
              <a:t>Of course, in some companies these responsibilities are mixed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Principles Of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2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A3D4EAD-D581-4A2D-8924-C9EB17B0A298}"/>
              </a:ext>
            </a:extLst>
          </p:cNvPr>
          <p:cNvSpPr txBox="1">
            <a:spLocks/>
          </p:cNvSpPr>
          <p:nvPr/>
        </p:nvSpPr>
        <p:spPr>
          <a:xfrm>
            <a:off x="11363814" y="6089997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09D1EF0-1546-402C-95BC-DDB00FAF6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27" y="1277543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Distinct client and server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Separated by network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Communication protocol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Many clients, one server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Secure &amp; 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Centralized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manage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Requires network, difficult to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point of failure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C1ECE59-4BE5-4EE4-9D5C-52EC5CCB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27" y="183512"/>
            <a:ext cx="9905998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Client/Server Pattern – Layered</a:t>
            </a:r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9F3AFC-24DE-4645-A45F-4580EFC0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52" y="1277543"/>
            <a:ext cx="4140573" cy="318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963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Roles In Software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9FE3B-7EFF-4999-B985-1BC2CDC5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00" y="2239609"/>
            <a:ext cx="8426224" cy="3544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68937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Understanding the Business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more business understanding you have, the more useful you will be </a:t>
            </a:r>
          </a:p>
          <a:p>
            <a:pPr>
              <a:lnSpc>
                <a:spcPct val="100000"/>
              </a:lnSpc>
            </a:pPr>
            <a:r>
              <a:rPr lang="en-US" dirty="0"/>
              <a:t>Cross-Domain Understanding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know bits of the other roles in the team as well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 Perspectives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see the problem from everyone's point of view</a:t>
            </a:r>
          </a:p>
          <a:p>
            <a:pPr>
              <a:lnSpc>
                <a:spcPct val="100000"/>
              </a:lnSpc>
            </a:pPr>
            <a:r>
              <a:rPr lang="en-US" dirty="0"/>
              <a:t>People Skills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to make sure communication goes smoothly</a:t>
            </a:r>
          </a:p>
          <a:p>
            <a:pPr>
              <a:lnSpc>
                <a:spcPct val="100000"/>
              </a:lnSpc>
            </a:pPr>
            <a:r>
              <a:rPr lang="en-US" dirty="0"/>
              <a:t>Lifelong Learning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moving super fast; you need to stay relevant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Required skills by everybody in the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89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product/project owner</a:t>
            </a:r>
          </a:p>
          <a:p>
            <a:pPr>
              <a:lnSpc>
                <a:spcPct val="100000"/>
              </a:lnSpc>
            </a:pPr>
            <a:r>
              <a:rPr lang="en-US" dirty="0"/>
              <a:t>Responsible for functionality </a:t>
            </a:r>
          </a:p>
          <a:p>
            <a:pPr>
              <a:lnSpc>
                <a:spcPct val="100000"/>
              </a:lnSpc>
            </a:pPr>
            <a:r>
              <a:rPr lang="en-US" dirty="0"/>
              <a:t>Captures, consolidates, and communicates information </a:t>
            </a:r>
          </a:p>
          <a:p>
            <a:pPr>
              <a:lnSpc>
                <a:spcPct val="100000"/>
              </a:lnSpc>
            </a:pPr>
            <a:r>
              <a:rPr lang="en-US" dirty="0"/>
              <a:t>Constantly asks questions: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do you mean?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does this fit in with…?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Etc. 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Identifies and resolves conflicts </a:t>
            </a:r>
          </a:p>
          <a:p>
            <a:pPr>
              <a:lnSpc>
                <a:spcPct val="100000"/>
              </a:lnSpc>
            </a:pPr>
            <a:r>
              <a:rPr lang="en-US" dirty="0"/>
              <a:t>Produces requirements specification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268096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Precise communicators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attention to detail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dealing with differing opinions and conflicts</a:t>
            </a:r>
          </a:p>
          <a:p>
            <a:pPr>
              <a:lnSpc>
                <a:spcPct val="100000"/>
              </a:lnSpc>
            </a:pPr>
            <a:r>
              <a:rPr lang="en-US" dirty="0"/>
              <a:t>Know when detail is necessary and when not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relationship skills </a:t>
            </a:r>
          </a:p>
          <a:p>
            <a:pPr>
              <a:lnSpc>
                <a:spcPct val="100000"/>
              </a:lnSpc>
            </a:pPr>
            <a:r>
              <a:rPr lang="en-US" dirty="0"/>
              <a:t>Very good listener</a:t>
            </a:r>
          </a:p>
          <a:p>
            <a:pPr>
              <a:lnSpc>
                <a:spcPct val="100000"/>
              </a:lnSpc>
            </a:pPr>
            <a:r>
              <a:rPr lang="en-US" dirty="0"/>
              <a:t>Can create clear and precise documents </a:t>
            </a:r>
          </a:p>
          <a:p>
            <a:pPr>
              <a:lnSpc>
                <a:spcPct val="100000"/>
              </a:lnSpc>
            </a:pPr>
            <a:r>
              <a:rPr lang="en-US" dirty="0"/>
              <a:t>Skilled in using Office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2733125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Key role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interactions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work with bad user representatives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expect conflict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Will receive blame if functionality is missing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3961506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Leads and mentors developers </a:t>
            </a:r>
          </a:p>
          <a:p>
            <a:pPr>
              <a:lnSpc>
                <a:spcPct val="100000"/>
              </a:lnSpc>
            </a:pPr>
            <a:r>
              <a:rPr lang="en-US" dirty="0"/>
              <a:t>Assigns tasks to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Based on their skill level</a:t>
            </a:r>
          </a:p>
          <a:p>
            <a:pPr>
              <a:lnSpc>
                <a:spcPct val="100000"/>
              </a:lnSpc>
            </a:pPr>
            <a:r>
              <a:rPr lang="en-US" dirty="0"/>
              <a:t>Details and partitions work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all developers are successful</a:t>
            </a:r>
          </a:p>
          <a:p>
            <a:pPr>
              <a:lnSpc>
                <a:spcPct val="100000"/>
              </a:lnSpc>
            </a:pPr>
            <a:r>
              <a:rPr lang="en-US" dirty="0"/>
              <a:t>It is not always an official role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Usually, it is the person who helps everyone else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24386151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Awesome programming skills</a:t>
            </a:r>
          </a:p>
          <a:p>
            <a:pPr>
              <a:lnSpc>
                <a:spcPct val="100000"/>
              </a:lnSpc>
            </a:pPr>
            <a:r>
              <a:rPr lang="en-US" dirty="0"/>
              <a:t>Willing to mentor and be value-driven</a:t>
            </a:r>
          </a:p>
          <a:p>
            <a:pPr>
              <a:lnSpc>
                <a:spcPct val="100000"/>
              </a:lnSpc>
            </a:pPr>
            <a:r>
              <a:rPr lang="en-US" dirty="0"/>
              <a:t>Grows out of the Developer role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Requires great relationship with Architect </a:t>
            </a:r>
          </a:p>
          <a:p>
            <a:pPr>
              <a:lnSpc>
                <a:spcPct val="100000"/>
              </a:lnSpc>
            </a:pPr>
            <a:r>
              <a:rPr lang="en-US" dirty="0"/>
              <a:t>Wide knowledge of libraries/tools/techniques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creating technical specifications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build &amp; configuration management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debugging, post-mortem log inspection, etc. </a:t>
            </a:r>
          </a:p>
          <a:p>
            <a:pPr>
              <a:lnSpc>
                <a:spcPct val="100000"/>
              </a:lnSpc>
            </a:pPr>
            <a:r>
              <a:rPr lang="en-US" dirty="0"/>
              <a:t>Can create own tools if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2287631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Lead-in to a Solution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Involves coding (optional, not necessary, but suggested)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pick &amp; choose cool tasks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get squeezed between the Solution Architect and the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Lifelong learning required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Turns into a Developer if the Project Management is weak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Loses motivation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might be too small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Vulnerable to offshoring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41529486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Massive responsibility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Functional understanding, technical knowledge and leadership skills</a:t>
            </a:r>
          </a:p>
          <a:p>
            <a:pPr>
              <a:lnSpc>
                <a:spcPct val="100000"/>
              </a:lnSpc>
            </a:pPr>
            <a:r>
              <a:rPr lang="en-US" dirty="0"/>
              <a:t>Responsible for the technology stack</a:t>
            </a:r>
          </a:p>
          <a:p>
            <a:pPr>
              <a:lnSpc>
                <a:spcPct val="100000"/>
              </a:lnSpc>
            </a:pPr>
            <a:r>
              <a:rPr lang="en-US" dirty="0"/>
              <a:t>Converts functional requirements to a technical architecture </a:t>
            </a:r>
          </a:p>
          <a:p>
            <a:pPr>
              <a:lnSpc>
                <a:spcPct val="100000"/>
              </a:lnSpc>
            </a:pPr>
            <a:r>
              <a:rPr lang="en-US" dirty="0"/>
              <a:t>Carefully balances patterns/requirements/elegance/concepts </a:t>
            </a:r>
          </a:p>
          <a:p>
            <a:pPr>
              <a:lnSpc>
                <a:spcPct val="100000"/>
              </a:lnSpc>
            </a:pPr>
            <a:r>
              <a:rPr lang="en-US" dirty="0"/>
              <a:t>Researches key technologies </a:t>
            </a:r>
          </a:p>
          <a:p>
            <a:pPr>
              <a:lnSpc>
                <a:spcPct val="100000"/>
              </a:lnSpc>
            </a:pPr>
            <a:r>
              <a:rPr lang="en-US" dirty="0"/>
              <a:t>Has deep understanding of design and architectural patterns </a:t>
            </a:r>
          </a:p>
          <a:p>
            <a:pPr>
              <a:lnSpc>
                <a:spcPct val="100000"/>
              </a:lnSpc>
            </a:pPr>
            <a:r>
              <a:rPr lang="en-US" dirty="0"/>
              <a:t>Motivates and guides development team 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the Lead Developer is successful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1666425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Grows out of Lead Developer role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Requires great relationship with Lead Developer </a:t>
            </a:r>
          </a:p>
          <a:p>
            <a:pPr>
              <a:lnSpc>
                <a:spcPct val="100000"/>
              </a:lnSpc>
            </a:pPr>
            <a:r>
              <a:rPr lang="en-US" dirty="0"/>
              <a:t>Always maintains helicopter view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not bad to help with code, but there is another role for that</a:t>
            </a:r>
          </a:p>
          <a:p>
            <a:pPr>
              <a:lnSpc>
                <a:spcPct val="100000"/>
              </a:lnSpc>
            </a:pPr>
            <a:r>
              <a:rPr lang="en-US" dirty="0"/>
              <a:t>Deep understanding of design patterns </a:t>
            </a:r>
          </a:p>
          <a:p>
            <a:pPr>
              <a:lnSpc>
                <a:spcPct val="100000"/>
              </a:lnSpc>
            </a:pPr>
            <a:r>
              <a:rPr lang="en-US" dirty="0"/>
              <a:t>Fluent in UML or other design tools </a:t>
            </a:r>
          </a:p>
          <a:p>
            <a:pPr>
              <a:lnSpc>
                <a:spcPct val="100000"/>
              </a:lnSpc>
            </a:pPr>
            <a:r>
              <a:rPr lang="en-US" dirty="0"/>
              <a:t>Experience with tools &amp; code generators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306809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49A5B-2987-46B0-A386-9A7899F9FC17}"/>
              </a:ext>
            </a:extLst>
          </p:cNvPr>
          <p:cNvSpPr txBox="1">
            <a:spLocks/>
          </p:cNvSpPr>
          <p:nvPr/>
        </p:nvSpPr>
        <p:spPr>
          <a:xfrm>
            <a:off x="11319425" y="6018976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53703-BA3C-4D0A-8927-3874D5E4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38" y="1206522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Designed for presentation layers </a:t>
            </a:r>
          </a:p>
          <a:p>
            <a:pPr>
              <a:lnSpc>
                <a:spcPct val="100000"/>
              </a:lnSpc>
            </a:pPr>
            <a:r>
              <a:rPr lang="en-GB" dirty="0"/>
              <a:t>View handles output </a:t>
            </a:r>
          </a:p>
          <a:p>
            <a:pPr>
              <a:lnSpc>
                <a:spcPct val="100000"/>
              </a:lnSpc>
            </a:pPr>
            <a:r>
              <a:rPr lang="en-GB" dirty="0"/>
              <a:t>Model handles data </a:t>
            </a:r>
          </a:p>
          <a:p>
            <a:pPr>
              <a:lnSpc>
                <a:spcPct val="100000"/>
              </a:lnSpc>
            </a:pPr>
            <a:r>
              <a:rPr lang="en-GB" dirty="0"/>
              <a:t>Controller handles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Strict 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Scales well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overhead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Scattered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 to data-bind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C477925-D85C-4A45-8050-0DB80307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38" y="112491"/>
            <a:ext cx="9905998" cy="147857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dirty="0"/>
              <a:t>MVC Pattern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8ABEB-8D7F-479D-8AB2-0CC2C7ED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57" y="1365879"/>
            <a:ext cx="4257675" cy="2638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2631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value position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Great salary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Visible role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interactions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 from outsourcing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Difficult to stay up to date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Difficult to get right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receive bad requirements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First in line to receive blame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812608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Infrastructure Architects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 the infrastructure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Servers, VMs, network, storage, etc.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Familiar with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Promoted from Infrastructure Expert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Solution/Software/System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Responsible for the architecture of the software</a:t>
            </a:r>
          </a:p>
          <a:p>
            <a:pPr>
              <a:lnSpc>
                <a:spcPct val="100000"/>
              </a:lnSpc>
            </a:pPr>
            <a:r>
              <a:rPr lang="en-US" dirty="0"/>
              <a:t>Enterprise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Works with top level management - CEO, CIO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Streamlines the IT to support the business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development-oriented tasks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Promoted from Senior Solution Architect / Project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architects in the IT world</a:t>
            </a:r>
          </a:p>
        </p:txBody>
      </p:sp>
    </p:spTree>
    <p:extLst>
      <p:ext uri="{BB962C8B-B14F-4D97-AF65-F5344CB8AC3E}">
        <p14:creationId xmlns:p14="http://schemas.microsoft.com/office/powerpoint/2010/main" val="42753199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We've looked at software development team roles in an ideal world</a:t>
            </a:r>
          </a:p>
          <a:p>
            <a:pPr>
              <a:lnSpc>
                <a:spcPct val="100000"/>
              </a:lnSpc>
            </a:pPr>
            <a:r>
              <a:rPr lang="en-US" dirty="0"/>
              <a:t>Real-life is not exactly like that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Missing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Individuals with conflicting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Disempowered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inconsistencies</a:t>
            </a:r>
          </a:p>
          <a:p>
            <a:pPr>
              <a:lnSpc>
                <a:spcPct val="100000"/>
              </a:lnSpc>
            </a:pPr>
            <a:r>
              <a:rPr lang="en-US" dirty="0"/>
              <a:t>The organization itself might lack the understanding of how developer teams </a:t>
            </a:r>
            <a:br>
              <a:rPr lang="en-US" dirty="0"/>
            </a:br>
            <a:r>
              <a:rPr lang="en-US" dirty="0"/>
              <a:t>are supposed to function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world vs real-life</a:t>
            </a:r>
          </a:p>
        </p:txBody>
      </p:sp>
    </p:spTree>
    <p:extLst>
      <p:ext uri="{BB962C8B-B14F-4D97-AF65-F5344CB8AC3E}">
        <p14:creationId xmlns:p14="http://schemas.microsoft.com/office/powerpoint/2010/main" val="9923821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chart example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0BBADB-5C4A-434C-BB9A-32BCFD497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95" y="2097088"/>
            <a:ext cx="6690210" cy="3739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591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A93E-5D73-4C66-80B7-ABE8E16B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26" y="-6506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Students manager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EC230-C787-4D48-B274-C5986E31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218"/>
            <a:ext cx="4005368" cy="2219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CD027-E7A6-4931-A490-0E541DA6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20" y="1145218"/>
            <a:ext cx="4850475" cy="2219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03CFA8-C25C-4840-A758-9AA4959A5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604" y="1145218"/>
            <a:ext cx="4294396" cy="2219709"/>
          </a:xfrm>
          <a:prstGeom prst="rect">
            <a:avLst/>
          </a:prstGeom>
        </p:spPr>
      </p:pic>
      <p:pic>
        <p:nvPicPr>
          <p:cNvPr id="15" name="Graphic 14" descr="Server with solid fill">
            <a:extLst>
              <a:ext uri="{FF2B5EF4-FFF2-40B4-BE49-F238E27FC236}">
                <a16:creationId xmlns:a16="http://schemas.microsoft.com/office/drawing/2014/main" id="{C1D1E781-A880-456E-BC97-C3C5F9A85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0806" y="3743090"/>
            <a:ext cx="1464215" cy="1464215"/>
          </a:xfrm>
          <a:prstGeom prst="rect">
            <a:avLst/>
          </a:prstGeom>
        </p:spPr>
      </p:pic>
      <p:pic>
        <p:nvPicPr>
          <p:cNvPr id="17" name="Graphic 16" descr="Internet with solid fill">
            <a:extLst>
              <a:ext uri="{FF2B5EF4-FFF2-40B4-BE49-F238E27FC236}">
                <a16:creationId xmlns:a16="http://schemas.microsoft.com/office/drawing/2014/main" id="{81C9BF78-F3D7-44FB-811E-4DDEAF55B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2684" y="3494862"/>
            <a:ext cx="1823592" cy="1823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39C48D-95E0-46DB-872F-452435A17CC3}"/>
              </a:ext>
            </a:extLst>
          </p:cNvPr>
          <p:cNvSpPr txBox="1"/>
          <p:nvPr/>
        </p:nvSpPr>
        <p:spPr>
          <a:xfrm>
            <a:off x="904321" y="3487403"/>
            <a:ext cx="552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 е </a:t>
            </a:r>
            <a:r>
              <a:rPr lang="ru-RU" dirty="0" err="1"/>
              <a:t>браузърът</a:t>
            </a:r>
            <a:r>
              <a:rPr lang="ru-RU" dirty="0"/>
              <a:t> на </a:t>
            </a:r>
            <a:r>
              <a:rPr lang="ru-RU" dirty="0" err="1"/>
              <a:t>текущия</a:t>
            </a:r>
            <a:r>
              <a:rPr lang="ru-RU" dirty="0"/>
              <a:t> </a:t>
            </a:r>
            <a:r>
              <a:rPr lang="ru-RU" dirty="0" err="1"/>
              <a:t>потребител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3937-F36F-40E8-96B5-2CE6B109B114}"/>
              </a:ext>
            </a:extLst>
          </p:cNvPr>
          <p:cNvSpPr txBox="1"/>
          <p:nvPr/>
        </p:nvSpPr>
        <p:spPr>
          <a:xfrm>
            <a:off x="6744810" y="348740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65F756-2835-4790-BC91-352DB1A42828}"/>
              </a:ext>
            </a:extLst>
          </p:cNvPr>
          <p:cNvCxnSpPr>
            <a:cxnSpLocks/>
          </p:cNvCxnSpPr>
          <p:nvPr/>
        </p:nvCxnSpPr>
        <p:spPr>
          <a:xfrm>
            <a:off x="3826276" y="421135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458894-E858-4761-85A3-769D2584AF8E}"/>
              </a:ext>
            </a:extLst>
          </p:cNvPr>
          <p:cNvSpPr txBox="1"/>
          <p:nvPr/>
        </p:nvSpPr>
        <p:spPr>
          <a:xfrm>
            <a:off x="4630664" y="3843094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27F54F-B8CE-4D6B-B667-295A48945F69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4503578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6E233-12A5-438F-B9B4-6EB53507A5B7}"/>
              </a:ext>
            </a:extLst>
          </p:cNvPr>
          <p:cNvSpPr txBox="1"/>
          <p:nvPr/>
        </p:nvSpPr>
        <p:spPr>
          <a:xfrm>
            <a:off x="4441195" y="4218273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80BB06-5F0C-495B-B2B1-DD26C431517A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512396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660495-F231-4756-A420-39C30E6E1818}"/>
              </a:ext>
            </a:extLst>
          </p:cNvPr>
          <p:cNvSpPr txBox="1"/>
          <p:nvPr/>
        </p:nvSpPr>
        <p:spPr>
          <a:xfrm>
            <a:off x="4502267" y="4781148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5735E-350D-4F04-9B91-B9FAF80ADDA5}"/>
              </a:ext>
            </a:extLst>
          </p:cNvPr>
          <p:cNvSpPr txBox="1"/>
          <p:nvPr/>
        </p:nvSpPr>
        <p:spPr>
          <a:xfrm>
            <a:off x="4522871" y="4458903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E75B64-A013-43D6-8B2D-51EB4CF02106}"/>
              </a:ext>
            </a:extLst>
          </p:cNvPr>
          <p:cNvCxnSpPr>
            <a:cxnSpLocks/>
          </p:cNvCxnSpPr>
          <p:nvPr/>
        </p:nvCxnSpPr>
        <p:spPr>
          <a:xfrm>
            <a:off x="3959551" y="4797949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Server with solid fill">
            <a:extLst>
              <a:ext uri="{FF2B5EF4-FFF2-40B4-BE49-F238E27FC236}">
                <a16:creationId xmlns:a16="http://schemas.microsoft.com/office/drawing/2014/main" id="{9AE7C9DF-38F0-402E-80BF-75F9ADC3D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540" y="3500021"/>
            <a:ext cx="2476270" cy="2476270"/>
          </a:xfrm>
          <a:prstGeom prst="rect">
            <a:avLst/>
          </a:prstGeom>
        </p:spPr>
      </p:pic>
      <p:pic>
        <p:nvPicPr>
          <p:cNvPr id="25" name="Graphic 24" descr="Internet with solid fill">
            <a:extLst>
              <a:ext uri="{FF2B5EF4-FFF2-40B4-BE49-F238E27FC236}">
                <a16:creationId xmlns:a16="http://schemas.microsoft.com/office/drawing/2014/main" id="{A086C33B-47FC-4132-9094-FE2089387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565" y="3251792"/>
            <a:ext cx="2725445" cy="27254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3E00B9-7213-4484-86AC-AF8CCFFF867B}"/>
              </a:ext>
            </a:extLst>
          </p:cNvPr>
          <p:cNvSpPr txBox="1"/>
          <p:nvPr/>
        </p:nvSpPr>
        <p:spPr>
          <a:xfrm>
            <a:off x="836077" y="2959634"/>
            <a:ext cx="552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Клиент е отделно приложение, изпълняващо в браузъра на текущия потребител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1284B7-9A50-4380-9E4A-06CA286326AA}"/>
              </a:ext>
            </a:extLst>
          </p:cNvPr>
          <p:cNvSpPr txBox="1"/>
          <p:nvPr/>
        </p:nvSpPr>
        <p:spPr>
          <a:xfrm>
            <a:off x="6691544" y="3244334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0CE77F-AA5F-4234-AA53-AE85DCFED43F}"/>
              </a:ext>
            </a:extLst>
          </p:cNvPr>
          <p:cNvCxnSpPr>
            <a:cxnSpLocks/>
          </p:cNvCxnSpPr>
          <p:nvPr/>
        </p:nvCxnSpPr>
        <p:spPr>
          <a:xfrm>
            <a:off x="3773010" y="3968281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CBE3DA-4873-4145-A3C3-5185253B60A0}"/>
              </a:ext>
            </a:extLst>
          </p:cNvPr>
          <p:cNvSpPr txBox="1"/>
          <p:nvPr/>
        </p:nvSpPr>
        <p:spPr>
          <a:xfrm>
            <a:off x="4577398" y="3600025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8880A-A4B0-452D-8FEA-757FCDCAA716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26050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263F62-CAFF-4AD8-8BE4-B7760024598C}"/>
              </a:ext>
            </a:extLst>
          </p:cNvPr>
          <p:cNvSpPr txBox="1"/>
          <p:nvPr/>
        </p:nvSpPr>
        <p:spPr>
          <a:xfrm>
            <a:off x="4387929" y="3975204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DDBD90-F34D-4F79-A0FD-D72190DF8005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880900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6E68A2-32F5-4608-AA0E-9ECBDA9A3121}"/>
              </a:ext>
            </a:extLst>
          </p:cNvPr>
          <p:cNvSpPr txBox="1"/>
          <p:nvPr/>
        </p:nvSpPr>
        <p:spPr>
          <a:xfrm>
            <a:off x="4387929" y="4599467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D7C6F3-F82E-4661-A265-03F1175B0196}"/>
              </a:ext>
            </a:extLst>
          </p:cNvPr>
          <p:cNvSpPr txBox="1"/>
          <p:nvPr/>
        </p:nvSpPr>
        <p:spPr>
          <a:xfrm>
            <a:off x="4469605" y="4215834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3BD839-AB4E-4A70-9421-F50037212126}"/>
              </a:ext>
            </a:extLst>
          </p:cNvPr>
          <p:cNvCxnSpPr>
            <a:cxnSpLocks/>
          </p:cNvCxnSpPr>
          <p:nvPr/>
        </p:nvCxnSpPr>
        <p:spPr>
          <a:xfrm>
            <a:off x="3906285" y="455488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1BB0358-8DDA-4809-830A-0458E2C2325A}"/>
              </a:ext>
            </a:extLst>
          </p:cNvPr>
          <p:cNvSpPr/>
          <p:nvPr/>
        </p:nvSpPr>
        <p:spPr>
          <a:xfrm>
            <a:off x="2367912" y="144236"/>
            <a:ext cx="7001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Single-Page Application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9FEE6A-6EB5-41A1-9123-563C0B64821B}"/>
              </a:ext>
            </a:extLst>
          </p:cNvPr>
          <p:cNvCxnSpPr>
            <a:cxnSpLocks/>
          </p:cNvCxnSpPr>
          <p:nvPr/>
        </p:nvCxnSpPr>
        <p:spPr>
          <a:xfrm>
            <a:off x="3906285" y="5186674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8FB1C7-F0B7-4F60-81DE-2104A6DB4070}"/>
              </a:ext>
            </a:extLst>
          </p:cNvPr>
          <p:cNvCxnSpPr>
            <a:cxnSpLocks/>
          </p:cNvCxnSpPr>
          <p:nvPr/>
        </p:nvCxnSpPr>
        <p:spPr>
          <a:xfrm flipH="1" flipV="1">
            <a:off x="3839648" y="5528837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5C78E49-F601-4ADE-929C-6476338D72B8}"/>
              </a:ext>
            </a:extLst>
          </p:cNvPr>
          <p:cNvSpPr txBox="1"/>
          <p:nvPr/>
        </p:nvSpPr>
        <p:spPr>
          <a:xfrm>
            <a:off x="4541808" y="4841888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www.manager.com/bot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B359BC-7EA7-4375-89D9-99710C38D239}"/>
              </a:ext>
            </a:extLst>
          </p:cNvPr>
          <p:cNvSpPr txBox="1"/>
          <p:nvPr/>
        </p:nvSpPr>
        <p:spPr>
          <a:xfrm>
            <a:off x="4387929" y="5211220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732D65-74E0-4706-9BA4-766B5A58042B}"/>
              </a:ext>
            </a:extLst>
          </p:cNvPr>
          <p:cNvSpPr txBox="1"/>
          <p:nvPr/>
        </p:nvSpPr>
        <p:spPr>
          <a:xfrm>
            <a:off x="1388656" y="1004629"/>
            <a:ext cx="97705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bg-BG" sz="2000" dirty="0"/>
              <a:t>В</a:t>
            </a:r>
            <a:r>
              <a:rPr lang="en-US" sz="2000" dirty="0" err="1"/>
              <a:t>заимодейства</a:t>
            </a:r>
            <a:r>
              <a:rPr lang="en-US" sz="2000" dirty="0"/>
              <a:t> с </a:t>
            </a:r>
            <a:r>
              <a:rPr lang="en-US" sz="2000" dirty="0" err="1"/>
              <a:t>потребителя</a:t>
            </a:r>
            <a:r>
              <a:rPr lang="en-US" sz="2000" dirty="0"/>
              <a:t> </a:t>
            </a:r>
            <a:r>
              <a:rPr lang="en-US" sz="2000" dirty="0" err="1"/>
              <a:t>чрез</a:t>
            </a:r>
            <a:r>
              <a:rPr lang="en-US" sz="2000" dirty="0"/>
              <a:t> </a:t>
            </a:r>
            <a:r>
              <a:rPr lang="en-US" sz="2000" dirty="0" err="1"/>
              <a:t>динамично</a:t>
            </a:r>
            <a:r>
              <a:rPr lang="en-US" sz="2000" dirty="0"/>
              <a:t> </a:t>
            </a:r>
            <a:r>
              <a:rPr lang="en-US" sz="2000" dirty="0" err="1"/>
              <a:t>пренаписване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текущата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страница</a:t>
            </a:r>
            <a:r>
              <a:rPr lang="en-US" sz="2000" dirty="0"/>
              <a:t> с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данни</a:t>
            </a:r>
            <a:r>
              <a:rPr lang="en-US" sz="2000" dirty="0"/>
              <a:t> </a:t>
            </a:r>
            <a:r>
              <a:rPr lang="en-US" sz="2000" dirty="0" err="1"/>
              <a:t>от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сървъра</a:t>
            </a:r>
            <a:r>
              <a:rPr lang="en-US" sz="2000" dirty="0"/>
              <a:t>, </a:t>
            </a:r>
            <a:r>
              <a:rPr lang="en-US" sz="2000" dirty="0" err="1"/>
              <a:t>вместо</a:t>
            </a:r>
            <a:r>
              <a:rPr lang="en-US" sz="2000" dirty="0"/>
              <a:t> </a:t>
            </a:r>
            <a:r>
              <a:rPr lang="bg-BG" sz="2000" dirty="0"/>
              <a:t>да </a:t>
            </a:r>
            <a:r>
              <a:rPr lang="bg-BG" sz="2000" dirty="0" err="1"/>
              <a:t>пре</a:t>
            </a:r>
            <a:r>
              <a:rPr lang="bg-BG" sz="2000" dirty="0"/>
              <a:t>-</a:t>
            </a:r>
            <a:r>
              <a:rPr lang="en-US" sz="2000" dirty="0" err="1"/>
              <a:t>зарежда</a:t>
            </a:r>
            <a:r>
              <a:rPr lang="en-US" sz="2000" dirty="0"/>
              <a:t> </a:t>
            </a:r>
            <a:r>
              <a:rPr lang="en-US" sz="2000" dirty="0" err="1"/>
              <a:t>цели</a:t>
            </a:r>
            <a:r>
              <a:rPr lang="en-US" sz="2000" dirty="0"/>
              <a:t>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страници</a:t>
            </a:r>
            <a:r>
              <a:rPr lang="en-US" sz="2000" dirty="0"/>
              <a:t>. </a:t>
            </a:r>
            <a:r>
              <a:rPr lang="en-US" sz="2000" dirty="0" err="1"/>
              <a:t>Целта</a:t>
            </a:r>
            <a:r>
              <a:rPr lang="en-US" sz="2000" dirty="0"/>
              <a:t> е </a:t>
            </a:r>
            <a:r>
              <a:rPr lang="en-US" sz="2000" dirty="0" err="1"/>
              <a:t>по-бързи</a:t>
            </a:r>
            <a:r>
              <a:rPr lang="en-US" sz="2000" dirty="0"/>
              <a:t> </a:t>
            </a:r>
            <a:r>
              <a:rPr lang="en-US" sz="2000" dirty="0" err="1"/>
              <a:t>преходи</a:t>
            </a:r>
            <a:r>
              <a:rPr lang="bg-BG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65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interface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initiated 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Short, focused actions </a:t>
            </a:r>
          </a:p>
          <a:p>
            <a:pPr>
              <a:lnSpc>
                <a:spcPct val="100000"/>
              </a:lnSpc>
            </a:pPr>
            <a:r>
              <a:rPr lang="en-US" dirty="0"/>
              <a:t>Request-Response based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Web application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3B5CC1-10AA-40DD-861D-2E0FBD7B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87" y="1712549"/>
            <a:ext cx="5330524" cy="3201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3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retrieval and storage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 initiated 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Short, focused 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REST based </a:t>
            </a:r>
          </a:p>
          <a:p>
            <a:pPr>
              <a:lnSpc>
                <a:spcPct val="100000"/>
              </a:lnSpc>
            </a:pPr>
            <a:r>
              <a:rPr lang="en-GB" dirty="0"/>
              <a:t>Returns data, not HTML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Combination of: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(https://www.mysite.com/api/orders)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(date=10/10/2017)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HTTP Verb (GET)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Web API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04BF5-626E-4FCD-A72A-074C8423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935" y="1712549"/>
            <a:ext cx="4699476" cy="3137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5087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</TotalTime>
  <Words>2177</Words>
  <Application>Microsoft Office PowerPoint</Application>
  <PresentationFormat>Widescreen</PresentationFormat>
  <Paragraphs>424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Times New Roman</vt:lpstr>
      <vt:lpstr>Tw Cen MT</vt:lpstr>
      <vt:lpstr>Circuit</vt:lpstr>
      <vt:lpstr>PowerPoint Presentation</vt:lpstr>
      <vt:lpstr>Сървър</vt:lpstr>
      <vt:lpstr>PowerPoint Presentation</vt:lpstr>
      <vt:lpstr>Client/Server Pattern – Layered</vt:lpstr>
      <vt:lpstr>MVC Pattern</vt:lpstr>
      <vt:lpstr>Students manager</vt:lpstr>
      <vt:lpstr>PowerPoint Presentation</vt:lpstr>
      <vt:lpstr>Application Types – Web application </vt:lpstr>
      <vt:lpstr>Application Types – Web API</vt:lpstr>
      <vt:lpstr>Application Types – Mobile Application</vt:lpstr>
      <vt:lpstr>Application Types – desktop Application</vt:lpstr>
      <vt:lpstr>Application Types – Console Application</vt:lpstr>
      <vt:lpstr>Application Types – Service</vt:lpstr>
      <vt:lpstr>Back-end and service Technologies</vt:lpstr>
      <vt:lpstr>Mobile technologies</vt:lpstr>
      <vt:lpstr>PowerPoint Presentation</vt:lpstr>
      <vt:lpstr>PowerPoint Presentation</vt:lpstr>
      <vt:lpstr>PowerPoint Presentation</vt:lpstr>
      <vt:lpstr>PowerPoint Presentation</vt:lpstr>
      <vt:lpstr>Containerization </vt:lpstr>
      <vt:lpstr>What is docker?</vt:lpstr>
      <vt:lpstr>What is docker?</vt:lpstr>
      <vt:lpstr>Docker VS Virtual Machines</vt:lpstr>
      <vt:lpstr>Docker VS Virtual Machines</vt:lpstr>
      <vt:lpstr>Benefits for web developers</vt:lpstr>
      <vt:lpstr>Docker Tools</vt:lpstr>
      <vt:lpstr>Docker Tools</vt:lpstr>
      <vt:lpstr>DEMO</vt:lpstr>
      <vt:lpstr>PowerPoint Presentation</vt:lpstr>
      <vt:lpstr>Software architecture</vt:lpstr>
      <vt:lpstr>What composes an architecture?</vt:lpstr>
      <vt:lpstr>What composes an architecture?</vt:lpstr>
      <vt:lpstr>Our architecture needs</vt:lpstr>
      <vt:lpstr>Architecture abstraction</vt:lpstr>
      <vt:lpstr>Software Architecture Design Tips</vt:lpstr>
      <vt:lpstr>Areas Of Software Architectures</vt:lpstr>
      <vt:lpstr>Key Principles Of Software Architectures</vt:lpstr>
      <vt:lpstr>PowerPoint Presentation</vt:lpstr>
      <vt:lpstr>Principles Of Software Development</vt:lpstr>
      <vt:lpstr>main Roles In Software Development</vt:lpstr>
      <vt:lpstr>Required skills by everybody in the team</vt:lpstr>
      <vt:lpstr>Responsibilities Of The Functional Analyst</vt:lpstr>
      <vt:lpstr>Skills Of The Functional Analyst</vt:lpstr>
      <vt:lpstr>If you want to be Functional Analyst</vt:lpstr>
      <vt:lpstr>Responsibilities Of The Lead Developer</vt:lpstr>
      <vt:lpstr>Skills Of The Lead Developer</vt:lpstr>
      <vt:lpstr>If you want to be Lead Developer</vt:lpstr>
      <vt:lpstr>Responsibilities Of The Solution Architect</vt:lpstr>
      <vt:lpstr>Skills Of The Solution Architect</vt:lpstr>
      <vt:lpstr>If you want to be Solution Architect</vt:lpstr>
      <vt:lpstr>Types of architects in the IT world</vt:lpstr>
      <vt:lpstr>Ideal world vs real-life</vt:lpstr>
      <vt:lpstr>Organizational chart example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28</cp:revision>
  <dcterms:created xsi:type="dcterms:W3CDTF">2023-01-26T05:30:47Z</dcterms:created>
  <dcterms:modified xsi:type="dcterms:W3CDTF">2023-03-20T09:00:17Z</dcterms:modified>
</cp:coreProperties>
</file>