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93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70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8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7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3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3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15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5794-B78F-466F-B582-C94476FEA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13BB-5E7C-45B6-98D3-57FB538B6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Learn the basics of web - Internet fundamentals - codedamn">
            <a:extLst>
              <a:ext uri="{FF2B5EF4-FFF2-40B4-BE49-F238E27FC236}">
                <a16:creationId xmlns:a16="http://schemas.microsoft.com/office/drawing/2014/main" id="{AE4F06F1-E621-42DC-BD46-CF47F050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2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A824-3E67-469B-A206-F67944C0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28474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0E7F-A16A-4BAA-B430-1F6FFDA9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501805"/>
            <a:ext cx="9905999" cy="4876801"/>
          </a:xfrm>
        </p:spPr>
        <p:txBody>
          <a:bodyPr/>
          <a:lstStyle/>
          <a:p>
            <a:r>
              <a:rPr lang="en-US" dirty="0"/>
              <a:t>K</a:t>
            </a:r>
            <a:r>
              <a:rPr lang="ru-RU" dirty="0" err="1"/>
              <a:t>омпютър</a:t>
            </a:r>
            <a:r>
              <a:rPr lang="ru-RU" dirty="0"/>
              <a:t>, </a:t>
            </a:r>
            <a:r>
              <a:rPr lang="ru-RU" dirty="0" err="1"/>
              <a:t>стартиращ</a:t>
            </a:r>
            <a:r>
              <a:rPr lang="ru-RU" dirty="0"/>
              <a:t> </a:t>
            </a:r>
            <a:r>
              <a:rPr lang="ru-RU" dirty="0" err="1"/>
              <a:t>сървърен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</a:t>
            </a:r>
            <a:r>
              <a:rPr lang="ru-RU" dirty="0" err="1"/>
              <a:t>предоставящ</a:t>
            </a:r>
            <a:r>
              <a:rPr lang="ru-RU" dirty="0"/>
              <a:t> услуги </a:t>
            </a:r>
            <a:r>
              <a:rPr lang="ru-RU" dirty="0" err="1"/>
              <a:t>като</a:t>
            </a:r>
            <a:r>
              <a:rPr lang="ru-RU" dirty="0"/>
              <a:t> например хост</a:t>
            </a:r>
            <a:r>
              <a:rPr lang="en-US" dirty="0"/>
              <a:t> (</a:t>
            </a:r>
            <a:r>
              <a:rPr lang="ru-RU" u="sng" dirty="0" err="1"/>
              <a:t>предлага</a:t>
            </a:r>
            <a:r>
              <a:rPr lang="ru-RU" u="sng" dirty="0"/>
              <a:t> </a:t>
            </a:r>
            <a:r>
              <a:rPr lang="ru-RU" u="sng" dirty="0" err="1"/>
              <a:t>информационни</a:t>
            </a:r>
            <a:r>
              <a:rPr lang="ru-RU" u="sng" dirty="0"/>
              <a:t> </a:t>
            </a:r>
            <a:r>
              <a:rPr lang="ru-RU" u="sng" dirty="0" err="1"/>
              <a:t>ресурси</a:t>
            </a:r>
            <a:r>
              <a:rPr lang="ru-RU" u="sng" dirty="0"/>
              <a:t> </a:t>
            </a:r>
            <a:r>
              <a:rPr lang="en-US" u="sng" dirty="0"/>
              <a:t>(HTML,</a:t>
            </a:r>
            <a:r>
              <a:rPr lang="bg-BG" u="sng" dirty="0" err="1"/>
              <a:t>снимки,текст</a:t>
            </a:r>
            <a:r>
              <a:rPr lang="bg-BG" u="sng" dirty="0"/>
              <a:t> и много други)</a:t>
            </a:r>
            <a:r>
              <a:rPr lang="en-US" u="sng" dirty="0"/>
              <a:t> </a:t>
            </a:r>
            <a:r>
              <a:rPr lang="ru-RU" u="sng" dirty="0"/>
              <a:t>за потребители</a:t>
            </a:r>
            <a:r>
              <a:rPr lang="en-US" u="sng" dirty="0"/>
              <a:t> </a:t>
            </a:r>
            <a:r>
              <a:rPr lang="bg-BG" u="sng" dirty="0"/>
              <a:t>в интернет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 err="1"/>
              <a:t>Компютърна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стартира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услуга,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обслужва</a:t>
            </a:r>
            <a:r>
              <a:rPr lang="ru-RU" dirty="0"/>
              <a:t> заявки на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(„</a:t>
            </a:r>
            <a:r>
              <a:rPr lang="ru-RU" dirty="0" err="1"/>
              <a:t>клиенти</a:t>
            </a:r>
            <a:r>
              <a:rPr lang="ru-RU" dirty="0"/>
              <a:t>“). </a:t>
            </a:r>
            <a:r>
              <a:rPr lang="bg-BG" dirty="0"/>
              <a:t>Той</a:t>
            </a:r>
            <a:r>
              <a:rPr lang="en-US" dirty="0"/>
              <a:t> </a:t>
            </a:r>
            <a:r>
              <a:rPr lang="ru-RU" dirty="0" err="1"/>
              <a:t>слуша</a:t>
            </a:r>
            <a:r>
              <a:rPr lang="ru-RU" dirty="0"/>
              <a:t> за заявки (</a:t>
            </a:r>
            <a:r>
              <a:rPr lang="ru-RU" dirty="0" err="1"/>
              <a:t>request</a:t>
            </a:r>
            <a:r>
              <a:rPr lang="ru-RU" dirty="0"/>
              <a:t>) и </a:t>
            </a:r>
            <a:r>
              <a:rPr lang="ru-RU" dirty="0" err="1"/>
              <a:t>връща</a:t>
            </a:r>
            <a:r>
              <a:rPr lang="ru-RU" dirty="0"/>
              <a:t> отговор (</a:t>
            </a:r>
            <a:r>
              <a:rPr lang="ru-RU" dirty="0" err="1"/>
              <a:t>response</a:t>
            </a:r>
            <a:r>
              <a:rPr lang="ru-RU" dirty="0"/>
              <a:t>), </a:t>
            </a:r>
            <a:r>
              <a:rPr lang="ru-RU" dirty="0" err="1"/>
              <a:t>като</a:t>
            </a:r>
            <a:r>
              <a:rPr lang="ru-RU" dirty="0"/>
              <a:t> и </a:t>
            </a:r>
            <a:r>
              <a:rPr lang="ru-RU" dirty="0" err="1"/>
              <a:t>двете</a:t>
            </a:r>
            <a:r>
              <a:rPr lang="ru-RU" dirty="0"/>
              <a:t> операции </a:t>
            </a:r>
            <a:r>
              <a:rPr lang="ru-RU" dirty="0" err="1"/>
              <a:t>са</a:t>
            </a:r>
            <a:r>
              <a:rPr lang="ru-RU" dirty="0"/>
              <a:t> по </a:t>
            </a:r>
            <a:r>
              <a:rPr lang="ru-RU" dirty="0" err="1"/>
              <a:t>предварително</a:t>
            </a:r>
            <a:r>
              <a:rPr lang="ru-RU" dirty="0"/>
              <a:t> </a:t>
            </a:r>
            <a:r>
              <a:rPr lang="ru-RU" dirty="0" err="1"/>
              <a:t>зададен</a:t>
            </a:r>
            <a:r>
              <a:rPr lang="ru-RU" dirty="0"/>
              <a:t> протокол</a:t>
            </a:r>
            <a:r>
              <a:rPr lang="en-US" dirty="0"/>
              <a:t>;</a:t>
            </a:r>
            <a:endParaRPr lang="ru-RU" dirty="0"/>
          </a:p>
          <a:p>
            <a:r>
              <a:rPr lang="bg-BG" dirty="0"/>
              <a:t>Завършена софтуерна система </a:t>
            </a:r>
            <a:r>
              <a:rPr lang="ru-RU" dirty="0"/>
              <a:t>например </a:t>
            </a:r>
            <a:r>
              <a:rPr lang="ru-RU" dirty="0" err="1"/>
              <a:t>сървър</a:t>
            </a:r>
            <a:r>
              <a:rPr lang="ru-RU" dirty="0"/>
              <a:t> база </a:t>
            </a:r>
            <a:r>
              <a:rPr lang="ru-RU" dirty="0" err="1"/>
              <a:t>данни</a:t>
            </a:r>
            <a:r>
              <a:rPr lang="ru-RU" dirty="0"/>
              <a:t>, файлов </a:t>
            </a:r>
            <a:r>
              <a:rPr lang="ru-RU" dirty="0" err="1"/>
              <a:t>сървър</a:t>
            </a:r>
            <a:r>
              <a:rPr lang="ru-RU" dirty="0"/>
              <a:t>,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сървър</a:t>
            </a:r>
            <a:r>
              <a:rPr lang="ru-RU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server? Definition and examples - Market Business News">
            <a:extLst>
              <a:ext uri="{FF2B5EF4-FFF2-40B4-BE49-F238E27FC236}">
                <a16:creationId xmlns:a16="http://schemas.microsoft.com/office/drawing/2014/main" id="{AD3B733D-8D08-4DBB-87D2-5D32B438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33" y="372128"/>
            <a:ext cx="8846737" cy="61137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29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A3D4EAD-D581-4A2D-8924-C9EB17B0A298}"/>
              </a:ext>
            </a:extLst>
          </p:cNvPr>
          <p:cNvSpPr txBox="1">
            <a:spLocks/>
          </p:cNvSpPr>
          <p:nvPr/>
        </p:nvSpPr>
        <p:spPr>
          <a:xfrm>
            <a:off x="11363814" y="6089997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09D1EF0-1546-402C-95BC-DDB00FAF6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27" y="1277543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Distinct client and server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Separated by network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Communication protocol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Many clients, one server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Secure &amp; 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Centralized Control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to manage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Requires network, difficult to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point of failure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C1ECE59-4BE5-4EE4-9D5C-52EC5CCB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27" y="183512"/>
            <a:ext cx="9905998" cy="1478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Client/Server Pattern – Layered</a:t>
            </a:r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9F3AFC-24DE-4645-A45F-4580EFC0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52" y="1277543"/>
            <a:ext cx="4140573" cy="318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96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49A5B-2987-46B0-A386-9A7899F9FC17}"/>
              </a:ext>
            </a:extLst>
          </p:cNvPr>
          <p:cNvSpPr txBox="1">
            <a:spLocks/>
          </p:cNvSpPr>
          <p:nvPr/>
        </p:nvSpPr>
        <p:spPr>
          <a:xfrm>
            <a:off x="11319425" y="6018976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53703-BA3C-4D0A-8927-3874D5E4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38" y="1206522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Designed for presentation layers </a:t>
            </a:r>
          </a:p>
          <a:p>
            <a:pPr>
              <a:lnSpc>
                <a:spcPct val="100000"/>
              </a:lnSpc>
            </a:pPr>
            <a:r>
              <a:rPr lang="en-GB" dirty="0"/>
              <a:t>View handles output </a:t>
            </a:r>
          </a:p>
          <a:p>
            <a:pPr>
              <a:lnSpc>
                <a:spcPct val="100000"/>
              </a:lnSpc>
            </a:pPr>
            <a:r>
              <a:rPr lang="en-GB" dirty="0"/>
              <a:t>Model handles data </a:t>
            </a:r>
          </a:p>
          <a:p>
            <a:pPr>
              <a:lnSpc>
                <a:spcPct val="100000"/>
              </a:lnSpc>
            </a:pPr>
            <a:r>
              <a:rPr lang="en-GB" dirty="0"/>
              <a:t>Controller handles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Strict separation of concerns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Scales well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overhead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Scattered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 to data-bind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C477925-D85C-4A45-8050-0DB80307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38" y="112491"/>
            <a:ext cx="9905998" cy="147857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dirty="0"/>
              <a:t>MVC Pattern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8ABEB-8D7F-479D-8AB2-0CC2C7ED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57" y="1365879"/>
            <a:ext cx="4257675" cy="2638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26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A93E-5D73-4C66-80B7-ABE8E16B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26" y="-6506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Students manager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EC230-C787-4D48-B274-C5986E31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218"/>
            <a:ext cx="4005368" cy="2219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CD027-E7A6-4931-A490-0E541DA6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20" y="1145218"/>
            <a:ext cx="4850475" cy="2219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03CFA8-C25C-4840-A758-9AA4959A5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604" y="1145218"/>
            <a:ext cx="4294396" cy="2219709"/>
          </a:xfrm>
          <a:prstGeom prst="rect">
            <a:avLst/>
          </a:prstGeom>
        </p:spPr>
      </p:pic>
      <p:pic>
        <p:nvPicPr>
          <p:cNvPr id="15" name="Graphic 14" descr="Server with solid fill">
            <a:extLst>
              <a:ext uri="{FF2B5EF4-FFF2-40B4-BE49-F238E27FC236}">
                <a16:creationId xmlns:a16="http://schemas.microsoft.com/office/drawing/2014/main" id="{C1D1E781-A880-456E-BC97-C3C5F9A85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0806" y="3743090"/>
            <a:ext cx="1464215" cy="1464215"/>
          </a:xfrm>
          <a:prstGeom prst="rect">
            <a:avLst/>
          </a:prstGeom>
        </p:spPr>
      </p:pic>
      <p:pic>
        <p:nvPicPr>
          <p:cNvPr id="17" name="Graphic 16" descr="Internet with solid fill">
            <a:extLst>
              <a:ext uri="{FF2B5EF4-FFF2-40B4-BE49-F238E27FC236}">
                <a16:creationId xmlns:a16="http://schemas.microsoft.com/office/drawing/2014/main" id="{81C9BF78-F3D7-44FB-811E-4DDEAF55B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2684" y="3494862"/>
            <a:ext cx="1823592" cy="1823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39C48D-95E0-46DB-872F-452435A17CC3}"/>
              </a:ext>
            </a:extLst>
          </p:cNvPr>
          <p:cNvSpPr txBox="1"/>
          <p:nvPr/>
        </p:nvSpPr>
        <p:spPr>
          <a:xfrm>
            <a:off x="904321" y="3487403"/>
            <a:ext cx="552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 е </a:t>
            </a:r>
            <a:r>
              <a:rPr lang="ru-RU" dirty="0" err="1"/>
              <a:t>браузърът</a:t>
            </a:r>
            <a:r>
              <a:rPr lang="ru-RU" dirty="0"/>
              <a:t> на </a:t>
            </a:r>
            <a:r>
              <a:rPr lang="ru-RU" dirty="0" err="1"/>
              <a:t>текущия</a:t>
            </a:r>
            <a:r>
              <a:rPr lang="ru-RU" dirty="0"/>
              <a:t> </a:t>
            </a:r>
            <a:r>
              <a:rPr lang="ru-RU" dirty="0" err="1"/>
              <a:t>потребител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3937-F36F-40E8-96B5-2CE6B109B114}"/>
              </a:ext>
            </a:extLst>
          </p:cNvPr>
          <p:cNvSpPr txBox="1"/>
          <p:nvPr/>
        </p:nvSpPr>
        <p:spPr>
          <a:xfrm>
            <a:off x="6744810" y="348740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65F756-2835-4790-BC91-352DB1A42828}"/>
              </a:ext>
            </a:extLst>
          </p:cNvPr>
          <p:cNvCxnSpPr>
            <a:cxnSpLocks/>
          </p:cNvCxnSpPr>
          <p:nvPr/>
        </p:nvCxnSpPr>
        <p:spPr>
          <a:xfrm>
            <a:off x="3826276" y="421135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458894-E858-4761-85A3-769D2584AF8E}"/>
              </a:ext>
            </a:extLst>
          </p:cNvPr>
          <p:cNvSpPr txBox="1"/>
          <p:nvPr/>
        </p:nvSpPr>
        <p:spPr>
          <a:xfrm>
            <a:off x="4630664" y="3843094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27F54F-B8CE-4D6B-B667-295A48945F69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4503578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6E233-12A5-438F-B9B4-6EB53507A5B7}"/>
              </a:ext>
            </a:extLst>
          </p:cNvPr>
          <p:cNvSpPr txBox="1"/>
          <p:nvPr/>
        </p:nvSpPr>
        <p:spPr>
          <a:xfrm>
            <a:off x="4441195" y="4218273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80BB06-5F0C-495B-B2B1-DD26C431517A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512396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660495-F231-4756-A420-39C30E6E1818}"/>
              </a:ext>
            </a:extLst>
          </p:cNvPr>
          <p:cNvSpPr txBox="1"/>
          <p:nvPr/>
        </p:nvSpPr>
        <p:spPr>
          <a:xfrm>
            <a:off x="4502267" y="4781148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5735E-350D-4F04-9B91-B9FAF80ADDA5}"/>
              </a:ext>
            </a:extLst>
          </p:cNvPr>
          <p:cNvSpPr txBox="1"/>
          <p:nvPr/>
        </p:nvSpPr>
        <p:spPr>
          <a:xfrm>
            <a:off x="4522871" y="4458903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E75B64-A013-43D6-8B2D-51EB4CF02106}"/>
              </a:ext>
            </a:extLst>
          </p:cNvPr>
          <p:cNvCxnSpPr>
            <a:cxnSpLocks/>
          </p:cNvCxnSpPr>
          <p:nvPr/>
        </p:nvCxnSpPr>
        <p:spPr>
          <a:xfrm>
            <a:off x="3959551" y="4797949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Server with solid fill">
            <a:extLst>
              <a:ext uri="{FF2B5EF4-FFF2-40B4-BE49-F238E27FC236}">
                <a16:creationId xmlns:a16="http://schemas.microsoft.com/office/drawing/2014/main" id="{9AE7C9DF-38F0-402E-80BF-75F9ADC3D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540" y="3500021"/>
            <a:ext cx="2476270" cy="2476270"/>
          </a:xfrm>
          <a:prstGeom prst="rect">
            <a:avLst/>
          </a:prstGeom>
        </p:spPr>
      </p:pic>
      <p:pic>
        <p:nvPicPr>
          <p:cNvPr id="25" name="Graphic 24" descr="Internet with solid fill">
            <a:extLst>
              <a:ext uri="{FF2B5EF4-FFF2-40B4-BE49-F238E27FC236}">
                <a16:creationId xmlns:a16="http://schemas.microsoft.com/office/drawing/2014/main" id="{A086C33B-47FC-4132-9094-FE2089387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565" y="3251792"/>
            <a:ext cx="2725445" cy="27254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3E00B9-7213-4484-86AC-AF8CCFFF867B}"/>
              </a:ext>
            </a:extLst>
          </p:cNvPr>
          <p:cNvSpPr txBox="1"/>
          <p:nvPr/>
        </p:nvSpPr>
        <p:spPr>
          <a:xfrm>
            <a:off x="836077" y="2959634"/>
            <a:ext cx="552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Клиент е отделно приложение, изпълняващо в браузъра на текущия потребител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1284B7-9A50-4380-9E4A-06CA286326AA}"/>
              </a:ext>
            </a:extLst>
          </p:cNvPr>
          <p:cNvSpPr txBox="1"/>
          <p:nvPr/>
        </p:nvSpPr>
        <p:spPr>
          <a:xfrm>
            <a:off x="6691544" y="3244334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0CE77F-AA5F-4234-AA53-AE85DCFED43F}"/>
              </a:ext>
            </a:extLst>
          </p:cNvPr>
          <p:cNvCxnSpPr>
            <a:cxnSpLocks/>
          </p:cNvCxnSpPr>
          <p:nvPr/>
        </p:nvCxnSpPr>
        <p:spPr>
          <a:xfrm>
            <a:off x="3773010" y="3968281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CBE3DA-4873-4145-A3C3-5185253B60A0}"/>
              </a:ext>
            </a:extLst>
          </p:cNvPr>
          <p:cNvSpPr txBox="1"/>
          <p:nvPr/>
        </p:nvSpPr>
        <p:spPr>
          <a:xfrm>
            <a:off x="4577398" y="3600025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18880A-A4B0-452D-8FEA-757FCDCAA716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26050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263F62-CAFF-4AD8-8BE4-B7760024598C}"/>
              </a:ext>
            </a:extLst>
          </p:cNvPr>
          <p:cNvSpPr txBox="1"/>
          <p:nvPr/>
        </p:nvSpPr>
        <p:spPr>
          <a:xfrm>
            <a:off x="4387929" y="3975204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DDBD90-F34D-4F79-A0FD-D72190DF8005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880900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6E68A2-32F5-4608-AA0E-9ECBDA9A3121}"/>
              </a:ext>
            </a:extLst>
          </p:cNvPr>
          <p:cNvSpPr txBox="1"/>
          <p:nvPr/>
        </p:nvSpPr>
        <p:spPr>
          <a:xfrm>
            <a:off x="4387929" y="4599467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D7C6F3-F82E-4661-A265-03F1175B0196}"/>
              </a:ext>
            </a:extLst>
          </p:cNvPr>
          <p:cNvSpPr txBox="1"/>
          <p:nvPr/>
        </p:nvSpPr>
        <p:spPr>
          <a:xfrm>
            <a:off x="4469605" y="4215834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3BD839-AB4E-4A70-9421-F50037212126}"/>
              </a:ext>
            </a:extLst>
          </p:cNvPr>
          <p:cNvCxnSpPr>
            <a:cxnSpLocks/>
          </p:cNvCxnSpPr>
          <p:nvPr/>
        </p:nvCxnSpPr>
        <p:spPr>
          <a:xfrm>
            <a:off x="3906285" y="455488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1BB0358-8DDA-4809-830A-0458E2C2325A}"/>
              </a:ext>
            </a:extLst>
          </p:cNvPr>
          <p:cNvSpPr/>
          <p:nvPr/>
        </p:nvSpPr>
        <p:spPr>
          <a:xfrm>
            <a:off x="2367912" y="144236"/>
            <a:ext cx="7001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Single-Page Application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9FEE6A-6EB5-41A1-9123-563C0B64821B}"/>
              </a:ext>
            </a:extLst>
          </p:cNvPr>
          <p:cNvCxnSpPr>
            <a:cxnSpLocks/>
          </p:cNvCxnSpPr>
          <p:nvPr/>
        </p:nvCxnSpPr>
        <p:spPr>
          <a:xfrm>
            <a:off x="3906285" y="5186674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8FB1C7-F0B7-4F60-81DE-2104A6DB4070}"/>
              </a:ext>
            </a:extLst>
          </p:cNvPr>
          <p:cNvCxnSpPr>
            <a:cxnSpLocks/>
          </p:cNvCxnSpPr>
          <p:nvPr/>
        </p:nvCxnSpPr>
        <p:spPr>
          <a:xfrm flipH="1" flipV="1">
            <a:off x="3839648" y="5528837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5C78E49-F601-4ADE-929C-6476338D72B8}"/>
              </a:ext>
            </a:extLst>
          </p:cNvPr>
          <p:cNvSpPr txBox="1"/>
          <p:nvPr/>
        </p:nvSpPr>
        <p:spPr>
          <a:xfrm>
            <a:off x="4541808" y="4841888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www.manager.com/bot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B359BC-7EA7-4375-89D9-99710C38D239}"/>
              </a:ext>
            </a:extLst>
          </p:cNvPr>
          <p:cNvSpPr txBox="1"/>
          <p:nvPr/>
        </p:nvSpPr>
        <p:spPr>
          <a:xfrm>
            <a:off x="4387929" y="5211220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732D65-74E0-4706-9BA4-766B5A58042B}"/>
              </a:ext>
            </a:extLst>
          </p:cNvPr>
          <p:cNvSpPr txBox="1"/>
          <p:nvPr/>
        </p:nvSpPr>
        <p:spPr>
          <a:xfrm>
            <a:off x="1388656" y="1004629"/>
            <a:ext cx="97705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bg-BG" sz="2000" dirty="0"/>
              <a:t>В</a:t>
            </a:r>
            <a:r>
              <a:rPr lang="en-US" sz="2000" dirty="0" err="1"/>
              <a:t>заимодейства</a:t>
            </a:r>
            <a:r>
              <a:rPr lang="en-US" sz="2000" dirty="0"/>
              <a:t> с </a:t>
            </a:r>
            <a:r>
              <a:rPr lang="en-US" sz="2000" dirty="0" err="1"/>
              <a:t>потребителя</a:t>
            </a:r>
            <a:r>
              <a:rPr lang="en-US" sz="2000" dirty="0"/>
              <a:t> </a:t>
            </a:r>
            <a:r>
              <a:rPr lang="en-US" sz="2000" dirty="0" err="1"/>
              <a:t>чрез</a:t>
            </a:r>
            <a:r>
              <a:rPr lang="en-US" sz="2000" dirty="0"/>
              <a:t> </a:t>
            </a:r>
            <a:r>
              <a:rPr lang="en-US" sz="2000" dirty="0" err="1"/>
              <a:t>динамично</a:t>
            </a:r>
            <a:r>
              <a:rPr lang="en-US" sz="2000" dirty="0"/>
              <a:t> </a:t>
            </a:r>
            <a:r>
              <a:rPr lang="en-US" sz="2000" dirty="0" err="1"/>
              <a:t>пренаписване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текущата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страница</a:t>
            </a:r>
            <a:r>
              <a:rPr lang="en-US" sz="2000" dirty="0"/>
              <a:t> с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данни</a:t>
            </a:r>
            <a:r>
              <a:rPr lang="en-US" sz="2000" dirty="0"/>
              <a:t> </a:t>
            </a:r>
            <a:r>
              <a:rPr lang="en-US" sz="2000" dirty="0" err="1"/>
              <a:t>от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сървъра</a:t>
            </a:r>
            <a:r>
              <a:rPr lang="en-US" sz="2000" dirty="0"/>
              <a:t>, </a:t>
            </a:r>
            <a:r>
              <a:rPr lang="en-US" sz="2000" dirty="0" err="1"/>
              <a:t>вместо</a:t>
            </a:r>
            <a:r>
              <a:rPr lang="en-US" sz="2000" dirty="0"/>
              <a:t> </a:t>
            </a:r>
            <a:r>
              <a:rPr lang="bg-BG" sz="2000" dirty="0"/>
              <a:t>да </a:t>
            </a:r>
            <a:r>
              <a:rPr lang="bg-BG" sz="2000" dirty="0" err="1"/>
              <a:t>пре</a:t>
            </a:r>
            <a:r>
              <a:rPr lang="bg-BG" sz="2000" dirty="0"/>
              <a:t>-</a:t>
            </a:r>
            <a:r>
              <a:rPr lang="en-US" sz="2000" dirty="0" err="1"/>
              <a:t>зарежда</a:t>
            </a:r>
            <a:r>
              <a:rPr lang="en-US" sz="2000" dirty="0"/>
              <a:t> </a:t>
            </a:r>
            <a:r>
              <a:rPr lang="en-US" sz="2000" dirty="0" err="1"/>
              <a:t>цели</a:t>
            </a:r>
            <a:r>
              <a:rPr lang="en-US" sz="2000" dirty="0"/>
              <a:t>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страници</a:t>
            </a:r>
            <a:r>
              <a:rPr lang="en-US" sz="2000" dirty="0"/>
              <a:t>. </a:t>
            </a:r>
            <a:r>
              <a:rPr lang="en-US" sz="2000" dirty="0" err="1"/>
              <a:t>Целта</a:t>
            </a:r>
            <a:r>
              <a:rPr lang="en-US" sz="2000" dirty="0"/>
              <a:t> е </a:t>
            </a:r>
            <a:r>
              <a:rPr lang="en-US" sz="2000" dirty="0" err="1"/>
              <a:t>по-бързи</a:t>
            </a:r>
            <a:r>
              <a:rPr lang="en-US" sz="2000" dirty="0"/>
              <a:t> </a:t>
            </a:r>
            <a:r>
              <a:rPr lang="en-US" sz="2000" dirty="0" err="1"/>
              <a:t>преходи</a:t>
            </a:r>
            <a:r>
              <a:rPr lang="bg-BG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65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317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92</TotalTime>
  <Words>284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PowerPoint Presentation</vt:lpstr>
      <vt:lpstr>Сървър</vt:lpstr>
      <vt:lpstr>PowerPoint Presentation</vt:lpstr>
      <vt:lpstr>Client/Server Pattern – Layered</vt:lpstr>
      <vt:lpstr>MVC Pattern</vt:lpstr>
      <vt:lpstr>Students manager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14</cp:revision>
  <dcterms:created xsi:type="dcterms:W3CDTF">2023-01-26T05:30:47Z</dcterms:created>
  <dcterms:modified xsi:type="dcterms:W3CDTF">2023-01-26T08:34:34Z</dcterms:modified>
</cp:coreProperties>
</file>