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869" r:id="rId9"/>
    <p:sldId id="870" r:id="rId10"/>
    <p:sldId id="871" r:id="rId11"/>
    <p:sldId id="872" r:id="rId12"/>
    <p:sldId id="873" r:id="rId13"/>
    <p:sldId id="874" r:id="rId14"/>
    <p:sldId id="865" r:id="rId15"/>
    <p:sldId id="876" r:id="rId16"/>
    <p:sldId id="263" r:id="rId17"/>
    <p:sldId id="264" r:id="rId18"/>
    <p:sldId id="509" r:id="rId19"/>
    <p:sldId id="315" r:id="rId20"/>
    <p:sldId id="387" r:id="rId21"/>
    <p:sldId id="459" r:id="rId22"/>
    <p:sldId id="501" r:id="rId23"/>
    <p:sldId id="502" r:id="rId24"/>
    <p:sldId id="503" r:id="rId25"/>
    <p:sldId id="504" r:id="rId26"/>
    <p:sldId id="505" r:id="rId27"/>
    <p:sldId id="508" r:id="rId28"/>
    <p:sldId id="877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8637FE78-371E-4905-91BC-AD0CC6760D84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04FC9D9F-DD4B-4D39-BBF5-5A65A33CD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052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7FE78-371E-4905-91BC-AD0CC6760D84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C9D9F-DD4B-4D39-BBF5-5A65A33CD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940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7FE78-371E-4905-91BC-AD0CC6760D84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C9D9F-DD4B-4D39-BBF5-5A65A33CD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1636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7FE78-371E-4905-91BC-AD0CC6760D84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C9D9F-DD4B-4D39-BBF5-5A65A33CD5B0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849398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7FE78-371E-4905-91BC-AD0CC6760D84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C9D9F-DD4B-4D39-BBF5-5A65A33CD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724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7FE78-371E-4905-91BC-AD0CC6760D84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C9D9F-DD4B-4D39-BBF5-5A65A33CD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9703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7FE78-371E-4905-91BC-AD0CC6760D84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C9D9F-DD4B-4D39-BBF5-5A65A33CD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9866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7FE78-371E-4905-91BC-AD0CC6760D84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C9D9F-DD4B-4D39-BBF5-5A65A33CD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2796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7FE78-371E-4905-91BC-AD0CC6760D84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C9D9F-DD4B-4D39-BBF5-5A65A33CD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839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7FE78-371E-4905-91BC-AD0CC6760D84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C9D9F-DD4B-4D39-BBF5-5A65A33CD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476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7FE78-371E-4905-91BC-AD0CC6760D84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C9D9F-DD4B-4D39-BBF5-5A65A33CD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034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7FE78-371E-4905-91BC-AD0CC6760D84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C9D9F-DD4B-4D39-BBF5-5A65A33CD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330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7FE78-371E-4905-91BC-AD0CC6760D84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C9D9F-DD4B-4D39-BBF5-5A65A33CD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921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7FE78-371E-4905-91BC-AD0CC6760D84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C9D9F-DD4B-4D39-BBF5-5A65A33CD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379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7FE78-371E-4905-91BC-AD0CC6760D84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C9D9F-DD4B-4D39-BBF5-5A65A33CD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119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7FE78-371E-4905-91BC-AD0CC6760D84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C9D9F-DD4B-4D39-BBF5-5A65A33CD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287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7FE78-371E-4905-91BC-AD0CC6760D84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C9D9F-DD4B-4D39-BBF5-5A65A33CD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454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37FE78-371E-4905-91BC-AD0CC6760D84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FC9D9F-DD4B-4D39-BBF5-5A65A33CD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2155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ocker.com/play-with-docker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hub.docker.com/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85794-B78F-466F-B582-C94476FEA2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2413BB-5E7C-45B6-98D3-57FB538B68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Learn the basics of web - Internet fundamentals - codedamn">
            <a:extLst>
              <a:ext uri="{FF2B5EF4-FFF2-40B4-BE49-F238E27FC236}">
                <a16:creationId xmlns:a16="http://schemas.microsoft.com/office/drawing/2014/main" id="{AE4F06F1-E621-42DC-BD46-CF47F0509E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22259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Best suited for: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Well, mobile devices </a:t>
            </a:r>
            <a:r>
              <a:rPr lang="en-US" dirty="0">
                <a:sym typeface="Wingdings" panose="05000000000000000000" pitchFamily="2" charset="2"/>
              </a:rPr>
              <a:t>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User interaction (games, social apps)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Front end for Web API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Location &amp; camera-based systems</a:t>
            </a:r>
            <a:endParaRPr lang="en-US" dirty="0">
              <a:sym typeface="Wingdings" panose="05000000000000000000" pitchFamily="2" charset="2"/>
            </a:endParaRPr>
          </a:p>
          <a:p>
            <a:pPr>
              <a:lnSpc>
                <a:spcPct val="100000"/>
              </a:lnSpc>
            </a:pPr>
            <a:r>
              <a:rPr lang="en-US" dirty="0">
                <a:sym typeface="Wingdings" panose="05000000000000000000" pitchFamily="2" charset="2"/>
              </a:rPr>
              <a:t>Usually work with a Web API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Application Types – Mobile Application</a:t>
            </a:r>
            <a:endParaRPr lang="pt-BR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C7B5226-B390-4C9A-9145-B9C56DE8DE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4771" y="1712549"/>
            <a:ext cx="2682640" cy="359234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51198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Best suited for: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User centric actions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Gaming</a:t>
            </a:r>
          </a:p>
          <a:p>
            <a:pPr>
              <a:lnSpc>
                <a:spcPct val="100000"/>
              </a:lnSpc>
            </a:pPr>
            <a:r>
              <a:rPr lang="en-US" dirty="0"/>
              <a:t>Has all its resources on the local PC </a:t>
            </a:r>
          </a:p>
          <a:p>
            <a:pPr>
              <a:lnSpc>
                <a:spcPct val="100000"/>
              </a:lnSpc>
            </a:pPr>
            <a:r>
              <a:rPr lang="en-US" dirty="0"/>
              <a:t>Might connect to the web </a:t>
            </a:r>
          </a:p>
          <a:p>
            <a:pPr>
              <a:lnSpc>
                <a:spcPct val="100000"/>
              </a:lnSpc>
            </a:pPr>
            <a:r>
              <a:rPr lang="en-US" dirty="0"/>
              <a:t>Great UI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Application Types – desktop Application</a:t>
            </a:r>
            <a:endParaRPr lang="pt-BR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367B2FA-49B7-44E9-A8F8-6995703EBF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0599" y="1712549"/>
            <a:ext cx="4976812" cy="268128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87827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Best suited for: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Long-running processes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Short actions by trained power-users</a:t>
            </a:r>
          </a:p>
          <a:p>
            <a:pPr>
              <a:lnSpc>
                <a:spcPct val="100000"/>
              </a:lnSpc>
            </a:pPr>
            <a:r>
              <a:rPr lang="en-US" dirty="0"/>
              <a:t>No fancy UI </a:t>
            </a:r>
          </a:p>
          <a:p>
            <a:pPr>
              <a:lnSpc>
                <a:spcPct val="100000"/>
              </a:lnSpc>
            </a:pPr>
            <a:r>
              <a:rPr lang="en-US" dirty="0"/>
              <a:t>Require technical knowledge </a:t>
            </a:r>
          </a:p>
          <a:p>
            <a:pPr>
              <a:lnSpc>
                <a:spcPct val="100000"/>
              </a:lnSpc>
            </a:pPr>
            <a:r>
              <a:rPr lang="en-US" dirty="0"/>
              <a:t>Limited interaction </a:t>
            </a:r>
          </a:p>
          <a:p>
            <a:pPr>
              <a:lnSpc>
                <a:spcPct val="100000"/>
              </a:lnSpc>
            </a:pPr>
            <a:r>
              <a:rPr lang="en-US" dirty="0"/>
              <a:t>Long or short-running Processes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Application Types – Console Application</a:t>
            </a:r>
            <a:endParaRPr lang="pt-BR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7FC11E6-0848-403C-A383-B089FE9137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3408" y="1712549"/>
            <a:ext cx="4394003" cy="276964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524426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Best suited for: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Long-running processes </a:t>
            </a:r>
          </a:p>
          <a:p>
            <a:pPr>
              <a:lnSpc>
                <a:spcPct val="100000"/>
              </a:lnSpc>
            </a:pPr>
            <a:r>
              <a:rPr lang="en-US" dirty="0"/>
              <a:t>No UI at all</a:t>
            </a:r>
          </a:p>
          <a:p>
            <a:pPr>
              <a:lnSpc>
                <a:spcPct val="100000"/>
              </a:lnSpc>
            </a:pPr>
            <a:r>
              <a:rPr lang="en-US" dirty="0"/>
              <a:t>Managed by the OS service manager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Application Types – Service</a:t>
            </a:r>
            <a:endParaRPr lang="pt-BR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77E312A-B140-44C7-8392-D36088E155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6229" y="1712549"/>
            <a:ext cx="4631181" cy="213283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362516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Back-end and service Technologies</a:t>
            </a:r>
            <a:endParaRPr lang="pt-BR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00281F2-0D34-4155-A1C0-5EFA5F4411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8178" y="2097088"/>
            <a:ext cx="8215644" cy="402130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821026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Mobile technologies</a:t>
            </a:r>
            <a:endParaRPr lang="pt-BR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81DDE60-7D48-4BCE-A602-D62D381876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3855" y="2097088"/>
            <a:ext cx="8424290" cy="401738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920262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 Primer on Cloud Computing. Cloud computing is defined as: | by Colin  Baird | Medium">
            <a:extLst>
              <a:ext uri="{FF2B5EF4-FFF2-40B4-BE49-F238E27FC236}">
                <a16:creationId xmlns:a16="http://schemas.microsoft.com/office/drawing/2014/main" id="{7D7CCB2B-A042-4DD5-A2B7-35D958BB80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9224" y="1195387"/>
            <a:ext cx="6096000" cy="446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23179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loud Native Computing Foundation">
            <a:extLst>
              <a:ext uri="{FF2B5EF4-FFF2-40B4-BE49-F238E27FC236}">
                <a16:creationId xmlns:a16="http://schemas.microsoft.com/office/drawing/2014/main" id="{8B281BAB-768F-4F4D-835D-C393223AE8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9298" y="1124597"/>
            <a:ext cx="4895850" cy="93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A2E031E-4B0B-45BE-8862-75115605F08A}"/>
              </a:ext>
            </a:extLst>
          </p:cNvPr>
          <p:cNvSpPr txBox="1"/>
          <p:nvPr/>
        </p:nvSpPr>
        <p:spPr>
          <a:xfrm>
            <a:off x="3044301" y="2289466"/>
            <a:ext cx="6103398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2000" b="0" i="1" u="none" strike="noStrike" baseline="0" dirty="0" err="1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Технологиите</a:t>
            </a:r>
            <a:r>
              <a:rPr lang="ru-RU" sz="2000" b="0" i="1" u="none" strike="noStrike" baseline="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, </a:t>
            </a:r>
            <a:r>
              <a:rPr lang="ru-RU" sz="2000" b="0" i="1" u="none" strike="noStrike" baseline="0" dirty="0" err="1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базирани</a:t>
            </a:r>
            <a:r>
              <a:rPr lang="ru-RU" sz="2000" b="0" i="1" u="none" strike="noStrike" baseline="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 на </a:t>
            </a:r>
            <a:r>
              <a:rPr lang="ru-RU" sz="2000" b="0" i="1" u="none" strike="noStrike" baseline="0" dirty="0" err="1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облак</a:t>
            </a:r>
            <a:r>
              <a:rPr lang="ru-RU" sz="2000" b="0" i="1" u="none" strike="noStrike" baseline="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, </a:t>
            </a:r>
            <a:r>
              <a:rPr lang="ru-RU" sz="2000" b="0" i="1" u="none" strike="noStrike" baseline="0" dirty="0" err="1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дават</a:t>
            </a:r>
            <a:r>
              <a:rPr lang="ru-RU" sz="2000" b="0" i="1" u="none" strike="noStrike" baseline="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ru-RU" sz="2000" b="0" i="1" u="none" strike="noStrike" baseline="0" dirty="0" err="1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възможност</a:t>
            </a:r>
            <a:r>
              <a:rPr lang="ru-RU" sz="2000" b="0" i="1" u="none" strike="noStrike" baseline="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 на </a:t>
            </a:r>
            <a:r>
              <a:rPr lang="ru-RU" sz="2000" b="0" i="1" u="none" strike="noStrike" baseline="0" dirty="0" err="1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организациите</a:t>
            </a:r>
            <a:r>
              <a:rPr lang="ru-RU" sz="2000" b="0" i="1" u="none" strike="noStrike" baseline="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 да </a:t>
            </a:r>
            <a:r>
              <a:rPr lang="ru-RU" sz="2000" b="0" i="1" u="none" strike="noStrike" baseline="0" dirty="0" err="1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създават</a:t>
            </a:r>
            <a:r>
              <a:rPr lang="ru-RU" sz="2000" b="0" i="1" u="none" strike="noStrike" baseline="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 и </a:t>
            </a:r>
            <a:r>
              <a:rPr lang="ru-RU" sz="2000" b="0" i="1" u="none" strike="noStrike" baseline="0" dirty="0" err="1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изпълняват</a:t>
            </a:r>
            <a:r>
              <a:rPr lang="ru-RU" sz="2000" b="0" i="1" u="none" strike="noStrike" baseline="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 приложения в </a:t>
            </a:r>
            <a:r>
              <a:rPr lang="ru-RU" sz="2000" b="0" i="1" u="none" strike="noStrike" baseline="0" dirty="0" err="1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модерни</a:t>
            </a:r>
            <a:r>
              <a:rPr lang="ru-RU" sz="2000" b="0" i="1" u="none" strike="noStrike" baseline="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, </a:t>
            </a:r>
            <a:r>
              <a:rPr lang="ru-RU" sz="2000" b="0" i="1" u="none" strike="noStrike" baseline="0" dirty="0" err="1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динамични</a:t>
            </a:r>
            <a:r>
              <a:rPr lang="ru-RU" sz="2000" b="0" i="1" u="none" strike="noStrike" baseline="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 среди </a:t>
            </a:r>
            <a:r>
              <a:rPr lang="ru-RU" sz="2000" b="0" i="1" u="none" strike="noStrike" baseline="0" dirty="0" err="1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като</a:t>
            </a:r>
            <a:r>
              <a:rPr lang="ru-RU" sz="2000" b="0" i="1" u="none" strike="noStrike" baseline="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ru-RU" sz="2000" b="0" i="1" u="none" strike="noStrike" baseline="0" dirty="0" err="1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публични</a:t>
            </a:r>
            <a:r>
              <a:rPr lang="ru-RU" sz="2000" b="0" i="1" u="none" strike="noStrike" baseline="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, </a:t>
            </a:r>
            <a:r>
              <a:rPr lang="ru-RU" sz="2000" b="0" i="1" u="none" strike="noStrike" baseline="0" dirty="0" err="1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частни</a:t>
            </a:r>
            <a:r>
              <a:rPr lang="ru-RU" sz="2000" b="0" i="1" u="none" strike="noStrike" baseline="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 и </a:t>
            </a:r>
            <a:r>
              <a:rPr lang="ru-RU" sz="2000" b="0" i="1" u="none" strike="noStrike" baseline="0" dirty="0" err="1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хибридни</a:t>
            </a:r>
            <a:r>
              <a:rPr lang="ru-RU" sz="2000" b="0" i="1" u="none" strike="noStrike" baseline="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ru-RU" sz="2000" b="0" i="1" u="none" strike="noStrike" baseline="0" dirty="0" err="1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облаци</a:t>
            </a:r>
            <a:r>
              <a:rPr lang="ru-RU" sz="2000" b="0" i="1" u="none" strike="noStrike" baseline="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, чрез мрежи от услуги и </a:t>
            </a:r>
            <a:r>
              <a:rPr lang="ru-RU" sz="2000" b="0" i="1" u="none" strike="noStrike" baseline="0" dirty="0" err="1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микроуслуги</a:t>
            </a:r>
            <a:r>
              <a:rPr lang="ru-RU" sz="2000" b="0" i="1" u="none" strike="noStrike" baseline="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. Качества на </a:t>
            </a:r>
            <a:r>
              <a:rPr lang="ru-RU" sz="2000" b="0" i="1" u="none" strike="noStrike" baseline="0" dirty="0" err="1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системите</a:t>
            </a:r>
            <a:r>
              <a:rPr lang="ru-RU" sz="2000" b="0" i="1" u="none" strike="noStrike" baseline="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ru-RU" sz="2000" b="0" i="1" u="none" strike="noStrike" baseline="0" dirty="0" err="1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са</a:t>
            </a:r>
            <a:r>
              <a:rPr lang="ru-RU" sz="2000" b="0" i="1" u="none" strike="noStrike" baseline="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ru-RU" sz="2000" b="0" i="1" u="none" strike="noStrike" baseline="0" dirty="0" err="1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устойчивост</a:t>
            </a:r>
            <a:r>
              <a:rPr lang="ru-RU" sz="2000" b="0" i="1" u="none" strike="noStrike" baseline="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, </a:t>
            </a:r>
            <a:r>
              <a:rPr lang="ru-RU" sz="2000" b="0" i="1" u="none" strike="noStrike" baseline="0" dirty="0" err="1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висока</a:t>
            </a:r>
            <a:r>
              <a:rPr lang="ru-RU" sz="2000" b="0" i="1" u="none" strike="noStrike" baseline="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ru-RU" sz="2000" b="0" i="1" u="none" strike="noStrike" baseline="0" dirty="0" err="1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наличност</a:t>
            </a:r>
            <a:r>
              <a:rPr lang="ru-RU" sz="2000" b="0" i="1" u="none" strike="noStrike" baseline="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 и </a:t>
            </a:r>
            <a:r>
              <a:rPr lang="ru-RU" sz="2000" b="0" i="1" u="none" strike="noStrike" baseline="0" dirty="0" err="1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достъпност</a:t>
            </a:r>
            <a:r>
              <a:rPr lang="ru-RU" sz="2000" b="0" i="1" u="none" strike="noStrike" baseline="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, </a:t>
            </a:r>
            <a:r>
              <a:rPr lang="ru-RU" sz="2000" b="0" i="1" u="none" strike="noStrike" baseline="0" dirty="0" err="1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мащабируемост</a:t>
            </a:r>
            <a:r>
              <a:rPr lang="ru-RU" sz="2000" b="0" i="1" u="none" strike="noStrike" baseline="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 и </a:t>
            </a:r>
            <a:r>
              <a:rPr lang="ru-RU" sz="2000" b="0" i="1" u="none" strike="noStrike" baseline="0" dirty="0" err="1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управляемост</a:t>
            </a:r>
            <a:r>
              <a:rPr lang="ru-RU" sz="2000" b="0" i="1" u="none" strike="noStrike" baseline="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, </a:t>
            </a:r>
            <a:r>
              <a:rPr lang="ru-RU" sz="2000" b="0" i="1" u="none" strike="noStrike" baseline="0" dirty="0" err="1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които</a:t>
            </a:r>
            <a:r>
              <a:rPr lang="ru-RU" sz="2000" b="0" i="1" u="none" strike="noStrike" baseline="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ru-RU" sz="2000" b="0" i="1" u="none" strike="noStrike" baseline="0" dirty="0" err="1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са</a:t>
            </a:r>
            <a:r>
              <a:rPr lang="ru-RU" sz="2000" b="0" i="1" u="none" strike="noStrike" baseline="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 от критично значение за много от бизнес </a:t>
            </a:r>
            <a:r>
              <a:rPr lang="ru-RU" sz="2000" b="0" i="1" u="none" strike="noStrike" baseline="0" dirty="0" err="1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единиците</a:t>
            </a:r>
            <a:r>
              <a:rPr lang="ru-RU" sz="2000" b="0" i="1" u="none" strike="noStrike" baseline="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. </a:t>
            </a:r>
            <a:r>
              <a:rPr lang="ru-RU" sz="2000" b="0" i="1" u="none" strike="noStrike" baseline="0" dirty="0" err="1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Автоматизацията</a:t>
            </a:r>
            <a:r>
              <a:rPr lang="ru-RU" sz="2000" b="0" i="1" u="none" strike="noStrike" baseline="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 на </a:t>
            </a:r>
            <a:r>
              <a:rPr lang="ru-RU" sz="2000" b="0" i="1" u="none" strike="noStrike" baseline="0" dirty="0" err="1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тези</a:t>
            </a:r>
            <a:r>
              <a:rPr lang="ru-RU" sz="2000" b="0" i="1" u="none" strike="noStrike" baseline="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ru-RU" sz="2000" b="0" i="1" u="none" strike="noStrike" baseline="0" dirty="0" err="1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процеси</a:t>
            </a:r>
            <a:r>
              <a:rPr lang="ru-RU" sz="2000" b="0" i="1" u="none" strike="noStrike" baseline="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ru-RU" sz="2000" b="0" i="1" u="none" strike="noStrike" baseline="0" dirty="0" err="1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позволява</a:t>
            </a:r>
            <a:r>
              <a:rPr lang="ru-RU" sz="2000" b="0" i="1" u="none" strike="noStrike" baseline="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 на </a:t>
            </a:r>
            <a:r>
              <a:rPr lang="ru-RU" sz="2000" b="0" i="1" u="none" strike="noStrike" baseline="0" dirty="0" err="1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инженерите</a:t>
            </a:r>
            <a:r>
              <a:rPr lang="ru-RU" sz="2000" b="0" i="1" u="none" strike="noStrike" baseline="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 да правят </a:t>
            </a:r>
            <a:r>
              <a:rPr lang="ru-RU" sz="2000" b="0" i="1" u="none" strike="noStrike" baseline="0" dirty="0" err="1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промени</a:t>
            </a:r>
            <a:r>
              <a:rPr lang="ru-RU" sz="2000" b="0" i="1" u="none" strike="noStrike" baseline="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, с </a:t>
            </a:r>
            <a:r>
              <a:rPr lang="ru-RU" sz="2000" b="0" i="1" u="none" strike="noStrike" baseline="0" dirty="0" err="1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голямо</a:t>
            </a:r>
            <a:r>
              <a:rPr lang="ru-RU" sz="2000" b="0" i="1" u="none" strike="noStrike" baseline="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ru-RU" sz="2000" b="0" i="1" u="none" strike="noStrike" baseline="0" dirty="0" err="1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въздействие</a:t>
            </a:r>
            <a:r>
              <a:rPr lang="ru-RU" sz="2000" b="0" i="1" u="none" strike="noStrike" baseline="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, но с </a:t>
            </a:r>
            <a:r>
              <a:rPr lang="ru-RU" sz="2000" b="0" i="1" u="none" strike="noStrike" baseline="0" dirty="0" err="1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минимални</a:t>
            </a:r>
            <a:r>
              <a:rPr lang="ru-RU" sz="2000" b="0" i="1" u="none" strike="noStrike" baseline="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 усилия </a:t>
            </a:r>
            <a:endParaRPr lang="en-US" sz="2000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82950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435AED6-ADC3-46A0-9C24-33540BD757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342" y="0"/>
            <a:ext cx="104073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8620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F1C9A715-600B-4E5A-873A-1C5484AC84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5732" y="932155"/>
            <a:ext cx="4900535" cy="419297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508580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8A824-3E67-469B-A206-F67944C08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328474"/>
            <a:ext cx="9905998" cy="1478570"/>
          </a:xfrm>
        </p:spPr>
        <p:txBody>
          <a:bodyPr/>
          <a:lstStyle/>
          <a:p>
            <a:pPr algn="ctr"/>
            <a:r>
              <a:rPr lang="bg-BG" dirty="0"/>
              <a:t>Сървър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C30E7F-A16A-4BAA-B430-1F6FFDA99F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0" y="1501805"/>
            <a:ext cx="9905999" cy="4876801"/>
          </a:xfrm>
        </p:spPr>
        <p:txBody>
          <a:bodyPr/>
          <a:lstStyle/>
          <a:p>
            <a:r>
              <a:rPr lang="en-US" dirty="0"/>
              <a:t>K</a:t>
            </a:r>
            <a:r>
              <a:rPr lang="ru-RU" dirty="0" err="1"/>
              <a:t>омпютър</a:t>
            </a:r>
            <a:r>
              <a:rPr lang="ru-RU" dirty="0"/>
              <a:t>, </a:t>
            </a:r>
            <a:r>
              <a:rPr lang="ru-RU" dirty="0" err="1"/>
              <a:t>стартиращ</a:t>
            </a:r>
            <a:r>
              <a:rPr lang="ru-RU" dirty="0"/>
              <a:t> </a:t>
            </a:r>
            <a:r>
              <a:rPr lang="ru-RU" dirty="0" err="1"/>
              <a:t>сървърен</a:t>
            </a:r>
            <a:r>
              <a:rPr lang="ru-RU" dirty="0"/>
              <a:t> </a:t>
            </a:r>
            <a:r>
              <a:rPr lang="ru-RU" dirty="0" err="1"/>
              <a:t>софтуер</a:t>
            </a:r>
            <a:r>
              <a:rPr lang="ru-RU" dirty="0"/>
              <a:t> </a:t>
            </a:r>
            <a:r>
              <a:rPr lang="ru-RU" dirty="0" err="1"/>
              <a:t>предоставящ</a:t>
            </a:r>
            <a:r>
              <a:rPr lang="ru-RU" dirty="0"/>
              <a:t> услуги </a:t>
            </a:r>
            <a:r>
              <a:rPr lang="ru-RU" dirty="0" err="1"/>
              <a:t>като</a:t>
            </a:r>
            <a:r>
              <a:rPr lang="ru-RU" dirty="0"/>
              <a:t> например хост</a:t>
            </a:r>
            <a:r>
              <a:rPr lang="en-US" dirty="0"/>
              <a:t> (</a:t>
            </a:r>
            <a:r>
              <a:rPr lang="ru-RU" u="sng" dirty="0" err="1"/>
              <a:t>предлага</a:t>
            </a:r>
            <a:r>
              <a:rPr lang="ru-RU" u="sng" dirty="0"/>
              <a:t> </a:t>
            </a:r>
            <a:r>
              <a:rPr lang="ru-RU" u="sng" dirty="0" err="1"/>
              <a:t>информационни</a:t>
            </a:r>
            <a:r>
              <a:rPr lang="ru-RU" u="sng" dirty="0"/>
              <a:t> </a:t>
            </a:r>
            <a:r>
              <a:rPr lang="ru-RU" u="sng" dirty="0" err="1"/>
              <a:t>ресурси</a:t>
            </a:r>
            <a:r>
              <a:rPr lang="ru-RU" u="sng" dirty="0"/>
              <a:t> </a:t>
            </a:r>
            <a:r>
              <a:rPr lang="en-US" u="sng" dirty="0"/>
              <a:t>(HTML,</a:t>
            </a:r>
            <a:r>
              <a:rPr lang="bg-BG" u="sng" dirty="0" err="1"/>
              <a:t>снимки,текст</a:t>
            </a:r>
            <a:r>
              <a:rPr lang="bg-BG" u="sng" dirty="0"/>
              <a:t> и много други)</a:t>
            </a:r>
            <a:r>
              <a:rPr lang="en-US" u="sng" dirty="0"/>
              <a:t> </a:t>
            </a:r>
            <a:r>
              <a:rPr lang="ru-RU" u="sng" dirty="0"/>
              <a:t>за потребители</a:t>
            </a:r>
            <a:r>
              <a:rPr lang="en-US" u="sng" dirty="0"/>
              <a:t> </a:t>
            </a:r>
            <a:r>
              <a:rPr lang="bg-BG" u="sng" dirty="0"/>
              <a:t>в интернет</a:t>
            </a:r>
            <a:r>
              <a:rPr lang="en-US" dirty="0"/>
              <a:t>);</a:t>
            </a:r>
            <a:endParaRPr lang="ru-RU" dirty="0"/>
          </a:p>
          <a:p>
            <a:r>
              <a:rPr lang="ru-RU" dirty="0" err="1"/>
              <a:t>Компютърна</a:t>
            </a:r>
            <a:r>
              <a:rPr lang="ru-RU" dirty="0"/>
              <a:t> </a:t>
            </a:r>
            <a:r>
              <a:rPr lang="ru-RU" dirty="0" err="1"/>
              <a:t>програма</a:t>
            </a:r>
            <a:r>
              <a:rPr lang="ru-RU" dirty="0"/>
              <a:t>, </a:t>
            </a:r>
            <a:r>
              <a:rPr lang="ru-RU" dirty="0" err="1"/>
              <a:t>която</a:t>
            </a:r>
            <a:r>
              <a:rPr lang="ru-RU" dirty="0"/>
              <a:t> </a:t>
            </a:r>
            <a:r>
              <a:rPr lang="ru-RU" dirty="0" err="1"/>
              <a:t>стартира</a:t>
            </a:r>
            <a:r>
              <a:rPr lang="ru-RU" dirty="0"/>
              <a:t> </a:t>
            </a:r>
            <a:r>
              <a:rPr lang="ru-RU" dirty="0" err="1"/>
              <a:t>като</a:t>
            </a:r>
            <a:r>
              <a:rPr lang="ru-RU" dirty="0"/>
              <a:t> услуга, </a:t>
            </a:r>
            <a:r>
              <a:rPr lang="ru-RU" dirty="0" err="1"/>
              <a:t>която</a:t>
            </a:r>
            <a:r>
              <a:rPr lang="ru-RU" dirty="0"/>
              <a:t> </a:t>
            </a:r>
            <a:r>
              <a:rPr lang="ru-RU" dirty="0" err="1"/>
              <a:t>обслужва</a:t>
            </a:r>
            <a:r>
              <a:rPr lang="ru-RU" dirty="0"/>
              <a:t> заявки на </a:t>
            </a:r>
            <a:r>
              <a:rPr lang="ru-RU" dirty="0" err="1"/>
              <a:t>други</a:t>
            </a:r>
            <a:r>
              <a:rPr lang="ru-RU" dirty="0"/>
              <a:t> </a:t>
            </a:r>
            <a:r>
              <a:rPr lang="ru-RU" dirty="0" err="1"/>
              <a:t>програми</a:t>
            </a:r>
            <a:r>
              <a:rPr lang="ru-RU" dirty="0"/>
              <a:t> („</a:t>
            </a:r>
            <a:r>
              <a:rPr lang="ru-RU" dirty="0" err="1"/>
              <a:t>клиенти</a:t>
            </a:r>
            <a:r>
              <a:rPr lang="ru-RU" dirty="0"/>
              <a:t>“). </a:t>
            </a:r>
            <a:r>
              <a:rPr lang="bg-BG" dirty="0"/>
              <a:t>Той</a:t>
            </a:r>
            <a:r>
              <a:rPr lang="en-US" dirty="0"/>
              <a:t> </a:t>
            </a:r>
            <a:r>
              <a:rPr lang="ru-RU" dirty="0" err="1"/>
              <a:t>слуша</a:t>
            </a:r>
            <a:r>
              <a:rPr lang="ru-RU" dirty="0"/>
              <a:t> за заявки (</a:t>
            </a:r>
            <a:r>
              <a:rPr lang="ru-RU" dirty="0" err="1"/>
              <a:t>request</a:t>
            </a:r>
            <a:r>
              <a:rPr lang="ru-RU" dirty="0"/>
              <a:t>) и </a:t>
            </a:r>
            <a:r>
              <a:rPr lang="ru-RU" dirty="0" err="1"/>
              <a:t>връща</a:t>
            </a:r>
            <a:r>
              <a:rPr lang="ru-RU" dirty="0"/>
              <a:t> отговор (</a:t>
            </a:r>
            <a:r>
              <a:rPr lang="ru-RU" dirty="0" err="1"/>
              <a:t>response</a:t>
            </a:r>
            <a:r>
              <a:rPr lang="ru-RU" dirty="0"/>
              <a:t>), </a:t>
            </a:r>
            <a:r>
              <a:rPr lang="ru-RU" dirty="0" err="1"/>
              <a:t>като</a:t>
            </a:r>
            <a:r>
              <a:rPr lang="ru-RU" dirty="0"/>
              <a:t> и </a:t>
            </a:r>
            <a:r>
              <a:rPr lang="ru-RU" dirty="0" err="1"/>
              <a:t>двете</a:t>
            </a:r>
            <a:r>
              <a:rPr lang="ru-RU" dirty="0"/>
              <a:t> операции </a:t>
            </a:r>
            <a:r>
              <a:rPr lang="ru-RU" dirty="0" err="1"/>
              <a:t>са</a:t>
            </a:r>
            <a:r>
              <a:rPr lang="ru-RU" dirty="0"/>
              <a:t> по </a:t>
            </a:r>
            <a:r>
              <a:rPr lang="ru-RU" dirty="0" err="1"/>
              <a:t>предварително</a:t>
            </a:r>
            <a:r>
              <a:rPr lang="ru-RU" dirty="0"/>
              <a:t> </a:t>
            </a:r>
            <a:r>
              <a:rPr lang="ru-RU" dirty="0" err="1"/>
              <a:t>зададен</a:t>
            </a:r>
            <a:r>
              <a:rPr lang="ru-RU" dirty="0"/>
              <a:t> протокол</a:t>
            </a:r>
            <a:r>
              <a:rPr lang="en-US" dirty="0"/>
              <a:t>;</a:t>
            </a:r>
            <a:endParaRPr lang="ru-RU" dirty="0"/>
          </a:p>
          <a:p>
            <a:r>
              <a:rPr lang="bg-BG" dirty="0"/>
              <a:t>Завършена софтуерна система </a:t>
            </a:r>
            <a:r>
              <a:rPr lang="ru-RU" dirty="0"/>
              <a:t>например </a:t>
            </a:r>
            <a:r>
              <a:rPr lang="ru-RU" dirty="0" err="1"/>
              <a:t>сървър</a:t>
            </a:r>
            <a:r>
              <a:rPr lang="ru-RU" dirty="0"/>
              <a:t> база </a:t>
            </a:r>
            <a:r>
              <a:rPr lang="ru-RU" dirty="0" err="1"/>
              <a:t>данни</a:t>
            </a:r>
            <a:r>
              <a:rPr lang="ru-RU" dirty="0"/>
              <a:t>, файлов </a:t>
            </a:r>
            <a:r>
              <a:rPr lang="ru-RU" dirty="0" err="1"/>
              <a:t>сървър</a:t>
            </a:r>
            <a:r>
              <a:rPr lang="ru-RU" dirty="0"/>
              <a:t>, </a:t>
            </a:r>
            <a:r>
              <a:rPr lang="ru-RU" dirty="0" err="1"/>
              <a:t>mail</a:t>
            </a:r>
            <a:r>
              <a:rPr lang="ru-RU" dirty="0"/>
              <a:t> </a:t>
            </a:r>
            <a:r>
              <a:rPr lang="ru-RU" dirty="0" err="1"/>
              <a:t>сървър</a:t>
            </a:r>
            <a:r>
              <a:rPr lang="ru-RU" dirty="0"/>
              <a:t>;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6086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Approach in which an application or service is packaged as an image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With its dependencies and configuration</a:t>
            </a:r>
          </a:p>
          <a:p>
            <a:pPr>
              <a:lnSpc>
                <a:spcPct val="100000"/>
              </a:lnSpc>
            </a:pPr>
            <a:r>
              <a:rPr lang="en-US" dirty="0"/>
              <a:t>The containerized application can be tested and deployed </a:t>
            </a:r>
            <a:br>
              <a:rPr lang="en-US" dirty="0"/>
            </a:br>
            <a:r>
              <a:rPr lang="en-US" dirty="0"/>
              <a:t>as a unit to the host OS</a:t>
            </a:r>
          </a:p>
          <a:p>
            <a:pPr>
              <a:lnSpc>
                <a:spcPct val="100000"/>
              </a:lnSpc>
            </a:pPr>
            <a:r>
              <a:rPr lang="en-US" dirty="0"/>
              <a:t>Allows deployments across environments with </a:t>
            </a:r>
            <a:br>
              <a:rPr lang="en-US" dirty="0"/>
            </a:br>
            <a:r>
              <a:rPr lang="en-US" dirty="0"/>
              <a:t>little or no modification</a:t>
            </a:r>
          </a:p>
          <a:p>
            <a:pPr>
              <a:lnSpc>
                <a:spcPct val="100000"/>
              </a:lnSpc>
            </a:pPr>
            <a:r>
              <a:rPr lang="en-US" dirty="0"/>
              <a:t>Containers also isolate applications from </a:t>
            </a:r>
            <a:br>
              <a:rPr lang="en-US" dirty="0"/>
            </a:br>
            <a:r>
              <a:rPr lang="en-US" dirty="0"/>
              <a:t>each other on a shared OS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containers runs on a container host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container host runs on an OS (Linux or Windows)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Thus having a smaller footprint than virtual machines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Containerization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3EF3168-6301-4034-AEF0-2FC958C068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8393" y="3278115"/>
            <a:ext cx="2671389" cy="177958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53328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Docker is lightweight, open, secure</a:t>
            </a:r>
          </a:p>
          <a:p>
            <a:pPr>
              <a:lnSpc>
                <a:spcPct val="100000"/>
              </a:lnSpc>
            </a:pPr>
            <a:r>
              <a:rPr lang="en-US" dirty="0"/>
              <a:t>It simplifies building, shipping, and running applications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On different environments</a:t>
            </a:r>
          </a:p>
          <a:p>
            <a:pPr>
              <a:lnSpc>
                <a:spcPct val="100000"/>
              </a:lnSpc>
            </a:pPr>
            <a:r>
              <a:rPr lang="en-US" dirty="0"/>
              <a:t>Runs natively on Linux or Windows servers</a:t>
            </a:r>
          </a:p>
          <a:p>
            <a:pPr>
              <a:lnSpc>
                <a:spcPct val="100000"/>
              </a:lnSpc>
            </a:pPr>
            <a:r>
              <a:rPr lang="en-US" dirty="0"/>
              <a:t>Runs on Windows or Mac development machines</a:t>
            </a:r>
          </a:p>
          <a:p>
            <a:pPr>
              <a:lnSpc>
                <a:spcPct val="100000"/>
              </a:lnSpc>
            </a:pPr>
            <a:r>
              <a:rPr lang="en-US" dirty="0"/>
              <a:t>Relies on "images" and "containers"</a:t>
            </a:r>
          </a:p>
          <a:p>
            <a:pPr>
              <a:lnSpc>
                <a:spcPct val="100000"/>
              </a:lnSpc>
            </a:pPr>
            <a:r>
              <a:rPr lang="en-US" dirty="0"/>
              <a:t>The playground is a good starting point:</a:t>
            </a:r>
          </a:p>
          <a:p>
            <a:pPr lvl="1">
              <a:lnSpc>
                <a:spcPct val="100000"/>
              </a:lnSpc>
            </a:pPr>
            <a:r>
              <a:rPr lang="en-GB" dirty="0">
                <a:hlinkClick r:id="rId2"/>
              </a:rPr>
              <a:t>https://www.docker.com/play-with-docker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docker?</a:t>
            </a:r>
          </a:p>
        </p:txBody>
      </p:sp>
    </p:spTree>
    <p:extLst>
      <p:ext uri="{BB962C8B-B14F-4D97-AF65-F5344CB8AC3E}">
        <p14:creationId xmlns:p14="http://schemas.microsoft.com/office/powerpoint/2010/main" val="23151327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Image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An image is just like a blueprint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 read-only template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Contains the building blocks of an application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Framework, dependencies and code are "described" here</a:t>
            </a:r>
          </a:p>
          <a:p>
            <a:pPr>
              <a:lnSpc>
                <a:spcPct val="100000"/>
              </a:lnSpc>
            </a:pPr>
            <a:r>
              <a:rPr lang="en-US" dirty="0"/>
              <a:t>Container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Built from the image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It is the actual running environment for your application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Isolated and secured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It can be started, stopped, moved, and deleted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You create a container for your different application pieces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Database, Presentation, Caching, etc.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docker?</a:t>
            </a:r>
          </a:p>
        </p:txBody>
      </p:sp>
    </p:spTree>
    <p:extLst>
      <p:ext uri="{BB962C8B-B14F-4D97-AF65-F5344CB8AC3E}">
        <p14:creationId xmlns:p14="http://schemas.microsoft.com/office/powerpoint/2010/main" val="12800001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Docker VS Virtual Machines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046190A-8287-46FD-9E0D-C39325EA6A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7077" y="2097088"/>
            <a:ext cx="5874670" cy="3680066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5743193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Virtual Machines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Have a guest OS, which is heavier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Images are bigger in terms of size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Slower startup time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Everything is a copy of the host OS</a:t>
            </a:r>
          </a:p>
          <a:p>
            <a:pPr>
              <a:lnSpc>
                <a:spcPct val="100000"/>
              </a:lnSpc>
            </a:pPr>
            <a:r>
              <a:rPr lang="en-US" dirty="0"/>
              <a:t> Docker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No guest OS, just a process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Images are small in terms of size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Fast startup time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VS Virtual Machines</a:t>
            </a:r>
          </a:p>
        </p:txBody>
      </p:sp>
    </p:spTree>
    <p:extLst>
      <p:ext uri="{BB962C8B-B14F-4D97-AF65-F5344CB8AC3E}">
        <p14:creationId xmlns:p14="http://schemas.microsoft.com/office/powerpoint/2010/main" val="1740633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Accelerating developer onboarding</a:t>
            </a:r>
          </a:p>
          <a:p>
            <a:pPr>
              <a:lnSpc>
                <a:spcPct val="100000"/>
              </a:lnSpc>
            </a:pPr>
            <a:r>
              <a:rPr lang="en-US" dirty="0"/>
              <a:t>Eliminate application conflicts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Isolated containers</a:t>
            </a:r>
          </a:p>
          <a:p>
            <a:pPr>
              <a:lnSpc>
                <a:spcPct val="100000"/>
              </a:lnSpc>
            </a:pPr>
            <a:r>
              <a:rPr lang="en-US" dirty="0"/>
              <a:t>Environment consistency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If it runs on development environment, it should run on the staging/production </a:t>
            </a:r>
          </a:p>
          <a:p>
            <a:pPr>
              <a:lnSpc>
                <a:spcPct val="100000"/>
              </a:lnSpc>
            </a:pPr>
            <a:r>
              <a:rPr lang="en-US" dirty="0"/>
              <a:t>Ship software faster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Updating and migrating software is very easy</a:t>
            </a:r>
          </a:p>
          <a:p>
            <a:pPr lvl="1"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Benefits for web developers</a:t>
            </a:r>
          </a:p>
        </p:txBody>
      </p:sp>
    </p:spTree>
    <p:extLst>
      <p:ext uri="{BB962C8B-B14F-4D97-AF65-F5344CB8AC3E}">
        <p14:creationId xmlns:p14="http://schemas.microsoft.com/office/powerpoint/2010/main" val="10255722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Docker Desktop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Runs on Windows or Mac development machines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Includes Docker Engine, CLI and Kubernetes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Containerize and share any application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Complete Docker development environment</a:t>
            </a:r>
          </a:p>
          <a:p>
            <a:pPr>
              <a:lnSpc>
                <a:spcPct val="100000"/>
              </a:lnSpc>
            </a:pPr>
            <a:r>
              <a:rPr lang="en-GB" dirty="0"/>
              <a:t>On Windows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Ability to switch between Linux and Windows Server environments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Supports Pro, Enterprise, and </a:t>
            </a:r>
            <a:r>
              <a:rPr lang="en-GB" dirty="0"/>
              <a:t>Education versions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For Home – you can only run Linux containers through WSL 2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There are third-party solutions for Linux – </a:t>
            </a:r>
            <a:r>
              <a:rPr lang="en-GB" dirty="0" err="1"/>
              <a:t>DockStation</a:t>
            </a:r>
            <a:r>
              <a:rPr lang="en-GB" dirty="0"/>
              <a:t>, </a:t>
            </a:r>
            <a:br>
              <a:rPr lang="en-GB" dirty="0"/>
            </a:br>
            <a:r>
              <a:rPr lang="en-GB" dirty="0" err="1"/>
              <a:t>CairoDock</a:t>
            </a:r>
            <a:r>
              <a:rPr lang="en-GB" dirty="0"/>
              <a:t>, and more…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Tools</a:t>
            </a:r>
          </a:p>
        </p:txBody>
      </p:sp>
    </p:spTree>
    <p:extLst>
      <p:ext uri="{BB962C8B-B14F-4D97-AF65-F5344CB8AC3E}">
        <p14:creationId xmlns:p14="http://schemas.microsoft.com/office/powerpoint/2010/main" val="8969693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Docker Hub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Cloud-based application registry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Development team collaboration services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Supports public and private repositories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The world’s largest library of container images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Automated builds and webhooks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GB" dirty="0">
                <a:hlinkClick r:id="rId2"/>
              </a:rPr>
              <a:t>https://hub.docker.com/</a:t>
            </a: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Tools</a:t>
            </a:r>
          </a:p>
        </p:txBody>
      </p:sp>
    </p:spTree>
    <p:extLst>
      <p:ext uri="{BB962C8B-B14F-4D97-AF65-F5344CB8AC3E}">
        <p14:creationId xmlns:p14="http://schemas.microsoft.com/office/powerpoint/2010/main" val="3497244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2BBFD-626F-48D8-83BF-F9703EBD8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624872"/>
            <a:ext cx="9905998" cy="1478570"/>
          </a:xfrm>
        </p:spPr>
        <p:txBody>
          <a:bodyPr/>
          <a:lstStyle/>
          <a:p>
            <a:pPr algn="ctr"/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004536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hat is a server? Definition and examples - Market Business News">
            <a:extLst>
              <a:ext uri="{FF2B5EF4-FFF2-40B4-BE49-F238E27FC236}">
                <a16:creationId xmlns:a16="http://schemas.microsoft.com/office/drawing/2014/main" id="{AD3B733D-8D08-4DBB-87D2-5D32B43839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5333" y="372128"/>
            <a:ext cx="8846737" cy="611374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5292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CA3D4EAD-D581-4A2D-8924-C9EB17B0A298}"/>
              </a:ext>
            </a:extLst>
          </p:cNvPr>
          <p:cNvSpPr txBox="1">
            <a:spLocks/>
          </p:cNvSpPr>
          <p:nvPr/>
        </p:nvSpPr>
        <p:spPr>
          <a:xfrm>
            <a:off x="11363814" y="6089997"/>
            <a:ext cx="428822" cy="19647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109D1EF0-1546-402C-95BC-DDB00FAF6F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7227" y="1277543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Distinct client and server </a:t>
            </a:r>
            <a:endParaRPr lang="bg-BG" dirty="0"/>
          </a:p>
          <a:p>
            <a:pPr>
              <a:lnSpc>
                <a:spcPct val="100000"/>
              </a:lnSpc>
            </a:pPr>
            <a:r>
              <a:rPr lang="en-US" dirty="0"/>
              <a:t>Separated by network </a:t>
            </a:r>
            <a:endParaRPr lang="bg-BG" dirty="0"/>
          </a:p>
          <a:p>
            <a:pPr>
              <a:lnSpc>
                <a:spcPct val="100000"/>
              </a:lnSpc>
            </a:pPr>
            <a:r>
              <a:rPr lang="en-US" dirty="0"/>
              <a:t>Communication protocol </a:t>
            </a:r>
            <a:endParaRPr lang="bg-BG" dirty="0"/>
          </a:p>
          <a:p>
            <a:pPr>
              <a:lnSpc>
                <a:spcPct val="100000"/>
              </a:lnSpc>
            </a:pPr>
            <a:r>
              <a:rPr lang="en-US" dirty="0"/>
              <a:t>Many clients, one server</a:t>
            </a:r>
            <a:endParaRPr lang="bg-BG" dirty="0"/>
          </a:p>
          <a:p>
            <a:pPr>
              <a:lnSpc>
                <a:spcPct val="100000"/>
              </a:lnSpc>
            </a:pPr>
            <a:r>
              <a:rPr lang="en-US" dirty="0"/>
              <a:t>Pros: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dirty="0"/>
              <a:t>Secure &amp; Simple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Centralized Control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Easy to manage</a:t>
            </a:r>
          </a:p>
          <a:p>
            <a:pPr>
              <a:lnSpc>
                <a:spcPct val="100000"/>
              </a:lnSpc>
            </a:pPr>
            <a:r>
              <a:rPr lang="en-US" dirty="0"/>
              <a:t>Cons: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Requires network, difficult to scale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Single point of failure</a:t>
            </a:r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DC1ECE59-4BE5-4EE4-9D5C-52EC5CCB8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7227" y="183512"/>
            <a:ext cx="9905998" cy="147857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Client/Server Pattern – Layered</a:t>
            </a:r>
            <a:endParaRPr lang="pt-BR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D9F3AFC-24DE-4645-A45F-4580EFC080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2652" y="1277543"/>
            <a:ext cx="4140573" cy="31897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02963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249A5B-2987-46B0-A386-9A7899F9FC17}"/>
              </a:ext>
            </a:extLst>
          </p:cNvPr>
          <p:cNvSpPr txBox="1">
            <a:spLocks/>
          </p:cNvSpPr>
          <p:nvPr/>
        </p:nvSpPr>
        <p:spPr>
          <a:xfrm>
            <a:off x="11319425" y="6018976"/>
            <a:ext cx="428822" cy="19647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DB53703-BA3C-4D0A-8927-3874D5E45A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2838" y="1206522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GB" dirty="0"/>
              <a:t>Designed for presentation layers </a:t>
            </a:r>
          </a:p>
          <a:p>
            <a:pPr>
              <a:lnSpc>
                <a:spcPct val="100000"/>
              </a:lnSpc>
            </a:pPr>
            <a:r>
              <a:rPr lang="en-GB" dirty="0"/>
              <a:t>View handles output </a:t>
            </a:r>
          </a:p>
          <a:p>
            <a:pPr>
              <a:lnSpc>
                <a:spcPct val="100000"/>
              </a:lnSpc>
            </a:pPr>
            <a:r>
              <a:rPr lang="en-GB" dirty="0"/>
              <a:t>Model handles data </a:t>
            </a:r>
          </a:p>
          <a:p>
            <a:pPr>
              <a:lnSpc>
                <a:spcPct val="100000"/>
              </a:lnSpc>
            </a:pPr>
            <a:r>
              <a:rPr lang="en-GB" dirty="0"/>
              <a:t>Controller handles interaction </a:t>
            </a:r>
          </a:p>
          <a:p>
            <a:pPr>
              <a:lnSpc>
                <a:spcPct val="100000"/>
              </a:lnSpc>
            </a:pPr>
            <a:r>
              <a:rPr lang="en-US" dirty="0"/>
              <a:t>Pros: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Strict separation of concerns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Scales well</a:t>
            </a:r>
          </a:p>
          <a:p>
            <a:pPr>
              <a:lnSpc>
                <a:spcPct val="100000"/>
              </a:lnSpc>
            </a:pPr>
            <a:r>
              <a:rPr lang="en-US" dirty="0"/>
              <a:t>Cons: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High overhead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Scattered code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Hard to data-bind</a:t>
            </a: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2C477925-D85C-4A45-8050-0DB80307A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2838" y="112491"/>
            <a:ext cx="9905998" cy="1478570"/>
          </a:xfr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n-GB" dirty="0"/>
              <a:t>MVC Pattern</a:t>
            </a:r>
            <a:endParaRPr lang="pt-BR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5D8ABEB-8D7F-479D-8AB2-0CC2C7ED5E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6357" y="1365879"/>
            <a:ext cx="4257675" cy="26384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952631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1A93E-5D73-4C66-80B7-ABE8E16BB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126" y="-65062"/>
            <a:ext cx="9905998" cy="1478570"/>
          </a:xfrm>
        </p:spPr>
        <p:txBody>
          <a:bodyPr/>
          <a:lstStyle/>
          <a:p>
            <a:pPr algn="ctr"/>
            <a:r>
              <a:rPr lang="en-US" dirty="0"/>
              <a:t>Students manager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06EC230-C787-4D48-B274-C5986E3145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45218"/>
            <a:ext cx="4005368" cy="221970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BFCD027-E7A6-4931-A490-0E541DA6B2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9120" y="1145218"/>
            <a:ext cx="4850475" cy="221970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703CFA8-C25C-4840-A758-9AA4959A53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97604" y="1145218"/>
            <a:ext cx="4294396" cy="2219709"/>
          </a:xfrm>
          <a:prstGeom prst="rect">
            <a:avLst/>
          </a:prstGeom>
        </p:spPr>
      </p:pic>
      <p:pic>
        <p:nvPicPr>
          <p:cNvPr id="15" name="Graphic 14" descr="Server with solid fill">
            <a:extLst>
              <a:ext uri="{FF2B5EF4-FFF2-40B4-BE49-F238E27FC236}">
                <a16:creationId xmlns:a16="http://schemas.microsoft.com/office/drawing/2014/main" id="{C1D1E781-A880-456E-BC97-C3C5F9A8576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750806" y="3743090"/>
            <a:ext cx="1464215" cy="1464215"/>
          </a:xfrm>
          <a:prstGeom prst="rect">
            <a:avLst/>
          </a:prstGeom>
        </p:spPr>
      </p:pic>
      <p:pic>
        <p:nvPicPr>
          <p:cNvPr id="17" name="Graphic 16" descr="Internet with solid fill">
            <a:extLst>
              <a:ext uri="{FF2B5EF4-FFF2-40B4-BE49-F238E27FC236}">
                <a16:creationId xmlns:a16="http://schemas.microsoft.com/office/drawing/2014/main" id="{81C9BF78-F3D7-44FB-811E-4DDEAF55B31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002684" y="3494862"/>
            <a:ext cx="1823592" cy="182359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A39C48D-95E0-46DB-872F-452435A17CC3}"/>
              </a:ext>
            </a:extLst>
          </p:cNvPr>
          <p:cNvSpPr txBox="1"/>
          <p:nvPr/>
        </p:nvSpPr>
        <p:spPr>
          <a:xfrm>
            <a:off x="904321" y="3487403"/>
            <a:ext cx="5521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Клиент е </a:t>
            </a:r>
            <a:r>
              <a:rPr lang="ru-RU" dirty="0" err="1"/>
              <a:t>браузърът</a:t>
            </a:r>
            <a:r>
              <a:rPr lang="ru-RU" dirty="0"/>
              <a:t> на </a:t>
            </a:r>
            <a:r>
              <a:rPr lang="ru-RU" dirty="0" err="1"/>
              <a:t>текущия</a:t>
            </a:r>
            <a:r>
              <a:rPr lang="ru-RU" dirty="0"/>
              <a:t> </a:t>
            </a:r>
            <a:r>
              <a:rPr lang="ru-RU" dirty="0" err="1"/>
              <a:t>потребител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C03937-F36F-40E8-96B5-2CE6B109B114}"/>
              </a:ext>
            </a:extLst>
          </p:cNvPr>
          <p:cNvSpPr txBox="1"/>
          <p:nvPr/>
        </p:nvSpPr>
        <p:spPr>
          <a:xfrm>
            <a:off x="6744810" y="3487403"/>
            <a:ext cx="61033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Уеб</a:t>
            </a:r>
            <a:r>
              <a:rPr lang="en-US" dirty="0"/>
              <a:t> </a:t>
            </a:r>
            <a:r>
              <a:rPr lang="en-US" dirty="0" err="1"/>
              <a:t>приложение</a:t>
            </a:r>
            <a:r>
              <a:rPr lang="en-US" dirty="0"/>
              <a:t>, </a:t>
            </a:r>
            <a:r>
              <a:rPr lang="en-US" dirty="0" err="1"/>
              <a:t>хостнато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уеб</a:t>
            </a:r>
            <a:r>
              <a:rPr lang="en-US" dirty="0"/>
              <a:t> </a:t>
            </a:r>
            <a:r>
              <a:rPr lang="en-US" dirty="0" err="1"/>
              <a:t>сървър</a:t>
            </a:r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E65F756-2835-4790-BC91-352DB1A42828}"/>
              </a:ext>
            </a:extLst>
          </p:cNvPr>
          <p:cNvCxnSpPr>
            <a:cxnSpLocks/>
          </p:cNvCxnSpPr>
          <p:nvPr/>
        </p:nvCxnSpPr>
        <p:spPr>
          <a:xfrm>
            <a:off x="3826276" y="4211350"/>
            <a:ext cx="39245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A458894-E858-4761-85A3-769D2584AF8E}"/>
              </a:ext>
            </a:extLst>
          </p:cNvPr>
          <p:cNvSpPr txBox="1"/>
          <p:nvPr/>
        </p:nvSpPr>
        <p:spPr>
          <a:xfrm>
            <a:off x="4630664" y="3843094"/>
            <a:ext cx="2114146" cy="369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www.manager.com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827F54F-B8CE-4D6B-B667-295A48945F69}"/>
              </a:ext>
            </a:extLst>
          </p:cNvPr>
          <p:cNvCxnSpPr>
            <a:cxnSpLocks/>
          </p:cNvCxnSpPr>
          <p:nvPr/>
        </p:nvCxnSpPr>
        <p:spPr>
          <a:xfrm flipH="1" flipV="1">
            <a:off x="3826276" y="4503578"/>
            <a:ext cx="3924530" cy="21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20B6E233-12A5-438F-B9B4-6EB53507A5B7}"/>
              </a:ext>
            </a:extLst>
          </p:cNvPr>
          <p:cNvSpPr txBox="1"/>
          <p:nvPr/>
        </p:nvSpPr>
        <p:spPr>
          <a:xfrm>
            <a:off x="4441195" y="4218273"/>
            <a:ext cx="35761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HTML, CSS, JS, Pictures…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380BB06-5F0C-495B-B2B1-DD26C431517A}"/>
              </a:ext>
            </a:extLst>
          </p:cNvPr>
          <p:cNvCxnSpPr>
            <a:cxnSpLocks/>
          </p:cNvCxnSpPr>
          <p:nvPr/>
        </p:nvCxnSpPr>
        <p:spPr>
          <a:xfrm flipH="1" flipV="1">
            <a:off x="3826276" y="5123969"/>
            <a:ext cx="3924530" cy="21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4660495-F231-4756-A420-39C30E6E1818}"/>
              </a:ext>
            </a:extLst>
          </p:cNvPr>
          <p:cNvSpPr txBox="1"/>
          <p:nvPr/>
        </p:nvSpPr>
        <p:spPr>
          <a:xfrm>
            <a:off x="4502267" y="4781148"/>
            <a:ext cx="35761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HTML, CSS, JS, Pictures…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835735E-350D-4F04-9B91-B9FAF80ADDA5}"/>
              </a:ext>
            </a:extLst>
          </p:cNvPr>
          <p:cNvSpPr txBox="1"/>
          <p:nvPr/>
        </p:nvSpPr>
        <p:spPr>
          <a:xfrm>
            <a:off x="4522871" y="4458903"/>
            <a:ext cx="2560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www.manager.com/Tests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BE75B64-A013-43D6-8B2D-51EB4CF02106}"/>
              </a:ext>
            </a:extLst>
          </p:cNvPr>
          <p:cNvCxnSpPr>
            <a:cxnSpLocks/>
          </p:cNvCxnSpPr>
          <p:nvPr/>
        </p:nvCxnSpPr>
        <p:spPr>
          <a:xfrm>
            <a:off x="3959551" y="4797949"/>
            <a:ext cx="39245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200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raphic 23" descr="Server with solid fill">
            <a:extLst>
              <a:ext uri="{FF2B5EF4-FFF2-40B4-BE49-F238E27FC236}">
                <a16:creationId xmlns:a16="http://schemas.microsoft.com/office/drawing/2014/main" id="{9AE7C9DF-38F0-402E-80BF-75F9ADC3D0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97540" y="3500021"/>
            <a:ext cx="2476270" cy="2476270"/>
          </a:xfrm>
          <a:prstGeom prst="rect">
            <a:avLst/>
          </a:prstGeom>
        </p:spPr>
      </p:pic>
      <p:pic>
        <p:nvPicPr>
          <p:cNvPr id="25" name="Graphic 24" descr="Internet with solid fill">
            <a:extLst>
              <a:ext uri="{FF2B5EF4-FFF2-40B4-BE49-F238E27FC236}">
                <a16:creationId xmlns:a16="http://schemas.microsoft.com/office/drawing/2014/main" id="{A086C33B-47FC-4132-9094-FE20893876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47565" y="3251792"/>
            <a:ext cx="2725445" cy="2725445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B43E00B9-7213-4484-86AC-AF8CCFFF867B}"/>
              </a:ext>
            </a:extLst>
          </p:cNvPr>
          <p:cNvSpPr txBox="1"/>
          <p:nvPr/>
        </p:nvSpPr>
        <p:spPr>
          <a:xfrm>
            <a:off x="836077" y="2959634"/>
            <a:ext cx="55219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/>
              <a:t>Клиент е отделно приложение, изпълняващо в браузъра на текущия потребител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B1284B7-9A50-4380-9E4A-06CA286326AA}"/>
              </a:ext>
            </a:extLst>
          </p:cNvPr>
          <p:cNvSpPr txBox="1"/>
          <p:nvPr/>
        </p:nvSpPr>
        <p:spPr>
          <a:xfrm>
            <a:off x="6691544" y="3244334"/>
            <a:ext cx="61033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Уеб</a:t>
            </a:r>
            <a:r>
              <a:rPr lang="en-US" dirty="0"/>
              <a:t> </a:t>
            </a:r>
            <a:r>
              <a:rPr lang="en-US" dirty="0" err="1"/>
              <a:t>приложение</a:t>
            </a:r>
            <a:r>
              <a:rPr lang="en-US" dirty="0"/>
              <a:t>, </a:t>
            </a:r>
            <a:r>
              <a:rPr lang="en-US" dirty="0" err="1"/>
              <a:t>хостнато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уеб</a:t>
            </a:r>
            <a:r>
              <a:rPr lang="en-US" dirty="0"/>
              <a:t> </a:t>
            </a:r>
            <a:r>
              <a:rPr lang="en-US" dirty="0" err="1"/>
              <a:t>сървър</a:t>
            </a:r>
            <a:endParaRPr lang="en-US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50CE77F-AA5F-4234-AA53-AE85DCFED43F}"/>
              </a:ext>
            </a:extLst>
          </p:cNvPr>
          <p:cNvCxnSpPr>
            <a:cxnSpLocks/>
          </p:cNvCxnSpPr>
          <p:nvPr/>
        </p:nvCxnSpPr>
        <p:spPr>
          <a:xfrm>
            <a:off x="3773010" y="3968281"/>
            <a:ext cx="39245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02CBE3DA-4873-4145-A3C3-5185253B60A0}"/>
              </a:ext>
            </a:extLst>
          </p:cNvPr>
          <p:cNvSpPr txBox="1"/>
          <p:nvPr/>
        </p:nvSpPr>
        <p:spPr>
          <a:xfrm>
            <a:off x="4577398" y="3600025"/>
            <a:ext cx="2114146" cy="369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www.manager.com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518880A-A4B0-452D-8FEA-757FCDCAA716}"/>
              </a:ext>
            </a:extLst>
          </p:cNvPr>
          <p:cNvCxnSpPr>
            <a:cxnSpLocks/>
          </p:cNvCxnSpPr>
          <p:nvPr/>
        </p:nvCxnSpPr>
        <p:spPr>
          <a:xfrm flipH="1" flipV="1">
            <a:off x="3773010" y="4260509"/>
            <a:ext cx="3924530" cy="21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B263F62-CAFF-4AD8-8BE4-B7760024598C}"/>
              </a:ext>
            </a:extLst>
          </p:cNvPr>
          <p:cNvSpPr txBox="1"/>
          <p:nvPr/>
        </p:nvSpPr>
        <p:spPr>
          <a:xfrm>
            <a:off x="4387929" y="3975204"/>
            <a:ext cx="35761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HTML, CSS, JS, Pictures…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9DDBD90-F34D-4F79-A0FD-D72190DF8005}"/>
              </a:ext>
            </a:extLst>
          </p:cNvPr>
          <p:cNvCxnSpPr>
            <a:cxnSpLocks/>
          </p:cNvCxnSpPr>
          <p:nvPr/>
        </p:nvCxnSpPr>
        <p:spPr>
          <a:xfrm flipH="1" flipV="1">
            <a:off x="3773010" y="4880900"/>
            <a:ext cx="3924530" cy="21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636E68A2-32F5-4608-AA0E-9ECBDA9A3121}"/>
              </a:ext>
            </a:extLst>
          </p:cNvPr>
          <p:cNvSpPr txBox="1"/>
          <p:nvPr/>
        </p:nvSpPr>
        <p:spPr>
          <a:xfrm>
            <a:off x="4387929" y="4599467"/>
            <a:ext cx="25814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JSON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5D7C6F3-F82E-4661-A265-03F1175B0196}"/>
              </a:ext>
            </a:extLst>
          </p:cNvPr>
          <p:cNvSpPr txBox="1"/>
          <p:nvPr/>
        </p:nvSpPr>
        <p:spPr>
          <a:xfrm>
            <a:off x="4469605" y="4215834"/>
            <a:ext cx="2560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www.manager.com/Tests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D3BD839-AB4E-4A70-9421-F50037212126}"/>
              </a:ext>
            </a:extLst>
          </p:cNvPr>
          <p:cNvCxnSpPr>
            <a:cxnSpLocks/>
          </p:cNvCxnSpPr>
          <p:nvPr/>
        </p:nvCxnSpPr>
        <p:spPr>
          <a:xfrm>
            <a:off x="3906285" y="4554880"/>
            <a:ext cx="39245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31BB0358-8DDA-4809-830A-0458E2C2325A}"/>
              </a:ext>
            </a:extLst>
          </p:cNvPr>
          <p:cNvSpPr/>
          <p:nvPr/>
        </p:nvSpPr>
        <p:spPr>
          <a:xfrm>
            <a:off x="2367912" y="144236"/>
            <a:ext cx="700127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Single-Page Application 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69FEE6A-6EB5-41A1-9123-563C0B64821B}"/>
              </a:ext>
            </a:extLst>
          </p:cNvPr>
          <p:cNvCxnSpPr>
            <a:cxnSpLocks/>
          </p:cNvCxnSpPr>
          <p:nvPr/>
        </p:nvCxnSpPr>
        <p:spPr>
          <a:xfrm>
            <a:off x="3906285" y="5186674"/>
            <a:ext cx="39245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C8FB1C7-F0B7-4F60-81DE-2104A6DB4070}"/>
              </a:ext>
            </a:extLst>
          </p:cNvPr>
          <p:cNvCxnSpPr>
            <a:cxnSpLocks/>
          </p:cNvCxnSpPr>
          <p:nvPr/>
        </p:nvCxnSpPr>
        <p:spPr>
          <a:xfrm flipH="1" flipV="1">
            <a:off x="3839648" y="5528837"/>
            <a:ext cx="3924530" cy="21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45C78E49-F601-4ADE-929C-6476338D72B8}"/>
              </a:ext>
            </a:extLst>
          </p:cNvPr>
          <p:cNvSpPr txBox="1"/>
          <p:nvPr/>
        </p:nvSpPr>
        <p:spPr>
          <a:xfrm>
            <a:off x="4541808" y="4841888"/>
            <a:ext cx="2560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www.manager.com/bot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8B359BC-7EA7-4375-89D9-99710C38D239}"/>
              </a:ext>
            </a:extLst>
          </p:cNvPr>
          <p:cNvSpPr txBox="1"/>
          <p:nvPr/>
        </p:nvSpPr>
        <p:spPr>
          <a:xfrm>
            <a:off x="4387929" y="5211220"/>
            <a:ext cx="25814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JSON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E732D65-74E0-4706-9BA4-766B5A58042B}"/>
              </a:ext>
            </a:extLst>
          </p:cNvPr>
          <p:cNvSpPr txBox="1"/>
          <p:nvPr/>
        </p:nvSpPr>
        <p:spPr>
          <a:xfrm>
            <a:off x="1388656" y="1004629"/>
            <a:ext cx="977057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bg-BG" sz="2000" dirty="0"/>
              <a:t>В</a:t>
            </a:r>
            <a:r>
              <a:rPr lang="en-US" sz="2000" dirty="0" err="1"/>
              <a:t>заимодейства</a:t>
            </a:r>
            <a:r>
              <a:rPr lang="en-US" sz="2000" dirty="0"/>
              <a:t> с </a:t>
            </a:r>
            <a:r>
              <a:rPr lang="en-US" sz="2000" dirty="0" err="1"/>
              <a:t>потребителя</a:t>
            </a:r>
            <a:r>
              <a:rPr lang="en-US" sz="2000" dirty="0"/>
              <a:t> </a:t>
            </a:r>
            <a:r>
              <a:rPr lang="en-US" sz="2000" dirty="0" err="1"/>
              <a:t>чрез</a:t>
            </a:r>
            <a:r>
              <a:rPr lang="en-US" sz="2000" dirty="0"/>
              <a:t> </a:t>
            </a:r>
            <a:r>
              <a:rPr lang="en-US" sz="2000" dirty="0" err="1"/>
              <a:t>динамично</a:t>
            </a:r>
            <a:r>
              <a:rPr lang="en-US" sz="2000" dirty="0"/>
              <a:t> </a:t>
            </a:r>
            <a:r>
              <a:rPr lang="en-US" sz="2000" dirty="0" err="1"/>
              <a:t>пренаписване</a:t>
            </a:r>
            <a:r>
              <a:rPr lang="en-US" sz="2000" dirty="0"/>
              <a:t> </a:t>
            </a:r>
            <a:r>
              <a:rPr lang="en-US" sz="2000" dirty="0" err="1"/>
              <a:t>на</a:t>
            </a:r>
            <a:r>
              <a:rPr lang="en-US" sz="2000" dirty="0"/>
              <a:t> </a:t>
            </a:r>
            <a:r>
              <a:rPr lang="en-US" sz="2000" dirty="0" err="1"/>
              <a:t>текущата</a:t>
            </a:r>
            <a:r>
              <a:rPr lang="en-US" sz="2000" dirty="0"/>
              <a:t> </a:t>
            </a:r>
            <a:r>
              <a:rPr lang="en-US" sz="2000" dirty="0" err="1"/>
              <a:t>уеб</a:t>
            </a:r>
            <a:r>
              <a:rPr lang="en-US" sz="2000" dirty="0"/>
              <a:t> </a:t>
            </a:r>
            <a:r>
              <a:rPr lang="en-US" sz="2000" dirty="0" err="1"/>
              <a:t>страница</a:t>
            </a:r>
            <a:r>
              <a:rPr lang="en-US" sz="2000" dirty="0"/>
              <a:t> с </a:t>
            </a:r>
            <a:r>
              <a:rPr lang="en-US" sz="2000" dirty="0" err="1"/>
              <a:t>нови</a:t>
            </a:r>
            <a:r>
              <a:rPr lang="en-US" sz="2000" dirty="0"/>
              <a:t> </a:t>
            </a:r>
            <a:r>
              <a:rPr lang="en-US" sz="2000" dirty="0" err="1"/>
              <a:t>данни</a:t>
            </a:r>
            <a:r>
              <a:rPr lang="en-US" sz="2000" dirty="0"/>
              <a:t> </a:t>
            </a:r>
            <a:r>
              <a:rPr lang="en-US" sz="2000" dirty="0" err="1"/>
              <a:t>от</a:t>
            </a:r>
            <a:r>
              <a:rPr lang="en-US" sz="2000" dirty="0"/>
              <a:t> </a:t>
            </a:r>
            <a:r>
              <a:rPr lang="en-US" sz="2000" dirty="0" err="1"/>
              <a:t>уеб</a:t>
            </a:r>
            <a:r>
              <a:rPr lang="en-US" sz="2000" dirty="0"/>
              <a:t> </a:t>
            </a:r>
            <a:r>
              <a:rPr lang="en-US" sz="2000" dirty="0" err="1"/>
              <a:t>сървъра</a:t>
            </a:r>
            <a:r>
              <a:rPr lang="en-US" sz="2000" dirty="0"/>
              <a:t>, </a:t>
            </a:r>
            <a:r>
              <a:rPr lang="en-US" sz="2000" dirty="0" err="1"/>
              <a:t>вместо</a:t>
            </a:r>
            <a:r>
              <a:rPr lang="en-US" sz="2000" dirty="0"/>
              <a:t> </a:t>
            </a:r>
            <a:r>
              <a:rPr lang="bg-BG" sz="2000" dirty="0"/>
              <a:t>да </a:t>
            </a:r>
            <a:r>
              <a:rPr lang="bg-BG" sz="2000" dirty="0" err="1"/>
              <a:t>пре</a:t>
            </a:r>
            <a:r>
              <a:rPr lang="bg-BG" sz="2000" dirty="0"/>
              <a:t>-</a:t>
            </a:r>
            <a:r>
              <a:rPr lang="en-US" sz="2000" dirty="0" err="1"/>
              <a:t>зарежда</a:t>
            </a:r>
            <a:r>
              <a:rPr lang="en-US" sz="2000" dirty="0"/>
              <a:t> </a:t>
            </a:r>
            <a:r>
              <a:rPr lang="en-US" sz="2000" dirty="0" err="1"/>
              <a:t>цели</a:t>
            </a:r>
            <a:r>
              <a:rPr lang="en-US" sz="2000" dirty="0"/>
              <a:t> </a:t>
            </a:r>
            <a:r>
              <a:rPr lang="en-US" sz="2000" dirty="0" err="1"/>
              <a:t>нови</a:t>
            </a:r>
            <a:r>
              <a:rPr lang="en-US" sz="2000" dirty="0"/>
              <a:t> </a:t>
            </a:r>
            <a:r>
              <a:rPr lang="en-US" sz="2000" dirty="0" err="1"/>
              <a:t>страници</a:t>
            </a:r>
            <a:r>
              <a:rPr lang="en-US" sz="2000" dirty="0"/>
              <a:t>. </a:t>
            </a:r>
            <a:r>
              <a:rPr lang="en-US" sz="2000" dirty="0" err="1"/>
              <a:t>Целта</a:t>
            </a:r>
            <a:r>
              <a:rPr lang="en-US" sz="2000" dirty="0"/>
              <a:t> е </a:t>
            </a:r>
            <a:r>
              <a:rPr lang="en-US" sz="2000" dirty="0" err="1"/>
              <a:t>по-бързи</a:t>
            </a:r>
            <a:r>
              <a:rPr lang="en-US" sz="2000" dirty="0"/>
              <a:t> </a:t>
            </a:r>
            <a:r>
              <a:rPr lang="en-US" sz="2000" dirty="0" err="1"/>
              <a:t>преходи</a:t>
            </a:r>
            <a:r>
              <a:rPr lang="bg-BG" sz="2000" dirty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726517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Best suited for: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User interface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User initiated actions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Large scale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Short, focused actions </a:t>
            </a:r>
          </a:p>
          <a:p>
            <a:pPr>
              <a:lnSpc>
                <a:spcPct val="100000"/>
              </a:lnSpc>
            </a:pPr>
            <a:r>
              <a:rPr lang="en-US" dirty="0"/>
              <a:t>Request-Response based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Application Types – Web application </a:t>
            </a:r>
            <a:endParaRPr lang="pt-BR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C3B5CC1-10AA-40DD-861D-2E0FBD7BB1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6887" y="1712549"/>
            <a:ext cx="5330524" cy="320108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67361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Best suited for: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Data retrieval and storage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Client initiated actions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Large scale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Short, focused actions</a:t>
            </a:r>
          </a:p>
          <a:p>
            <a:pPr>
              <a:lnSpc>
                <a:spcPct val="100000"/>
              </a:lnSpc>
            </a:pPr>
            <a:r>
              <a:rPr lang="en-US" dirty="0"/>
              <a:t>Usually REST based </a:t>
            </a:r>
          </a:p>
          <a:p>
            <a:pPr>
              <a:lnSpc>
                <a:spcPct val="100000"/>
              </a:lnSpc>
            </a:pPr>
            <a:r>
              <a:rPr lang="en-GB" dirty="0"/>
              <a:t>Returns data, not HTML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Combination of: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URL (https://www.mysite.com/api/orders)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Parameters (date=10/10/2017)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HTTP Verb (GET)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Application Types – Web API</a:t>
            </a:r>
            <a:endParaRPr lang="pt-BR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1904BF5-626E-4FCD-A72A-074C8423A9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7935" y="1712549"/>
            <a:ext cx="4699476" cy="313703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850874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104</TotalTime>
  <Words>1005</Words>
  <Application>Microsoft Office PowerPoint</Application>
  <PresentationFormat>Widescreen</PresentationFormat>
  <Paragraphs>188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Times New Roman</vt:lpstr>
      <vt:lpstr>Tw Cen MT</vt:lpstr>
      <vt:lpstr>Circuit</vt:lpstr>
      <vt:lpstr>PowerPoint Presentation</vt:lpstr>
      <vt:lpstr>Сървър</vt:lpstr>
      <vt:lpstr>PowerPoint Presentation</vt:lpstr>
      <vt:lpstr>Client/Server Pattern – Layered</vt:lpstr>
      <vt:lpstr>MVC Pattern</vt:lpstr>
      <vt:lpstr>Students manager</vt:lpstr>
      <vt:lpstr>PowerPoint Presentation</vt:lpstr>
      <vt:lpstr>Application Types – Web application </vt:lpstr>
      <vt:lpstr>Application Types – Web API</vt:lpstr>
      <vt:lpstr>Application Types – Mobile Application</vt:lpstr>
      <vt:lpstr>Application Types – desktop Application</vt:lpstr>
      <vt:lpstr>Application Types – Console Application</vt:lpstr>
      <vt:lpstr>Application Types – Service</vt:lpstr>
      <vt:lpstr>Back-end and service Technologies</vt:lpstr>
      <vt:lpstr>Mobile technologies</vt:lpstr>
      <vt:lpstr>PowerPoint Presentation</vt:lpstr>
      <vt:lpstr>PowerPoint Presentation</vt:lpstr>
      <vt:lpstr>PowerPoint Presentation</vt:lpstr>
      <vt:lpstr>PowerPoint Presentation</vt:lpstr>
      <vt:lpstr>Containerization </vt:lpstr>
      <vt:lpstr>What is docker?</vt:lpstr>
      <vt:lpstr>What is docker?</vt:lpstr>
      <vt:lpstr>Docker VS Virtual Machines</vt:lpstr>
      <vt:lpstr>Docker VS Virtual Machines</vt:lpstr>
      <vt:lpstr>Benefits for web developers</vt:lpstr>
      <vt:lpstr>Docker Tools</vt:lpstr>
      <vt:lpstr>Docker Tools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Yordanov, Yordan (Varna) BGR</dc:creator>
  <cp:lastModifiedBy>Yordanov, Yordan (Varna) BGR</cp:lastModifiedBy>
  <cp:revision>20</cp:revision>
  <dcterms:created xsi:type="dcterms:W3CDTF">2023-01-26T05:30:47Z</dcterms:created>
  <dcterms:modified xsi:type="dcterms:W3CDTF">2023-02-01T08:06:23Z</dcterms:modified>
</cp:coreProperties>
</file>