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59" r:id="rId4"/>
    <p:sldId id="261"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69" autoAdjust="0"/>
  </p:normalViewPr>
  <p:slideViewPr>
    <p:cSldViewPr>
      <p:cViewPr>
        <p:scale>
          <a:sx n="75" d="100"/>
          <a:sy n="75" d="100"/>
        </p:scale>
        <p:origin x="-2712" y="-5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71045A-36AC-43FF-AAF0-7843EA8D23A4}" type="datetimeFigureOut">
              <a:rPr lang="en-US" smtClean="0"/>
              <a:t>19-Jan-14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299AC4-718F-46FC-98F6-1E9DD192467F}" type="slidenum">
              <a:rPr lang="en-US" smtClean="0"/>
              <a:t>‹#›</a:t>
            </a:fld>
            <a:endParaRPr lang="en-US"/>
          </a:p>
        </p:txBody>
      </p:sp>
    </p:spTree>
    <p:extLst>
      <p:ext uri="{BB962C8B-B14F-4D97-AF65-F5344CB8AC3E}">
        <p14:creationId xmlns:p14="http://schemas.microsoft.com/office/powerpoint/2010/main" val="15327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 marR="28575" latinLnBrk="1"/>
            <a:r>
              <a:rPr lang="en-US" sz="2000" b="1" dirty="0" smtClean="0">
                <a:solidFill>
                  <a:srgbClr val="444444"/>
                </a:solidFill>
                <a:latin typeface="Segoe UI"/>
                <a:ea typeface="Times New Roman"/>
              </a:rPr>
              <a:t>Gameplay </a:t>
            </a:r>
          </a:p>
          <a:p>
            <a:pPr latinLnBrk="1"/>
            <a:r>
              <a:rPr lang="en-US" b="1" dirty="0" smtClean="0"/>
              <a:t> </a:t>
            </a:r>
          </a:p>
          <a:p>
            <a:pPr marL="342900" indent="-342900">
              <a:buFont typeface="Arial" pitchFamily="34" charset="0"/>
              <a:buChar char="•"/>
            </a:pPr>
            <a:r>
              <a:rPr lang="en-US" sz="2000" dirty="0" smtClean="0">
                <a:solidFill>
                  <a:schemeClr val="tx2"/>
                </a:solidFill>
              </a:rPr>
              <a:t>word is appearing at random horizontal position at the top of the playfield</a:t>
            </a:r>
          </a:p>
          <a:p>
            <a:pPr marL="342900" indent="-342900">
              <a:buFont typeface="Arial" pitchFamily="34" charset="0"/>
              <a:buChar char="•"/>
            </a:pPr>
            <a:r>
              <a:rPr lang="en-US" sz="2000" dirty="0" smtClean="0">
                <a:solidFill>
                  <a:schemeClr val="tx2"/>
                </a:solidFill>
              </a:rPr>
              <a:t>only few words at start, increasing with game progress</a:t>
            </a:r>
          </a:p>
          <a:p>
            <a:pPr marL="342900" indent="-342900">
              <a:buFont typeface="Arial" pitchFamily="34" charset="0"/>
              <a:buChar char="•"/>
            </a:pPr>
            <a:r>
              <a:rPr lang="en-US" sz="2000" dirty="0" smtClean="0">
                <a:solidFill>
                  <a:schemeClr val="tx2"/>
                </a:solidFill>
              </a:rPr>
              <a:t>each word reaching the bottom is considered error</a:t>
            </a:r>
          </a:p>
          <a:p>
            <a:pPr marL="800100" lvl="1" indent="-342900">
              <a:buFont typeface="Arial" pitchFamily="34" charset="0"/>
              <a:buChar char="•"/>
            </a:pPr>
            <a:r>
              <a:rPr lang="en-US" sz="2000" dirty="0" smtClean="0">
                <a:solidFill>
                  <a:schemeClr val="tx2"/>
                </a:solidFill>
              </a:rPr>
              <a:t>it takes a life</a:t>
            </a:r>
          </a:p>
          <a:p>
            <a:pPr marL="800100" lvl="1" indent="-342900">
              <a:buFont typeface="Arial" pitchFamily="34" charset="0"/>
              <a:buChar char="•"/>
            </a:pPr>
            <a:r>
              <a:rPr lang="en-US" sz="2000" dirty="0" smtClean="0">
                <a:solidFill>
                  <a:schemeClr val="tx2"/>
                </a:solidFill>
              </a:rPr>
              <a:t>cleans the screen and word-fall starts over</a:t>
            </a:r>
          </a:p>
          <a:p>
            <a:pPr marL="342900" indent="-342900">
              <a:buFont typeface="Arial" pitchFamily="34" charset="0"/>
              <a:buChar char="•"/>
            </a:pPr>
            <a:r>
              <a:rPr lang="en-US" sz="2000" dirty="0" smtClean="0">
                <a:solidFill>
                  <a:schemeClr val="tx2"/>
                </a:solidFill>
              </a:rPr>
              <a:t>Game gradually increases speed and so does the perception for difficulty</a:t>
            </a:r>
          </a:p>
        </p:txBody>
      </p:sp>
      <p:sp>
        <p:nvSpPr>
          <p:cNvPr id="4" name="Slide Number Placeholder 3"/>
          <p:cNvSpPr>
            <a:spLocks noGrp="1"/>
          </p:cNvSpPr>
          <p:nvPr>
            <p:ph type="sldNum" sz="quarter" idx="10"/>
          </p:nvPr>
        </p:nvSpPr>
        <p:spPr/>
        <p:txBody>
          <a:bodyPr/>
          <a:lstStyle/>
          <a:p>
            <a:fld id="{3F299AC4-718F-46FC-98F6-1E9DD192467F}" type="slidenum">
              <a:rPr lang="en-US" smtClean="0"/>
              <a:t>3</a:t>
            </a:fld>
            <a:endParaRPr lang="en-US"/>
          </a:p>
        </p:txBody>
      </p:sp>
    </p:spTree>
    <p:extLst>
      <p:ext uri="{BB962C8B-B14F-4D97-AF65-F5344CB8AC3E}">
        <p14:creationId xmlns:p14="http://schemas.microsoft.com/office/powerpoint/2010/main" val="329333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r>
              <a:rPr lang="en-US" sz="1200" b="1" kern="1200" dirty="0" smtClean="0">
                <a:solidFill>
                  <a:schemeClr val="tx1"/>
                </a:solidFill>
                <a:effectLst/>
                <a:latin typeface="+mn-lt"/>
                <a:ea typeface="+mn-ea"/>
                <a:cs typeface="+mn-cs"/>
              </a:rPr>
              <a:t>Cheats (power-ups)</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FREEZE</a:t>
            </a:r>
            <a:r>
              <a:rPr lang="en-US" sz="1200" kern="1200" dirty="0" smtClean="0">
                <a:solidFill>
                  <a:schemeClr val="tx1"/>
                </a:solidFill>
                <a:effectLst/>
                <a:latin typeface="+mn-lt"/>
                <a:ea typeface="+mn-ea"/>
                <a:cs typeface="+mn-cs"/>
              </a:rPr>
              <a:t> mode – words freeze for some short period of time allowing player to catch-up with screen clearance, then word-fall continues from freeze position (only words not cleared during FREEZE mode). </a:t>
            </a:r>
          </a:p>
          <a:p>
            <a:pPr lvl="0"/>
            <a:r>
              <a:rPr lang="en-US" sz="1200" i="1" kern="1200" dirty="0" smtClean="0">
                <a:solidFill>
                  <a:schemeClr val="tx1"/>
                </a:solidFill>
                <a:effectLst/>
                <a:latin typeface="+mn-lt"/>
                <a:ea typeface="+mn-ea"/>
                <a:cs typeface="+mn-cs"/>
              </a:rPr>
              <a:t>Word-fall is only suspended, without initialized and game progress remains intact.</a:t>
            </a:r>
          </a:p>
          <a:p>
            <a:pPr lvl="0"/>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ARNIE</a:t>
            </a:r>
            <a:r>
              <a:rPr lang="en-US" sz="1200" kern="1200" dirty="0" smtClean="0">
                <a:solidFill>
                  <a:schemeClr val="tx1"/>
                </a:solidFill>
                <a:effectLst/>
                <a:latin typeface="+mn-lt"/>
                <a:ea typeface="+mn-ea"/>
                <a:cs typeface="+mn-cs"/>
              </a:rPr>
              <a:t> mode – screen is cleared and new words start falling from top.  </a:t>
            </a:r>
          </a:p>
          <a:p>
            <a:pPr lvl="0"/>
            <a:r>
              <a:rPr lang="en-US" sz="1200" i="1" kern="1200" dirty="0" smtClean="0">
                <a:solidFill>
                  <a:schemeClr val="tx1"/>
                </a:solidFill>
                <a:effectLst/>
                <a:latin typeface="+mn-lt"/>
                <a:ea typeface="+mn-ea"/>
                <a:cs typeface="+mn-cs"/>
              </a:rPr>
              <a:t>Word-fall is initialized, while game progress remains intact.</a:t>
            </a:r>
            <a:endParaRPr lang="en-US" sz="1200" kern="1200" dirty="0" smtClean="0">
              <a:solidFill>
                <a:schemeClr val="tx1"/>
              </a:solidFill>
              <a:effectLst/>
              <a:latin typeface="+mn-lt"/>
              <a:ea typeface="+mn-ea"/>
              <a:cs typeface="+mn-cs"/>
            </a:endParaRPr>
          </a:p>
          <a:p>
            <a:pPr marL="28575" marR="28575" latinLnBrk="1"/>
            <a:endParaRPr lang="en-US" sz="2000" dirty="0" smtClean="0">
              <a:solidFill>
                <a:schemeClr val="tx2"/>
              </a:solidFill>
            </a:endParaRPr>
          </a:p>
        </p:txBody>
      </p:sp>
      <p:sp>
        <p:nvSpPr>
          <p:cNvPr id="4" name="Slide Number Placeholder 3"/>
          <p:cNvSpPr>
            <a:spLocks noGrp="1"/>
          </p:cNvSpPr>
          <p:nvPr>
            <p:ph type="sldNum" sz="quarter" idx="10"/>
          </p:nvPr>
        </p:nvSpPr>
        <p:spPr/>
        <p:txBody>
          <a:bodyPr/>
          <a:lstStyle/>
          <a:p>
            <a:fld id="{3F299AC4-718F-46FC-98F6-1E9DD192467F}" type="slidenum">
              <a:rPr lang="en-US" smtClean="0"/>
              <a:t>4</a:t>
            </a:fld>
            <a:endParaRPr lang="en-US"/>
          </a:p>
        </p:txBody>
      </p:sp>
    </p:spTree>
    <p:extLst>
      <p:ext uri="{BB962C8B-B14F-4D97-AF65-F5344CB8AC3E}">
        <p14:creationId xmlns:p14="http://schemas.microsoft.com/office/powerpoint/2010/main" val="1724862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E87F12-2AEA-4192-AE48-DEE885265D05}" type="datetimeFigureOut">
              <a:rPr lang="en-US" smtClean="0"/>
              <a:t>19-Jan-14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BB932-5DC5-4E44-8498-591CE4112A2F}" type="slidenum">
              <a:rPr lang="en-US" smtClean="0"/>
              <a:t>‹#›</a:t>
            </a:fld>
            <a:endParaRPr lang="en-US"/>
          </a:p>
        </p:txBody>
      </p:sp>
    </p:spTree>
    <p:extLst>
      <p:ext uri="{BB962C8B-B14F-4D97-AF65-F5344CB8AC3E}">
        <p14:creationId xmlns:p14="http://schemas.microsoft.com/office/powerpoint/2010/main" val="353835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E87F12-2AEA-4192-AE48-DEE885265D05}" type="datetimeFigureOut">
              <a:rPr lang="en-US" smtClean="0"/>
              <a:t>19-Jan-14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BB932-5DC5-4E44-8498-591CE4112A2F}" type="slidenum">
              <a:rPr lang="en-US" smtClean="0"/>
              <a:t>‹#›</a:t>
            </a:fld>
            <a:endParaRPr lang="en-US"/>
          </a:p>
        </p:txBody>
      </p:sp>
    </p:spTree>
    <p:extLst>
      <p:ext uri="{BB962C8B-B14F-4D97-AF65-F5344CB8AC3E}">
        <p14:creationId xmlns:p14="http://schemas.microsoft.com/office/powerpoint/2010/main" val="402635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E87F12-2AEA-4192-AE48-DEE885265D05}" type="datetimeFigureOut">
              <a:rPr lang="en-US" smtClean="0"/>
              <a:t>19-Jan-14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BB932-5DC5-4E44-8498-591CE4112A2F}" type="slidenum">
              <a:rPr lang="en-US" smtClean="0"/>
              <a:t>‹#›</a:t>
            </a:fld>
            <a:endParaRPr lang="en-US"/>
          </a:p>
        </p:txBody>
      </p:sp>
    </p:spTree>
    <p:extLst>
      <p:ext uri="{BB962C8B-B14F-4D97-AF65-F5344CB8AC3E}">
        <p14:creationId xmlns:p14="http://schemas.microsoft.com/office/powerpoint/2010/main" val="383468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E87F12-2AEA-4192-AE48-DEE885265D05}" type="datetimeFigureOut">
              <a:rPr lang="en-US" smtClean="0"/>
              <a:t>19-Jan-14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BB932-5DC5-4E44-8498-591CE4112A2F}" type="slidenum">
              <a:rPr lang="en-US" smtClean="0"/>
              <a:t>‹#›</a:t>
            </a:fld>
            <a:endParaRPr lang="en-US"/>
          </a:p>
        </p:txBody>
      </p:sp>
    </p:spTree>
    <p:extLst>
      <p:ext uri="{BB962C8B-B14F-4D97-AF65-F5344CB8AC3E}">
        <p14:creationId xmlns:p14="http://schemas.microsoft.com/office/powerpoint/2010/main" val="213013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E87F12-2AEA-4192-AE48-DEE885265D05}" type="datetimeFigureOut">
              <a:rPr lang="en-US" smtClean="0"/>
              <a:t>19-Jan-14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BB932-5DC5-4E44-8498-591CE4112A2F}" type="slidenum">
              <a:rPr lang="en-US" smtClean="0"/>
              <a:t>‹#›</a:t>
            </a:fld>
            <a:endParaRPr lang="en-US"/>
          </a:p>
        </p:txBody>
      </p:sp>
    </p:spTree>
    <p:extLst>
      <p:ext uri="{BB962C8B-B14F-4D97-AF65-F5344CB8AC3E}">
        <p14:creationId xmlns:p14="http://schemas.microsoft.com/office/powerpoint/2010/main" val="2391517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E87F12-2AEA-4192-AE48-DEE885265D05}" type="datetimeFigureOut">
              <a:rPr lang="en-US" smtClean="0"/>
              <a:t>19-Jan-14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7BB932-5DC5-4E44-8498-591CE4112A2F}" type="slidenum">
              <a:rPr lang="en-US" smtClean="0"/>
              <a:t>‹#›</a:t>
            </a:fld>
            <a:endParaRPr lang="en-US"/>
          </a:p>
        </p:txBody>
      </p:sp>
    </p:spTree>
    <p:extLst>
      <p:ext uri="{BB962C8B-B14F-4D97-AF65-F5344CB8AC3E}">
        <p14:creationId xmlns:p14="http://schemas.microsoft.com/office/powerpoint/2010/main" val="1673031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E87F12-2AEA-4192-AE48-DEE885265D05}" type="datetimeFigureOut">
              <a:rPr lang="en-US" smtClean="0"/>
              <a:t>19-Jan-14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7BB932-5DC5-4E44-8498-591CE4112A2F}" type="slidenum">
              <a:rPr lang="en-US" smtClean="0"/>
              <a:t>‹#›</a:t>
            </a:fld>
            <a:endParaRPr lang="en-US"/>
          </a:p>
        </p:txBody>
      </p:sp>
    </p:spTree>
    <p:extLst>
      <p:ext uri="{BB962C8B-B14F-4D97-AF65-F5344CB8AC3E}">
        <p14:creationId xmlns:p14="http://schemas.microsoft.com/office/powerpoint/2010/main" val="831549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E87F12-2AEA-4192-AE48-DEE885265D05}" type="datetimeFigureOut">
              <a:rPr lang="en-US" smtClean="0"/>
              <a:t>19-Jan-14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7BB932-5DC5-4E44-8498-591CE4112A2F}" type="slidenum">
              <a:rPr lang="en-US" smtClean="0"/>
              <a:t>‹#›</a:t>
            </a:fld>
            <a:endParaRPr lang="en-US"/>
          </a:p>
        </p:txBody>
      </p:sp>
    </p:spTree>
    <p:extLst>
      <p:ext uri="{BB962C8B-B14F-4D97-AF65-F5344CB8AC3E}">
        <p14:creationId xmlns:p14="http://schemas.microsoft.com/office/powerpoint/2010/main" val="342416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87F12-2AEA-4192-AE48-DEE885265D05}" type="datetimeFigureOut">
              <a:rPr lang="en-US" smtClean="0"/>
              <a:t>19-Jan-14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7BB932-5DC5-4E44-8498-591CE4112A2F}" type="slidenum">
              <a:rPr lang="en-US" smtClean="0"/>
              <a:t>‹#›</a:t>
            </a:fld>
            <a:endParaRPr lang="en-US"/>
          </a:p>
        </p:txBody>
      </p:sp>
    </p:spTree>
    <p:extLst>
      <p:ext uri="{BB962C8B-B14F-4D97-AF65-F5344CB8AC3E}">
        <p14:creationId xmlns:p14="http://schemas.microsoft.com/office/powerpoint/2010/main" val="3424173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E87F12-2AEA-4192-AE48-DEE885265D05}" type="datetimeFigureOut">
              <a:rPr lang="en-US" smtClean="0"/>
              <a:t>19-Jan-14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7BB932-5DC5-4E44-8498-591CE4112A2F}" type="slidenum">
              <a:rPr lang="en-US" smtClean="0"/>
              <a:t>‹#›</a:t>
            </a:fld>
            <a:endParaRPr lang="en-US"/>
          </a:p>
        </p:txBody>
      </p:sp>
    </p:spTree>
    <p:extLst>
      <p:ext uri="{BB962C8B-B14F-4D97-AF65-F5344CB8AC3E}">
        <p14:creationId xmlns:p14="http://schemas.microsoft.com/office/powerpoint/2010/main" val="238489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E87F12-2AEA-4192-AE48-DEE885265D05}" type="datetimeFigureOut">
              <a:rPr lang="en-US" smtClean="0"/>
              <a:t>19-Jan-14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7BB932-5DC5-4E44-8498-591CE4112A2F}" type="slidenum">
              <a:rPr lang="en-US" smtClean="0"/>
              <a:t>‹#›</a:t>
            </a:fld>
            <a:endParaRPr lang="en-US"/>
          </a:p>
        </p:txBody>
      </p:sp>
    </p:spTree>
    <p:extLst>
      <p:ext uri="{BB962C8B-B14F-4D97-AF65-F5344CB8AC3E}">
        <p14:creationId xmlns:p14="http://schemas.microsoft.com/office/powerpoint/2010/main" val="3353523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87F12-2AEA-4192-AE48-DEE885265D05}" type="datetimeFigureOut">
              <a:rPr lang="en-US" smtClean="0"/>
              <a:t>19-Jan-14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BB932-5DC5-4E44-8498-591CE4112A2F}" type="slidenum">
              <a:rPr lang="en-US" smtClean="0"/>
              <a:t>‹#›</a:t>
            </a:fld>
            <a:endParaRPr lang="en-US"/>
          </a:p>
        </p:txBody>
      </p:sp>
    </p:spTree>
    <p:extLst>
      <p:ext uri="{BB962C8B-B14F-4D97-AF65-F5344CB8AC3E}">
        <p14:creationId xmlns:p14="http://schemas.microsoft.com/office/powerpoint/2010/main" val="2392760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mindjolt.com/typing-maniac.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53336"/>
          </a:xfrm>
          <a:prstGeom prst="rect">
            <a:avLst/>
          </a:prstGeom>
          <a:gradFill>
            <a:gsLst>
              <a:gs pos="100000">
                <a:schemeClr val="accent6">
                  <a:shade val="20000"/>
                  <a:satMod val="200000"/>
                  <a:alpha val="7000"/>
                  <a:lumMod val="0"/>
                  <a:lumOff val="100000"/>
                </a:schemeClr>
              </a:gs>
              <a:gs pos="100000">
                <a:srgbClr val="E97A13"/>
              </a:gs>
              <a:gs pos="3000">
                <a:srgbClr val="D2670D"/>
              </a:gs>
              <a:gs pos="22000">
                <a:schemeClr val="accent6">
                  <a:tint val="90000"/>
                  <a:shade val="89000"/>
                  <a:satMod val="2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Text Box 5"/>
          <p:cNvSpPr txBox="1"/>
          <p:nvPr/>
        </p:nvSpPr>
        <p:spPr>
          <a:xfrm>
            <a:off x="179512" y="116632"/>
            <a:ext cx="8784976" cy="1104265"/>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8800" b="1" spc="50" dirty="0">
                <a:ln w="6350" cap="flat" cmpd="sng" algn="ctr">
                  <a:solidFill>
                    <a:srgbClr val="E7862E"/>
                  </a:solidFill>
                  <a:prstDash val="solid"/>
                  <a:round/>
                </a:ln>
                <a:solidFill>
                  <a:srgbClr val="FFFEFD"/>
                </a:solidFill>
                <a:effectLst>
                  <a:glow rad="53099">
                    <a:schemeClr val="accent6">
                      <a:satMod val="180000"/>
                      <a:alpha val="30000"/>
                    </a:schemeClr>
                  </a:glow>
                </a:effectLst>
                <a:latin typeface="Guevara"/>
                <a:ea typeface="Calibri"/>
                <a:cs typeface="Times New Roman"/>
              </a:rPr>
              <a:t>TEAM FIRESTAR</a:t>
            </a:r>
            <a:endParaRPr lang="en-US" sz="8800" dirty="0">
              <a:effectLst/>
              <a:ea typeface="Calibri"/>
              <a:cs typeface="Times New Roman"/>
            </a:endParaRPr>
          </a:p>
          <a:p>
            <a:pPr>
              <a:spcAft>
                <a:spcPts val="0"/>
              </a:spcAft>
            </a:pPr>
            <a:r>
              <a:rPr lang="bg-BG" sz="8800" dirty="0">
                <a:effectLst/>
                <a:ea typeface="Calibri"/>
                <a:cs typeface="Times New Roman"/>
              </a:rPr>
              <a:t> </a:t>
            </a:r>
            <a:endParaRPr lang="en-US" sz="8800" dirty="0">
              <a:effectLst/>
              <a:ea typeface="Calibri"/>
              <a:cs typeface="Times New Roman"/>
            </a:endParaRPr>
          </a:p>
        </p:txBody>
      </p:sp>
      <p:graphicFrame>
        <p:nvGraphicFramePr>
          <p:cNvPr id="5" name="Table 4"/>
          <p:cNvGraphicFramePr>
            <a:graphicFrameLocks noGrp="1"/>
          </p:cNvGraphicFramePr>
          <p:nvPr>
            <p:extLst>
              <p:ext uri="{D42A27DB-BD31-4B8C-83A1-F6EECF244321}">
                <p14:modId xmlns:p14="http://schemas.microsoft.com/office/powerpoint/2010/main" val="2502356694"/>
              </p:ext>
            </p:extLst>
          </p:nvPr>
        </p:nvGraphicFramePr>
        <p:xfrm>
          <a:off x="457150" y="1700808"/>
          <a:ext cx="8229600" cy="2986648"/>
        </p:xfrm>
        <a:graphic>
          <a:graphicData uri="http://schemas.openxmlformats.org/drawingml/2006/table">
            <a:tbl>
              <a:tblPr>
                <a:tableStyleId>{16D9F66E-5EB9-4882-86FB-DCBF35E3C3E4}</a:tableStyleId>
              </a:tblPr>
              <a:tblGrid>
                <a:gridCol w="3596335"/>
                <a:gridCol w="4633265"/>
              </a:tblGrid>
              <a:tr h="792088">
                <a:tc>
                  <a:txBody>
                    <a:bodyPr/>
                    <a:lstStyle/>
                    <a:p>
                      <a:pPr marL="28575" marR="28575" algn="ctr" latinLnBrk="1">
                        <a:spcAft>
                          <a:spcPts val="0"/>
                        </a:spcAft>
                      </a:pPr>
                      <a:r>
                        <a:rPr lang="bg-BG" sz="2400" b="1" dirty="0">
                          <a:effectLst/>
                        </a:rPr>
                        <a:t>Nam</a:t>
                      </a:r>
                      <a:r>
                        <a:rPr lang="en-US" sz="2400" b="1" dirty="0">
                          <a:effectLst/>
                        </a:rPr>
                        <a:t>e</a:t>
                      </a:r>
                      <a:endParaRPr lang="en-US" sz="1600" b="1" dirty="0">
                        <a:effectLst/>
                      </a:endParaRPr>
                    </a:p>
                    <a:p>
                      <a:pPr marL="28575" marR="28575" algn="ctr" latinLnBrk="1">
                        <a:spcAft>
                          <a:spcPts val="0"/>
                        </a:spcAft>
                      </a:pPr>
                      <a:r>
                        <a:rPr lang="en-US" sz="2400" dirty="0">
                          <a:effectLst/>
                        </a:rPr>
                        <a:t>(alpha order)</a:t>
                      </a:r>
                      <a:endParaRPr lang="en-US" sz="1600" b="1" dirty="0">
                        <a:effectLst/>
                        <a:latin typeface="Calibri"/>
                        <a:ea typeface="Times New Roman"/>
                      </a:endParaRPr>
                    </a:p>
                  </a:txBody>
                  <a:tcPr marL="68580" marR="68580" marT="0" marB="0" anchor="ct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pPr marL="28575" marR="28575" algn="ctr" latinLnBrk="1">
                        <a:spcAft>
                          <a:spcPts val="0"/>
                        </a:spcAft>
                      </a:pPr>
                      <a:r>
                        <a:rPr lang="en-US" sz="2400" b="1" dirty="0">
                          <a:effectLst/>
                        </a:rPr>
                        <a:t>U</a:t>
                      </a:r>
                      <a:r>
                        <a:rPr lang="bg-BG" sz="2400" b="1" dirty="0">
                          <a:effectLst/>
                        </a:rPr>
                        <a:t>sername</a:t>
                      </a:r>
                      <a:endParaRPr lang="en-US" sz="1600" b="1" dirty="0">
                        <a:effectLst/>
                      </a:endParaRPr>
                    </a:p>
                    <a:p>
                      <a:pPr marL="28575" marR="28575" algn="ctr" latinLnBrk="1">
                        <a:spcAft>
                          <a:spcPts val="0"/>
                        </a:spcAft>
                      </a:pPr>
                      <a:r>
                        <a:rPr lang="bg-BG" sz="2400" dirty="0">
                          <a:effectLst/>
                        </a:rPr>
                        <a:t>(student system)</a:t>
                      </a:r>
                      <a:endParaRPr lang="en-US" sz="1600" b="1" dirty="0">
                        <a:effectLst/>
                        <a:latin typeface="Calibri"/>
                        <a:ea typeface="Times New Roman"/>
                      </a:endParaRPr>
                    </a:p>
                  </a:txBody>
                  <a:tcPr marL="68580" marR="68580" marT="0" marB="0" anchor="ct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r>
              <a:tr h="0">
                <a:tc>
                  <a:txBody>
                    <a:bodyPr/>
                    <a:lstStyle/>
                    <a:p>
                      <a:pPr marL="28575" marR="28575" algn="l" latinLnBrk="1">
                        <a:spcAft>
                          <a:spcPts val="0"/>
                        </a:spcAft>
                      </a:pPr>
                      <a:r>
                        <a:rPr lang="bg-BG" sz="2400" b="1" dirty="0">
                          <a:effectLst/>
                        </a:rPr>
                        <a:t>Antoni Dikov</a:t>
                      </a:r>
                      <a:endParaRPr lang="en-US" sz="1600" b="1" dirty="0">
                        <a:effectLst/>
                        <a:latin typeface="Calibri"/>
                        <a:ea typeface="Times New Roman"/>
                      </a:endParaRPr>
                    </a:p>
                  </a:txBody>
                  <a:tcPr marL="68580" marR="68580" marT="0" marB="0" anchor="ct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pPr marL="28575" marR="28575" algn="ctr" latinLnBrk="1">
                        <a:spcAft>
                          <a:spcPts val="0"/>
                        </a:spcAft>
                      </a:pPr>
                      <a:r>
                        <a:rPr lang="bg-BG" sz="2400" b="1">
                          <a:effectLst/>
                        </a:rPr>
                        <a:t>Antony.Dikov</a:t>
                      </a:r>
                      <a:endParaRPr lang="en-US" sz="1600" b="1">
                        <a:effectLst/>
                        <a:latin typeface="Calibri"/>
                        <a:ea typeface="Times New Roman"/>
                      </a:endParaRPr>
                    </a:p>
                  </a:txBody>
                  <a:tcPr marL="68580" marR="68580" marT="0" marB="0" anchor="ct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r>
              <a:tr h="0">
                <a:tc>
                  <a:txBody>
                    <a:bodyPr/>
                    <a:lstStyle/>
                    <a:p>
                      <a:pPr marL="28575" marR="28575" algn="l" latinLnBrk="1">
                        <a:spcAft>
                          <a:spcPts val="0"/>
                        </a:spcAft>
                      </a:pPr>
                      <a:r>
                        <a:rPr lang="bg-BG" sz="2400" b="1" dirty="0">
                          <a:effectLst/>
                        </a:rPr>
                        <a:t>Filip Srbinovski</a:t>
                      </a:r>
                      <a:endParaRPr lang="en-US" sz="1600" b="1" dirty="0">
                        <a:effectLst/>
                        <a:latin typeface="Calibri"/>
                        <a:ea typeface="Times New Roman"/>
                      </a:endParaRPr>
                    </a:p>
                  </a:txBody>
                  <a:tcPr marL="68580" marR="68580" marT="0" marB="0" anchor="ct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pPr marL="28575" marR="28575" algn="ctr" latinLnBrk="1">
                        <a:spcAft>
                          <a:spcPts val="0"/>
                        </a:spcAft>
                      </a:pPr>
                      <a:r>
                        <a:rPr lang="bg-BG" sz="2400" b="1">
                          <a:effectLst/>
                        </a:rPr>
                        <a:t>fsrbinovski</a:t>
                      </a:r>
                      <a:endParaRPr lang="en-US" sz="1600" b="1">
                        <a:effectLst/>
                        <a:latin typeface="Calibri"/>
                        <a:ea typeface="Times New Roman"/>
                      </a:endParaRPr>
                    </a:p>
                  </a:txBody>
                  <a:tcPr marL="68580" marR="68580" marT="0" marB="0" anchor="ct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r>
              <a:tr h="0">
                <a:tc>
                  <a:txBody>
                    <a:bodyPr/>
                    <a:lstStyle/>
                    <a:p>
                      <a:pPr marL="28575" marR="28575" algn="l" latinLnBrk="1">
                        <a:spcAft>
                          <a:spcPts val="0"/>
                        </a:spcAft>
                      </a:pPr>
                      <a:r>
                        <a:rPr lang="bg-BG" sz="2400" b="1" dirty="0">
                          <a:effectLst/>
                        </a:rPr>
                        <a:t>Georgi Kermekchiev</a:t>
                      </a:r>
                      <a:endParaRPr lang="en-US" sz="1600" b="1" dirty="0">
                        <a:effectLst/>
                        <a:latin typeface="Calibri"/>
                        <a:ea typeface="Times New Roman"/>
                      </a:endParaRPr>
                    </a:p>
                  </a:txBody>
                  <a:tcPr marL="68580" marR="68580" marT="0" marB="0" anchor="ct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pPr marL="28575" marR="28575" algn="ctr" latinLnBrk="1">
                        <a:spcAft>
                          <a:spcPts val="0"/>
                        </a:spcAft>
                      </a:pPr>
                      <a:r>
                        <a:rPr lang="bg-BG" sz="2400" b="1" dirty="0">
                          <a:effectLst/>
                        </a:rPr>
                        <a:t>jokerbg</a:t>
                      </a:r>
                      <a:endParaRPr lang="en-US" sz="1600" b="1" dirty="0">
                        <a:effectLst/>
                        <a:latin typeface="Calibri"/>
                        <a:ea typeface="Times New Roman"/>
                      </a:endParaRPr>
                    </a:p>
                  </a:txBody>
                  <a:tcPr marL="68580" marR="68580" marT="0" marB="0" anchor="ct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r>
              <a:tr h="0">
                <a:tc>
                  <a:txBody>
                    <a:bodyPr/>
                    <a:lstStyle/>
                    <a:p>
                      <a:pPr marL="28575" marR="28575" algn="l" latinLnBrk="1">
                        <a:spcAft>
                          <a:spcPts val="0"/>
                        </a:spcAft>
                      </a:pPr>
                      <a:r>
                        <a:rPr lang="bg-BG" sz="2400" b="1">
                          <a:effectLst/>
                        </a:rPr>
                        <a:t>Georgi </a:t>
                      </a:r>
                      <a:r>
                        <a:rPr lang="en-US" sz="2400" b="1">
                          <a:effectLst/>
                        </a:rPr>
                        <a:t>Y</a:t>
                      </a:r>
                      <a:r>
                        <a:rPr lang="bg-BG" sz="2400" b="1">
                          <a:effectLst/>
                        </a:rPr>
                        <a:t>anakiev</a:t>
                      </a:r>
                      <a:endParaRPr lang="en-US" sz="1600" b="1">
                        <a:effectLst/>
                        <a:latin typeface="Calibri"/>
                        <a:ea typeface="Times New Roman"/>
                      </a:endParaRPr>
                    </a:p>
                  </a:txBody>
                  <a:tcPr marL="68580" marR="68580" marT="0" marB="0" anchor="ct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pPr marL="28575" marR="28575" algn="ctr" latinLnBrk="1">
                        <a:spcAft>
                          <a:spcPts val="0"/>
                        </a:spcAft>
                      </a:pPr>
                      <a:r>
                        <a:rPr lang="bg-BG" sz="2400" b="1" dirty="0">
                          <a:effectLst/>
                        </a:rPr>
                        <a:t>m3tr0n0m3</a:t>
                      </a:r>
                      <a:endParaRPr lang="en-US" sz="1600" b="1" dirty="0">
                        <a:effectLst/>
                        <a:latin typeface="Calibri"/>
                        <a:ea typeface="Times New Roman"/>
                      </a:endParaRPr>
                    </a:p>
                  </a:txBody>
                  <a:tcPr marL="68580" marR="68580" marT="0" marB="0" anchor="ct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r>
              <a:tr h="0">
                <a:tc>
                  <a:txBody>
                    <a:bodyPr/>
                    <a:lstStyle/>
                    <a:p>
                      <a:pPr marL="28575" marR="28575" algn="l" latinLnBrk="1">
                        <a:spcAft>
                          <a:spcPts val="0"/>
                        </a:spcAft>
                      </a:pPr>
                      <a:r>
                        <a:rPr lang="bg-BG" sz="2400" b="1">
                          <a:effectLst/>
                        </a:rPr>
                        <a:t>Krasimir Velichkov</a:t>
                      </a:r>
                      <a:endParaRPr lang="en-US" sz="1600" b="1">
                        <a:effectLst/>
                        <a:latin typeface="Calibri"/>
                        <a:ea typeface="Times New Roman"/>
                      </a:endParaRPr>
                    </a:p>
                  </a:txBody>
                  <a:tcPr marL="68580" marR="68580" marT="0" marB="0" anchor="ct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pPr marL="28575" marR="28575" algn="ctr" latinLnBrk="1">
                        <a:spcAft>
                          <a:spcPts val="0"/>
                        </a:spcAft>
                      </a:pPr>
                      <a:r>
                        <a:rPr lang="bg-BG" sz="2400" b="1" dirty="0">
                          <a:effectLst/>
                        </a:rPr>
                        <a:t>krasimir.i.velichkov</a:t>
                      </a:r>
                      <a:endParaRPr lang="en-US" sz="1600" b="1" dirty="0">
                        <a:effectLst/>
                        <a:latin typeface="Calibri"/>
                        <a:ea typeface="Times New Roman"/>
                      </a:endParaRPr>
                    </a:p>
                  </a:txBody>
                  <a:tcPr marL="68580" marR="68580" marT="0" marB="0" anchor="ct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r>
              <a:tr h="0">
                <a:tc>
                  <a:txBody>
                    <a:bodyPr/>
                    <a:lstStyle/>
                    <a:p>
                      <a:pPr marL="28575" marR="28575" algn="l" latinLnBrk="1">
                        <a:spcAft>
                          <a:spcPts val="0"/>
                        </a:spcAft>
                      </a:pPr>
                      <a:r>
                        <a:rPr lang="bg-BG" sz="2400" b="1" dirty="0">
                          <a:effectLst/>
                        </a:rPr>
                        <a:t>Mihail Kalichkov</a:t>
                      </a:r>
                      <a:endParaRPr lang="en-US" sz="1600" b="1" dirty="0">
                        <a:effectLst/>
                        <a:latin typeface="Calibri"/>
                        <a:ea typeface="Times New Roman"/>
                      </a:endParaRPr>
                    </a:p>
                  </a:txBody>
                  <a:tcPr marL="68580" marR="68580" marT="0" marB="0" anchor="ct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pPr marL="28575" marR="28575" algn="ctr" latinLnBrk="1">
                        <a:spcAft>
                          <a:spcPts val="0"/>
                        </a:spcAft>
                      </a:pPr>
                      <a:r>
                        <a:rPr lang="bg-BG" sz="2400" b="1" dirty="0">
                          <a:effectLst/>
                        </a:rPr>
                        <a:t>mihailkalichkov</a:t>
                      </a:r>
                      <a:endParaRPr lang="en-US" sz="1600" b="1" dirty="0">
                        <a:effectLst/>
                        <a:latin typeface="Calibri"/>
                        <a:ea typeface="Times New Roman"/>
                      </a:endParaRPr>
                    </a:p>
                  </a:txBody>
                  <a:tcPr marL="68580" marR="68580" marT="0" marB="0" anchor="ct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r>
            </a:tbl>
          </a:graphicData>
        </a:graphic>
      </p:graphicFrame>
      <p:sp>
        <p:nvSpPr>
          <p:cNvPr id="7" name="Text Box 3"/>
          <p:cNvSpPr txBox="1">
            <a:spLocks noChangeArrowheads="1"/>
          </p:cNvSpPr>
          <p:nvPr/>
        </p:nvSpPr>
        <p:spPr bwMode="auto">
          <a:xfrm>
            <a:off x="0" y="6525344"/>
            <a:ext cx="9149823" cy="332656"/>
          </a:xfrm>
          <a:prstGeom prst="rect">
            <a:avLst/>
          </a:prstGeom>
          <a:solidFill>
            <a:schemeClr val="accent6">
              <a:lumMod val="75000"/>
              <a:lumOff val="0"/>
            </a:schemeClr>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0" rIns="91440" bIns="45720" anchor="ctr" anchorCtr="0" upright="1">
            <a:noAutofit/>
          </a:bodyPr>
          <a:lstStyle/>
          <a:p>
            <a:pPr>
              <a:spcBef>
                <a:spcPts val="600"/>
              </a:spcBef>
              <a:spcAft>
                <a:spcPts val="600"/>
              </a:spcAft>
              <a:tabLst>
                <a:tab pos="7021195" algn="r"/>
              </a:tabLst>
            </a:pPr>
            <a:r>
              <a:rPr lang="en-US" sz="1600" dirty="0">
                <a:solidFill>
                  <a:srgbClr val="FFFFFF"/>
                </a:solidFill>
                <a:effectLst/>
                <a:latin typeface="Segoe UI Semibold"/>
                <a:ea typeface="Calibri"/>
                <a:cs typeface="Segoe UI"/>
              </a:rPr>
              <a:t>Team FIRESTAR</a:t>
            </a:r>
            <a:r>
              <a:rPr lang="en-US" sz="1600" b="1" dirty="0">
                <a:solidFill>
                  <a:srgbClr val="FFFFFF"/>
                </a:solidFill>
                <a:effectLst/>
                <a:latin typeface="Segoe UI Semibold"/>
                <a:ea typeface="Calibri"/>
                <a:cs typeface="Segoe UI"/>
              </a:rPr>
              <a:t>                           </a:t>
            </a:r>
            <a:r>
              <a:rPr lang="en-US" sz="1600" i="1" dirty="0" smtClean="0">
                <a:solidFill>
                  <a:srgbClr val="FFFFFF"/>
                </a:solidFill>
                <a:effectLst/>
                <a:latin typeface="Segoe UI Semibold"/>
                <a:ea typeface="Calibri"/>
                <a:cs typeface="Segoe UI"/>
              </a:rPr>
              <a:t>https</a:t>
            </a:r>
            <a:r>
              <a:rPr lang="en-US" sz="1600" i="1" dirty="0">
                <a:solidFill>
                  <a:srgbClr val="FFFFFF"/>
                </a:solidFill>
                <a:effectLst/>
                <a:latin typeface="Segoe UI Semibold"/>
                <a:ea typeface="Calibri"/>
                <a:cs typeface="Segoe UI"/>
              </a:rPr>
              <a:t>://fallingwords.codeplex.com/</a:t>
            </a:r>
            <a:r>
              <a:rPr lang="bg-BG" sz="1200" dirty="0">
                <a:solidFill>
                  <a:srgbClr val="FFFFFF"/>
                </a:solidFill>
                <a:effectLst/>
                <a:latin typeface="Segoe UI Semibold"/>
                <a:ea typeface="Calibri"/>
                <a:cs typeface="Segoe UI"/>
              </a:rPr>
              <a:t>	</a:t>
            </a:r>
            <a:r>
              <a:rPr lang="en-US" sz="1200" dirty="0" smtClean="0">
                <a:solidFill>
                  <a:srgbClr val="FFFFFF"/>
                </a:solidFill>
                <a:effectLst/>
                <a:latin typeface="Segoe UI Semibold"/>
                <a:ea typeface="Calibri"/>
                <a:cs typeface="Segoe UI"/>
              </a:rPr>
              <a:t>	</a:t>
            </a:r>
            <a:r>
              <a:rPr lang="en-US" sz="1400" dirty="0" smtClean="0">
                <a:solidFill>
                  <a:srgbClr val="FFFFFF"/>
                </a:solidFill>
                <a:effectLst/>
                <a:latin typeface="Segoe UI Semibold"/>
                <a:ea typeface="Calibri"/>
                <a:cs typeface="Segoe UI"/>
              </a:rPr>
              <a:t>            page </a:t>
            </a:r>
            <a:r>
              <a:rPr lang="bg-BG" sz="1400" b="1" dirty="0">
                <a:solidFill>
                  <a:srgbClr val="FFFFFF"/>
                </a:solidFill>
                <a:effectLst/>
                <a:latin typeface="Segoe WP Semibold"/>
                <a:ea typeface="Calibri"/>
                <a:cs typeface="Segoe UI"/>
              </a:rPr>
              <a:t>1</a:t>
            </a:r>
            <a:r>
              <a:rPr lang="bg-BG" sz="1400" dirty="0">
                <a:solidFill>
                  <a:srgbClr val="FFFFFF"/>
                </a:solidFill>
                <a:effectLst/>
                <a:latin typeface="Segoe WP Semibold"/>
                <a:ea typeface="Calibri"/>
                <a:cs typeface="Segoe UI"/>
              </a:rPr>
              <a:t> </a:t>
            </a:r>
            <a:r>
              <a:rPr lang="en-US" sz="1400" dirty="0">
                <a:solidFill>
                  <a:srgbClr val="FFFFFF"/>
                </a:solidFill>
                <a:effectLst/>
                <a:latin typeface="Segoe WP Semibold"/>
                <a:ea typeface="Calibri"/>
                <a:cs typeface="Segoe UI"/>
              </a:rPr>
              <a:t>of </a:t>
            </a:r>
            <a:r>
              <a:rPr lang="en-US" sz="1400" b="1" dirty="0" smtClean="0">
                <a:solidFill>
                  <a:srgbClr val="FFFFFF"/>
                </a:solidFill>
                <a:effectLst/>
                <a:latin typeface="Segoe WP Semibold"/>
                <a:ea typeface="Calibri"/>
                <a:cs typeface="Segoe UI"/>
              </a:rPr>
              <a:t>4</a:t>
            </a:r>
            <a:endParaRPr lang="en-US" sz="2400" dirty="0">
              <a:effectLst/>
              <a:latin typeface="Calibri"/>
              <a:ea typeface="Calibri"/>
              <a:cs typeface="Times New Roman"/>
            </a:endParaRPr>
          </a:p>
        </p:txBody>
      </p:sp>
      <p:sp>
        <p:nvSpPr>
          <p:cNvPr id="8" name="Rectangle 7"/>
          <p:cNvSpPr/>
          <p:nvPr/>
        </p:nvSpPr>
        <p:spPr>
          <a:xfrm>
            <a:off x="539552" y="4653136"/>
            <a:ext cx="8136904" cy="1015663"/>
          </a:xfrm>
          <a:prstGeom prst="rect">
            <a:avLst/>
          </a:prstGeom>
        </p:spPr>
        <p:txBody>
          <a:bodyPr wrap="square">
            <a:spAutoFit/>
          </a:bodyPr>
          <a:lstStyle/>
          <a:p>
            <a:r>
              <a:rPr lang="en-US" sz="4800" b="1" dirty="0" smtClean="0"/>
              <a:t>Project:        </a:t>
            </a:r>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Falling </a:t>
            </a: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Words</a:t>
            </a:r>
          </a:p>
        </p:txBody>
      </p:sp>
    </p:spTree>
    <p:extLst>
      <p:ext uri="{BB962C8B-B14F-4D97-AF65-F5344CB8AC3E}">
        <p14:creationId xmlns:p14="http://schemas.microsoft.com/office/powerpoint/2010/main" val="312175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2222E-6 0.00046 L 4.72222E-6 0.12407 " pathEditMode="fixed" rAng="0" ptsTypes="AA">
                                      <p:cBhvr>
                                        <p:cTn id="6" dur="2000" fill="hold"/>
                                        <p:tgtEl>
                                          <p:spTgt spid="8"/>
                                        </p:tgtEl>
                                        <p:attrNameLst>
                                          <p:attrName>ppt_x</p:attrName>
                                          <p:attrName>ppt_y</p:attrName>
                                        </p:attrNameLst>
                                      </p:cBhvr>
                                      <p:rCtr x="0" y="61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p:nvPr/>
        </p:nvSpPr>
        <p:spPr>
          <a:xfrm>
            <a:off x="179512" y="116632"/>
            <a:ext cx="8784976" cy="1104265"/>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8800" b="1" spc="50" dirty="0">
                <a:ln w="6350" cap="flat" cmpd="sng" algn="ctr">
                  <a:solidFill>
                    <a:srgbClr val="E7862E"/>
                  </a:solidFill>
                  <a:prstDash val="solid"/>
                  <a:round/>
                </a:ln>
                <a:solidFill>
                  <a:srgbClr val="FFFEFD"/>
                </a:solidFill>
                <a:effectLst>
                  <a:glow rad="53099">
                    <a:schemeClr val="accent6">
                      <a:satMod val="180000"/>
                      <a:alpha val="30000"/>
                    </a:schemeClr>
                  </a:glow>
                </a:effectLst>
                <a:latin typeface="Guevara"/>
                <a:ea typeface="Calibri"/>
                <a:cs typeface="Times New Roman"/>
              </a:rPr>
              <a:t>TEAM FIRESTAR</a:t>
            </a:r>
            <a:endParaRPr lang="en-US" sz="8800" dirty="0">
              <a:effectLst/>
              <a:ea typeface="Calibri"/>
              <a:cs typeface="Times New Roman"/>
            </a:endParaRPr>
          </a:p>
          <a:p>
            <a:pPr>
              <a:spcAft>
                <a:spcPts val="0"/>
              </a:spcAft>
            </a:pPr>
            <a:r>
              <a:rPr lang="bg-BG" sz="8800" dirty="0" smtClean="0">
                <a:effectLst/>
                <a:ea typeface="Calibri"/>
                <a:cs typeface="Times New Roman"/>
              </a:rPr>
              <a:t> </a:t>
            </a:r>
            <a:endParaRPr lang="en-US" sz="8800" dirty="0">
              <a:effectLst/>
              <a:ea typeface="Calibri"/>
              <a:cs typeface="Times New Roman"/>
            </a:endParaRPr>
          </a:p>
        </p:txBody>
      </p:sp>
      <p:sp>
        <p:nvSpPr>
          <p:cNvPr id="7" name="Text Box 3"/>
          <p:cNvSpPr txBox="1">
            <a:spLocks noChangeArrowheads="1"/>
          </p:cNvSpPr>
          <p:nvPr/>
        </p:nvSpPr>
        <p:spPr bwMode="auto">
          <a:xfrm>
            <a:off x="0" y="6525344"/>
            <a:ext cx="9149823" cy="332656"/>
          </a:xfrm>
          <a:prstGeom prst="rect">
            <a:avLst/>
          </a:prstGeom>
          <a:solidFill>
            <a:schemeClr val="accent6">
              <a:lumMod val="75000"/>
              <a:lumOff val="0"/>
            </a:schemeClr>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0" rIns="91440" bIns="45720" anchor="ctr" anchorCtr="0" upright="1">
            <a:noAutofit/>
          </a:bodyPr>
          <a:lstStyle/>
          <a:p>
            <a:pPr>
              <a:spcBef>
                <a:spcPts val="600"/>
              </a:spcBef>
              <a:spcAft>
                <a:spcPts val="600"/>
              </a:spcAft>
              <a:tabLst>
                <a:tab pos="7021195" algn="r"/>
              </a:tabLst>
            </a:pPr>
            <a:r>
              <a:rPr lang="en-US" sz="1600" dirty="0">
                <a:solidFill>
                  <a:srgbClr val="FFFFFF"/>
                </a:solidFill>
                <a:effectLst/>
                <a:latin typeface="Segoe UI Semibold"/>
                <a:ea typeface="Calibri"/>
                <a:cs typeface="Segoe UI"/>
              </a:rPr>
              <a:t>Team FIRESTAR</a:t>
            </a:r>
            <a:r>
              <a:rPr lang="en-US" sz="1600" b="1" dirty="0">
                <a:solidFill>
                  <a:srgbClr val="FFFFFF"/>
                </a:solidFill>
                <a:effectLst/>
                <a:latin typeface="Segoe UI Semibold"/>
                <a:ea typeface="Calibri"/>
                <a:cs typeface="Segoe UI"/>
              </a:rPr>
              <a:t>                           </a:t>
            </a:r>
            <a:r>
              <a:rPr lang="en-US" sz="1600" i="1" dirty="0" smtClean="0">
                <a:solidFill>
                  <a:srgbClr val="FFFFFF"/>
                </a:solidFill>
                <a:effectLst/>
                <a:latin typeface="Segoe UI Semibold"/>
                <a:ea typeface="Calibri"/>
                <a:cs typeface="Segoe UI"/>
              </a:rPr>
              <a:t>https</a:t>
            </a:r>
            <a:r>
              <a:rPr lang="en-US" sz="1600" i="1" dirty="0">
                <a:solidFill>
                  <a:srgbClr val="FFFFFF"/>
                </a:solidFill>
                <a:effectLst/>
                <a:latin typeface="Segoe UI Semibold"/>
                <a:ea typeface="Calibri"/>
                <a:cs typeface="Segoe UI"/>
              </a:rPr>
              <a:t>://fallingwords.codeplex.com/</a:t>
            </a:r>
            <a:r>
              <a:rPr lang="bg-BG" sz="1200" dirty="0">
                <a:solidFill>
                  <a:srgbClr val="FFFFFF"/>
                </a:solidFill>
                <a:effectLst/>
                <a:latin typeface="Segoe UI Semibold"/>
                <a:ea typeface="Calibri"/>
                <a:cs typeface="Segoe UI"/>
              </a:rPr>
              <a:t>	</a:t>
            </a:r>
            <a:r>
              <a:rPr lang="en-US" sz="1200" dirty="0" smtClean="0">
                <a:solidFill>
                  <a:srgbClr val="FFFFFF"/>
                </a:solidFill>
                <a:effectLst/>
                <a:latin typeface="Segoe UI Semibold"/>
                <a:ea typeface="Calibri"/>
                <a:cs typeface="Segoe UI"/>
              </a:rPr>
              <a:t>	</a:t>
            </a:r>
            <a:r>
              <a:rPr lang="en-US" sz="1400" dirty="0" smtClean="0">
                <a:solidFill>
                  <a:srgbClr val="FFFFFF"/>
                </a:solidFill>
                <a:effectLst/>
                <a:latin typeface="Segoe UI Semibold"/>
                <a:ea typeface="Calibri"/>
                <a:cs typeface="Segoe UI"/>
              </a:rPr>
              <a:t>            page </a:t>
            </a:r>
            <a:fld id="{B312A025-ECAA-47CE-A1D5-4C50F18B56E9}" type="slidenum">
              <a:rPr lang="bg-BG" sz="1400" b="1" smtClean="0">
                <a:solidFill>
                  <a:srgbClr val="FFFFFF"/>
                </a:solidFill>
                <a:effectLst/>
                <a:latin typeface="Segoe WP Semibold"/>
                <a:ea typeface="Calibri"/>
                <a:cs typeface="Segoe UI"/>
              </a:rPr>
              <a:t>2</a:t>
            </a:fld>
            <a:r>
              <a:rPr lang="bg-BG" sz="1400" dirty="0" smtClean="0">
                <a:solidFill>
                  <a:srgbClr val="FFFFFF"/>
                </a:solidFill>
                <a:effectLst/>
                <a:latin typeface="Segoe WP Semibold"/>
                <a:ea typeface="Calibri"/>
                <a:cs typeface="Segoe UI"/>
              </a:rPr>
              <a:t> </a:t>
            </a:r>
            <a:r>
              <a:rPr lang="en-US" sz="1400" dirty="0">
                <a:solidFill>
                  <a:srgbClr val="FFFFFF"/>
                </a:solidFill>
                <a:effectLst/>
                <a:latin typeface="Segoe WP Semibold"/>
                <a:ea typeface="Calibri"/>
                <a:cs typeface="Segoe UI"/>
              </a:rPr>
              <a:t>of </a:t>
            </a:r>
            <a:r>
              <a:rPr lang="en-US" sz="1400" b="1" dirty="0" smtClean="0">
                <a:solidFill>
                  <a:srgbClr val="FFFFFF"/>
                </a:solidFill>
                <a:effectLst/>
                <a:latin typeface="Segoe WP Semibold"/>
                <a:ea typeface="Calibri"/>
                <a:cs typeface="Segoe UI"/>
              </a:rPr>
              <a:t>4</a:t>
            </a:r>
            <a:endParaRPr lang="en-US" sz="2400" dirty="0">
              <a:effectLst/>
              <a:latin typeface="Calibri"/>
              <a:ea typeface="Calibri"/>
              <a:cs typeface="Times New Roman"/>
            </a:endParaRPr>
          </a:p>
        </p:txBody>
      </p:sp>
      <p:sp>
        <p:nvSpPr>
          <p:cNvPr id="2" name="TextBox 1"/>
          <p:cNvSpPr txBox="1"/>
          <p:nvPr/>
        </p:nvSpPr>
        <p:spPr>
          <a:xfrm>
            <a:off x="432768" y="2564904"/>
            <a:ext cx="8496944" cy="3477875"/>
          </a:xfrm>
          <a:prstGeom prst="rect">
            <a:avLst/>
          </a:prstGeom>
          <a:noFill/>
        </p:spPr>
        <p:txBody>
          <a:bodyPr wrap="square" rtlCol="0">
            <a:spAutoFit/>
          </a:bodyPr>
          <a:lstStyle/>
          <a:p>
            <a:pPr marL="28575" marR="28575" latinLnBrk="1">
              <a:spcAft>
                <a:spcPts val="0"/>
              </a:spcAft>
            </a:pPr>
            <a:r>
              <a:rPr lang="en-US" sz="2000" b="1" dirty="0" smtClean="0">
                <a:solidFill>
                  <a:srgbClr val="444444"/>
                </a:solidFill>
                <a:effectLst/>
                <a:latin typeface="Segoe UI"/>
                <a:ea typeface="Times New Roman"/>
              </a:rPr>
              <a:t>Game idea</a:t>
            </a:r>
            <a:r>
              <a:rPr lang="en-US" sz="1400" b="0" dirty="0" smtClean="0">
                <a:effectLst/>
                <a:latin typeface="Times New Roman"/>
                <a:ea typeface="Times New Roman"/>
              </a:rPr>
              <a:t> </a:t>
            </a:r>
            <a:endParaRPr lang="en-US" sz="3200" b="1" dirty="0" smtClean="0">
              <a:effectLst/>
              <a:latin typeface="Times New Roman"/>
              <a:ea typeface="Times New Roman"/>
            </a:endParaRPr>
          </a:p>
          <a:p>
            <a:pPr marR="28575" latinLnBrk="1">
              <a:spcAft>
                <a:spcPts val="0"/>
              </a:spcAft>
            </a:pPr>
            <a:r>
              <a:rPr lang="bg-BG" sz="1200" b="1" dirty="0" smtClean="0">
                <a:effectLst/>
                <a:latin typeface="Times New Roman"/>
                <a:ea typeface="Times New Roman"/>
              </a:rPr>
              <a:t>	</a:t>
            </a:r>
            <a:endParaRPr lang="en-US" sz="2800" b="1" dirty="0" smtClean="0">
              <a:effectLst/>
              <a:latin typeface="Times New Roman"/>
              <a:ea typeface="Times New Roman"/>
            </a:endParaRPr>
          </a:p>
          <a:p>
            <a:pPr marL="28575" algn="just">
              <a:spcAft>
                <a:spcPts val="0"/>
              </a:spcAft>
            </a:pPr>
            <a:r>
              <a:rPr lang="en-US" sz="2000" dirty="0" smtClean="0">
                <a:solidFill>
                  <a:srgbClr val="404040"/>
                </a:solidFill>
                <a:effectLst/>
                <a:ea typeface="Calibri"/>
                <a:cs typeface="Times New Roman"/>
              </a:rPr>
              <a:t>The idea is not original. There are plenty of different implementations, among which Mindjolt’s </a:t>
            </a:r>
            <a:r>
              <a:rPr lang="en-US" sz="2000" b="1" dirty="0" smtClean="0">
                <a:solidFill>
                  <a:srgbClr val="404040"/>
                </a:solidFill>
                <a:effectLst/>
                <a:ea typeface="Calibri"/>
                <a:cs typeface="Times New Roman"/>
              </a:rPr>
              <a:t>Typing Maniac</a:t>
            </a:r>
            <a:r>
              <a:rPr lang="en-US" sz="2000" dirty="0" smtClean="0">
                <a:solidFill>
                  <a:srgbClr val="404040"/>
                </a:solidFill>
                <a:effectLst/>
                <a:ea typeface="Calibri"/>
                <a:cs typeface="Times New Roman"/>
              </a:rPr>
              <a:t> is one of the most popular </a:t>
            </a:r>
            <a:r>
              <a:rPr lang="bg-BG" sz="2000" i="1" u="sng" dirty="0" smtClean="0">
                <a:solidFill>
                  <a:srgbClr val="404040"/>
                </a:solidFill>
                <a:effectLst/>
                <a:ea typeface="Calibri"/>
                <a:cs typeface="Times New Roman"/>
                <a:hlinkClick r:id="rId2"/>
              </a:rPr>
              <a:t>http://www.mindjolt.com/typing-maniac.html</a:t>
            </a:r>
            <a:endParaRPr lang="en-US" sz="2000" i="1" u="sng" dirty="0" smtClean="0">
              <a:solidFill>
                <a:srgbClr val="404040"/>
              </a:solidFill>
              <a:effectLst/>
              <a:ea typeface="Calibri"/>
              <a:cs typeface="Times New Roman"/>
            </a:endParaRPr>
          </a:p>
          <a:p>
            <a:pPr marL="28575" algn="just">
              <a:spcAft>
                <a:spcPts val="0"/>
              </a:spcAft>
            </a:pPr>
            <a:endParaRPr lang="en-US" i="1" u="sng" dirty="0" smtClean="0">
              <a:solidFill>
                <a:srgbClr val="404040"/>
              </a:solidFill>
              <a:ea typeface="Calibri"/>
              <a:cs typeface="Times New Roman"/>
            </a:endParaRPr>
          </a:p>
          <a:p>
            <a:pPr marL="28575" algn="just">
              <a:spcAft>
                <a:spcPts val="0"/>
              </a:spcAft>
            </a:pPr>
            <a:endParaRPr lang="en-US" sz="1200" dirty="0" smtClean="0">
              <a:effectLst/>
              <a:ea typeface="Calibri"/>
              <a:cs typeface="Times New Roman"/>
            </a:endParaRPr>
          </a:p>
          <a:p>
            <a:pPr algn="just">
              <a:spcAft>
                <a:spcPts val="0"/>
              </a:spcAft>
            </a:pPr>
            <a:r>
              <a:rPr lang="en-US" sz="2000" dirty="0" smtClean="0">
                <a:solidFill>
                  <a:srgbClr val="404040"/>
                </a:solidFill>
                <a:effectLst/>
                <a:ea typeface="Calibri"/>
                <a:cs typeface="Times New Roman"/>
              </a:rPr>
              <a:t>Words are falling (moving top-down). Player’s goal is not to allow words reaching the bottom of playfield. Player can remove from playfield any falling word by typing it in full. Falling words are dynamically checked for match with the typed sequence.</a:t>
            </a:r>
            <a:endParaRPr lang="en-US" sz="1400" dirty="0" smtClean="0">
              <a:effectLst/>
              <a:ea typeface="Calibri"/>
              <a:cs typeface="Times New Roman"/>
            </a:endParaRPr>
          </a:p>
          <a:p>
            <a:endParaRPr lang="en-US" dirty="0"/>
          </a:p>
        </p:txBody>
      </p:sp>
    </p:spTree>
    <p:extLst>
      <p:ext uri="{BB962C8B-B14F-4D97-AF65-F5344CB8AC3E}">
        <p14:creationId xmlns:p14="http://schemas.microsoft.com/office/powerpoint/2010/main" val="1519998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p:nvPr/>
        </p:nvSpPr>
        <p:spPr>
          <a:xfrm>
            <a:off x="179512" y="116632"/>
            <a:ext cx="8784976" cy="1104265"/>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8800" b="1" spc="50" dirty="0">
                <a:ln w="6350" cap="flat" cmpd="sng" algn="ctr">
                  <a:solidFill>
                    <a:srgbClr val="E7862E"/>
                  </a:solidFill>
                  <a:prstDash val="solid"/>
                  <a:round/>
                </a:ln>
                <a:solidFill>
                  <a:srgbClr val="FFFEFD"/>
                </a:solidFill>
                <a:effectLst>
                  <a:glow rad="53099">
                    <a:schemeClr val="accent6">
                      <a:satMod val="180000"/>
                      <a:alpha val="30000"/>
                    </a:schemeClr>
                  </a:glow>
                </a:effectLst>
                <a:latin typeface="Guevara"/>
                <a:ea typeface="Calibri"/>
                <a:cs typeface="Times New Roman"/>
              </a:rPr>
              <a:t>TEAM FIRESTAR</a:t>
            </a:r>
            <a:endParaRPr lang="en-US" sz="8800" dirty="0">
              <a:effectLst/>
              <a:ea typeface="Calibri"/>
              <a:cs typeface="Times New Roman"/>
            </a:endParaRPr>
          </a:p>
          <a:p>
            <a:pPr>
              <a:spcAft>
                <a:spcPts val="0"/>
              </a:spcAft>
            </a:pPr>
            <a:r>
              <a:rPr lang="bg-BG" sz="8800" dirty="0" smtClean="0">
                <a:effectLst/>
                <a:ea typeface="Calibri"/>
                <a:cs typeface="Times New Roman"/>
              </a:rPr>
              <a:t> </a:t>
            </a:r>
            <a:endParaRPr lang="en-US" sz="8800" dirty="0">
              <a:effectLst/>
              <a:ea typeface="Calibri"/>
              <a:cs typeface="Times New Roman"/>
            </a:endParaRPr>
          </a:p>
        </p:txBody>
      </p:sp>
      <p:sp>
        <p:nvSpPr>
          <p:cNvPr id="7" name="Text Box 3"/>
          <p:cNvSpPr txBox="1">
            <a:spLocks noChangeArrowheads="1"/>
          </p:cNvSpPr>
          <p:nvPr/>
        </p:nvSpPr>
        <p:spPr bwMode="auto">
          <a:xfrm>
            <a:off x="0" y="6525344"/>
            <a:ext cx="9149823" cy="332656"/>
          </a:xfrm>
          <a:prstGeom prst="rect">
            <a:avLst/>
          </a:prstGeom>
          <a:solidFill>
            <a:schemeClr val="accent6">
              <a:lumMod val="75000"/>
              <a:lumOff val="0"/>
            </a:schemeClr>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0" rIns="91440" bIns="45720" anchor="ctr" anchorCtr="0" upright="1">
            <a:noAutofit/>
          </a:bodyPr>
          <a:lstStyle/>
          <a:p>
            <a:pPr>
              <a:spcBef>
                <a:spcPts val="600"/>
              </a:spcBef>
              <a:spcAft>
                <a:spcPts val="600"/>
              </a:spcAft>
              <a:tabLst>
                <a:tab pos="7021195" algn="r"/>
              </a:tabLst>
            </a:pPr>
            <a:r>
              <a:rPr lang="en-US" sz="1600" dirty="0">
                <a:solidFill>
                  <a:srgbClr val="FFFFFF"/>
                </a:solidFill>
                <a:effectLst/>
                <a:latin typeface="Segoe UI Semibold"/>
                <a:ea typeface="Calibri"/>
                <a:cs typeface="Segoe UI"/>
              </a:rPr>
              <a:t>Team FIRESTAR</a:t>
            </a:r>
            <a:r>
              <a:rPr lang="en-US" sz="1600" b="1" dirty="0">
                <a:solidFill>
                  <a:srgbClr val="FFFFFF"/>
                </a:solidFill>
                <a:effectLst/>
                <a:latin typeface="Segoe UI Semibold"/>
                <a:ea typeface="Calibri"/>
                <a:cs typeface="Segoe UI"/>
              </a:rPr>
              <a:t>                           </a:t>
            </a:r>
            <a:r>
              <a:rPr lang="en-US" sz="1600" i="1" dirty="0" smtClean="0">
                <a:solidFill>
                  <a:srgbClr val="FFFFFF"/>
                </a:solidFill>
                <a:effectLst/>
                <a:latin typeface="Segoe UI Semibold"/>
                <a:ea typeface="Calibri"/>
                <a:cs typeface="Segoe UI"/>
              </a:rPr>
              <a:t>https</a:t>
            </a:r>
            <a:r>
              <a:rPr lang="en-US" sz="1600" i="1" dirty="0">
                <a:solidFill>
                  <a:srgbClr val="FFFFFF"/>
                </a:solidFill>
                <a:effectLst/>
                <a:latin typeface="Segoe UI Semibold"/>
                <a:ea typeface="Calibri"/>
                <a:cs typeface="Segoe UI"/>
              </a:rPr>
              <a:t>://fallingwords.codeplex.com/</a:t>
            </a:r>
            <a:r>
              <a:rPr lang="bg-BG" sz="1200" dirty="0">
                <a:solidFill>
                  <a:srgbClr val="FFFFFF"/>
                </a:solidFill>
                <a:effectLst/>
                <a:latin typeface="Segoe UI Semibold"/>
                <a:ea typeface="Calibri"/>
                <a:cs typeface="Segoe UI"/>
              </a:rPr>
              <a:t>	</a:t>
            </a:r>
            <a:r>
              <a:rPr lang="en-US" sz="1200" dirty="0" smtClean="0">
                <a:solidFill>
                  <a:srgbClr val="FFFFFF"/>
                </a:solidFill>
                <a:effectLst/>
                <a:latin typeface="Segoe UI Semibold"/>
                <a:ea typeface="Calibri"/>
                <a:cs typeface="Segoe UI"/>
              </a:rPr>
              <a:t>	</a:t>
            </a:r>
            <a:r>
              <a:rPr lang="en-US" sz="1400" dirty="0" smtClean="0">
                <a:solidFill>
                  <a:srgbClr val="FFFFFF"/>
                </a:solidFill>
                <a:effectLst/>
                <a:latin typeface="Segoe UI Semibold"/>
                <a:ea typeface="Calibri"/>
                <a:cs typeface="Segoe UI"/>
              </a:rPr>
              <a:t>            page </a:t>
            </a:r>
            <a:fld id="{B312A025-ECAA-47CE-A1D5-4C50F18B56E9}" type="slidenum">
              <a:rPr lang="bg-BG" sz="1400" b="1" smtClean="0">
                <a:solidFill>
                  <a:srgbClr val="FFFFFF"/>
                </a:solidFill>
                <a:effectLst/>
                <a:latin typeface="Segoe WP Semibold"/>
                <a:ea typeface="Calibri"/>
                <a:cs typeface="Segoe UI"/>
              </a:rPr>
              <a:t>3</a:t>
            </a:fld>
            <a:r>
              <a:rPr lang="bg-BG" sz="1400" dirty="0" smtClean="0">
                <a:solidFill>
                  <a:srgbClr val="FFFFFF"/>
                </a:solidFill>
                <a:effectLst/>
                <a:latin typeface="Segoe WP Semibold"/>
                <a:ea typeface="Calibri"/>
                <a:cs typeface="Segoe UI"/>
              </a:rPr>
              <a:t> </a:t>
            </a:r>
            <a:r>
              <a:rPr lang="en-US" sz="1400" dirty="0">
                <a:solidFill>
                  <a:srgbClr val="FFFFFF"/>
                </a:solidFill>
                <a:effectLst/>
                <a:latin typeface="Segoe WP Semibold"/>
                <a:ea typeface="Calibri"/>
                <a:cs typeface="Segoe UI"/>
              </a:rPr>
              <a:t>of </a:t>
            </a:r>
            <a:r>
              <a:rPr lang="en-US" sz="1400" b="1" dirty="0" smtClean="0">
                <a:solidFill>
                  <a:srgbClr val="FFFFFF"/>
                </a:solidFill>
                <a:effectLst/>
                <a:latin typeface="Segoe WP Semibold"/>
                <a:ea typeface="Calibri"/>
                <a:cs typeface="Segoe UI"/>
              </a:rPr>
              <a:t>4</a:t>
            </a:r>
            <a:endParaRPr lang="en-US" sz="2400" dirty="0">
              <a:effectLst/>
              <a:latin typeface="Calibri"/>
              <a:ea typeface="Calibri"/>
              <a:cs typeface="Times New Roman"/>
            </a:endParaRPr>
          </a:p>
        </p:txBody>
      </p:sp>
      <p:sp>
        <p:nvSpPr>
          <p:cNvPr id="5" name="Rectangle 4"/>
          <p:cNvSpPr/>
          <p:nvPr/>
        </p:nvSpPr>
        <p:spPr>
          <a:xfrm>
            <a:off x="1763688" y="1556792"/>
            <a:ext cx="6696744" cy="345638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837761" y="1785555"/>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8" name="Rectangle 7"/>
          <p:cNvSpPr/>
          <p:nvPr/>
        </p:nvSpPr>
        <p:spPr>
          <a:xfrm>
            <a:off x="7836423" y="1791611"/>
            <a:ext cx="504056" cy="502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3</a:t>
            </a:r>
            <a:endParaRPr lang="en-US" sz="2800" dirty="0"/>
          </a:p>
        </p:txBody>
      </p:sp>
      <p:sp>
        <p:nvSpPr>
          <p:cNvPr id="9" name="TextBox 8"/>
          <p:cNvSpPr txBox="1"/>
          <p:nvPr/>
        </p:nvSpPr>
        <p:spPr>
          <a:xfrm>
            <a:off x="3123043" y="3354538"/>
            <a:ext cx="1512168" cy="646331"/>
          </a:xfrm>
          <a:prstGeom prst="rect">
            <a:avLst/>
          </a:prstGeom>
          <a:noFill/>
        </p:spPr>
        <p:txBody>
          <a:bodyPr wrap="square" rtlCol="0">
            <a:spAutoFit/>
          </a:bodyPr>
          <a:lstStyle/>
          <a:p>
            <a: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te</a:t>
            </a:r>
            <a:r>
              <a:rPr 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a</a:t>
            </a:r>
            <a:r>
              <a:rPr lang="en-US" sz="3600" b="1" dirty="0" smtClean="0"/>
              <a:t>m</a:t>
            </a:r>
            <a:endParaRPr lang="en-US" sz="3600" b="1" dirty="0"/>
          </a:p>
        </p:txBody>
      </p:sp>
      <p:sp>
        <p:nvSpPr>
          <p:cNvPr id="10" name="TextBox 9"/>
          <p:cNvSpPr txBox="1"/>
          <p:nvPr/>
        </p:nvSpPr>
        <p:spPr>
          <a:xfrm>
            <a:off x="4067944" y="5517232"/>
            <a:ext cx="1512168" cy="646331"/>
          </a:xfrm>
          <a:prstGeom prst="rect">
            <a:avLst/>
          </a:prstGeom>
          <a:noFill/>
        </p:spPr>
        <p:txBody>
          <a:bodyPr wrap="square" rtlCol="0">
            <a:spAutoFit/>
          </a:bodyPr>
          <a:lstStyle/>
          <a:p>
            <a:r>
              <a:rPr lang="en-US" sz="36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a:t>
            </a:r>
            <a:endParaRPr 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1" name="TextBox 10"/>
          <p:cNvSpPr txBox="1"/>
          <p:nvPr/>
        </p:nvSpPr>
        <p:spPr>
          <a:xfrm>
            <a:off x="4067944" y="5517232"/>
            <a:ext cx="1512168" cy="646331"/>
          </a:xfrm>
          <a:prstGeom prst="rect">
            <a:avLst/>
          </a:prstGeom>
          <a:noFill/>
        </p:spPr>
        <p:txBody>
          <a:bodyPr wrap="square" rtlCol="0">
            <a:spAutoFit/>
          </a:bodyPr>
          <a:lstStyle/>
          <a:p>
            <a:r>
              <a:rPr lang="en-US" sz="3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tea</a:t>
            </a:r>
            <a:endParaRPr 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2" name="TextBox 11"/>
          <p:cNvSpPr txBox="1"/>
          <p:nvPr/>
        </p:nvSpPr>
        <p:spPr>
          <a:xfrm>
            <a:off x="3131064" y="1718689"/>
            <a:ext cx="1512168" cy="646331"/>
          </a:xfrm>
          <a:prstGeom prst="rect">
            <a:avLst/>
          </a:prstGeom>
          <a:noFill/>
        </p:spPr>
        <p:txBody>
          <a:bodyPr wrap="square" rtlCol="0">
            <a:spAutoFit/>
          </a:bodyPr>
          <a:lstStyle/>
          <a:p>
            <a: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te</a:t>
            </a:r>
            <a:r>
              <a:rPr lang="en-US" sz="3600" b="1" dirty="0" smtClean="0"/>
              <a:t>am</a:t>
            </a:r>
            <a:endParaRPr lang="en-US" sz="3600" b="1" dirty="0"/>
          </a:p>
        </p:txBody>
      </p:sp>
      <p:sp>
        <p:nvSpPr>
          <p:cNvPr id="13" name="Rectangle 12"/>
          <p:cNvSpPr/>
          <p:nvPr/>
        </p:nvSpPr>
        <p:spPr>
          <a:xfrm>
            <a:off x="6948264" y="1789827"/>
            <a:ext cx="8894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Words</a:t>
            </a:r>
            <a:endParaRPr lang="en-US" sz="2000" dirty="0"/>
          </a:p>
        </p:txBody>
      </p:sp>
      <p:sp>
        <p:nvSpPr>
          <p:cNvPr id="14" name="Right Arrow 13"/>
          <p:cNvSpPr/>
          <p:nvPr/>
        </p:nvSpPr>
        <p:spPr>
          <a:xfrm>
            <a:off x="179512" y="2564904"/>
            <a:ext cx="1440160" cy="1728192"/>
          </a:xfrm>
          <a:prstGeom prst="rightArrow">
            <a:avLst/>
          </a:prstGeom>
          <a:solidFill>
            <a:schemeClr val="bg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Console window</a:t>
            </a:r>
            <a:endParaRPr lang="en-US" b="1" dirty="0"/>
          </a:p>
        </p:txBody>
      </p:sp>
      <p:sp>
        <p:nvSpPr>
          <p:cNvPr id="15" name="Right Arrow 14"/>
          <p:cNvSpPr/>
          <p:nvPr/>
        </p:nvSpPr>
        <p:spPr>
          <a:xfrm>
            <a:off x="323528" y="5157192"/>
            <a:ext cx="3096344" cy="1296144"/>
          </a:xfrm>
          <a:prstGeom prst="rightArrow">
            <a:avLst/>
          </a:prstGeom>
          <a:solidFill>
            <a:schemeClr val="bg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What is typed</a:t>
            </a:r>
          </a:p>
          <a:p>
            <a:pPr algn="ctr"/>
            <a:r>
              <a:rPr lang="en-US" b="1" dirty="0" smtClean="0"/>
              <a:t>(not seen on console)</a:t>
            </a:r>
            <a:endParaRPr lang="en-US" b="1" dirty="0"/>
          </a:p>
        </p:txBody>
      </p:sp>
      <p:sp>
        <p:nvSpPr>
          <p:cNvPr id="16" name="TextBox 15"/>
          <p:cNvSpPr txBox="1"/>
          <p:nvPr/>
        </p:nvSpPr>
        <p:spPr>
          <a:xfrm>
            <a:off x="3123373" y="4366845"/>
            <a:ext cx="1512168" cy="646331"/>
          </a:xfrm>
          <a:prstGeom prst="rect">
            <a:avLst/>
          </a:prstGeom>
          <a:noFill/>
        </p:spPr>
        <p:txBody>
          <a:bodyPr wrap="square" rtlCol="0">
            <a:spAutoFit/>
          </a:bodyPr>
          <a:lstStyle/>
          <a:p>
            <a: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te</a:t>
            </a:r>
            <a:r>
              <a:rPr 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am</a:t>
            </a:r>
          </a:p>
        </p:txBody>
      </p:sp>
      <p:sp>
        <p:nvSpPr>
          <p:cNvPr id="17" name="TextBox 16"/>
          <p:cNvSpPr txBox="1"/>
          <p:nvPr/>
        </p:nvSpPr>
        <p:spPr>
          <a:xfrm>
            <a:off x="4067944" y="5518973"/>
            <a:ext cx="1512168" cy="646331"/>
          </a:xfrm>
          <a:prstGeom prst="rect">
            <a:avLst/>
          </a:prstGeom>
          <a:noFill/>
        </p:spPr>
        <p:txBody>
          <a:bodyPr wrap="square" rtlCol="0">
            <a:spAutoFit/>
          </a:bodyPr>
          <a:lstStyle/>
          <a:p>
            <a:r>
              <a:rPr lang="en-US" sz="3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team</a:t>
            </a:r>
            <a:endParaRPr 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8" name="TextBox 17"/>
          <p:cNvSpPr txBox="1"/>
          <p:nvPr/>
        </p:nvSpPr>
        <p:spPr>
          <a:xfrm>
            <a:off x="4427984" y="1751734"/>
            <a:ext cx="1512168" cy="646331"/>
          </a:xfrm>
          <a:prstGeom prst="rect">
            <a:avLst/>
          </a:prstGeom>
          <a:noFill/>
        </p:spPr>
        <p:txBody>
          <a:bodyPr wrap="square" rtlCol="0">
            <a:spAutoFit/>
          </a:bodyPr>
          <a:lstStyle/>
          <a:p>
            <a:r>
              <a:rPr lang="en-US" sz="3600" b="1" dirty="0"/>
              <a:t>beer</a:t>
            </a:r>
          </a:p>
        </p:txBody>
      </p:sp>
      <p:sp>
        <p:nvSpPr>
          <p:cNvPr id="19" name="TextBox 18"/>
          <p:cNvSpPr txBox="1"/>
          <p:nvPr/>
        </p:nvSpPr>
        <p:spPr>
          <a:xfrm>
            <a:off x="4067944" y="5518973"/>
            <a:ext cx="1512168" cy="646331"/>
          </a:xfrm>
          <a:prstGeom prst="rect">
            <a:avLst/>
          </a:prstGeom>
          <a:noFill/>
        </p:spPr>
        <p:txBody>
          <a:bodyPr wrap="square" rtlCol="0">
            <a:spAutoFit/>
          </a:bodyPr>
          <a:lstStyle/>
          <a:p>
            <a:r>
              <a:rPr lang="en-US" sz="3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a:t>
            </a:r>
            <a:endParaRPr 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0" name="TextBox 19"/>
          <p:cNvSpPr txBox="1"/>
          <p:nvPr/>
        </p:nvSpPr>
        <p:spPr>
          <a:xfrm>
            <a:off x="4427984" y="2742865"/>
            <a:ext cx="1512168" cy="646331"/>
          </a:xfrm>
          <a:prstGeom prst="rect">
            <a:avLst/>
          </a:prstGeom>
          <a:noFill/>
        </p:spPr>
        <p:txBody>
          <a:bodyPr wrap="square" rtlCol="0">
            <a:spAutoFit/>
          </a:bodyPr>
          <a:lstStyle/>
          <a:p>
            <a:r>
              <a:rPr 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b</a:t>
            </a:r>
            <a:r>
              <a:rPr lang="en-US" sz="3600" b="1" dirty="0"/>
              <a:t>eer</a:t>
            </a:r>
          </a:p>
        </p:txBody>
      </p:sp>
    </p:spTree>
    <p:extLst>
      <p:ext uri="{BB962C8B-B14F-4D97-AF65-F5344CB8AC3E}">
        <p14:creationId xmlns:p14="http://schemas.microsoft.com/office/powerpoint/2010/main" val="240068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086 -7.40741E-7 L -0.00086 0.23866 " pathEditMode="relative" rAng="0" ptsTypes="AA">
                                      <p:cBhvr>
                                        <p:cTn id="6" dur="4000" fill="hold"/>
                                        <p:tgtEl>
                                          <p:spTgt spid="12"/>
                                        </p:tgtEl>
                                        <p:attrNameLst>
                                          <p:attrName>ppt_x</p:attrName>
                                          <p:attrName>ppt_y</p:attrName>
                                        </p:attrNameLst>
                                      </p:cBhvr>
                                      <p:rCtr x="0" y="11921"/>
                                    </p:animMotion>
                                  </p:childTnLst>
                                </p:cTn>
                              </p:par>
                            </p:childTnLst>
                          </p:cTn>
                        </p:par>
                        <p:par>
                          <p:cTn id="7" fill="hold">
                            <p:stCondLst>
                              <p:cond delay="4000"/>
                            </p:stCondLst>
                            <p:childTnLst>
                              <p:par>
                                <p:cTn id="8" presetID="1" presetClass="entr" presetSubtype="0" fill="hold" grpId="1"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4000"/>
                            </p:stCondLst>
                            <p:childTnLst>
                              <p:par>
                                <p:cTn id="11" presetID="1"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4000"/>
                            </p:stCondLst>
                            <p:childTnLst>
                              <p:par>
                                <p:cTn id="14" presetID="1" presetClass="exit" presetSubtype="0" fill="hold" grpId="1" nodeType="afterEffect">
                                  <p:stCondLst>
                                    <p:cond delay="0"/>
                                  </p:stCondLst>
                                  <p:childTnLst>
                                    <p:set>
                                      <p:cBhvr>
                                        <p:cTn id="15" dur="1" fill="hold">
                                          <p:stCondLst>
                                            <p:cond delay="9"/>
                                          </p:stCondLst>
                                        </p:cTn>
                                        <p:tgtEl>
                                          <p:spTgt spid="12"/>
                                        </p:tgtEl>
                                        <p:attrNameLst>
                                          <p:attrName>style.visibility</p:attrName>
                                        </p:attrNameLst>
                                      </p:cBhvr>
                                      <p:to>
                                        <p:strVal val="hidden"/>
                                      </p:to>
                                    </p:set>
                                  </p:childTnLst>
                                </p:cTn>
                              </p:par>
                            </p:childTnLst>
                          </p:cTn>
                        </p:par>
                        <p:par>
                          <p:cTn id="16" fill="hold">
                            <p:stCondLst>
                              <p:cond delay="4010"/>
                            </p:stCondLst>
                            <p:childTnLst>
                              <p:par>
                                <p:cTn id="17" presetID="1" presetClass="exit"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par>
                          <p:cTn id="19" fill="hold">
                            <p:stCondLst>
                              <p:cond delay="4010"/>
                            </p:stCondLst>
                            <p:childTnLst>
                              <p:par>
                                <p:cTn id="20" presetID="42" presetClass="path" presetSubtype="0" accel="50000" decel="50000" fill="hold" grpId="0" nodeType="afterEffect">
                                  <p:stCondLst>
                                    <p:cond delay="0"/>
                                  </p:stCondLst>
                                  <p:childTnLst>
                                    <p:animMotion origin="layout" path="M -1.94444E-6 0.00023 L -1.94444E-6 0.14746 " pathEditMode="relative" rAng="0" ptsTypes="AA">
                                      <p:cBhvr>
                                        <p:cTn id="21" dur="2750" fill="hold"/>
                                        <p:tgtEl>
                                          <p:spTgt spid="9"/>
                                        </p:tgtEl>
                                        <p:attrNameLst>
                                          <p:attrName>ppt_x</p:attrName>
                                          <p:attrName>ppt_y</p:attrName>
                                        </p:attrNameLst>
                                      </p:cBhvr>
                                      <p:rCtr x="0" y="7361"/>
                                    </p:animMotion>
                                  </p:childTnLst>
                                </p:cTn>
                              </p:par>
                            </p:childTnLst>
                          </p:cTn>
                        </p:par>
                        <p:par>
                          <p:cTn id="22" fill="hold">
                            <p:stCondLst>
                              <p:cond delay="6760"/>
                            </p:stCondLst>
                            <p:childTnLst>
                              <p:par>
                                <p:cTn id="23" presetID="1" presetClass="entr" presetSubtype="0" fill="hold" grpId="1" nodeType="afterEffect">
                                  <p:stCondLst>
                                    <p:cond delay="0"/>
                                  </p:stCondLst>
                                  <p:childTnLst>
                                    <p:set>
                                      <p:cBhvr>
                                        <p:cTn id="24" dur="1" fill="hold">
                                          <p:stCondLst>
                                            <p:cond delay="9"/>
                                          </p:stCondLst>
                                        </p:cTn>
                                        <p:tgtEl>
                                          <p:spTgt spid="16"/>
                                        </p:tgtEl>
                                        <p:attrNameLst>
                                          <p:attrName>style.visibility</p:attrName>
                                        </p:attrNameLst>
                                      </p:cBhvr>
                                      <p:to>
                                        <p:strVal val="visible"/>
                                      </p:to>
                                    </p:set>
                                  </p:childTnLst>
                                </p:cTn>
                              </p:par>
                            </p:childTnLst>
                          </p:cTn>
                        </p:par>
                        <p:par>
                          <p:cTn id="25" fill="hold">
                            <p:stCondLst>
                              <p:cond delay="6770"/>
                            </p:stCondLst>
                            <p:childTnLst>
                              <p:par>
                                <p:cTn id="26" presetID="1"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6770"/>
                            </p:stCondLst>
                            <p:childTnLst>
                              <p:par>
                                <p:cTn id="29" presetID="1" presetClass="exit" presetSubtype="0" fill="hold" grpId="2" nodeType="after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par>
                          <p:cTn id="31" fill="hold">
                            <p:stCondLst>
                              <p:cond delay="6770"/>
                            </p:stCondLst>
                            <p:childTnLst>
                              <p:par>
                                <p:cTn id="32" presetID="1" presetClass="exit" presetSubtype="0" fill="hold" grpId="1" nodeType="afterEffect">
                                  <p:stCondLst>
                                    <p:cond delay="0"/>
                                  </p:stCondLst>
                                  <p:childTnLst>
                                    <p:set>
                                      <p:cBhvr>
                                        <p:cTn id="33" dur="1" fill="hold">
                                          <p:stCondLst>
                                            <p:cond delay="0"/>
                                          </p:stCondLst>
                                        </p:cTn>
                                        <p:tgtEl>
                                          <p:spTgt spid="11"/>
                                        </p:tgtEl>
                                        <p:attrNameLst>
                                          <p:attrName>style.visibility</p:attrName>
                                        </p:attrNameLst>
                                      </p:cBhvr>
                                      <p:to>
                                        <p:strVal val="hidden"/>
                                      </p:to>
                                    </p:set>
                                  </p:childTnLst>
                                </p:cTn>
                              </p:par>
                            </p:childTnLst>
                          </p:cTn>
                        </p:par>
                        <p:par>
                          <p:cTn id="34" fill="hold">
                            <p:stCondLst>
                              <p:cond delay="6770"/>
                            </p:stCondLst>
                            <p:childTnLst>
                              <p:par>
                                <p:cTn id="35" presetID="42" presetClass="path" presetSubtype="0" accel="50000" decel="50000" fill="hold" grpId="0" nodeType="afterEffect">
                                  <p:stCondLst>
                                    <p:cond delay="0"/>
                                  </p:stCondLst>
                                  <p:childTnLst>
                                    <p:animMotion origin="layout" path="M -1.94444E-6 -0.00023 L -1.94444E-6 0.0206 " pathEditMode="relative" rAng="0" ptsTypes="AA">
                                      <p:cBhvr>
                                        <p:cTn id="36" dur="1000" fill="hold"/>
                                        <p:tgtEl>
                                          <p:spTgt spid="16"/>
                                        </p:tgtEl>
                                        <p:attrNameLst>
                                          <p:attrName>ppt_x</p:attrName>
                                          <p:attrName>ppt_y</p:attrName>
                                        </p:attrNameLst>
                                      </p:cBhvr>
                                      <p:rCtr x="0" y="1042"/>
                                    </p:animMotion>
                                  </p:childTnLst>
                                </p:cTn>
                              </p:par>
                            </p:childTnLst>
                          </p:cTn>
                        </p:par>
                        <p:par>
                          <p:cTn id="37" fill="hold">
                            <p:stCondLst>
                              <p:cond delay="7770"/>
                            </p:stCondLst>
                            <p:childTnLst>
                              <p:par>
                                <p:cTn id="38" presetID="1" presetClass="exit" presetSubtype="0" fill="hold" grpId="2" nodeType="afterEffect">
                                  <p:stCondLst>
                                    <p:cond delay="0"/>
                                  </p:stCondLst>
                                  <p:childTnLst>
                                    <p:set>
                                      <p:cBhvr>
                                        <p:cTn id="39" dur="1" fill="hold">
                                          <p:stCondLst>
                                            <p:cond delay="0"/>
                                          </p:stCondLst>
                                        </p:cTn>
                                        <p:tgtEl>
                                          <p:spTgt spid="16"/>
                                        </p:tgtEl>
                                        <p:attrNameLst>
                                          <p:attrName>style.visibility</p:attrName>
                                        </p:attrNameLst>
                                      </p:cBhvr>
                                      <p:to>
                                        <p:strVal val="hidden"/>
                                      </p:to>
                                    </p:set>
                                  </p:childTnLst>
                                </p:cTn>
                              </p:par>
                            </p:childTnLst>
                          </p:cTn>
                        </p:par>
                        <p:par>
                          <p:cTn id="40" fill="hold">
                            <p:stCondLst>
                              <p:cond delay="7770"/>
                            </p:stCondLst>
                            <p:childTnLst>
                              <p:par>
                                <p:cTn id="41" presetID="1" presetClass="exit" presetSubtype="0" fill="hold" grpId="1" nodeType="after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par>
                          <p:cTn id="43" fill="hold">
                            <p:stCondLst>
                              <p:cond delay="7770"/>
                            </p:stCondLst>
                            <p:childTnLst>
                              <p:par>
                                <p:cTn id="44" presetID="1" presetClass="entr" presetSubtype="0"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childTnLst>
                                </p:cTn>
                              </p:par>
                            </p:childTnLst>
                          </p:cTn>
                        </p:par>
                        <p:par>
                          <p:cTn id="46" fill="hold">
                            <p:stCondLst>
                              <p:cond delay="7770"/>
                            </p:stCondLst>
                            <p:childTnLst>
                              <p:par>
                                <p:cTn id="47" presetID="1"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par>
                          <p:cTn id="49" fill="hold">
                            <p:stCondLst>
                              <p:cond delay="7770"/>
                            </p:stCondLst>
                            <p:childTnLst>
                              <p:par>
                                <p:cTn id="50" presetID="42" presetClass="path" presetSubtype="0" accel="50000" decel="50000" fill="hold" grpId="1" nodeType="afterEffect">
                                  <p:stCondLst>
                                    <p:cond delay="0"/>
                                  </p:stCondLst>
                                  <p:childTnLst>
                                    <p:animMotion origin="layout" path="M 1.66667E-6 -1.85185E-6 L 1.66667E-6 0.14421 " pathEditMode="relative" rAng="0" ptsTypes="AA">
                                      <p:cBhvr>
                                        <p:cTn id="51" dur="2750" fill="hold"/>
                                        <p:tgtEl>
                                          <p:spTgt spid="18"/>
                                        </p:tgtEl>
                                        <p:attrNameLst>
                                          <p:attrName>ppt_x</p:attrName>
                                          <p:attrName>ppt_y</p:attrName>
                                        </p:attrNameLst>
                                      </p:cBhvr>
                                      <p:rCtr x="0" y="7199"/>
                                    </p:animMotion>
                                  </p:childTnLst>
                                </p:cTn>
                              </p:par>
                            </p:childTnLst>
                          </p:cTn>
                        </p:par>
                        <p:par>
                          <p:cTn id="52" fill="hold">
                            <p:stCondLst>
                              <p:cond delay="10520"/>
                            </p:stCondLst>
                            <p:childTnLst>
                              <p:par>
                                <p:cTn id="53" presetID="1"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par>
                          <p:cTn id="55" fill="hold">
                            <p:stCondLst>
                              <p:cond delay="10520"/>
                            </p:stCondLst>
                            <p:childTnLst>
                              <p:par>
                                <p:cTn id="56" presetID="1" presetClass="exit" presetSubtype="0" fill="hold" grpId="2" nodeType="afterEffect">
                                  <p:stCondLst>
                                    <p:cond delay="0"/>
                                  </p:stCondLst>
                                  <p:childTnLst>
                                    <p:set>
                                      <p:cBhvr>
                                        <p:cTn id="57" dur="1" fill="hold">
                                          <p:stCondLst>
                                            <p:cond delay="0"/>
                                          </p:stCondLst>
                                        </p:cTn>
                                        <p:tgtEl>
                                          <p:spTgt spid="18"/>
                                        </p:tgtEl>
                                        <p:attrNameLst>
                                          <p:attrName>style.visibility</p:attrName>
                                        </p:attrNameLst>
                                      </p:cBhvr>
                                      <p:to>
                                        <p:strVal val="hidden"/>
                                      </p:to>
                                    </p:set>
                                  </p:childTnLst>
                                </p:cTn>
                              </p:par>
                            </p:childTnLst>
                          </p:cTn>
                        </p:par>
                        <p:par>
                          <p:cTn id="58" fill="hold">
                            <p:stCondLst>
                              <p:cond delay="10520"/>
                            </p:stCondLst>
                            <p:childTnLst>
                              <p:par>
                                <p:cTn id="59" presetID="1" presetClass="entr" presetSubtype="0" fill="hold" grpId="0" nodeType="after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par>
                          <p:cTn id="61" fill="hold">
                            <p:stCondLst>
                              <p:cond delay="10520"/>
                            </p:stCondLst>
                            <p:childTnLst>
                              <p:par>
                                <p:cTn id="62" presetID="42" presetClass="path" presetSubtype="0" accel="50000" decel="50000" fill="hold" grpId="1" nodeType="afterEffect">
                                  <p:stCondLst>
                                    <p:cond delay="0"/>
                                  </p:stCondLst>
                                  <p:childTnLst>
                                    <p:animMotion origin="layout" path="M 3.61111E-6 -4.07407E-6 L 3.61111E-6 0.11042 " pathEditMode="relative" rAng="0" ptsTypes="AA">
                                      <p:cBhvr>
                                        <p:cTn id="63" dur="1750" fill="hold"/>
                                        <p:tgtEl>
                                          <p:spTgt spid="20"/>
                                        </p:tgtEl>
                                        <p:attrNameLst>
                                          <p:attrName>ppt_x</p:attrName>
                                          <p:attrName>ppt_y</p:attrName>
                                        </p:attrNameLst>
                                      </p:cBhvr>
                                      <p:rCtr x="0" y="55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9" grpId="1"/>
      <p:bldP spid="9" grpId="2"/>
      <p:bldP spid="10" grpId="0"/>
      <p:bldP spid="11" grpId="0"/>
      <p:bldP spid="11" grpId="1"/>
      <p:bldP spid="12" grpId="0"/>
      <p:bldP spid="12" grpId="1"/>
      <p:bldP spid="16" grpId="0"/>
      <p:bldP spid="16" grpId="1"/>
      <p:bldP spid="16" grpId="2"/>
      <p:bldP spid="17" grpId="0"/>
      <p:bldP spid="17" grpId="1"/>
      <p:bldP spid="18" grpId="0"/>
      <p:bldP spid="18" grpId="1"/>
      <p:bldP spid="18" grpId="2"/>
      <p:bldP spid="19" grpId="0"/>
      <p:bldP spid="20" grpId="0"/>
      <p:bldP spid="2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p:nvPr/>
        </p:nvSpPr>
        <p:spPr>
          <a:xfrm>
            <a:off x="179512" y="116632"/>
            <a:ext cx="8784976" cy="1104265"/>
          </a:xfrm>
          <a:prstGeom prst="rect">
            <a:avLst/>
          </a:prstGeom>
          <a:solidFill>
            <a:schemeClr val="lt1">
              <a:alpha val="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8800" b="1" spc="50" dirty="0">
                <a:ln w="6350" cap="flat" cmpd="sng" algn="ctr">
                  <a:solidFill>
                    <a:srgbClr val="E7862E"/>
                  </a:solidFill>
                  <a:prstDash val="solid"/>
                  <a:round/>
                </a:ln>
                <a:solidFill>
                  <a:srgbClr val="FFFEFD"/>
                </a:solidFill>
                <a:effectLst>
                  <a:glow rad="53099">
                    <a:schemeClr val="accent6">
                      <a:satMod val="180000"/>
                      <a:alpha val="30000"/>
                    </a:schemeClr>
                  </a:glow>
                </a:effectLst>
                <a:latin typeface="Guevara"/>
                <a:ea typeface="Calibri"/>
                <a:cs typeface="Times New Roman"/>
              </a:rPr>
              <a:t>TEAM FIRESTAR</a:t>
            </a:r>
            <a:endParaRPr lang="en-US" sz="8800" dirty="0">
              <a:effectLst/>
              <a:ea typeface="Calibri"/>
              <a:cs typeface="Times New Roman"/>
            </a:endParaRPr>
          </a:p>
          <a:p>
            <a:pPr>
              <a:spcAft>
                <a:spcPts val="0"/>
              </a:spcAft>
            </a:pPr>
            <a:r>
              <a:rPr lang="bg-BG" sz="8800" dirty="0" smtClean="0">
                <a:effectLst/>
                <a:ea typeface="Calibri"/>
                <a:cs typeface="Times New Roman"/>
              </a:rPr>
              <a:t> </a:t>
            </a:r>
            <a:endParaRPr lang="en-US" sz="8800" dirty="0">
              <a:effectLst/>
              <a:ea typeface="Calibri"/>
              <a:cs typeface="Times New Roman"/>
            </a:endParaRPr>
          </a:p>
        </p:txBody>
      </p:sp>
      <p:sp>
        <p:nvSpPr>
          <p:cNvPr id="7" name="Text Box 3"/>
          <p:cNvSpPr txBox="1">
            <a:spLocks noChangeArrowheads="1"/>
          </p:cNvSpPr>
          <p:nvPr/>
        </p:nvSpPr>
        <p:spPr bwMode="auto">
          <a:xfrm>
            <a:off x="0" y="6525344"/>
            <a:ext cx="9149823" cy="332656"/>
          </a:xfrm>
          <a:prstGeom prst="rect">
            <a:avLst/>
          </a:prstGeom>
          <a:solidFill>
            <a:schemeClr val="accent6">
              <a:lumMod val="75000"/>
              <a:lumOff val="0"/>
            </a:schemeClr>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0" rIns="91440" bIns="45720" anchor="ctr" anchorCtr="0" upright="1">
            <a:noAutofit/>
          </a:bodyPr>
          <a:lstStyle/>
          <a:p>
            <a:pPr>
              <a:spcBef>
                <a:spcPts val="600"/>
              </a:spcBef>
              <a:spcAft>
                <a:spcPts val="600"/>
              </a:spcAft>
              <a:tabLst>
                <a:tab pos="7021195" algn="r"/>
              </a:tabLst>
            </a:pPr>
            <a:r>
              <a:rPr lang="en-US" sz="1600" dirty="0">
                <a:solidFill>
                  <a:srgbClr val="FFFFFF"/>
                </a:solidFill>
                <a:effectLst/>
                <a:latin typeface="Segoe UI Semibold"/>
                <a:ea typeface="Calibri"/>
                <a:cs typeface="Segoe UI"/>
              </a:rPr>
              <a:t>Team FIRESTAR</a:t>
            </a:r>
            <a:r>
              <a:rPr lang="en-US" sz="1600" b="1" dirty="0">
                <a:solidFill>
                  <a:srgbClr val="FFFFFF"/>
                </a:solidFill>
                <a:effectLst/>
                <a:latin typeface="Segoe UI Semibold"/>
                <a:ea typeface="Calibri"/>
                <a:cs typeface="Segoe UI"/>
              </a:rPr>
              <a:t>                           </a:t>
            </a:r>
            <a:r>
              <a:rPr lang="en-US" sz="1600" i="1" dirty="0" smtClean="0">
                <a:solidFill>
                  <a:srgbClr val="FFFFFF"/>
                </a:solidFill>
                <a:effectLst/>
                <a:latin typeface="Segoe UI Semibold"/>
                <a:ea typeface="Calibri"/>
                <a:cs typeface="Segoe UI"/>
              </a:rPr>
              <a:t>https</a:t>
            </a:r>
            <a:r>
              <a:rPr lang="en-US" sz="1600" i="1" dirty="0">
                <a:solidFill>
                  <a:srgbClr val="FFFFFF"/>
                </a:solidFill>
                <a:effectLst/>
                <a:latin typeface="Segoe UI Semibold"/>
                <a:ea typeface="Calibri"/>
                <a:cs typeface="Segoe UI"/>
              </a:rPr>
              <a:t>://fallingwords.codeplex.com/</a:t>
            </a:r>
            <a:r>
              <a:rPr lang="bg-BG" sz="1200" dirty="0">
                <a:solidFill>
                  <a:srgbClr val="FFFFFF"/>
                </a:solidFill>
                <a:effectLst/>
                <a:latin typeface="Segoe UI Semibold"/>
                <a:ea typeface="Calibri"/>
                <a:cs typeface="Segoe UI"/>
              </a:rPr>
              <a:t>	</a:t>
            </a:r>
            <a:r>
              <a:rPr lang="en-US" sz="1200" dirty="0" smtClean="0">
                <a:solidFill>
                  <a:srgbClr val="FFFFFF"/>
                </a:solidFill>
                <a:effectLst/>
                <a:latin typeface="Segoe UI Semibold"/>
                <a:ea typeface="Calibri"/>
                <a:cs typeface="Segoe UI"/>
              </a:rPr>
              <a:t>	</a:t>
            </a:r>
            <a:r>
              <a:rPr lang="en-US" sz="1400" dirty="0" smtClean="0">
                <a:solidFill>
                  <a:srgbClr val="FFFFFF"/>
                </a:solidFill>
                <a:effectLst/>
                <a:latin typeface="Segoe UI Semibold"/>
                <a:ea typeface="Calibri"/>
                <a:cs typeface="Segoe UI"/>
              </a:rPr>
              <a:t>            page </a:t>
            </a:r>
            <a:fld id="{B312A025-ECAA-47CE-A1D5-4C50F18B56E9}" type="slidenum">
              <a:rPr lang="bg-BG" sz="1400" b="1" smtClean="0">
                <a:solidFill>
                  <a:srgbClr val="FFFFFF"/>
                </a:solidFill>
                <a:effectLst/>
                <a:latin typeface="Segoe WP Semibold"/>
                <a:ea typeface="Calibri"/>
                <a:cs typeface="Segoe UI"/>
              </a:rPr>
              <a:t>4</a:t>
            </a:fld>
            <a:r>
              <a:rPr lang="bg-BG" sz="1400" dirty="0" smtClean="0">
                <a:solidFill>
                  <a:srgbClr val="FFFFFF"/>
                </a:solidFill>
                <a:effectLst/>
                <a:latin typeface="Segoe WP Semibold"/>
                <a:ea typeface="Calibri"/>
                <a:cs typeface="Segoe UI"/>
              </a:rPr>
              <a:t> </a:t>
            </a:r>
            <a:r>
              <a:rPr lang="en-US" sz="1400" dirty="0">
                <a:solidFill>
                  <a:srgbClr val="FFFFFF"/>
                </a:solidFill>
                <a:effectLst/>
                <a:latin typeface="Segoe WP Semibold"/>
                <a:ea typeface="Calibri"/>
                <a:cs typeface="Segoe UI"/>
              </a:rPr>
              <a:t>of </a:t>
            </a:r>
            <a:r>
              <a:rPr lang="en-US" sz="1400" b="1" dirty="0" smtClean="0">
                <a:solidFill>
                  <a:srgbClr val="FFFFFF"/>
                </a:solidFill>
                <a:effectLst/>
                <a:latin typeface="Segoe WP Semibold"/>
                <a:ea typeface="Calibri"/>
                <a:cs typeface="Segoe UI"/>
              </a:rPr>
              <a:t>4</a:t>
            </a:r>
            <a:endParaRPr lang="en-US" sz="2400" dirty="0">
              <a:effectLst/>
              <a:latin typeface="Calibri"/>
              <a:ea typeface="Calibri"/>
              <a:cs typeface="Times New Roman"/>
            </a:endParaRPr>
          </a:p>
        </p:txBody>
      </p:sp>
      <p:sp>
        <p:nvSpPr>
          <p:cNvPr id="2" name="Rectangle 1"/>
          <p:cNvSpPr/>
          <p:nvPr/>
        </p:nvSpPr>
        <p:spPr>
          <a:xfrm>
            <a:off x="323528" y="1836107"/>
            <a:ext cx="8640960" cy="4124206"/>
          </a:xfrm>
          <a:prstGeom prst="rect">
            <a:avLst/>
          </a:prstGeom>
        </p:spPr>
        <p:txBody>
          <a:bodyPr wrap="square">
            <a:spAutoFit/>
          </a:bodyPr>
          <a:lstStyle/>
          <a:p>
            <a:pPr latinLnBrk="1"/>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Game </a:t>
            </a:r>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implementation </a:t>
            </a: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TO BE developed</a:t>
            </a:r>
            <a:r>
              <a:rPr lang="bg-BG" b="1" dirty="0"/>
              <a:t>	</a:t>
            </a:r>
            <a:endParaRPr lang="en-US" b="1" dirty="0" smtClean="0"/>
          </a:p>
          <a:p>
            <a:pPr latinLnBrk="1"/>
            <a:endParaRPr lang="en-US" b="1" dirty="0"/>
          </a:p>
          <a:p>
            <a:pPr marL="342900" indent="-342900">
              <a:lnSpc>
                <a:spcPct val="150000"/>
              </a:lnSpc>
              <a:buFont typeface="Arial" pitchFamily="34" charset="0"/>
              <a:buChar char="•"/>
            </a:pPr>
            <a:r>
              <a:rPr lang="en-US" sz="2400" b="1" dirty="0" smtClean="0">
                <a:solidFill>
                  <a:schemeClr val="tx2"/>
                </a:solidFill>
              </a:rPr>
              <a:t>Console application</a:t>
            </a:r>
          </a:p>
          <a:p>
            <a:pPr marL="342900" indent="-342900">
              <a:lnSpc>
                <a:spcPct val="150000"/>
              </a:lnSpc>
              <a:buFont typeface="Arial" pitchFamily="34" charset="0"/>
              <a:buChar char="•"/>
            </a:pPr>
            <a:r>
              <a:rPr lang="en-US" sz="2400" b="1" dirty="0" smtClean="0">
                <a:solidFill>
                  <a:schemeClr val="tx2"/>
                </a:solidFill>
              </a:rPr>
              <a:t>start </a:t>
            </a:r>
            <a:r>
              <a:rPr lang="en-US" sz="2400" b="1" dirty="0">
                <a:solidFill>
                  <a:schemeClr val="tx2"/>
                </a:solidFill>
              </a:rPr>
              <a:t>menu with </a:t>
            </a:r>
            <a:r>
              <a:rPr lang="en-US" sz="2400" b="1" dirty="0" smtClean="0">
                <a:solidFill>
                  <a:schemeClr val="tx2"/>
                </a:solidFill>
              </a:rPr>
              <a:t>options</a:t>
            </a:r>
          </a:p>
          <a:p>
            <a:pPr marL="342900" indent="-342900">
              <a:lnSpc>
                <a:spcPct val="150000"/>
              </a:lnSpc>
              <a:buFont typeface="Arial" pitchFamily="34" charset="0"/>
              <a:buChar char="•"/>
            </a:pPr>
            <a:r>
              <a:rPr lang="en-US" sz="2400" b="1" dirty="0">
                <a:solidFill>
                  <a:schemeClr val="tx2"/>
                </a:solidFill>
              </a:rPr>
              <a:t>e</a:t>
            </a:r>
            <a:r>
              <a:rPr lang="en-US" sz="2400" b="1" dirty="0" smtClean="0">
                <a:solidFill>
                  <a:schemeClr val="tx2"/>
                </a:solidFill>
              </a:rPr>
              <a:t>xternal word Dictionary (TXT)</a:t>
            </a:r>
          </a:p>
          <a:p>
            <a:pPr marL="342900" indent="-342900">
              <a:lnSpc>
                <a:spcPct val="150000"/>
              </a:lnSpc>
              <a:buFont typeface="Arial" pitchFamily="34" charset="0"/>
              <a:buChar char="•"/>
            </a:pPr>
            <a:r>
              <a:rPr lang="en-US" sz="2400" b="1" dirty="0" smtClean="0">
                <a:solidFill>
                  <a:schemeClr val="tx2"/>
                </a:solidFill>
              </a:rPr>
              <a:t>Sound effects</a:t>
            </a:r>
            <a:endParaRPr lang="en-US" sz="2400" b="1" dirty="0">
              <a:solidFill>
                <a:schemeClr val="tx2"/>
              </a:solidFill>
            </a:endParaRPr>
          </a:p>
          <a:p>
            <a:pPr marL="371475" marR="28575" indent="-342900" latinLnBrk="1">
              <a:lnSpc>
                <a:spcPct val="150000"/>
              </a:lnSpc>
              <a:buFont typeface="Arial" pitchFamily="34" charset="0"/>
              <a:buChar char="•"/>
            </a:pPr>
            <a:r>
              <a:rPr lang="en-US" sz="2400" b="1" dirty="0">
                <a:solidFill>
                  <a:schemeClr val="tx2"/>
                </a:solidFill>
              </a:rPr>
              <a:t>Points counter</a:t>
            </a:r>
          </a:p>
          <a:p>
            <a:pPr marL="371475" marR="28575" indent="-342900" latinLnBrk="1">
              <a:lnSpc>
                <a:spcPct val="150000"/>
              </a:lnSpc>
              <a:buFont typeface="Arial" pitchFamily="34" charset="0"/>
              <a:buChar char="•"/>
            </a:pPr>
            <a:r>
              <a:rPr lang="en-US" sz="2400" b="1" dirty="0" smtClean="0">
                <a:solidFill>
                  <a:schemeClr val="tx2"/>
                </a:solidFill>
              </a:rPr>
              <a:t>BOSS </a:t>
            </a:r>
            <a:r>
              <a:rPr lang="en-US" sz="2400" b="1" dirty="0">
                <a:solidFill>
                  <a:schemeClr val="tx2"/>
                </a:solidFill>
              </a:rPr>
              <a:t>FIGHT </a:t>
            </a:r>
            <a:r>
              <a:rPr lang="en-US" sz="2400" b="1" dirty="0" smtClean="0">
                <a:solidFill>
                  <a:schemeClr val="tx2"/>
                </a:solidFill>
              </a:rPr>
              <a:t>mode</a:t>
            </a:r>
            <a:endParaRPr lang="en-US" sz="2400" b="1" dirty="0">
              <a:solidFill>
                <a:schemeClr val="tx2"/>
              </a:solidFill>
            </a:endParaRPr>
          </a:p>
        </p:txBody>
      </p:sp>
      <p:sp>
        <p:nvSpPr>
          <p:cNvPr id="6" name="Rectangle 5"/>
          <p:cNvSpPr/>
          <p:nvPr/>
        </p:nvSpPr>
        <p:spPr>
          <a:xfrm>
            <a:off x="5508104" y="2539504"/>
            <a:ext cx="3384376" cy="2308324"/>
          </a:xfrm>
          <a:prstGeom prst="rect">
            <a:avLst/>
          </a:prstGeom>
        </p:spPr>
        <p:txBody>
          <a:bodyPr wrap="square">
            <a:spAutoFit/>
          </a:bodyPr>
          <a:lstStyle/>
          <a:p>
            <a:pPr marL="371475" marR="28575" indent="-342900" latinLnBrk="1">
              <a:lnSpc>
                <a:spcPct val="150000"/>
              </a:lnSpc>
              <a:buFont typeface="Arial" pitchFamily="34" charset="0"/>
              <a:buChar char="•"/>
            </a:pPr>
            <a:r>
              <a:rPr lang="en-US" sz="2400" b="1" dirty="0">
                <a:solidFill>
                  <a:schemeClr val="tx2"/>
                </a:solidFill>
              </a:rPr>
              <a:t>High score – ext. TXT</a:t>
            </a:r>
          </a:p>
          <a:p>
            <a:pPr marL="371475" marR="28575" indent="-342900" latinLnBrk="1">
              <a:lnSpc>
                <a:spcPct val="150000"/>
              </a:lnSpc>
              <a:buFont typeface="Arial" pitchFamily="34" charset="0"/>
              <a:buChar char="•"/>
            </a:pPr>
            <a:r>
              <a:rPr lang="en-US" sz="2400" b="1" dirty="0" smtClean="0">
                <a:solidFill>
                  <a:schemeClr val="tx2"/>
                </a:solidFill>
              </a:rPr>
              <a:t>Cheats </a:t>
            </a:r>
            <a:r>
              <a:rPr lang="en-US" sz="2400" b="1" dirty="0" smtClean="0">
                <a:solidFill>
                  <a:schemeClr val="tx2"/>
                </a:solidFill>
              </a:rPr>
              <a:t>(power-ups)</a:t>
            </a:r>
          </a:p>
          <a:p>
            <a:pPr marL="828675" marR="28575" lvl="1" indent="-342900" latinLnBrk="1">
              <a:lnSpc>
                <a:spcPct val="150000"/>
              </a:lnSpc>
              <a:buFont typeface="Arial" pitchFamily="34" charset="0"/>
              <a:buChar char="•"/>
            </a:pPr>
            <a:r>
              <a:rPr lang="en-US" sz="2400" b="1" dirty="0" smtClean="0">
                <a:solidFill>
                  <a:schemeClr val="tx2"/>
                </a:solidFill>
              </a:rPr>
              <a:t>FREEZE mode</a:t>
            </a:r>
          </a:p>
          <a:p>
            <a:pPr marL="828675" marR="28575" lvl="1" indent="-342900" latinLnBrk="1">
              <a:lnSpc>
                <a:spcPct val="150000"/>
              </a:lnSpc>
              <a:buFont typeface="Arial" pitchFamily="34" charset="0"/>
              <a:buChar char="•"/>
            </a:pPr>
            <a:r>
              <a:rPr lang="en-US" sz="2400" b="1" dirty="0" smtClean="0">
                <a:solidFill>
                  <a:schemeClr val="tx2"/>
                </a:solidFill>
              </a:rPr>
              <a:t>ARNIE mode</a:t>
            </a:r>
            <a:endParaRPr lang="en-US" sz="2400" b="1" dirty="0">
              <a:solidFill>
                <a:schemeClr val="tx2"/>
              </a:solidFill>
            </a:endParaRPr>
          </a:p>
        </p:txBody>
      </p:sp>
      <p:cxnSp>
        <p:nvCxnSpPr>
          <p:cNvPr id="5" name="Straight Connector 4"/>
          <p:cNvCxnSpPr/>
          <p:nvPr/>
        </p:nvCxnSpPr>
        <p:spPr>
          <a:xfrm flipV="1">
            <a:off x="5076056" y="2852936"/>
            <a:ext cx="0" cy="25050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103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118</Words>
  <Application>Microsoft Office PowerPoint</Application>
  <PresentationFormat>On-screen Show (4:3)</PresentationFormat>
  <Paragraphs>79</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Team FIRESTAR</dc:creator>
  <cp:lastModifiedBy>JK</cp:lastModifiedBy>
  <cp:revision>17</cp:revision>
  <dcterms:created xsi:type="dcterms:W3CDTF">2014-01-19T16:22:24Z</dcterms:created>
  <dcterms:modified xsi:type="dcterms:W3CDTF">2014-01-19T19:03:34Z</dcterms:modified>
</cp:coreProperties>
</file>