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4"/>
  </p:notesMasterIdLst>
  <p:sldIdLst>
    <p:sldId id="256" r:id="rId2"/>
    <p:sldId id="283" r:id="rId3"/>
    <p:sldId id="257" r:id="rId4"/>
    <p:sldId id="259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84293" autoAdjust="0"/>
  </p:normalViewPr>
  <p:slideViewPr>
    <p:cSldViewPr snapToGrid="0">
      <p:cViewPr varScale="1">
        <p:scale>
          <a:sx n="94" d="100"/>
          <a:sy n="94" d="100"/>
        </p:scale>
        <p:origin x="12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525A3-9825-4D4C-9A89-6DD7AE786C25}" type="datetimeFigureOut">
              <a:rPr lang="en-CA" smtClean="0"/>
              <a:t>2022-04-20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CB890-F3A8-48FF-A7CA-E9ABF33443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5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137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74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5 main stages:</a:t>
            </a:r>
          </a:p>
          <a:p>
            <a:pPr marL="228600" indent="-228600">
              <a:buFont typeface="+mj-lt"/>
              <a:buAutoNum type="arabicPeriod"/>
            </a:pPr>
            <a:r>
              <a:rPr lang="en-CA" dirty="0"/>
              <a:t>Data retrieval (ingestion)</a:t>
            </a:r>
          </a:p>
          <a:p>
            <a:pPr marL="228600" indent="-228600">
              <a:buFont typeface="+mj-lt"/>
              <a:buAutoNum type="arabicPeriod"/>
            </a:pPr>
            <a:r>
              <a:rPr lang="en-CA" dirty="0"/>
              <a:t>Data Prep</a:t>
            </a:r>
          </a:p>
          <a:p>
            <a:pPr marL="228600" indent="-228600">
              <a:buFont typeface="+mj-lt"/>
              <a:buAutoNum type="arabicPeriod"/>
            </a:pPr>
            <a:r>
              <a:rPr lang="en-CA" dirty="0"/>
              <a:t>Modeling</a:t>
            </a:r>
          </a:p>
          <a:p>
            <a:pPr marL="228600" indent="-228600">
              <a:buFont typeface="+mj-lt"/>
              <a:buAutoNum type="arabicPeriod"/>
            </a:pPr>
            <a:r>
              <a:rPr lang="en-CA" dirty="0"/>
              <a:t>Model evaluation and tuning</a:t>
            </a:r>
          </a:p>
          <a:p>
            <a:pPr marL="228600" indent="-228600">
              <a:buFont typeface="+mj-lt"/>
              <a:buAutoNum type="arabicPeriod"/>
            </a:pPr>
            <a:r>
              <a:rPr lang="en-CA" dirty="0"/>
              <a:t>Deployment and monitoring</a:t>
            </a:r>
          </a:p>
          <a:p>
            <a:pPr marL="228600" indent="-228600">
              <a:buFont typeface="+mj-lt"/>
              <a:buAutoNum type="arabicPeriod"/>
            </a:pPr>
            <a:endParaRPr lang="en-CA" dirty="0"/>
          </a:p>
          <a:p>
            <a:pPr marL="0" indent="0">
              <a:buFont typeface="+mj-lt"/>
              <a:buNone/>
            </a:pPr>
            <a:r>
              <a:rPr lang="en-CA" dirty="0"/>
              <a:t>Other steps: Creating the ML question you’re trying to address. What is your target variable?</a:t>
            </a:r>
          </a:p>
          <a:p>
            <a:pPr marL="0" indent="0">
              <a:buFont typeface="+mj-lt"/>
              <a:buNone/>
            </a:pPr>
            <a:r>
              <a:rPr lang="en-CA" dirty="0"/>
              <a:t>Data exploration (data prep)</a:t>
            </a:r>
          </a:p>
          <a:p>
            <a:pPr marL="0" indent="0">
              <a:buFont typeface="+mj-lt"/>
              <a:buNone/>
            </a:pPr>
            <a:endParaRPr lang="en-CA" dirty="0"/>
          </a:p>
          <a:p>
            <a:pPr marL="0" indent="0">
              <a:buFont typeface="+mj-lt"/>
              <a:buNone/>
            </a:pPr>
            <a:r>
              <a:rPr lang="en-CA" dirty="0"/>
              <a:t>Iterative process (non-linear)</a:t>
            </a:r>
          </a:p>
          <a:p>
            <a:pPr marL="0" indent="0">
              <a:buFont typeface="+mj-lt"/>
              <a:buNone/>
            </a:pPr>
            <a:r>
              <a:rPr lang="en-CA" dirty="0"/>
              <a:t>In practice, much time is spent in data prep!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742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SQL Server, MySQL, PostgreSQL, MongoDB</a:t>
            </a:r>
          </a:p>
          <a:p>
            <a:r>
              <a:rPr lang="en-CA" dirty="0"/>
              <a:t>Data Engineer’s job to make data accessible to the data scientist</a:t>
            </a:r>
          </a:p>
          <a:p>
            <a:r>
              <a:rPr lang="en-CA" dirty="0"/>
              <a:t>For semi-structured and unstructured typically have some structure added to them for ML (data prep step)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8446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SQL Server, MySQL, PostgreSQL, MongoDB</a:t>
            </a:r>
          </a:p>
          <a:p>
            <a:r>
              <a:rPr lang="en-CA" dirty="0"/>
              <a:t>Data Engineer’s job to make data accessible to the data scientist</a:t>
            </a:r>
          </a:p>
          <a:p>
            <a:r>
              <a:rPr lang="en-CA" dirty="0"/>
              <a:t>For semi-structured and unstructured typically have some structure added to them for ML (data prep step)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0413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SQL Server, MySQL, PostgreSQL, MongoDB</a:t>
            </a:r>
          </a:p>
          <a:p>
            <a:r>
              <a:rPr lang="en-CA" dirty="0"/>
              <a:t>Data Engineer’s job to make data accessible to the data scientist</a:t>
            </a:r>
          </a:p>
          <a:p>
            <a:r>
              <a:rPr lang="en-CA" dirty="0"/>
              <a:t>For semi-structured and unstructured typically have some structure added to them for ML (data prep step)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439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Majority of time spent here.</a:t>
            </a:r>
          </a:p>
          <a:p>
            <a:r>
              <a:rPr lang="en-CA" dirty="0"/>
              <a:t>Minimize features while maximizing prediction performance (avoid over-fitting)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Relative to the problem (self-driving cars vs predicting flower type)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720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266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946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576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5D6F-0633-4AD8-8B90-3C6C8DEA0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184CA-0892-4B36-AEA4-8E99F43D7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813FB-D9D4-4F2C-B1B1-D503DD41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AFFC4-52EA-42B6-9EF1-D236F30A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8F132-1BD2-4D09-8FF6-A549760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82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660F-47D8-4FCF-AB43-82B0BE49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8F216-18F5-4C60-84EF-F4853496F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21333-95B1-49EE-A588-0250E12F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A09D9-51D0-4C04-917D-1205A060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8B152-44AF-470E-9D8D-B54F171E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48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9040D-8EBD-46DF-86CE-AD08DE886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3B8BF-11E7-45D5-B9BC-24F480DEF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C63EA-9A51-4151-8D0A-64B0B2AC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53BBD-E043-4757-8272-E4AAED62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A0000-0772-4467-8FDF-F20159BE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49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E9CA-D341-41C6-9A3D-DC66FB62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B90A2-0A2B-45EE-8D10-E980FE9F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EDDC5-5BE5-4E37-B246-9DFC33A0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8C111-8E68-494E-B7ED-1ED6CF17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A61BD-11AF-460C-83AC-B8200E23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473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4279-06B4-40F0-A25F-9FEE1ADA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FCF3C-290C-4084-80AC-960167913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99646-FE9D-4F7E-97A4-BD6B1275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DB089-CCE5-48A2-870A-5C415A37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A8786-79C4-420B-8324-3CF0A670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16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A21F-A3B4-4311-924A-9D80DE67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8554-1EB6-4BEC-A559-76833EA39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8212F-A420-42E6-8089-8C9E8891A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902E-89EA-4A3D-9C27-14772AAF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8BCD2-8005-466D-A940-64717011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CF3CE-7159-464A-A35B-135CC364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98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9CCC-9920-4DFE-9D5F-3089A434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155AD-B66D-461F-9193-651E1A6A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D8DDB-56CD-47C8-956B-2857932BA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45408-24F5-4CF8-BF20-6C96DF231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E63B9-0169-4C48-B49F-865967B22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2FC3D-DEF0-4516-AF49-BD893EBC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2022-04-20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C676A-B302-441B-96EB-044A660D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FC159-D002-4EA9-B48F-4EF38653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89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81A2-387A-41E9-9F9B-E891273A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16DB3-CE15-45A2-AB43-78CA639B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2022-04-20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4F620-7E25-4EA2-8886-468C969E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2ADB-78E9-4560-820D-64C06005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17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7FD8A-ECB0-4DFB-B5B4-FC44CF07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2022-04-20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3E699-6CA3-4D3A-9D1A-A318DF75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75C4D-86B4-4C27-8A6D-FCA2658E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80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79A4-CB3B-4795-91F7-B8F71DB5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DF851-3A6B-4A64-A505-384955717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28DF4-9DC7-457B-A538-9B94D210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0DE23-1B4F-451E-8944-D98E35D9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AA079-C221-44D5-BBED-6D4B7DBE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BFBFD-F55E-4670-ADA2-7B81C5CF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24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80B9-7D75-4F7B-A54F-EB032E6E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F0227-03B7-4134-A3D6-E90D58E05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01F72-D932-417A-B8E1-B8555C2F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376B0-0E6B-4CE7-B781-0F3D4D0A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E0548-1F0E-4163-AA00-0D21FC56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BC430-613F-4245-97EB-B3CBA892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3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C89F4-7E68-49D1-8359-D15DFFE3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0E63F-A889-4901-8CFE-BF8D915B4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8524-AF1F-400B-AF08-219F6175D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6CA6-B9B0-44AA-B5AA-150D11000322}" type="datetimeFigureOut">
              <a:rPr lang="en-CA" smtClean="0"/>
              <a:t>2022-04-20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4B765-097E-4690-B191-DA4BE63D6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5C364-8608-4BA1-ABB1-66FB333F4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83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eremy-eng-s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achine-learning/algorithm-cheat-shee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91C5-7B5B-42A0-AC5D-14518D7F7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CA" sz="3600" dirty="0">
                <a:solidFill>
                  <a:srgbClr val="080808"/>
                </a:solidFill>
              </a:rPr>
              <a:t>W03D3 – Data Preparation and Feature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D4A5A-AC59-4D95-9838-B020A522E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7964" y="4517819"/>
            <a:ext cx="6116072" cy="1141851"/>
          </a:xfrm>
          <a:noFill/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80808"/>
                </a:solidFill>
              </a:rPr>
              <a:t>Instructor: Jeremy Eng</a:t>
            </a:r>
          </a:p>
          <a:p>
            <a:r>
              <a:rPr lang="en-CA" sz="2000" dirty="0">
                <a:solidFill>
                  <a:srgbClr val="080808"/>
                </a:solidFill>
              </a:rPr>
              <a:t>Credit: Andrew Berry</a:t>
            </a:r>
          </a:p>
          <a:p>
            <a:endParaRPr lang="en-CA" sz="2000" dirty="0">
              <a:solidFill>
                <a:srgbClr val="080808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9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ML Workflow: Model Evaluation and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5564827" cy="4393982"/>
          </a:xfrm>
        </p:spPr>
        <p:txBody>
          <a:bodyPr>
            <a:noAutofit/>
          </a:bodyPr>
          <a:lstStyle/>
          <a:p>
            <a:r>
              <a:rPr lang="en-CA" sz="2000" dirty="0"/>
              <a:t>How “good” is a model? Metric examples:</a:t>
            </a:r>
          </a:p>
          <a:p>
            <a:pPr lvl="1"/>
            <a:r>
              <a:rPr lang="en-CA" sz="1800" dirty="0"/>
              <a:t>Regression: MSE, RMSE, MAE</a:t>
            </a:r>
          </a:p>
          <a:p>
            <a:pPr lvl="1"/>
            <a:r>
              <a:rPr lang="en-CA" sz="1800" dirty="0"/>
              <a:t>Classification: Accuracy, Precision, Recall, AUC</a:t>
            </a:r>
          </a:p>
          <a:p>
            <a:pPr lvl="1"/>
            <a:r>
              <a:rPr lang="en-CA" sz="1800" dirty="0"/>
              <a:t>Clustering: Within-cluster-sum-of-squares (WCSS), silhouette score</a:t>
            </a:r>
          </a:p>
          <a:p>
            <a:r>
              <a:rPr lang="en-CA" sz="2000" dirty="0"/>
              <a:t>Splitting data into training and testing sets</a:t>
            </a:r>
          </a:p>
          <a:p>
            <a:pPr lvl="1"/>
            <a:r>
              <a:rPr lang="en-CA" sz="1800" dirty="0"/>
              <a:t>Prevent over-fitting</a:t>
            </a:r>
          </a:p>
          <a:p>
            <a:pPr lvl="1"/>
            <a:r>
              <a:rPr lang="en-CA" sz="1800" dirty="0"/>
              <a:t>k-fold cross-validation</a:t>
            </a:r>
          </a:p>
          <a:p>
            <a:r>
              <a:rPr lang="en-CA" sz="2000" dirty="0"/>
              <a:t>Tuning:</a:t>
            </a:r>
          </a:p>
          <a:p>
            <a:pPr lvl="1"/>
            <a:r>
              <a:rPr lang="en-CA" sz="1800" dirty="0"/>
              <a:t>Evaluate multiple models</a:t>
            </a:r>
          </a:p>
          <a:p>
            <a:pPr lvl="1"/>
            <a:r>
              <a:rPr lang="en-CA" sz="1800" dirty="0"/>
              <a:t>Tune models via hyperparameters</a:t>
            </a:r>
          </a:p>
          <a:p>
            <a:r>
              <a:rPr lang="en-CA" sz="2000" dirty="0"/>
              <a:t>Lots of judgement calls and educated guesses.</a:t>
            </a:r>
          </a:p>
          <a:p>
            <a:endParaRPr lang="en-CA" sz="2000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D7EBFD5-6A81-4FF0-8085-C02225074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586" y="1779204"/>
            <a:ext cx="3696703" cy="4361892"/>
          </a:xfrm>
          <a:prstGeom prst="rect">
            <a:avLst/>
          </a:prstGeom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147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ML Workflow: Deployment and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10905065" cy="4836096"/>
          </a:xfrm>
        </p:spPr>
        <p:txBody>
          <a:bodyPr>
            <a:normAutofit/>
          </a:bodyPr>
          <a:lstStyle/>
          <a:p>
            <a:r>
              <a:rPr lang="en-CA" sz="2000" dirty="0"/>
              <a:t>After a model is trained, it can be deployed to be used by others.</a:t>
            </a:r>
          </a:p>
          <a:p>
            <a:r>
              <a:rPr lang="en-CA" sz="2000" dirty="0"/>
              <a:t>API for your trained model.</a:t>
            </a:r>
          </a:p>
          <a:p>
            <a:pPr lvl="1"/>
            <a:r>
              <a:rPr lang="en-CA" sz="1800" dirty="0"/>
              <a:t>User passes in input and they get their results.</a:t>
            </a:r>
          </a:p>
          <a:p>
            <a:r>
              <a:rPr lang="en-CA" sz="2000" dirty="0"/>
              <a:t>Beware of data drift (e.g. gas mileage)</a:t>
            </a:r>
          </a:p>
          <a:p>
            <a:pPr lvl="1"/>
            <a:r>
              <a:rPr lang="en-CA" sz="1800" dirty="0"/>
              <a:t>May need to periodically re-train models.</a:t>
            </a:r>
          </a:p>
          <a:p>
            <a:r>
              <a:rPr lang="en-CA" sz="2000" dirty="0"/>
              <a:t>Monitor model usage and problems</a:t>
            </a:r>
            <a:endParaRPr lang="en-CA" sz="1600" dirty="0"/>
          </a:p>
          <a:p>
            <a:pPr lvl="1"/>
            <a:r>
              <a:rPr lang="en-CA" sz="1800" dirty="0"/>
              <a:t>Evaluate model performance on additional “test” data</a:t>
            </a:r>
          </a:p>
          <a:p>
            <a:pPr lvl="1"/>
            <a:r>
              <a:rPr lang="en-CA" sz="1800" dirty="0"/>
              <a:t>Input/output requirements change (pipeline)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8118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Data Preparation and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10575821" cy="4531872"/>
          </a:xfrm>
        </p:spPr>
        <p:txBody>
          <a:bodyPr>
            <a:normAutofit/>
          </a:bodyPr>
          <a:lstStyle/>
          <a:p>
            <a:r>
              <a:rPr lang="en-CA" sz="2000" dirty="0"/>
              <a:t>See </a:t>
            </a:r>
            <a:r>
              <a:rPr lang="en-CA" sz="2000" dirty="0" err="1"/>
              <a:t>Jupyter</a:t>
            </a:r>
            <a:r>
              <a:rPr lang="en-CA" sz="2000"/>
              <a:t> notebook!</a:t>
            </a:r>
            <a:endParaRPr lang="en-CA" sz="2000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17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/>
              <a:t>Introduction</a:t>
            </a:r>
            <a:endParaRPr lang="en-C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995581" cy="4393982"/>
          </a:xfrm>
        </p:spPr>
        <p:txBody>
          <a:bodyPr>
            <a:noAutofit/>
          </a:bodyPr>
          <a:lstStyle/>
          <a:p>
            <a:r>
              <a:rPr lang="en-CA" sz="2000" dirty="0"/>
              <a:t>Instructor: Dr. Jeremy Eng (engj@saskpolytech.ca)</a:t>
            </a:r>
          </a:p>
          <a:p>
            <a:r>
              <a:rPr lang="en-CA" sz="2000" dirty="0"/>
              <a:t>Lead Cloud Applications and Data Instructor at </a:t>
            </a:r>
            <a:r>
              <a:rPr lang="en-CA" sz="2000" dirty="0" err="1"/>
              <a:t>Sask</a:t>
            </a:r>
            <a:r>
              <a:rPr lang="en-CA" sz="2000" dirty="0"/>
              <a:t> Polytech</a:t>
            </a:r>
          </a:p>
          <a:p>
            <a:r>
              <a:rPr lang="en-CA" sz="2000" dirty="0"/>
              <a:t>Born and raised in Saskatoon, Saskatchewan</a:t>
            </a:r>
          </a:p>
          <a:p>
            <a:r>
              <a:rPr lang="en-CA" sz="2000" dirty="0"/>
              <a:t>PhD in Statistics</a:t>
            </a:r>
          </a:p>
          <a:p>
            <a:r>
              <a:rPr lang="en-CA" sz="2000" dirty="0"/>
              <a:t>Research Areas:</a:t>
            </a:r>
          </a:p>
          <a:p>
            <a:pPr lvl="1"/>
            <a:r>
              <a:rPr lang="en-CA" sz="1800" dirty="0"/>
              <a:t>Big data simulations involving Monte Carlo techniques</a:t>
            </a:r>
          </a:p>
          <a:p>
            <a:pPr lvl="1"/>
            <a:r>
              <a:rPr lang="en-CA" sz="1800" dirty="0"/>
              <a:t>Developing and applying machine learning techniques to model COVID-19 spread in Saskatchewan and Canada (PMCMC)</a:t>
            </a:r>
          </a:p>
          <a:p>
            <a:r>
              <a:rPr lang="en-CA" sz="2000" dirty="0"/>
              <a:t>Microsoft Certified Trainer</a:t>
            </a:r>
          </a:p>
          <a:p>
            <a:r>
              <a:rPr lang="en-CA" sz="2000" dirty="0"/>
              <a:t>LinkedIn: </a:t>
            </a:r>
            <a:r>
              <a:rPr lang="en-CA" sz="2000" dirty="0">
                <a:hlinkClick r:id="rId3"/>
              </a:rPr>
              <a:t>https://www.linkedin.com/in/jeremy-eng-sk/</a:t>
            </a:r>
            <a:endParaRPr lang="en-CA" sz="2000" dirty="0"/>
          </a:p>
          <a:p>
            <a:endParaRPr lang="en-US" sz="2000" dirty="0"/>
          </a:p>
          <a:p>
            <a:endParaRPr lang="en-CA" sz="2000" dirty="0"/>
          </a:p>
          <a:p>
            <a:endParaRPr lang="en-CA" sz="20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8" name="Isosceles Triangle 4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4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0" name="Rectangle 4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4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 descr="A person with the arms crossed&#10;&#10;Description automatically generated with medium confidence">
            <a:extLst>
              <a:ext uri="{FF2B5EF4-FFF2-40B4-BE49-F238E27FC236}">
                <a16:creationId xmlns:a16="http://schemas.microsoft.com/office/drawing/2014/main" id="{9C469F5E-E8B2-4BE4-B102-555C9395D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843" y="1457471"/>
            <a:ext cx="3356688" cy="335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7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301CC-08EC-41BA-8513-E973D76D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 dirty="0"/>
              <a:t>Outline</a:t>
            </a:r>
          </a:p>
        </p:txBody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2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: Shape 2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B3D1B-C3F9-4952-889D-D7D4744E3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CA" sz="2000" dirty="0"/>
              <a:t>Machine Learning Workflow</a:t>
            </a:r>
          </a:p>
          <a:p>
            <a:pPr lvl="1"/>
            <a:r>
              <a:rPr lang="en-CA" sz="1800" dirty="0"/>
              <a:t>Data Retrieval</a:t>
            </a:r>
          </a:p>
          <a:p>
            <a:pPr lvl="1"/>
            <a:r>
              <a:rPr lang="en-CA" sz="1800" dirty="0"/>
              <a:t>Data Preparation</a:t>
            </a:r>
          </a:p>
          <a:p>
            <a:pPr lvl="1"/>
            <a:r>
              <a:rPr lang="en-CA" sz="1800" dirty="0"/>
              <a:t>Modeling</a:t>
            </a:r>
          </a:p>
          <a:p>
            <a:pPr lvl="1"/>
            <a:r>
              <a:rPr lang="en-CA" sz="1800" dirty="0"/>
              <a:t>Model Evaluation and Tuning</a:t>
            </a:r>
          </a:p>
          <a:p>
            <a:pPr lvl="1"/>
            <a:r>
              <a:rPr lang="en-CA" sz="1800" dirty="0"/>
              <a:t>Deployment and Monitoring</a:t>
            </a:r>
          </a:p>
          <a:p>
            <a:r>
              <a:rPr lang="en-CA" sz="2000" dirty="0"/>
              <a:t>Data Preparation (</a:t>
            </a:r>
            <a:r>
              <a:rPr lang="en-CA" sz="2000" dirty="0" err="1"/>
              <a:t>Jupyter</a:t>
            </a:r>
            <a:r>
              <a:rPr lang="en-CA" sz="2000" dirty="0"/>
              <a:t> notebook)</a:t>
            </a:r>
          </a:p>
          <a:p>
            <a:pPr lvl="1"/>
            <a:r>
              <a:rPr lang="en-CA" sz="1800" dirty="0"/>
              <a:t>Outlier Detection</a:t>
            </a:r>
          </a:p>
          <a:p>
            <a:pPr lvl="1"/>
            <a:r>
              <a:rPr lang="en-CA" sz="1800" dirty="0"/>
              <a:t>Handling Missing Values</a:t>
            </a:r>
          </a:p>
          <a:p>
            <a:pPr lvl="1"/>
            <a:r>
              <a:rPr lang="en-CA" sz="1800" dirty="0"/>
              <a:t>Variable Transformations</a:t>
            </a:r>
          </a:p>
          <a:p>
            <a:r>
              <a:rPr lang="en-CA" sz="2000" dirty="0"/>
              <a:t>Feature Engineering (</a:t>
            </a:r>
            <a:r>
              <a:rPr lang="en-CA" sz="2000" dirty="0" err="1"/>
              <a:t>Jupyter</a:t>
            </a:r>
            <a:r>
              <a:rPr lang="en-CA" sz="2000" dirty="0"/>
              <a:t> notebook)</a:t>
            </a: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79107-5AEC-41E5-B371-8944A4F77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Machine Learning Workflow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16000F96-C3D9-4882-ACF6-B2882F869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306" y="1670241"/>
            <a:ext cx="9755387" cy="3957900"/>
          </a:xfrm>
        </p:spPr>
      </p:pic>
    </p:spTree>
    <p:extLst>
      <p:ext uri="{BB962C8B-B14F-4D97-AF65-F5344CB8AC3E}">
        <p14:creationId xmlns:p14="http://schemas.microsoft.com/office/powerpoint/2010/main" val="119496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ML Workflow: Data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CA" sz="2000" dirty="0"/>
              <a:t>Databases (SQL, NoSQL), APIs, web scraping, CSV, excel, </a:t>
            </a:r>
            <a:r>
              <a:rPr lang="en-CA" sz="2000" dirty="0" err="1"/>
              <a:t>etc</a:t>
            </a:r>
            <a:r>
              <a:rPr lang="en-CA" sz="2000" dirty="0"/>
              <a:t>…</a:t>
            </a:r>
          </a:p>
          <a:p>
            <a:r>
              <a:rPr lang="en-CA" sz="2000" dirty="0"/>
              <a:t>Structured</a:t>
            </a:r>
          </a:p>
          <a:p>
            <a:pPr lvl="1"/>
            <a:r>
              <a:rPr lang="en-CA" sz="2000" dirty="0"/>
              <a:t>Tabular (rows/columns)</a:t>
            </a:r>
          </a:p>
          <a:p>
            <a:pPr lvl="1"/>
            <a:r>
              <a:rPr lang="en-CA" sz="2000" dirty="0"/>
              <a:t>Relational</a:t>
            </a:r>
          </a:p>
          <a:p>
            <a:r>
              <a:rPr lang="en-CA" sz="2000" dirty="0"/>
              <a:t>Semi-structured</a:t>
            </a:r>
          </a:p>
          <a:p>
            <a:pPr lvl="1"/>
            <a:r>
              <a:rPr lang="en-CA" sz="2000" dirty="0"/>
              <a:t>Key-value stores (JSON), graph databases</a:t>
            </a:r>
          </a:p>
          <a:p>
            <a:r>
              <a:rPr lang="en-CA" sz="2000" dirty="0"/>
              <a:t>Unstructured</a:t>
            </a:r>
          </a:p>
          <a:p>
            <a:pPr lvl="1"/>
            <a:r>
              <a:rPr lang="en-CA" sz="2000" dirty="0"/>
              <a:t>Audio, video, binary data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What's the Difference? Relational vs Non-Relational Databases -  insightsoftware">
            <a:extLst>
              <a:ext uri="{FF2B5EF4-FFF2-40B4-BE49-F238E27FC236}">
                <a16:creationId xmlns:a16="http://schemas.microsoft.com/office/drawing/2014/main" id="{68A0B3D8-44BA-43BE-A160-40063160C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7973" y="2108602"/>
            <a:ext cx="6739062" cy="318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660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ML Workflow: Data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CA" sz="2000" dirty="0"/>
              <a:t>Databases (SQL, NoSQL), APIs, web scraping, CSV, excel, </a:t>
            </a:r>
            <a:r>
              <a:rPr lang="en-CA" sz="2000" dirty="0" err="1"/>
              <a:t>etc</a:t>
            </a:r>
            <a:r>
              <a:rPr lang="en-CA" sz="2000" dirty="0"/>
              <a:t>…</a:t>
            </a:r>
          </a:p>
          <a:p>
            <a:r>
              <a:rPr lang="en-CA" sz="2000" dirty="0"/>
              <a:t>Structured</a:t>
            </a:r>
          </a:p>
          <a:p>
            <a:pPr lvl="1"/>
            <a:r>
              <a:rPr lang="en-CA" sz="2000" dirty="0"/>
              <a:t>Tabular (rows/columns)</a:t>
            </a:r>
          </a:p>
          <a:p>
            <a:pPr lvl="1"/>
            <a:r>
              <a:rPr lang="en-CA" sz="2000" dirty="0"/>
              <a:t>Relational</a:t>
            </a:r>
          </a:p>
          <a:p>
            <a:r>
              <a:rPr lang="en-CA" sz="2000" dirty="0"/>
              <a:t>Semi-structured</a:t>
            </a:r>
          </a:p>
          <a:p>
            <a:pPr lvl="1"/>
            <a:r>
              <a:rPr lang="en-CA" sz="2000" dirty="0"/>
              <a:t>Key-value stores (JSON), graph databases</a:t>
            </a:r>
          </a:p>
          <a:p>
            <a:r>
              <a:rPr lang="en-CA" sz="2000" dirty="0"/>
              <a:t>Unstructured</a:t>
            </a:r>
          </a:p>
          <a:p>
            <a:pPr lvl="1"/>
            <a:r>
              <a:rPr lang="en-CA" sz="2000" dirty="0"/>
              <a:t>Audio, video, binary data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62F7E4A-3C64-4DB6-9022-0BE6A0E2C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497" y="314217"/>
            <a:ext cx="2364377" cy="6222049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39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ML Workflow: Data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CA" sz="2000" dirty="0"/>
              <a:t>Databases (SQL, NoSQL), APIs, web scraping, CSV, excel, </a:t>
            </a:r>
            <a:r>
              <a:rPr lang="en-CA" sz="2000" dirty="0" err="1"/>
              <a:t>etc</a:t>
            </a:r>
            <a:r>
              <a:rPr lang="en-CA" sz="2000" dirty="0"/>
              <a:t>…</a:t>
            </a:r>
          </a:p>
          <a:p>
            <a:r>
              <a:rPr lang="en-CA" sz="2000" dirty="0"/>
              <a:t>Structured</a:t>
            </a:r>
          </a:p>
          <a:p>
            <a:pPr lvl="1"/>
            <a:r>
              <a:rPr lang="en-CA" sz="2000" dirty="0"/>
              <a:t>Tabular (rows/columns)</a:t>
            </a:r>
          </a:p>
          <a:p>
            <a:pPr lvl="1"/>
            <a:r>
              <a:rPr lang="en-CA" sz="2000" dirty="0"/>
              <a:t>Relational</a:t>
            </a:r>
          </a:p>
          <a:p>
            <a:r>
              <a:rPr lang="en-CA" sz="2000" dirty="0"/>
              <a:t>Semi-structured</a:t>
            </a:r>
          </a:p>
          <a:p>
            <a:pPr lvl="1"/>
            <a:r>
              <a:rPr lang="en-CA" sz="2000" dirty="0"/>
              <a:t>Key-value stores (JSON), graph databases</a:t>
            </a:r>
          </a:p>
          <a:p>
            <a:r>
              <a:rPr lang="en-CA" sz="2000" dirty="0"/>
              <a:t>Unstructured</a:t>
            </a:r>
          </a:p>
          <a:p>
            <a:pPr lvl="1"/>
            <a:r>
              <a:rPr lang="en-CA" sz="2000" dirty="0"/>
              <a:t>Audio, video, binary data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9F1A75E-0513-4236-BC94-7DC37CFB878C}"/>
              </a:ext>
            </a:extLst>
          </p:cNvPr>
          <p:cNvGrpSpPr/>
          <p:nvPr/>
        </p:nvGrpSpPr>
        <p:grpSpPr>
          <a:xfrm>
            <a:off x="5999798" y="1782980"/>
            <a:ext cx="4844248" cy="4361891"/>
            <a:chOff x="8514533" y="2734742"/>
            <a:chExt cx="2797039" cy="2424685"/>
          </a:xfrm>
        </p:grpSpPr>
        <p:pic>
          <p:nvPicPr>
            <p:cNvPr id="12" name="Picture 11" descr="Icon of a webpage showing a person on the screen">
              <a:extLst>
                <a:ext uri="{FF2B5EF4-FFF2-40B4-BE49-F238E27FC236}">
                  <a16:creationId xmlns:a16="http://schemas.microsoft.com/office/drawing/2014/main" id="{525B0F8E-C8EB-44CD-AED0-56B287F63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14533" y="2757602"/>
              <a:ext cx="1066690" cy="802066"/>
            </a:xfrm>
            <a:prstGeom prst="rect">
              <a:avLst/>
            </a:prstGeom>
          </p:spPr>
        </p:pic>
        <p:pic>
          <p:nvPicPr>
            <p:cNvPr id="13" name="Picture 12" descr="Icon of a scenery of mountain and moon&#10;representing photography">
              <a:extLst>
                <a:ext uri="{FF2B5EF4-FFF2-40B4-BE49-F238E27FC236}">
                  <a16:creationId xmlns:a16="http://schemas.microsoft.com/office/drawing/2014/main" id="{B09E2A37-6344-4C3D-A342-DF29CB41A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63786" y="2734742"/>
              <a:ext cx="847786" cy="847786"/>
            </a:xfrm>
            <a:prstGeom prst="rect">
              <a:avLst/>
            </a:prstGeom>
          </p:spPr>
        </p:pic>
        <p:pic>
          <p:nvPicPr>
            <p:cNvPr id="14" name="Picture 13" descr="Icon of a document">
              <a:extLst>
                <a:ext uri="{FF2B5EF4-FFF2-40B4-BE49-F238E27FC236}">
                  <a16:creationId xmlns:a16="http://schemas.microsoft.com/office/drawing/2014/main" id="{09DC765F-4DEA-4BEA-853E-54C3AB36A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02067" y="4096891"/>
              <a:ext cx="691622" cy="1005844"/>
            </a:xfrm>
            <a:prstGeom prst="rect">
              <a:avLst/>
            </a:prstGeom>
          </p:spPr>
        </p:pic>
        <p:pic>
          <p:nvPicPr>
            <p:cNvPr id="15" name="Picture 14" descr="Icon of a microphone">
              <a:extLst>
                <a:ext uri="{FF2B5EF4-FFF2-40B4-BE49-F238E27FC236}">
                  <a16:creationId xmlns:a16="http://schemas.microsoft.com/office/drawing/2014/main" id="{9C6AD0F0-C30F-4997-95EE-A73AA287A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37722" y="4040199"/>
              <a:ext cx="699914" cy="11192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801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ML Workflow: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10575821" cy="4836096"/>
          </a:xfrm>
        </p:spPr>
        <p:txBody>
          <a:bodyPr>
            <a:normAutofit/>
          </a:bodyPr>
          <a:lstStyle/>
          <a:p>
            <a:r>
              <a:rPr lang="en-CA" sz="2000" dirty="0"/>
              <a:t>Exploratory Data Analysis (EDA)</a:t>
            </a:r>
          </a:p>
          <a:p>
            <a:r>
              <a:rPr lang="en-CA" sz="2000" dirty="0"/>
              <a:t>Processing and wrangling</a:t>
            </a:r>
          </a:p>
          <a:p>
            <a:pPr lvl="1"/>
            <a:r>
              <a:rPr lang="en-CA" sz="1800" dirty="0"/>
              <a:t>Combining data from different sources</a:t>
            </a:r>
          </a:p>
          <a:p>
            <a:pPr lvl="1"/>
            <a:r>
              <a:rPr lang="en-CA" sz="1800" dirty="0"/>
              <a:t>Cleaning data</a:t>
            </a:r>
          </a:p>
          <a:p>
            <a:pPr lvl="1"/>
            <a:r>
              <a:rPr lang="en-CA" sz="1800" dirty="0"/>
              <a:t>Dealing with missing data</a:t>
            </a:r>
          </a:p>
          <a:p>
            <a:pPr lvl="1"/>
            <a:r>
              <a:rPr lang="en-CA" sz="1800" dirty="0"/>
              <a:t>Dealing with outliers</a:t>
            </a:r>
          </a:p>
          <a:p>
            <a:r>
              <a:rPr lang="en-CA" sz="2000" dirty="0"/>
              <a:t>Feature extraction and engineering</a:t>
            </a:r>
          </a:p>
          <a:p>
            <a:pPr lvl="1"/>
            <a:r>
              <a:rPr lang="en-CA" sz="1800" dirty="0"/>
              <a:t>Modifying features (e.g. date, text, categorical vs numerical)</a:t>
            </a:r>
          </a:p>
          <a:p>
            <a:pPr lvl="1"/>
            <a:r>
              <a:rPr lang="en-CA" sz="1800" dirty="0"/>
              <a:t>Creating new features (feature interaction, dimensionality reduction)</a:t>
            </a:r>
          </a:p>
          <a:p>
            <a:pPr lvl="1"/>
            <a:r>
              <a:rPr lang="en-CA" sz="1800" dirty="0"/>
              <a:t>Reformatting data (e.g. single column vs multiple binary columns)</a:t>
            </a:r>
            <a:endParaRPr lang="en-CA" dirty="0"/>
          </a:p>
          <a:p>
            <a:r>
              <a:rPr lang="en-CA" sz="2000" dirty="0"/>
              <a:t>Feature scaling and selection</a:t>
            </a:r>
          </a:p>
          <a:p>
            <a:pPr lvl="1"/>
            <a:r>
              <a:rPr lang="en-CA" sz="1800" dirty="0"/>
              <a:t>Determining what features to use (which are useful)</a:t>
            </a:r>
          </a:p>
          <a:p>
            <a:pPr lvl="1"/>
            <a:r>
              <a:rPr lang="en-CA" sz="1800" dirty="0"/>
              <a:t>Normalizing data</a:t>
            </a:r>
            <a:endParaRPr lang="en-CA" dirty="0"/>
          </a:p>
          <a:p>
            <a:pPr lvl="1"/>
            <a:endParaRPr lang="en-CA" sz="1600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744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ML Workflow: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324503" cy="4836096"/>
          </a:xfrm>
        </p:spPr>
        <p:txBody>
          <a:bodyPr>
            <a:normAutofit/>
          </a:bodyPr>
          <a:lstStyle/>
          <a:p>
            <a:r>
              <a:rPr lang="en-CA" sz="2000" dirty="0"/>
              <a:t>Choosing an appropriate ML model (algorithm) to apply to your data.</a:t>
            </a:r>
          </a:p>
          <a:p>
            <a:pPr lvl="1"/>
            <a:r>
              <a:rPr lang="en-CA" sz="1800" dirty="0"/>
              <a:t>What are you trying to predict?</a:t>
            </a:r>
          </a:p>
          <a:p>
            <a:pPr lvl="1"/>
            <a:r>
              <a:rPr lang="en-CA" sz="1800" dirty="0"/>
              <a:t>Supervised vs unsupervised (vs reinforcement learning)</a:t>
            </a:r>
          </a:p>
          <a:p>
            <a:r>
              <a:rPr lang="en-CA" sz="2000" dirty="0"/>
              <a:t>Many Python packages create these models (perform algorithms) for you.</a:t>
            </a:r>
          </a:p>
          <a:p>
            <a:r>
              <a:rPr lang="en-CA" sz="2000" dirty="0"/>
              <a:t>Deep Learning (neural networks)</a:t>
            </a:r>
          </a:p>
          <a:p>
            <a:r>
              <a:rPr lang="en-CA" sz="2000" dirty="0"/>
              <a:t>Many factors: accuracy, data, computational power/time/cost, linearity.</a:t>
            </a:r>
          </a:p>
          <a:p>
            <a:r>
              <a:rPr lang="en-CA" sz="2000" dirty="0"/>
              <a:t>Cheat Sheet: </a:t>
            </a:r>
            <a:r>
              <a:rPr lang="en-CA" sz="2000" dirty="0">
                <a:hlinkClick r:id="rId3"/>
              </a:rPr>
              <a:t>aka.ms/</a:t>
            </a:r>
            <a:r>
              <a:rPr lang="en-CA" sz="2000" dirty="0" err="1">
                <a:hlinkClick r:id="rId3"/>
              </a:rPr>
              <a:t>mlcheatsheet</a:t>
            </a:r>
            <a:endParaRPr lang="en-CA" sz="2000" dirty="0"/>
          </a:p>
          <a:p>
            <a:r>
              <a:rPr lang="en-CA" sz="2000" dirty="0"/>
              <a:t>Remember: finding the “best” model is an iterative process.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82E87F0-2E4E-47E7-AB24-03F8CA902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973" y="1594421"/>
            <a:ext cx="6780589" cy="4390429"/>
          </a:xfrm>
          <a:prstGeom prst="rect">
            <a:avLst/>
          </a:prstGeom>
        </p:spPr>
      </p:pic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087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</TotalTime>
  <Words>807</Words>
  <Application>Microsoft Office PowerPoint</Application>
  <PresentationFormat>Widescreen</PresentationFormat>
  <Paragraphs>134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W03D3 – Data Preparation and Feature Engineering</vt:lpstr>
      <vt:lpstr>Introduction</vt:lpstr>
      <vt:lpstr>Outline</vt:lpstr>
      <vt:lpstr>Machine Learning Workflow</vt:lpstr>
      <vt:lpstr>ML Workflow: Data Retrieval</vt:lpstr>
      <vt:lpstr>ML Workflow: Data Retrieval</vt:lpstr>
      <vt:lpstr>ML Workflow: Data Retrieval</vt:lpstr>
      <vt:lpstr>ML Workflow: Data Preparation</vt:lpstr>
      <vt:lpstr>ML Workflow: Modeling</vt:lpstr>
      <vt:lpstr>ML Workflow: Model Evaluation and Tuning</vt:lpstr>
      <vt:lpstr>ML Workflow: Deployment and Monitoring</vt:lpstr>
      <vt:lpstr>Data Preparation and Feature Engineering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W04D1 – Dimensionality Reduction</dc:title>
  <dc:creator>Eng, Jeremy</dc:creator>
  <cp:lastModifiedBy>Eng, Jeremy</cp:lastModifiedBy>
  <cp:revision>55</cp:revision>
  <dcterms:created xsi:type="dcterms:W3CDTF">2022-03-22T03:04:09Z</dcterms:created>
  <dcterms:modified xsi:type="dcterms:W3CDTF">2022-04-20T16:41:18Z</dcterms:modified>
</cp:coreProperties>
</file>