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1" r:id="rId3"/>
    <p:sldId id="257" r:id="rId4"/>
    <p:sldId id="262" r:id="rId5"/>
    <p:sldId id="264" r:id="rId6"/>
    <p:sldId id="265" r:id="rId7"/>
    <p:sldId id="266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6" r:id="rId25"/>
    <p:sldId id="288" r:id="rId26"/>
    <p:sldId id="290" r:id="rId27"/>
    <p:sldId id="289" r:id="rId28"/>
    <p:sldId id="259" r:id="rId29"/>
    <p:sldId id="261" r:id="rId30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2196F3"/>
    <a:srgbClr val="8BC34A"/>
    <a:srgbClr val="3F5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/>
          <p:cNvGrpSpPr/>
          <p:nvPr userDrawn="1"/>
        </p:nvGrpSpPr>
        <p:grpSpPr>
          <a:xfrm>
            <a:off x="3810" y="-7619"/>
            <a:ext cx="12191998" cy="6880134"/>
            <a:chOff x="3810" y="-1"/>
            <a:chExt cx="12191998" cy="6858001"/>
          </a:xfrm>
        </p:grpSpPr>
        <p:sp>
          <p:nvSpPr>
            <p:cNvPr id="109" name="Freeform 108"/>
            <p:cNvSpPr/>
            <p:nvPr userDrawn="1"/>
          </p:nvSpPr>
          <p:spPr>
            <a:xfrm>
              <a:off x="1803400" y="0"/>
              <a:ext cx="10392408" cy="6858000"/>
            </a:xfrm>
            <a:custGeom>
              <a:avLst/>
              <a:gdLst>
                <a:gd name="connsiteX0" fmla="*/ 0 w 10392408"/>
                <a:gd name="connsiteY0" fmla="*/ 0 h 6858000"/>
                <a:gd name="connsiteX1" fmla="*/ 6534783 w 10392408"/>
                <a:gd name="connsiteY1" fmla="*/ 0 h 6858000"/>
                <a:gd name="connsiteX2" fmla="*/ 6658608 w 10392408"/>
                <a:gd name="connsiteY2" fmla="*/ 0 h 6858000"/>
                <a:gd name="connsiteX3" fmla="*/ 9106533 w 10392408"/>
                <a:gd name="connsiteY3" fmla="*/ 0 h 6858000"/>
                <a:gd name="connsiteX4" fmla="*/ 10392408 w 10392408"/>
                <a:gd name="connsiteY4" fmla="*/ 6858000 h 6858000"/>
                <a:gd name="connsiteX5" fmla="*/ 6658608 w 10392408"/>
                <a:gd name="connsiteY5" fmla="*/ 6858000 h 6858000"/>
                <a:gd name="connsiteX6" fmla="*/ 5248908 w 10392408"/>
                <a:gd name="connsiteY6" fmla="*/ 6858000 h 6858000"/>
                <a:gd name="connsiteX7" fmla="*/ 0 w 1039240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92408" h="6858000">
                  <a:moveTo>
                    <a:pt x="0" y="0"/>
                  </a:moveTo>
                  <a:lnTo>
                    <a:pt x="6534783" y="0"/>
                  </a:lnTo>
                  <a:lnTo>
                    <a:pt x="6658608" y="0"/>
                  </a:lnTo>
                  <a:lnTo>
                    <a:pt x="9106533" y="0"/>
                  </a:lnTo>
                  <a:lnTo>
                    <a:pt x="10392408" y="6858000"/>
                  </a:lnTo>
                  <a:lnTo>
                    <a:pt x="6658608" y="6858000"/>
                  </a:lnTo>
                  <a:lnTo>
                    <a:pt x="524890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5" name="Freeform 104"/>
            <p:cNvSpPr/>
            <p:nvPr userDrawn="1"/>
          </p:nvSpPr>
          <p:spPr>
            <a:xfrm>
              <a:off x="1943102" y="-1"/>
              <a:ext cx="9842498" cy="6858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0" name="Freeform 89"/>
            <p:cNvSpPr/>
            <p:nvPr userDrawn="1"/>
          </p:nvSpPr>
          <p:spPr>
            <a:xfrm rot="10800000">
              <a:off x="3810" y="-1"/>
              <a:ext cx="1939290" cy="6858000"/>
            </a:xfrm>
            <a:custGeom>
              <a:avLst/>
              <a:gdLst>
                <a:gd name="connsiteX0" fmla="*/ 1939290 w 1939290"/>
                <a:gd name="connsiteY0" fmla="*/ 6858000 h 6858000"/>
                <a:gd name="connsiteX1" fmla="*/ 0 w 1939290"/>
                <a:gd name="connsiteY1" fmla="*/ 6858000 h 6858000"/>
                <a:gd name="connsiteX2" fmla="*/ 0 w 1939290"/>
                <a:gd name="connsiteY2" fmla="*/ 0 h 6858000"/>
                <a:gd name="connsiteX3" fmla="*/ 653415 w 193929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9290" h="6858000">
                  <a:moveTo>
                    <a:pt x="193929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5341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8" name="Freeform 87"/>
            <p:cNvSpPr/>
            <p:nvPr userDrawn="1"/>
          </p:nvSpPr>
          <p:spPr>
            <a:xfrm rot="10800000">
              <a:off x="419100" y="-1"/>
              <a:ext cx="1524000" cy="6858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822960" y="137160"/>
            <a:ext cx="9688467" cy="1988820"/>
          </a:xfrm>
        </p:spPr>
        <p:txBody>
          <a:bodyPr anchor="b">
            <a:normAutofit/>
          </a:bodyPr>
          <a:lstStyle>
            <a:lvl1pPr algn="r">
              <a:defRPr sz="520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097280" y="2153510"/>
            <a:ext cx="9414147" cy="1390311"/>
          </a:xfrm>
        </p:spPr>
        <p:txBody>
          <a:bodyPr>
            <a:normAutofit/>
          </a:bodyPr>
          <a:lstStyle>
            <a:lvl1pPr marL="0" indent="0" algn="r">
              <a:buNone/>
              <a:defRPr sz="3200" b="0" i="0" strike="noStrike" baseline="0">
                <a:solidFill>
                  <a:srgbClr val="2196F3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Main topics</a:t>
            </a:r>
            <a:endParaRPr lang="bg-BG" dirty="0"/>
          </a:p>
        </p:txBody>
      </p:sp>
      <p:sp>
        <p:nvSpPr>
          <p:cNvPr id="113" name="Text Placeholder 112"/>
          <p:cNvSpPr>
            <a:spLocks noGrp="1"/>
          </p:cNvSpPr>
          <p:nvPr>
            <p:ph type="body" sz="quarter" idx="10" hasCustomPrompt="1"/>
          </p:nvPr>
        </p:nvSpPr>
        <p:spPr>
          <a:xfrm>
            <a:off x="1803399" y="5339499"/>
            <a:ext cx="4281486" cy="489744"/>
          </a:xfrm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rgbClr val="4D4D4D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Name</a:t>
            </a:r>
            <a:endParaRPr lang="bg-BG" dirty="0"/>
          </a:p>
        </p:txBody>
      </p:sp>
      <p:sp>
        <p:nvSpPr>
          <p:cNvPr id="114" name="Text Placeholder 112"/>
          <p:cNvSpPr>
            <a:spLocks noGrp="1"/>
          </p:cNvSpPr>
          <p:nvPr>
            <p:ph type="body" sz="quarter" idx="11" hasCustomPrompt="1"/>
          </p:nvPr>
        </p:nvSpPr>
        <p:spPr>
          <a:xfrm>
            <a:off x="1803399" y="5829300"/>
            <a:ext cx="4281487" cy="36830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bg-BG" dirty="0"/>
          </a:p>
        </p:txBody>
      </p:sp>
      <p:sp>
        <p:nvSpPr>
          <p:cNvPr id="115" name="Text Placeholder 112"/>
          <p:cNvSpPr>
            <a:spLocks noGrp="1"/>
          </p:cNvSpPr>
          <p:nvPr>
            <p:ph type="body" sz="quarter" idx="12" hasCustomPrompt="1"/>
          </p:nvPr>
        </p:nvSpPr>
        <p:spPr>
          <a:xfrm>
            <a:off x="1803398" y="6221072"/>
            <a:ext cx="4281487" cy="44642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2196F3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 smtClean="0"/>
              <a:t>Email</a:t>
            </a:r>
            <a:endParaRPr lang="bg-BG" dirty="0"/>
          </a:p>
        </p:txBody>
      </p:sp>
      <p:sp>
        <p:nvSpPr>
          <p:cNvPr id="120" name="Picture Placeholder 119"/>
          <p:cNvSpPr>
            <a:spLocks noGrp="1"/>
          </p:cNvSpPr>
          <p:nvPr>
            <p:ph type="pic" sz="quarter" idx="13"/>
          </p:nvPr>
        </p:nvSpPr>
        <p:spPr>
          <a:xfrm>
            <a:off x="8055882" y="4202112"/>
            <a:ext cx="2466975" cy="2465388"/>
          </a:xfrm>
        </p:spPr>
        <p:txBody>
          <a:bodyPr/>
          <a:lstStyle>
            <a:lvl1pPr marL="0" indent="0">
              <a:buNone/>
              <a:defRPr>
                <a:latin typeface="+mn-lt"/>
                <a:cs typeface="Calibri" panose="020F0502020204030204" pitchFamily="34" charset="0"/>
              </a:defRPr>
            </a:lvl1pPr>
          </a:lstStyle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65761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-6350" y="0"/>
            <a:ext cx="12192000" cy="6858000"/>
            <a:chOff x="-6350" y="0"/>
            <a:chExt cx="12192000" cy="6858000"/>
          </a:xfrm>
        </p:grpSpPr>
        <p:sp>
          <p:nvSpPr>
            <p:cNvPr id="13" name="Freeform 12"/>
            <p:cNvSpPr/>
            <p:nvPr userDrawn="1"/>
          </p:nvSpPr>
          <p:spPr>
            <a:xfrm>
              <a:off x="-635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8334375 w 12192000"/>
                <a:gd name="connsiteY1" fmla="*/ 0 h 6858000"/>
                <a:gd name="connsiteX2" fmla="*/ 8458200 w 12192000"/>
                <a:gd name="connsiteY2" fmla="*/ 0 h 6858000"/>
                <a:gd name="connsiteX3" fmla="*/ 10906125 w 12192000"/>
                <a:gd name="connsiteY3" fmla="*/ 0 h 6858000"/>
                <a:gd name="connsiteX4" fmla="*/ 12192000 w 12192000"/>
                <a:gd name="connsiteY4" fmla="*/ 6858000 h 6858000"/>
                <a:gd name="connsiteX5" fmla="*/ 8458200 w 12192000"/>
                <a:gd name="connsiteY5" fmla="*/ 6858000 h 6858000"/>
                <a:gd name="connsiteX6" fmla="*/ 7048500 w 12192000"/>
                <a:gd name="connsiteY6" fmla="*/ 6858000 h 6858000"/>
                <a:gd name="connsiteX7" fmla="*/ 0 w 1219200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8334375" y="0"/>
                  </a:lnTo>
                  <a:lnTo>
                    <a:pt x="8458200" y="0"/>
                  </a:lnTo>
                  <a:lnTo>
                    <a:pt x="10906125" y="0"/>
                  </a:lnTo>
                  <a:lnTo>
                    <a:pt x="12192000" y="6858000"/>
                  </a:lnTo>
                  <a:lnTo>
                    <a:pt x="8458200" y="6858000"/>
                  </a:lnTo>
                  <a:lnTo>
                    <a:pt x="70485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" name="Freeform 8"/>
            <p:cNvSpPr/>
            <p:nvPr userDrawn="1"/>
          </p:nvSpPr>
          <p:spPr>
            <a:xfrm>
              <a:off x="0" y="0"/>
              <a:ext cx="11969750" cy="6858000"/>
            </a:xfrm>
            <a:custGeom>
              <a:avLst/>
              <a:gdLst>
                <a:gd name="connsiteX0" fmla="*/ 0 w 11969750"/>
                <a:gd name="connsiteY0" fmla="*/ 0 h 6858000"/>
                <a:gd name="connsiteX1" fmla="*/ 8112125 w 11969750"/>
                <a:gd name="connsiteY1" fmla="*/ 0 h 6858000"/>
                <a:gd name="connsiteX2" fmla="*/ 8235950 w 11969750"/>
                <a:gd name="connsiteY2" fmla="*/ 0 h 6858000"/>
                <a:gd name="connsiteX3" fmla="*/ 10683875 w 11969750"/>
                <a:gd name="connsiteY3" fmla="*/ 0 h 6858000"/>
                <a:gd name="connsiteX4" fmla="*/ 11969750 w 11969750"/>
                <a:gd name="connsiteY4" fmla="*/ 6858000 h 6858000"/>
                <a:gd name="connsiteX5" fmla="*/ 8235950 w 11969750"/>
                <a:gd name="connsiteY5" fmla="*/ 6858000 h 6858000"/>
                <a:gd name="connsiteX6" fmla="*/ 6826250 w 11969750"/>
                <a:gd name="connsiteY6" fmla="*/ 6858000 h 6858000"/>
                <a:gd name="connsiteX7" fmla="*/ 0 w 1196975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69750" h="6858000">
                  <a:moveTo>
                    <a:pt x="0" y="0"/>
                  </a:moveTo>
                  <a:lnTo>
                    <a:pt x="8112125" y="0"/>
                  </a:lnTo>
                  <a:lnTo>
                    <a:pt x="8235950" y="0"/>
                  </a:lnTo>
                  <a:lnTo>
                    <a:pt x="10683875" y="0"/>
                  </a:lnTo>
                  <a:lnTo>
                    <a:pt x="11969750" y="6858000"/>
                  </a:lnTo>
                  <a:lnTo>
                    <a:pt x="8235950" y="6858000"/>
                  </a:lnTo>
                  <a:lnTo>
                    <a:pt x="682625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18212" y="0"/>
            <a:ext cx="11720942" cy="831273"/>
          </a:xfrm>
        </p:spPr>
        <p:txBody>
          <a:bodyPr>
            <a:normAutofit/>
          </a:bodyPr>
          <a:lstStyle>
            <a:lvl1pPr algn="l">
              <a:defRPr sz="4000" baseline="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11" y="852055"/>
            <a:ext cx="11720941" cy="5869420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3000">
                <a:solidFill>
                  <a:srgbClr val="4D4D4D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 sz="2600">
                <a:solidFill>
                  <a:srgbClr val="4D4D4D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2200">
                <a:solidFill>
                  <a:srgbClr val="4D4D4D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4D4D4D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1443853" y="6424612"/>
            <a:ext cx="422564" cy="365125"/>
          </a:xfrm>
        </p:spPr>
        <p:txBody>
          <a:bodyPr/>
          <a:lstStyle/>
          <a:p>
            <a:fld id="{B9CDBA7C-99B5-4334-BAA0-6F9111C414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272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572770" y="0"/>
            <a:ext cx="11619230" cy="6858000"/>
            <a:chOff x="572770" y="0"/>
            <a:chExt cx="11619230" cy="6858000"/>
          </a:xfrm>
        </p:grpSpPr>
        <p:sp>
          <p:nvSpPr>
            <p:cNvPr id="19" name="Freeform 18"/>
            <p:cNvSpPr/>
            <p:nvPr userDrawn="1"/>
          </p:nvSpPr>
          <p:spPr>
            <a:xfrm rot="10800000">
              <a:off x="572770" y="0"/>
              <a:ext cx="11619230" cy="6858000"/>
            </a:xfrm>
            <a:custGeom>
              <a:avLst/>
              <a:gdLst>
                <a:gd name="connsiteX0" fmla="*/ 11619230 w 11619230"/>
                <a:gd name="connsiteY0" fmla="*/ 6858000 h 6858000"/>
                <a:gd name="connsiteX1" fmla="*/ 7885430 w 11619230"/>
                <a:gd name="connsiteY1" fmla="*/ 6858000 h 6858000"/>
                <a:gd name="connsiteX2" fmla="*/ 6475730 w 11619230"/>
                <a:gd name="connsiteY2" fmla="*/ 6858000 h 6858000"/>
                <a:gd name="connsiteX3" fmla="*/ 0 w 11619230"/>
                <a:gd name="connsiteY3" fmla="*/ 6858000 h 6858000"/>
                <a:gd name="connsiteX4" fmla="*/ 0 w 11619230"/>
                <a:gd name="connsiteY4" fmla="*/ 0 h 6858000"/>
                <a:gd name="connsiteX5" fmla="*/ 7761605 w 11619230"/>
                <a:gd name="connsiteY5" fmla="*/ 0 h 6858000"/>
                <a:gd name="connsiteX6" fmla="*/ 7885430 w 11619230"/>
                <a:gd name="connsiteY6" fmla="*/ 0 h 6858000"/>
                <a:gd name="connsiteX7" fmla="*/ 10333355 w 1161923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619230" h="6858000">
                  <a:moveTo>
                    <a:pt x="11619230" y="6858000"/>
                  </a:moveTo>
                  <a:lnTo>
                    <a:pt x="7885430" y="6858000"/>
                  </a:lnTo>
                  <a:lnTo>
                    <a:pt x="647573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761605" y="0"/>
                  </a:lnTo>
                  <a:lnTo>
                    <a:pt x="7885430" y="0"/>
                  </a:lnTo>
                  <a:lnTo>
                    <a:pt x="1033335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7" name="Freeform 16"/>
            <p:cNvSpPr/>
            <p:nvPr userDrawn="1"/>
          </p:nvSpPr>
          <p:spPr>
            <a:xfrm rot="10800000">
              <a:off x="988060" y="0"/>
              <a:ext cx="11203940" cy="6858000"/>
            </a:xfrm>
            <a:custGeom>
              <a:avLst/>
              <a:gdLst>
                <a:gd name="connsiteX0" fmla="*/ 11203940 w 11203940"/>
                <a:gd name="connsiteY0" fmla="*/ 6858000 h 6858000"/>
                <a:gd name="connsiteX1" fmla="*/ 7470140 w 11203940"/>
                <a:gd name="connsiteY1" fmla="*/ 6858000 h 6858000"/>
                <a:gd name="connsiteX2" fmla="*/ 6060440 w 11203940"/>
                <a:gd name="connsiteY2" fmla="*/ 6858000 h 6858000"/>
                <a:gd name="connsiteX3" fmla="*/ 0 w 11203940"/>
                <a:gd name="connsiteY3" fmla="*/ 6858000 h 6858000"/>
                <a:gd name="connsiteX4" fmla="*/ 0 w 11203940"/>
                <a:gd name="connsiteY4" fmla="*/ 0 h 6858000"/>
                <a:gd name="connsiteX5" fmla="*/ 7346315 w 11203940"/>
                <a:gd name="connsiteY5" fmla="*/ 0 h 6858000"/>
                <a:gd name="connsiteX6" fmla="*/ 7470140 w 11203940"/>
                <a:gd name="connsiteY6" fmla="*/ 0 h 6858000"/>
                <a:gd name="connsiteX7" fmla="*/ 9918065 w 1120394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03940" h="6858000">
                  <a:moveTo>
                    <a:pt x="11203940" y="6858000"/>
                  </a:moveTo>
                  <a:lnTo>
                    <a:pt x="7470140" y="6858000"/>
                  </a:lnTo>
                  <a:lnTo>
                    <a:pt x="606044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346315" y="0"/>
                  </a:lnTo>
                  <a:lnTo>
                    <a:pt x="7470140" y="0"/>
                  </a:lnTo>
                  <a:lnTo>
                    <a:pt x="991806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930400" y="1709738"/>
            <a:ext cx="9906000" cy="2852737"/>
          </a:xfrm>
        </p:spPr>
        <p:txBody>
          <a:bodyPr anchor="b"/>
          <a:lstStyle>
            <a:lvl1pPr>
              <a:defRPr sz="600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2324100" y="4589463"/>
            <a:ext cx="9512300" cy="1500187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rgbClr val="4D4D4D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Section Description</a:t>
            </a:r>
          </a:p>
        </p:txBody>
      </p:sp>
    </p:spTree>
    <p:extLst>
      <p:ext uri="{BB962C8B-B14F-4D97-AF65-F5344CB8AC3E}">
        <p14:creationId xmlns:p14="http://schemas.microsoft.com/office/powerpoint/2010/main" val="401070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1" y="3812"/>
            <a:ext cx="12195811" cy="6854190"/>
            <a:chOff x="-1" y="3812"/>
            <a:chExt cx="12195811" cy="6854190"/>
          </a:xfrm>
        </p:grpSpPr>
        <p:sp>
          <p:nvSpPr>
            <p:cNvPr id="17" name="Freeform 16"/>
            <p:cNvSpPr/>
            <p:nvPr userDrawn="1"/>
          </p:nvSpPr>
          <p:spPr>
            <a:xfrm rot="16200000">
              <a:off x="3385185" y="-337756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16" name="Freeform 15"/>
            <p:cNvSpPr/>
            <p:nvPr userDrawn="1"/>
          </p:nvSpPr>
          <p:spPr>
            <a:xfrm rot="5400000">
              <a:off x="3381375" y="-195262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11" name="Freeform 10"/>
            <p:cNvSpPr/>
            <p:nvPr userDrawn="1"/>
          </p:nvSpPr>
          <p:spPr>
            <a:xfrm rot="5400000">
              <a:off x="3327799" y="-2236944"/>
              <a:ext cx="5536405" cy="12192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3" name="Freeform 12"/>
            <p:cNvSpPr/>
            <p:nvPr userDrawn="1"/>
          </p:nvSpPr>
          <p:spPr>
            <a:xfrm rot="16200000">
              <a:off x="5667377" y="-5433772"/>
              <a:ext cx="857250" cy="12192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3" name="TextBox 2"/>
          <p:cNvSpPr txBox="1"/>
          <p:nvPr userDrawn="1"/>
        </p:nvSpPr>
        <p:spPr>
          <a:xfrm rot="21411406">
            <a:off x="0" y="266319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rgbClr val="2196F3"/>
                </a:solidFill>
                <a:latin typeface="+mj-lt"/>
              </a:rPr>
              <a:t>Questions?</a:t>
            </a:r>
            <a:endParaRPr lang="bg-BG" sz="9600" dirty="0">
              <a:solidFill>
                <a:srgbClr val="2196F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3090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C26A4-A17A-4698-BE1B-BA61FFEA96A2}" type="datetimeFigureOut">
              <a:rPr lang="bg-BG" smtClean="0"/>
              <a:t>24.6.2020 г.</a:t>
            </a:fld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DBA7C-99B5-4334-BAA0-6F9111C414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764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196F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rgbClr val="4D4D4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rgbClr val="4D4D4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rgbClr val="4D4D4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ndas-dev/pandas/blob/master/doc/cheatsheet/Pandas_Cheat_Sheet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2.sli.do/event/3lvp3k5n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synesthesiam/blog/master/posts/data/weather_year.csv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modules/preprocessing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data_transforms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vita.had.co.nz/papers/tidy-data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pandas.pydata.org/pandas-docs/stable/generated/pandas.melt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Tidying and Cleaning</a:t>
            </a:r>
            <a:endParaRPr lang="bg-BG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Preparing data</a:t>
            </a:r>
            <a:br>
              <a:rPr lang="en-US" dirty="0" smtClean="0"/>
            </a:br>
            <a:r>
              <a:rPr lang="en-US" dirty="0" smtClean="0"/>
              <a:t>for knowledge extraction</a:t>
            </a:r>
            <a:endParaRPr lang="bg-BG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Yordan Darakchiev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Technical Trainer</a:t>
            </a:r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iordan93@gmail.com</a:t>
            </a:r>
            <a:endParaRPr lang="bg-BG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4" r="503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1304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Messy </a:t>
            </a:r>
            <a:r>
              <a:rPr lang="en-US" dirty="0" smtClean="0"/>
              <a:t>to </a:t>
            </a:r>
            <a:r>
              <a:rPr lang="en-US" dirty="0"/>
              <a:t>Tidy Data (3)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10</a:t>
            </a:fld>
            <a:endParaRPr lang="bg-BG" dirty="0"/>
          </a:p>
        </p:txBody>
      </p:sp>
      <p:sp>
        <p:nvSpPr>
          <p:cNvPr id="6" name="TextBox 5"/>
          <p:cNvSpPr txBox="1"/>
          <p:nvPr/>
        </p:nvSpPr>
        <p:spPr>
          <a:xfrm>
            <a:off x="243041" y="755976"/>
            <a:ext cx="10435593" cy="5355312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000000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tb = pd.read_csv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A31515"/>
                </a:solidFill>
              </a:rPr>
              <a:t>"tb.csv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008000"/>
                </a:solidFill>
              </a:rPr>
              <a:t># Melt the values</a:t>
            </a:r>
            <a:endParaRPr lang="en-US" dirty="0"/>
          </a:p>
          <a:p>
            <a:r>
              <a:rPr lang="en-US" dirty="0"/>
              <a:t>tb = pd.melt(tb, id_vars = [</a:t>
            </a:r>
            <a:r>
              <a:rPr lang="en-US" dirty="0">
                <a:solidFill>
                  <a:srgbClr val="A31515"/>
                </a:solidFill>
              </a:rPr>
              <a:t>"iso2"</a:t>
            </a:r>
            <a:r>
              <a:rPr lang="en-US" dirty="0"/>
              <a:t>,</a:t>
            </a:r>
            <a:r>
              <a:rPr lang="en-US" dirty="0">
                <a:solidFill>
                  <a:srgbClr val="A31515"/>
                </a:solidFill>
              </a:rPr>
              <a:t>"year"</a:t>
            </a:r>
            <a:r>
              <a:rPr lang="en-US" dirty="0"/>
              <a:t>], </a:t>
            </a:r>
            <a:br>
              <a:rPr lang="en-US" dirty="0"/>
            </a:br>
            <a:r>
              <a:rPr lang="en-US" dirty="0" smtClean="0"/>
              <a:t>    value_name </a:t>
            </a:r>
            <a:r>
              <a:rPr lang="en-US" dirty="0"/>
              <a:t>= </a:t>
            </a:r>
            <a:r>
              <a:rPr lang="en-US" dirty="0">
                <a:solidFill>
                  <a:srgbClr val="A31515"/>
                </a:solidFill>
              </a:rPr>
              <a:t>"cases"</a:t>
            </a:r>
            <a:r>
              <a:rPr lang="en-US" dirty="0"/>
              <a:t>, var_name = </a:t>
            </a:r>
            <a:r>
              <a:rPr lang="en-US" dirty="0">
                <a:solidFill>
                  <a:srgbClr val="A31515"/>
                </a:solidFill>
              </a:rPr>
              <a:t>"sex_and_age"</a:t>
            </a:r>
            <a:r>
              <a:rPr lang="en-US" dirty="0"/>
              <a:t>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8000"/>
                </a:solidFill>
              </a:rPr>
              <a:t># Separate the columns and merge back</a:t>
            </a:r>
            <a:endParaRPr lang="en-US" dirty="0"/>
          </a:p>
          <a:p>
            <a:r>
              <a:rPr lang="en-US" dirty="0"/>
              <a:t>parts = tb[</a:t>
            </a:r>
            <a:r>
              <a:rPr lang="en-US" dirty="0">
                <a:solidFill>
                  <a:srgbClr val="A31515"/>
                </a:solidFill>
              </a:rPr>
              <a:t>"sex_and_age"</a:t>
            </a:r>
            <a:r>
              <a:rPr lang="en-US" dirty="0"/>
              <a:t>].str.extract(</a:t>
            </a:r>
            <a:r>
              <a:rPr lang="en-US" dirty="0">
                <a:solidFill>
                  <a:srgbClr val="A31515"/>
                </a:solidFill>
              </a:rPr>
              <a:t>"(\D)(\d+)(\d{2})"</a:t>
            </a:r>
            <a:r>
              <a:rPr lang="en-US" dirty="0"/>
              <a:t>, expand = </a:t>
            </a:r>
            <a:r>
              <a:rPr lang="en-US" dirty="0">
                <a:solidFill>
                  <a:srgbClr val="0000FF"/>
                </a:solidFill>
              </a:rPr>
              <a:t>True</a:t>
            </a:r>
            <a:r>
              <a:rPr lang="en-US" dirty="0"/>
              <a:t>)</a:t>
            </a:r>
          </a:p>
          <a:p>
            <a:r>
              <a:rPr lang="en-US" dirty="0"/>
              <a:t>parts.columns = [</a:t>
            </a:r>
            <a:r>
              <a:rPr lang="en-US" dirty="0">
                <a:solidFill>
                  <a:srgbClr val="A31515"/>
                </a:solidFill>
              </a:rPr>
              <a:t>"sex"</a:t>
            </a:r>
            <a:r>
              <a:rPr lang="en-US" dirty="0"/>
              <a:t>, </a:t>
            </a:r>
            <a:r>
              <a:rPr lang="en-US" dirty="0">
                <a:solidFill>
                  <a:srgbClr val="A31515"/>
                </a:solidFill>
              </a:rPr>
              <a:t>"age_lower"</a:t>
            </a:r>
            <a:r>
              <a:rPr lang="en-US" dirty="0"/>
              <a:t>, </a:t>
            </a:r>
            <a:r>
              <a:rPr lang="en-US" dirty="0">
                <a:solidFill>
                  <a:srgbClr val="A31515"/>
                </a:solidFill>
              </a:rPr>
              <a:t>"age_upper"</a:t>
            </a:r>
            <a:r>
              <a:rPr lang="en-US" dirty="0"/>
              <a:t>]</a:t>
            </a:r>
          </a:p>
          <a:p>
            <a:r>
              <a:rPr lang="en-US" dirty="0"/>
              <a:t>parts[</a:t>
            </a:r>
            <a:r>
              <a:rPr lang="en-US" dirty="0">
                <a:solidFill>
                  <a:srgbClr val="A31515"/>
                </a:solidFill>
              </a:rPr>
              <a:t>"age"</a:t>
            </a:r>
            <a:r>
              <a:rPr lang="en-US" dirty="0"/>
              <a:t>] = parts[</a:t>
            </a:r>
            <a:r>
              <a:rPr lang="en-US" dirty="0">
                <a:solidFill>
                  <a:srgbClr val="A31515"/>
                </a:solidFill>
              </a:rPr>
              <a:t>"age_lower"</a:t>
            </a:r>
            <a:r>
              <a:rPr lang="en-US" dirty="0"/>
              <a:t>] + </a:t>
            </a:r>
            <a:r>
              <a:rPr lang="en-US" dirty="0">
                <a:solidFill>
                  <a:srgbClr val="A31515"/>
                </a:solidFill>
              </a:rPr>
              <a:t>"-"</a:t>
            </a:r>
            <a:r>
              <a:rPr lang="en-US" dirty="0"/>
              <a:t> + parts[</a:t>
            </a:r>
            <a:r>
              <a:rPr lang="en-US" dirty="0">
                <a:solidFill>
                  <a:srgbClr val="A31515"/>
                </a:solidFill>
              </a:rPr>
              <a:t>"age_upper"</a:t>
            </a:r>
            <a:r>
              <a:rPr lang="en-US" dirty="0"/>
              <a:t>]</a:t>
            </a:r>
          </a:p>
          <a:p>
            <a:r>
              <a:rPr lang="en-US" dirty="0" smtClean="0"/>
              <a:t>tb </a:t>
            </a:r>
            <a:r>
              <a:rPr lang="en-US" dirty="0"/>
              <a:t>= pd.concat([tb, parts], axis = </a:t>
            </a:r>
            <a:r>
              <a:rPr lang="en-US" dirty="0">
                <a:solidFill>
                  <a:srgbClr val="09885A"/>
                </a:solidFill>
              </a:rPr>
              <a:t>1</a:t>
            </a:r>
            <a:r>
              <a:rPr lang="en-US" dirty="0"/>
              <a:t>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8000"/>
                </a:solidFill>
              </a:rPr>
              <a:t># Remove missing values and sort them</a:t>
            </a:r>
            <a:endParaRPr lang="en-US" dirty="0"/>
          </a:p>
          <a:p>
            <a:r>
              <a:rPr lang="en-US" dirty="0"/>
              <a:t>tb = tb.drop([</a:t>
            </a:r>
            <a:r>
              <a:rPr lang="en-US" dirty="0">
                <a:solidFill>
                  <a:srgbClr val="A31515"/>
                </a:solidFill>
              </a:rPr>
              <a:t>"sex_and_age"</a:t>
            </a:r>
            <a:r>
              <a:rPr lang="en-US" dirty="0"/>
              <a:t>, </a:t>
            </a:r>
            <a:r>
              <a:rPr lang="en-US" dirty="0">
                <a:solidFill>
                  <a:srgbClr val="A31515"/>
                </a:solidFill>
              </a:rPr>
              <a:t>"age_lower"</a:t>
            </a:r>
            <a:r>
              <a:rPr lang="en-US" dirty="0"/>
              <a:t>, </a:t>
            </a:r>
            <a:r>
              <a:rPr lang="en-US" dirty="0">
                <a:solidFill>
                  <a:srgbClr val="A31515"/>
                </a:solidFill>
              </a:rPr>
              <a:t>"age_upper"</a:t>
            </a:r>
            <a:r>
              <a:rPr lang="en-US" dirty="0"/>
              <a:t>], axis = </a:t>
            </a:r>
            <a:r>
              <a:rPr lang="en-US" dirty="0">
                <a:solidFill>
                  <a:srgbClr val="09885A"/>
                </a:solidFill>
              </a:rPr>
              <a:t>1</a:t>
            </a:r>
            <a:r>
              <a:rPr lang="en-US" dirty="0"/>
              <a:t>)</a:t>
            </a:r>
          </a:p>
          <a:p>
            <a:r>
              <a:rPr lang="en-US" dirty="0"/>
              <a:t>tb = tb.dropna()</a:t>
            </a:r>
          </a:p>
          <a:p>
            <a:r>
              <a:rPr lang="en-US" dirty="0"/>
              <a:t>tb = tb.sort_values(by = [</a:t>
            </a:r>
            <a:r>
              <a:rPr lang="en-US" dirty="0">
                <a:solidFill>
                  <a:srgbClr val="A31515"/>
                </a:solidFill>
              </a:rPr>
              <a:t>"iso2"</a:t>
            </a:r>
            <a:r>
              <a:rPr lang="en-US" dirty="0"/>
              <a:t>, </a:t>
            </a:r>
            <a:r>
              <a:rPr lang="en-US" dirty="0">
                <a:solidFill>
                  <a:srgbClr val="A31515"/>
                </a:solidFill>
              </a:rPr>
              <a:t>"year"</a:t>
            </a:r>
            <a:r>
              <a:rPr lang="en-US" dirty="0"/>
              <a:t>, </a:t>
            </a:r>
            <a:r>
              <a:rPr lang="en-US" dirty="0">
                <a:solidFill>
                  <a:srgbClr val="A31515"/>
                </a:solidFill>
              </a:rPr>
              <a:t>"sex"</a:t>
            </a:r>
            <a:r>
              <a:rPr lang="en-US" dirty="0"/>
              <a:t>, </a:t>
            </a:r>
            <a:r>
              <a:rPr lang="en-US" dirty="0">
                <a:solidFill>
                  <a:srgbClr val="A31515"/>
                </a:solidFill>
              </a:rPr>
              <a:t>"age"</a:t>
            </a:r>
            <a:r>
              <a:rPr lang="en-US" dirty="0"/>
              <a:t>, </a:t>
            </a:r>
            <a:r>
              <a:rPr lang="en-US" dirty="0">
                <a:solidFill>
                  <a:srgbClr val="A31515"/>
                </a:solidFill>
              </a:rPr>
              <a:t>"cases"</a:t>
            </a:r>
            <a:r>
              <a:rPr lang="en-US" dirty="0"/>
              <a:t>])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8000"/>
                </a:solidFill>
              </a:rPr>
              <a:t># The index is now wrong, reindex to make it better</a:t>
            </a:r>
            <a:endParaRPr lang="en-US" dirty="0"/>
          </a:p>
          <a:p>
            <a:r>
              <a:rPr lang="en-US" dirty="0"/>
              <a:t>tb = tb.reset_index()</a:t>
            </a:r>
          </a:p>
          <a:p>
            <a:r>
              <a:rPr lang="en-US" dirty="0">
                <a:solidFill>
                  <a:srgbClr val="0000FF"/>
                </a:solidFill>
              </a:rPr>
              <a:t>del</a:t>
            </a:r>
            <a:r>
              <a:rPr lang="en-US" dirty="0"/>
              <a:t> tb[</a:t>
            </a:r>
            <a:r>
              <a:rPr lang="en-US" dirty="0">
                <a:solidFill>
                  <a:srgbClr val="A31515"/>
                </a:solidFill>
              </a:rPr>
              <a:t>"index</a:t>
            </a:r>
            <a:r>
              <a:rPr lang="en-US" dirty="0" smtClean="0">
                <a:solidFill>
                  <a:srgbClr val="A31515"/>
                </a:solidFill>
              </a:rPr>
              <a:t>"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84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Messy </a:t>
            </a:r>
            <a:r>
              <a:rPr lang="en-US" dirty="0" smtClean="0"/>
              <a:t>to </a:t>
            </a:r>
            <a:r>
              <a:rPr lang="en-US" dirty="0"/>
              <a:t>Tidy Data (4)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11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Variables are stored in both rows and columns</a:t>
            </a:r>
          </a:p>
          <a:p>
            <a:pPr lvl="1"/>
            <a:r>
              <a:rPr lang="en-US" dirty="0"/>
              <a:t>Identify and split the variables</a:t>
            </a:r>
          </a:p>
          <a:p>
            <a:r>
              <a:rPr lang="en-US" dirty="0"/>
              <a:t>Read the </a:t>
            </a:r>
            <a:r>
              <a:rPr lang="en-US" dirty="0" smtClean="0">
                <a:latin typeface="Consolas" panose="020B0609020204030204" pitchFamily="49" charset="0"/>
              </a:rPr>
              <a:t>weather.csv</a:t>
            </a:r>
            <a:r>
              <a:rPr lang="en-US" dirty="0" smtClean="0"/>
              <a:t> </a:t>
            </a:r>
            <a:r>
              <a:rPr lang="en-US" dirty="0"/>
              <a:t>dataset</a:t>
            </a:r>
          </a:p>
          <a:p>
            <a:pPr lvl="1"/>
            <a:r>
              <a:rPr lang="en-US" dirty="0"/>
              <a:t>Daily weather records in Mexico in 2010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d1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d2</a:t>
            </a:r>
            <a:r>
              <a:rPr lang="en-US" dirty="0"/>
              <a:t>, etc. are the days of a month; also tmin and tmax </a:t>
            </a:r>
            <a:br>
              <a:rPr lang="en-US" dirty="0"/>
            </a:br>
            <a:r>
              <a:rPr lang="en-US" dirty="0"/>
              <a:t>should be columns</a:t>
            </a:r>
          </a:p>
          <a:p>
            <a:pPr lvl="2"/>
            <a:r>
              <a:rPr lang="en-US" dirty="0"/>
              <a:t>Make a new column with the date: </a:t>
            </a:r>
            <a:r>
              <a:rPr lang="en-US" dirty="0" smtClean="0">
                <a:latin typeface="Consolas" panose="020B0609020204030204" pitchFamily="49" charset="0"/>
              </a:rPr>
              <a:t>[date, tmin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smtClean="0">
                <a:latin typeface="Consolas" panose="020B0609020204030204" pitchFamily="49" charset="0"/>
              </a:rPr>
              <a:t>tmax]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Tidying process</a:t>
            </a:r>
          </a:p>
          <a:p>
            <a:pPr lvl="1"/>
            <a:r>
              <a:rPr lang="en-US" dirty="0"/>
              <a:t>Melt all days</a:t>
            </a:r>
          </a:p>
          <a:p>
            <a:pPr lvl="1"/>
            <a:r>
              <a:rPr lang="en-US" dirty="0"/>
              <a:t>Create days based on date, month and year</a:t>
            </a:r>
          </a:p>
          <a:p>
            <a:pPr lvl="1"/>
            <a:r>
              <a:rPr lang="en-US" dirty="0"/>
              <a:t>Pivot the tmin and tmax columns</a:t>
            </a:r>
          </a:p>
        </p:txBody>
      </p:sp>
    </p:spTree>
    <p:extLst>
      <p:ext uri="{BB962C8B-B14F-4D97-AF65-F5344CB8AC3E}">
        <p14:creationId xmlns:p14="http://schemas.microsoft.com/office/powerpoint/2010/main" val="317454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Messy </a:t>
            </a:r>
            <a:r>
              <a:rPr lang="en-US" dirty="0" smtClean="0"/>
              <a:t>to </a:t>
            </a:r>
            <a:r>
              <a:rPr lang="en-US" dirty="0"/>
              <a:t>Tidy Data (5)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12</a:t>
            </a:fld>
            <a:endParaRPr lang="bg-BG" dirty="0"/>
          </a:p>
        </p:txBody>
      </p:sp>
      <p:sp>
        <p:nvSpPr>
          <p:cNvPr id="6" name="TextBox 5"/>
          <p:cNvSpPr txBox="1"/>
          <p:nvPr/>
        </p:nvSpPr>
        <p:spPr>
          <a:xfrm>
            <a:off x="243041" y="755975"/>
            <a:ext cx="10435593" cy="5632311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000000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temp_data = pd.read_csv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A31515"/>
                </a:solidFill>
              </a:rPr>
              <a:t>"weather.csv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/>
              <a:t>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temp_data = </a:t>
            </a:r>
            <a:r>
              <a:rPr lang="en-US" dirty="0" smtClean="0"/>
              <a:t>pd.melt(temp_data,</a:t>
            </a:r>
            <a:br>
              <a:rPr lang="en-US" dirty="0" smtClean="0"/>
            </a:br>
            <a:r>
              <a:rPr lang="en-US" dirty="0" smtClean="0"/>
              <a:t>    id_vars </a:t>
            </a:r>
            <a:r>
              <a:rPr lang="en-US" dirty="0"/>
              <a:t>= [</a:t>
            </a:r>
            <a:r>
              <a:rPr lang="en-US" dirty="0">
                <a:solidFill>
                  <a:srgbClr val="A31515"/>
                </a:solidFill>
              </a:rPr>
              <a:t>"id"</a:t>
            </a:r>
            <a:r>
              <a:rPr lang="en-US" dirty="0"/>
              <a:t>, </a:t>
            </a:r>
            <a:r>
              <a:rPr lang="en-US" dirty="0">
                <a:solidFill>
                  <a:srgbClr val="A31515"/>
                </a:solidFill>
              </a:rPr>
              <a:t>"year"</a:t>
            </a:r>
            <a:r>
              <a:rPr lang="en-US" dirty="0"/>
              <a:t>, </a:t>
            </a:r>
            <a:r>
              <a:rPr lang="en-US" dirty="0">
                <a:solidFill>
                  <a:srgbClr val="A31515"/>
                </a:solidFill>
              </a:rPr>
              <a:t>"month"</a:t>
            </a:r>
            <a:r>
              <a:rPr lang="en-US" dirty="0"/>
              <a:t>, </a:t>
            </a:r>
            <a:r>
              <a:rPr lang="en-US" dirty="0">
                <a:solidFill>
                  <a:srgbClr val="A31515"/>
                </a:solidFill>
              </a:rPr>
              <a:t>"element"</a:t>
            </a:r>
            <a:r>
              <a:rPr lang="en-US" dirty="0"/>
              <a:t>],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>   var_name </a:t>
            </a:r>
            <a:r>
              <a:rPr lang="en-US" dirty="0"/>
              <a:t>= </a:t>
            </a:r>
            <a:r>
              <a:rPr lang="en-US" dirty="0">
                <a:solidFill>
                  <a:srgbClr val="A31515"/>
                </a:solidFill>
              </a:rPr>
              <a:t>"day"</a:t>
            </a:r>
            <a:r>
              <a:rPr lang="en-US" dirty="0"/>
              <a:t>)</a:t>
            </a:r>
          </a:p>
          <a:p>
            <a:r>
              <a:rPr lang="en-US" dirty="0"/>
              <a:t>temp_data[</a:t>
            </a:r>
            <a:r>
              <a:rPr lang="en-US" dirty="0">
                <a:solidFill>
                  <a:srgbClr val="A31515"/>
                </a:solidFill>
              </a:rPr>
              <a:t>"day"</a:t>
            </a:r>
            <a:r>
              <a:rPr lang="en-US" dirty="0"/>
              <a:t>] = temp_data[</a:t>
            </a:r>
            <a:r>
              <a:rPr lang="en-US" dirty="0">
                <a:solidFill>
                  <a:srgbClr val="A31515"/>
                </a:solidFill>
              </a:rPr>
              <a:t>"day"</a:t>
            </a:r>
            <a:r>
              <a:rPr lang="en-US" dirty="0"/>
              <a:t>].str.extract(</a:t>
            </a:r>
            <a:r>
              <a:rPr lang="en-US" dirty="0">
                <a:solidFill>
                  <a:srgbClr val="A31515"/>
                </a:solidFill>
              </a:rPr>
              <a:t>"(\d+)"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 smtClean="0"/>
              <a:t>    expand </a:t>
            </a:r>
            <a:r>
              <a:rPr lang="en-US" dirty="0"/>
              <a:t>= </a:t>
            </a:r>
            <a:r>
              <a:rPr lang="en-US" dirty="0">
                <a:solidFill>
                  <a:srgbClr val="0000FF"/>
                </a:solidFill>
              </a:rPr>
              <a:t>True</a:t>
            </a:r>
            <a:r>
              <a:rPr lang="en-US" dirty="0"/>
              <a:t>).astype(np.int64)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8000"/>
                </a:solidFill>
              </a:rPr>
              <a:t># Remove </a:t>
            </a:r>
            <a:r>
              <a:rPr lang="en-US" dirty="0" smtClean="0">
                <a:solidFill>
                  <a:srgbClr val="008000"/>
                </a:solidFill>
              </a:rPr>
              <a:t>missing / invalid </a:t>
            </a:r>
            <a:r>
              <a:rPr lang="en-US" dirty="0">
                <a:solidFill>
                  <a:srgbClr val="008000"/>
                </a:solidFill>
              </a:rPr>
              <a:t>days (</a:t>
            </a:r>
            <a:r>
              <a:rPr lang="en-US" dirty="0" smtClean="0">
                <a:solidFill>
                  <a:srgbClr val="008000"/>
                </a:solidFill>
              </a:rPr>
              <a:t>e.g</a:t>
            </a:r>
            <a:r>
              <a:rPr lang="en-US" dirty="0">
                <a:solidFill>
                  <a:srgbClr val="008000"/>
                </a:solidFill>
              </a:rPr>
              <a:t>. 31st April) and dates with no records</a:t>
            </a:r>
            <a:endParaRPr lang="en-US" dirty="0"/>
          </a:p>
          <a:p>
            <a:r>
              <a:rPr lang="en-US" dirty="0"/>
              <a:t>temp_data = temp_data.dropna()</a:t>
            </a:r>
          </a:p>
          <a:p>
            <a:r>
              <a:rPr lang="en-US" dirty="0"/>
              <a:t>temp_data[</a:t>
            </a:r>
            <a:r>
              <a:rPr lang="en-US" dirty="0">
                <a:solidFill>
                  <a:srgbClr val="A31515"/>
                </a:solidFill>
              </a:rPr>
              <a:t>"date"</a:t>
            </a:r>
            <a:r>
              <a:rPr lang="en-US" dirty="0"/>
              <a:t>] = pd.to_datetime(temp_data[[</a:t>
            </a:r>
            <a:r>
              <a:rPr lang="en-US" dirty="0">
                <a:solidFill>
                  <a:srgbClr val="A31515"/>
                </a:solidFill>
              </a:rPr>
              <a:t>"year"</a:t>
            </a:r>
            <a:r>
              <a:rPr lang="en-US" dirty="0"/>
              <a:t>, </a:t>
            </a:r>
            <a:r>
              <a:rPr lang="en-US" dirty="0">
                <a:solidFill>
                  <a:srgbClr val="A31515"/>
                </a:solidFill>
              </a:rPr>
              <a:t>"month"</a:t>
            </a:r>
            <a:r>
              <a:rPr lang="en-US" dirty="0"/>
              <a:t>, </a:t>
            </a:r>
            <a:r>
              <a:rPr lang="en-US" dirty="0">
                <a:solidFill>
                  <a:srgbClr val="A31515"/>
                </a:solidFill>
              </a:rPr>
              <a:t>"day"</a:t>
            </a:r>
            <a:r>
              <a:rPr lang="en-US" dirty="0"/>
              <a:t>]])</a:t>
            </a:r>
          </a:p>
          <a:p>
            <a:r>
              <a:rPr lang="en-US" dirty="0"/>
              <a:t>temp_data = temp_data.drop([</a:t>
            </a:r>
            <a:r>
              <a:rPr lang="en-US" dirty="0">
                <a:solidFill>
                  <a:srgbClr val="A31515"/>
                </a:solidFill>
              </a:rPr>
              <a:t>"year"</a:t>
            </a:r>
            <a:r>
              <a:rPr lang="en-US" dirty="0"/>
              <a:t>, </a:t>
            </a:r>
            <a:r>
              <a:rPr lang="en-US" dirty="0">
                <a:solidFill>
                  <a:srgbClr val="A31515"/>
                </a:solidFill>
              </a:rPr>
              <a:t>"month"</a:t>
            </a:r>
            <a:r>
              <a:rPr lang="en-US" dirty="0"/>
              <a:t>, </a:t>
            </a:r>
            <a:r>
              <a:rPr lang="en-US" dirty="0">
                <a:solidFill>
                  <a:srgbClr val="A31515"/>
                </a:solidFill>
              </a:rPr>
              <a:t>"day"</a:t>
            </a:r>
            <a:r>
              <a:rPr lang="en-US" dirty="0"/>
              <a:t>], axis = </a:t>
            </a:r>
            <a:r>
              <a:rPr lang="en-US" dirty="0">
                <a:solidFill>
                  <a:srgbClr val="09885A"/>
                </a:solidFill>
              </a:rPr>
              <a:t>1</a:t>
            </a:r>
            <a:r>
              <a:rPr lang="en-US" dirty="0"/>
              <a:t>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8000"/>
                </a:solidFill>
              </a:rPr>
              <a:t># Pivot the elements back to their own columns</a:t>
            </a:r>
            <a:endParaRPr lang="en-US" dirty="0"/>
          </a:p>
          <a:p>
            <a:r>
              <a:rPr lang="en-US" dirty="0"/>
              <a:t>temp_data = temp_data.pivot_table(index = [</a:t>
            </a:r>
            <a:r>
              <a:rPr lang="en-US" dirty="0">
                <a:solidFill>
                  <a:srgbClr val="A31515"/>
                </a:solidFill>
              </a:rPr>
              <a:t>"id"</a:t>
            </a:r>
            <a:r>
              <a:rPr lang="en-US" dirty="0"/>
              <a:t>, </a:t>
            </a:r>
            <a:r>
              <a:rPr lang="en-US" dirty="0">
                <a:solidFill>
                  <a:srgbClr val="A31515"/>
                </a:solidFill>
              </a:rPr>
              <a:t>"date"</a:t>
            </a:r>
            <a:r>
              <a:rPr lang="en-US" dirty="0"/>
              <a:t>],</a:t>
            </a:r>
            <a:br>
              <a:rPr lang="en-US" dirty="0"/>
            </a:br>
            <a:r>
              <a:rPr lang="en-US" dirty="0" smtClean="0"/>
              <a:t>    columns </a:t>
            </a:r>
            <a:r>
              <a:rPr lang="en-US" dirty="0"/>
              <a:t>= </a:t>
            </a:r>
            <a:r>
              <a:rPr lang="en-US" dirty="0">
                <a:solidFill>
                  <a:srgbClr val="A31515"/>
                </a:solidFill>
              </a:rPr>
              <a:t>"element"</a:t>
            </a:r>
            <a:r>
              <a:rPr lang="en-US" dirty="0"/>
              <a:t>, values = </a:t>
            </a:r>
            <a:r>
              <a:rPr lang="en-US" dirty="0">
                <a:solidFill>
                  <a:srgbClr val="A31515"/>
                </a:solidFill>
              </a:rPr>
              <a:t>"value"</a:t>
            </a:r>
            <a:r>
              <a:rPr lang="en-US" dirty="0"/>
              <a:t>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8000"/>
                </a:solidFill>
              </a:rPr>
              <a:t># Pivoting returns a multi-indexed element, go back to a flat DataFrame</a:t>
            </a:r>
            <a:endParaRPr lang="en-US" dirty="0"/>
          </a:p>
          <a:p>
            <a:r>
              <a:rPr lang="en-US" dirty="0"/>
              <a:t>temp_data.reset_index(inplace = </a:t>
            </a:r>
            <a:r>
              <a:rPr lang="en-US" dirty="0">
                <a:solidFill>
                  <a:srgbClr val="0000FF"/>
                </a:solidFill>
              </a:rPr>
              <a:t>True</a:t>
            </a:r>
            <a:r>
              <a:rPr lang="en-US" dirty="0" smtClean="0"/>
              <a:t>)</a:t>
            </a:r>
          </a:p>
          <a:p>
            <a:r>
              <a:rPr lang="en-US" dirty="0"/>
              <a:t>temp_data.columns.name = </a:t>
            </a:r>
            <a:r>
              <a:rPr lang="en-US" dirty="0" smtClean="0">
                <a:solidFill>
                  <a:srgbClr val="A31515"/>
                </a:solidFill>
              </a:rPr>
              <a:t>""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78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Messy </a:t>
            </a:r>
            <a:r>
              <a:rPr lang="en-US" dirty="0" smtClean="0"/>
              <a:t>to </a:t>
            </a:r>
            <a:r>
              <a:rPr lang="en-US" dirty="0"/>
              <a:t>Tidy Data (6)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13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One type in multiple tables</a:t>
            </a:r>
          </a:p>
          <a:p>
            <a:pPr lvl="1"/>
            <a:r>
              <a:rPr lang="en-US" dirty="0"/>
              <a:t>Merge the tables into one</a:t>
            </a:r>
          </a:p>
          <a:p>
            <a:pPr lvl="2"/>
            <a:r>
              <a:rPr lang="en-US" dirty="0"/>
              <a:t>Read all tables, add the new columns</a:t>
            </a:r>
          </a:p>
          <a:p>
            <a:pPr lvl="2"/>
            <a:r>
              <a:rPr lang="en-US" dirty="0"/>
              <a:t>Often the filename should be in its own column (if it's important)</a:t>
            </a:r>
          </a:p>
          <a:p>
            <a:pPr lvl="2"/>
            <a:r>
              <a:rPr lang="en-US" dirty="0"/>
              <a:t>Melt and tidy if necessary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Multiple types in one table</a:t>
            </a:r>
          </a:p>
          <a:p>
            <a:pPr lvl="1"/>
            <a:r>
              <a:rPr lang="en-US" dirty="0"/>
              <a:t>Split into more tables</a:t>
            </a:r>
          </a:p>
          <a:p>
            <a:pPr lvl="2"/>
            <a:r>
              <a:rPr lang="en-US" dirty="0"/>
              <a:t>If necessary, </a:t>
            </a:r>
            <a:r>
              <a:rPr lang="en-US" dirty="0" smtClean="0"/>
              <a:t>introduce </a:t>
            </a:r>
            <a:r>
              <a:rPr lang="en-US" dirty="0"/>
              <a:t>relations (similar to a relational database)</a:t>
            </a:r>
          </a:p>
          <a:p>
            <a:r>
              <a:rPr lang="en-US" dirty="0"/>
              <a:t>Each table should be responsible for one </a:t>
            </a:r>
            <a:r>
              <a:rPr lang="en-US" dirty="0" smtClean="0"/>
              <a:t>type</a:t>
            </a:r>
            <a:br>
              <a:rPr lang="en-US" dirty="0" smtClean="0"/>
            </a:br>
            <a:r>
              <a:rPr lang="en-US" dirty="0" smtClean="0"/>
              <a:t>of measurement</a:t>
            </a:r>
          </a:p>
          <a:p>
            <a:r>
              <a:rPr lang="en-US" dirty="0" smtClean="0"/>
              <a:t>* Read the </a:t>
            </a:r>
            <a:r>
              <a:rPr lang="en-US" dirty="0" smtClean="0">
                <a:latin typeface="Consolas" panose="020B0609020204030204" pitchFamily="49" charset="0"/>
              </a:rPr>
              <a:t>billboard.csv</a:t>
            </a:r>
            <a:r>
              <a:rPr lang="en-US" dirty="0" smtClean="0"/>
              <a:t> dataset and apply</a:t>
            </a:r>
            <a:br>
              <a:rPr lang="en-US" dirty="0" smtClean="0"/>
            </a:br>
            <a:r>
              <a:rPr lang="en-US" dirty="0" smtClean="0"/>
              <a:t>those transformations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6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on Datasets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 tools to get started</a:t>
            </a:r>
            <a:br>
              <a:rPr lang="en-US" dirty="0" smtClean="0"/>
            </a:br>
            <a:r>
              <a:rPr lang="en-US" dirty="0" smtClean="0"/>
              <a:t>working with messy data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14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7247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Subsetting Rows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15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 smtClean="0"/>
              <a:t>Selecting only some rows (aka </a:t>
            </a:r>
            <a:r>
              <a:rPr lang="en-US" dirty="0" smtClean="0">
                <a:solidFill>
                  <a:srgbClr val="2196F3"/>
                </a:solidFill>
              </a:rPr>
              <a:t>selection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First / last </a:t>
            </a:r>
            <a:r>
              <a:rPr lang="en-US" dirty="0" smtClean="0">
                <a:latin typeface="Consolas" panose="020B0609020204030204" pitchFamily="49" charset="0"/>
              </a:rPr>
              <a:t>n</a:t>
            </a:r>
            <a:r>
              <a:rPr lang="en-US" dirty="0" smtClean="0"/>
              <a:t> records (observations)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r>
              <a:rPr lang="en-US" dirty="0" smtClean="0"/>
              <a:t>Random </a:t>
            </a:r>
            <a:r>
              <a:rPr lang="en-US" dirty="0" smtClean="0">
                <a:latin typeface="Consolas" panose="020B0609020204030204" pitchFamily="49" charset="0"/>
              </a:rPr>
              <a:t>n</a:t>
            </a:r>
            <a:r>
              <a:rPr lang="en-US" dirty="0" smtClean="0"/>
              <a:t> records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r>
              <a:rPr lang="en-US" dirty="0" smtClean="0"/>
              <a:t>Smallest / largest </a:t>
            </a:r>
            <a:r>
              <a:rPr lang="en-US" dirty="0" smtClean="0">
                <a:latin typeface="Consolas" panose="020B0609020204030204" pitchFamily="49" charset="0"/>
              </a:rPr>
              <a:t>n</a:t>
            </a:r>
            <a:r>
              <a:rPr lang="en-US" dirty="0" smtClean="0"/>
              <a:t> records in a given column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r>
              <a:rPr lang="en-US" dirty="0" smtClean="0"/>
              <a:t>Subsetting by a Boolean expression (predicate)</a:t>
            </a:r>
          </a:p>
          <a:p>
            <a:pPr lvl="1"/>
            <a:r>
              <a:rPr lang="en-US" dirty="0" smtClean="0"/>
              <a:t>Returns only rows where the expression returns </a:t>
            </a:r>
            <a:r>
              <a:rPr lang="en-US" dirty="0" smtClean="0">
                <a:latin typeface="Consolas" panose="020B0609020204030204" pitchFamily="49" charset="0"/>
              </a:rPr>
              <a:t>True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2117" y="1784675"/>
            <a:ext cx="6157758" cy="646331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000000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 smtClean="0"/>
              <a:t>temp_data.head(</a:t>
            </a:r>
            <a:r>
              <a:rPr lang="en-US" dirty="0" smtClean="0">
                <a:solidFill>
                  <a:srgbClr val="09885A"/>
                </a:solidFill>
              </a:rPr>
              <a:t>10</a:t>
            </a:r>
            <a:r>
              <a:rPr lang="en-US" dirty="0"/>
              <a:t>)</a:t>
            </a:r>
          </a:p>
          <a:p>
            <a:r>
              <a:rPr lang="en-US" dirty="0" smtClean="0"/>
              <a:t>temp_data.tail</a:t>
            </a:r>
            <a:r>
              <a:rPr lang="en-US" dirty="0"/>
              <a:t>() </a:t>
            </a:r>
            <a:r>
              <a:rPr lang="en-US" dirty="0">
                <a:solidFill>
                  <a:srgbClr val="008000"/>
                </a:solidFill>
              </a:rPr>
              <a:t># 5 by default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2116" y="3089600"/>
            <a:ext cx="6157759" cy="646331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000000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 smtClean="0"/>
              <a:t>temp_data.sample(n </a:t>
            </a:r>
            <a:r>
              <a:rPr lang="en-US" dirty="0"/>
              <a:t>= </a:t>
            </a:r>
            <a:r>
              <a:rPr lang="en-US" dirty="0">
                <a:solidFill>
                  <a:srgbClr val="09885A"/>
                </a:solidFill>
              </a:rPr>
              <a:t>10</a:t>
            </a:r>
            <a:r>
              <a:rPr lang="en-US" dirty="0"/>
              <a:t>)</a:t>
            </a:r>
          </a:p>
          <a:p>
            <a:r>
              <a:rPr lang="en-US" dirty="0" smtClean="0"/>
              <a:t>temp_data.sample() </a:t>
            </a:r>
            <a:r>
              <a:rPr lang="en-US" dirty="0">
                <a:solidFill>
                  <a:srgbClr val="008000"/>
                </a:solidFill>
              </a:rPr>
              <a:t># 1 random record by </a:t>
            </a:r>
            <a:r>
              <a:rPr lang="en-US" dirty="0" smtClean="0">
                <a:solidFill>
                  <a:srgbClr val="008000"/>
                </a:solidFill>
              </a:rPr>
              <a:t>default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2116" y="4346900"/>
            <a:ext cx="6157759" cy="646331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000000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 smtClean="0"/>
              <a:t>temp_data.nsmallest(</a:t>
            </a:r>
            <a:r>
              <a:rPr lang="en-US" dirty="0" smtClean="0">
                <a:solidFill>
                  <a:srgbClr val="09885A"/>
                </a:solidFill>
              </a:rPr>
              <a:t>3</a:t>
            </a:r>
            <a:r>
              <a:rPr lang="en-US" dirty="0"/>
              <a:t>, </a:t>
            </a:r>
            <a:r>
              <a:rPr lang="en-US" dirty="0" smtClean="0">
                <a:solidFill>
                  <a:srgbClr val="A31515"/>
                </a:solidFill>
              </a:rPr>
              <a:t>"tmax"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temp_data.nlargest(</a:t>
            </a:r>
            <a:r>
              <a:rPr lang="en-US" dirty="0" smtClean="0">
                <a:solidFill>
                  <a:srgbClr val="09885A"/>
                </a:solidFill>
              </a:rPr>
              <a:t>3</a:t>
            </a:r>
            <a:r>
              <a:rPr lang="en-US" dirty="0"/>
              <a:t>, </a:t>
            </a:r>
            <a:r>
              <a:rPr lang="en-US" dirty="0" smtClean="0">
                <a:solidFill>
                  <a:srgbClr val="A31515"/>
                </a:solidFill>
              </a:rPr>
              <a:t>"tmax"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2115" y="6083855"/>
            <a:ext cx="6157760" cy="369332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000000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temp_data[temp_data.tmax &gt; </a:t>
            </a:r>
            <a:r>
              <a:rPr lang="en-US" dirty="0">
                <a:solidFill>
                  <a:srgbClr val="09885A"/>
                </a:solidFill>
              </a:rPr>
              <a:t>30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46791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Subsetting Columns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16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 smtClean="0"/>
              <a:t>Selecting only some columns (aka </a:t>
            </a:r>
            <a:r>
              <a:rPr lang="en-US" dirty="0" smtClean="0">
                <a:solidFill>
                  <a:srgbClr val="2196F3"/>
                </a:solidFill>
              </a:rPr>
              <a:t>projection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Single column (returns a </a:t>
            </a:r>
            <a:r>
              <a:rPr lang="en-US" dirty="0" smtClean="0">
                <a:latin typeface="Consolas" panose="020B0609020204030204" pitchFamily="49" charset="0"/>
              </a:rPr>
              <a:t>Series</a:t>
            </a:r>
            <a:r>
              <a:rPr lang="en-US" dirty="0" smtClean="0"/>
              <a:t> object)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r>
              <a:rPr lang="en-US" dirty="0" smtClean="0"/>
              <a:t>More than one column (returns a </a:t>
            </a:r>
            <a:r>
              <a:rPr lang="en-US" dirty="0" smtClean="0">
                <a:latin typeface="Consolas" panose="020B0609020204030204" pitchFamily="49" charset="0"/>
              </a:rPr>
              <a:t>DataFrame</a:t>
            </a:r>
            <a:r>
              <a:rPr lang="en-US" dirty="0" smtClean="0"/>
              <a:t> object)</a:t>
            </a:r>
          </a:p>
          <a:p>
            <a:pPr marL="914400" lvl="2" indent="0">
              <a:buNone/>
            </a:pPr>
            <a:endParaRPr lang="en-US" dirty="0" smtClean="0"/>
          </a:p>
          <a:p>
            <a:r>
              <a:rPr lang="en-US" dirty="0" smtClean="0"/>
              <a:t>Combining filters</a:t>
            </a:r>
          </a:p>
          <a:p>
            <a:pPr lvl="2"/>
            <a:endParaRPr lang="en-US" dirty="0"/>
          </a:p>
          <a:p>
            <a:pPr lvl="3"/>
            <a:endParaRPr lang="en-US" dirty="0"/>
          </a:p>
          <a:p>
            <a:r>
              <a:rPr lang="en-US" dirty="0" smtClean="0"/>
              <a:t>A note on Boolean expressions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"and"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</a:rPr>
              <a:t>"or"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</a:rPr>
              <a:t>"not"</a:t>
            </a:r>
            <a:r>
              <a:rPr lang="en-US" dirty="0" smtClean="0"/>
              <a:t> are </a:t>
            </a:r>
            <a:r>
              <a:rPr lang="en-US" dirty="0" smtClean="0">
                <a:latin typeface="Consolas" panose="020B0609020204030204" pitchFamily="49" charset="0"/>
              </a:rPr>
              <a:t>&amp;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</a:rPr>
              <a:t>|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</a:rPr>
              <a:t>~</a:t>
            </a:r>
          </a:p>
          <a:p>
            <a:pPr lvl="1"/>
            <a:r>
              <a:rPr lang="en-US" b="1" dirty="0" smtClean="0">
                <a:solidFill>
                  <a:srgbClr val="2196F3"/>
                </a:solidFill>
              </a:rPr>
              <a:t>Always</a:t>
            </a:r>
            <a:r>
              <a:rPr lang="en-US" dirty="0" smtClean="0"/>
              <a:t> put parentheses around the individual expressions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2117" y="1784675"/>
            <a:ext cx="6157758" cy="646331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000000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temp_data[</a:t>
            </a:r>
            <a:r>
              <a:rPr lang="en-US" dirty="0">
                <a:solidFill>
                  <a:srgbClr val="A31515"/>
                </a:solidFill>
              </a:rPr>
              <a:t>"tmax"</a:t>
            </a:r>
            <a:r>
              <a:rPr lang="en-US" dirty="0"/>
              <a:t>]</a:t>
            </a:r>
          </a:p>
          <a:p>
            <a:r>
              <a:rPr lang="en-US" dirty="0"/>
              <a:t>temp_data.tmax </a:t>
            </a:r>
            <a:r>
              <a:rPr lang="en-US" dirty="0">
                <a:solidFill>
                  <a:srgbClr val="008000"/>
                </a:solidFill>
              </a:rPr>
              <a:t># Possible in most cases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2116" y="3089600"/>
            <a:ext cx="8243734" cy="369332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000000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temp_data[[</a:t>
            </a:r>
            <a:r>
              <a:rPr lang="en-US" dirty="0">
                <a:solidFill>
                  <a:srgbClr val="A31515"/>
                </a:solidFill>
              </a:rPr>
              <a:t>"tmin"</a:t>
            </a:r>
            <a:r>
              <a:rPr lang="en-US" dirty="0"/>
              <a:t>, </a:t>
            </a:r>
            <a:r>
              <a:rPr lang="en-US" dirty="0">
                <a:solidFill>
                  <a:srgbClr val="A31515"/>
                </a:solidFill>
              </a:rPr>
              <a:t>"tmax"</a:t>
            </a:r>
            <a:r>
              <a:rPr lang="en-US" dirty="0"/>
              <a:t>]]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2115" y="3951910"/>
            <a:ext cx="8243735" cy="646331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000000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temp_data[temp_data.date &gt; </a:t>
            </a:r>
            <a:r>
              <a:rPr lang="en-US" dirty="0">
                <a:solidFill>
                  <a:srgbClr val="A31515"/>
                </a:solidFill>
              </a:rPr>
              <a:t>"2010-08-01"</a:t>
            </a:r>
            <a:r>
              <a:rPr lang="en-US" dirty="0"/>
              <a:t>][[</a:t>
            </a:r>
            <a:r>
              <a:rPr lang="en-US" dirty="0">
                <a:solidFill>
                  <a:srgbClr val="A31515"/>
                </a:solidFill>
              </a:rPr>
              <a:t>"date"</a:t>
            </a:r>
            <a:r>
              <a:rPr lang="en-US" dirty="0"/>
              <a:t>, </a:t>
            </a:r>
            <a:r>
              <a:rPr lang="en-US" dirty="0">
                <a:solidFill>
                  <a:srgbClr val="A31515"/>
                </a:solidFill>
              </a:rPr>
              <a:t>"tmax</a:t>
            </a:r>
            <a:r>
              <a:rPr lang="en-US" dirty="0" smtClean="0">
                <a:solidFill>
                  <a:srgbClr val="A31515"/>
                </a:solidFill>
              </a:rPr>
              <a:t>"</a:t>
            </a:r>
            <a:r>
              <a:rPr lang="en-US" dirty="0" smtClean="0"/>
              <a:t>]]</a:t>
            </a:r>
          </a:p>
          <a:p>
            <a:r>
              <a:rPr lang="en-US" dirty="0"/>
              <a:t>temp_data.loc[temp_data.date &gt; </a:t>
            </a:r>
            <a:r>
              <a:rPr lang="en-US" dirty="0">
                <a:solidFill>
                  <a:srgbClr val="A31515"/>
                </a:solidFill>
              </a:rPr>
              <a:t>"2010-08-01"</a:t>
            </a:r>
            <a:r>
              <a:rPr lang="en-US" dirty="0"/>
              <a:t>, [</a:t>
            </a:r>
            <a:r>
              <a:rPr lang="en-US" dirty="0">
                <a:solidFill>
                  <a:srgbClr val="A31515"/>
                </a:solidFill>
              </a:rPr>
              <a:t>"date"</a:t>
            </a:r>
            <a:r>
              <a:rPr lang="en-US" dirty="0"/>
              <a:t>, </a:t>
            </a:r>
            <a:r>
              <a:rPr lang="en-US" dirty="0">
                <a:solidFill>
                  <a:srgbClr val="A31515"/>
                </a:solidFill>
              </a:rPr>
              <a:t>"tmax</a:t>
            </a:r>
            <a:r>
              <a:rPr lang="en-US" dirty="0" smtClean="0">
                <a:solidFill>
                  <a:srgbClr val="A31515"/>
                </a:solidFill>
              </a:rPr>
              <a:t>"</a:t>
            </a:r>
            <a:r>
              <a:rPr lang="en-US" dirty="0" smtClean="0"/>
              <a:t>]]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81215" y="6089796"/>
            <a:ext cx="9824885" cy="369332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000000"/>
                </a:solidFill>
                <a:latin typeface="Consolas" panose="020B0609020204030204" pitchFamily="49" charset="0"/>
              </a:defRPr>
            </a:lvl1pPr>
          </a:lstStyle>
          <a:p>
            <a:r>
              <a:rPr lang="it-IT" dirty="0"/>
              <a:t>temp_data[(temp_data.date &gt; </a:t>
            </a:r>
            <a:r>
              <a:rPr lang="it-IT" dirty="0">
                <a:solidFill>
                  <a:srgbClr val="A31515"/>
                </a:solidFill>
              </a:rPr>
              <a:t>"2010-08-01"</a:t>
            </a:r>
            <a:r>
              <a:rPr lang="it-IT" dirty="0"/>
              <a:t>) &amp; (temp_data.date &lt; </a:t>
            </a:r>
            <a:r>
              <a:rPr lang="it-IT" dirty="0">
                <a:solidFill>
                  <a:srgbClr val="A31515"/>
                </a:solidFill>
              </a:rPr>
              <a:t>"2010-09-01"</a:t>
            </a:r>
            <a:r>
              <a:rPr lang="it-IT" dirty="0"/>
              <a:t>)]</a:t>
            </a:r>
          </a:p>
        </p:txBody>
      </p:sp>
    </p:spTree>
    <p:extLst>
      <p:ext uri="{BB962C8B-B14F-4D97-AF65-F5344CB8AC3E}">
        <p14:creationId xmlns:p14="http://schemas.microsoft.com/office/powerpoint/2010/main" val="332447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Statistics and Grouping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17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 smtClean="0"/>
              <a:t>These methods work by columns</a:t>
            </a:r>
          </a:p>
          <a:p>
            <a:pPr lvl="1"/>
            <a:r>
              <a:rPr lang="en-US" dirty="0" smtClean="0"/>
              <a:t>If multiple columns are passed, they are applied</a:t>
            </a:r>
            <a:br>
              <a:rPr lang="en-US" dirty="0" smtClean="0"/>
            </a:br>
            <a:r>
              <a:rPr lang="en-US" dirty="0" smtClean="0"/>
              <a:t>to each column individually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r>
              <a:rPr lang="en-US" dirty="0" smtClean="0"/>
              <a:t>Grouping</a:t>
            </a:r>
          </a:p>
          <a:p>
            <a:pPr lvl="1"/>
            <a:r>
              <a:rPr lang="en-US" dirty="0" smtClean="0"/>
              <a:t>Splits the data into several groups based on the values of a column</a:t>
            </a:r>
          </a:p>
          <a:p>
            <a:pPr lvl="1"/>
            <a:r>
              <a:rPr lang="en-US" dirty="0" smtClean="0"/>
              <a:t>We have to apply a method after grouping</a:t>
            </a:r>
          </a:p>
          <a:p>
            <a:pPr lvl="2"/>
            <a:r>
              <a:rPr lang="en-US" dirty="0" smtClean="0"/>
              <a:t>Or iterate over the groups (using a </a:t>
            </a:r>
            <a:r>
              <a:rPr lang="en-US" dirty="0" smtClean="0">
                <a:latin typeface="Consolas" panose="020B0609020204030204" pitchFamily="49" charset="0"/>
              </a:rPr>
              <a:t>for</a:t>
            </a:r>
            <a:r>
              <a:rPr lang="en-US" dirty="0" smtClean="0"/>
              <a:t>-loop)</a:t>
            </a:r>
          </a:p>
          <a:p>
            <a:pPr lvl="1"/>
            <a:r>
              <a:rPr lang="en-US" dirty="0" smtClean="0"/>
              <a:t>Example: Average number of people for each income group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2591" y="2099000"/>
            <a:ext cx="8929533" cy="1754326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000000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rgbClr val="A31515"/>
                </a:solidFill>
              </a:rPr>
              <a:t>"Count:"</a:t>
            </a:r>
            <a:r>
              <a:rPr lang="en-US" dirty="0"/>
              <a:t>, temp_data.tmin.count()) </a:t>
            </a:r>
            <a:r>
              <a:rPr lang="en-US" dirty="0">
                <a:solidFill>
                  <a:srgbClr val="008000"/>
                </a:solidFill>
              </a:rPr>
              <a:t># number of non-null values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rgbClr val="A31515"/>
                </a:solidFill>
              </a:rPr>
              <a:t>"Min:"</a:t>
            </a:r>
            <a:r>
              <a:rPr lang="en-US" dirty="0"/>
              <a:t>, temp_data.tmin.min())</a:t>
            </a:r>
          </a:p>
          <a:p>
            <a:r>
              <a:rPr lang="en-US" dirty="0">
                <a:solidFill>
                  <a:srgbClr val="0000FF"/>
                </a:solidFill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rgbClr val="A31515"/>
                </a:solidFill>
              </a:rPr>
              <a:t>"Max:"</a:t>
            </a:r>
            <a:r>
              <a:rPr lang="en-US" dirty="0"/>
              <a:t>, temp_data.tmin.max())</a:t>
            </a:r>
          </a:p>
          <a:p>
            <a:r>
              <a:rPr lang="en-US" dirty="0">
                <a:solidFill>
                  <a:srgbClr val="0000FF"/>
                </a:solidFill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rgbClr val="A31515"/>
                </a:solidFill>
              </a:rPr>
              <a:t>"Mean:"</a:t>
            </a:r>
            <a:r>
              <a:rPr lang="en-US" dirty="0"/>
              <a:t>, temp_data.tmin.mean())</a:t>
            </a:r>
          </a:p>
          <a:p>
            <a:r>
              <a:rPr lang="en-US" dirty="0">
                <a:solidFill>
                  <a:srgbClr val="0000FF"/>
                </a:solidFill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rgbClr val="A31515"/>
                </a:solidFill>
              </a:rPr>
              <a:t>"Median:"</a:t>
            </a:r>
            <a:r>
              <a:rPr lang="en-US" dirty="0"/>
              <a:t>, temp_data.tmin.median())</a:t>
            </a:r>
          </a:p>
          <a:p>
            <a:r>
              <a:rPr lang="en-US" dirty="0">
                <a:solidFill>
                  <a:srgbClr val="0000FF"/>
                </a:solidFill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rgbClr val="A31515"/>
                </a:solidFill>
              </a:rPr>
              <a:t>"Standard deviation:"</a:t>
            </a:r>
            <a:r>
              <a:rPr lang="en-US" dirty="0"/>
              <a:t>, temp_data.tmin.std())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7417" y="6080796"/>
            <a:ext cx="8424708" cy="369332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000000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pew_tidy.groupby(</a:t>
            </a:r>
            <a:r>
              <a:rPr lang="en-US" dirty="0">
                <a:solidFill>
                  <a:srgbClr val="A31515"/>
                </a:solidFill>
              </a:rPr>
              <a:t>"income"</a:t>
            </a:r>
            <a:r>
              <a:rPr lang="en-US" dirty="0"/>
              <a:t>).mean()</a:t>
            </a:r>
          </a:p>
        </p:txBody>
      </p:sp>
    </p:spTree>
    <p:extLst>
      <p:ext uri="{BB962C8B-B14F-4D97-AF65-F5344CB8AC3E}">
        <p14:creationId xmlns:p14="http://schemas.microsoft.com/office/powerpoint/2010/main" val="332975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Data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You've got the data… now what?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18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2611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Data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19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No common way of doing this</a:t>
            </a:r>
          </a:p>
          <a:p>
            <a:r>
              <a:rPr lang="en-US" dirty="0"/>
              <a:t>We have to rely on intuition and some common patterns</a:t>
            </a:r>
          </a:p>
          <a:p>
            <a:pPr lvl="1"/>
            <a:r>
              <a:rPr lang="en-US" dirty="0"/>
              <a:t>Tidy up the dataset</a:t>
            </a:r>
          </a:p>
          <a:p>
            <a:pPr lvl="2"/>
            <a:r>
              <a:rPr lang="en-US" dirty="0" smtClean="0"/>
              <a:t>You </a:t>
            </a:r>
            <a:r>
              <a:rPr lang="en-US" dirty="0"/>
              <a:t>have to know the dataset documentation first</a:t>
            </a:r>
          </a:p>
          <a:p>
            <a:pPr lvl="1"/>
            <a:r>
              <a:rPr lang="en-US" dirty="0"/>
              <a:t>Treat </a:t>
            </a:r>
            <a:r>
              <a:rPr lang="en-US" dirty="0" smtClean="0">
                <a:latin typeface="Consolas" panose="020B0609020204030204" pitchFamily="49" charset="0"/>
              </a:rPr>
              <a:t>null</a:t>
            </a:r>
            <a:r>
              <a:rPr lang="en-US" dirty="0" smtClean="0"/>
              <a:t>s </a:t>
            </a:r>
            <a:r>
              <a:rPr lang="en-US" dirty="0"/>
              <a:t>/ </a:t>
            </a:r>
            <a:r>
              <a:rPr lang="en-US" dirty="0">
                <a:latin typeface="Consolas" panose="020B0609020204030204" pitchFamily="49" charset="0"/>
              </a:rPr>
              <a:t>NaN</a:t>
            </a:r>
            <a:r>
              <a:rPr lang="en-US" dirty="0"/>
              <a:t>s: either remove them or replace them</a:t>
            </a:r>
          </a:p>
          <a:p>
            <a:pPr lvl="2"/>
            <a:r>
              <a:rPr lang="en-US" dirty="0"/>
              <a:t>Replacing values might </a:t>
            </a:r>
            <a:r>
              <a:rPr lang="en-US" dirty="0" smtClean="0"/>
              <a:t>be dangerous</a:t>
            </a:r>
            <a:endParaRPr lang="en-US" dirty="0"/>
          </a:p>
          <a:p>
            <a:pPr lvl="2"/>
            <a:r>
              <a:rPr lang="en-US" dirty="0"/>
              <a:t>If done properly, it will affect the data in a positive way</a:t>
            </a:r>
          </a:p>
          <a:p>
            <a:pPr lvl="1"/>
            <a:r>
              <a:rPr lang="en-US" dirty="0"/>
              <a:t>Identify and fix errors (also dangerous) </a:t>
            </a:r>
          </a:p>
          <a:p>
            <a:pPr lvl="1"/>
            <a:r>
              <a:rPr lang="en-US" dirty="0"/>
              <a:t>Melt and pivot datasets</a:t>
            </a:r>
          </a:p>
          <a:p>
            <a:pPr lvl="1"/>
            <a:r>
              <a:rPr lang="en-US" dirty="0"/>
              <a:t>Merge (join) and separate datasets</a:t>
            </a:r>
          </a:p>
          <a:p>
            <a:pPr lvl="1"/>
            <a:r>
              <a:rPr lang="en-US" dirty="0"/>
              <a:t>Subset variables  and / or observations</a:t>
            </a:r>
          </a:p>
          <a:p>
            <a:pPr lvl="1"/>
            <a:r>
              <a:rPr lang="en-US" dirty="0"/>
              <a:t>Summarize and group variables</a:t>
            </a:r>
          </a:p>
          <a:p>
            <a:pPr lvl="1"/>
            <a:r>
              <a:rPr lang="en-US" dirty="0">
                <a:hlinkClick r:id="rId2"/>
              </a:rPr>
              <a:t>Pandas cheat sheet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61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 smtClean="0"/>
              <a:t>sli.do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#Data-Science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9639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Weather Data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20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Since there's no common way of cleaning, we'll </a:t>
            </a:r>
            <a:r>
              <a:rPr lang="en-US" dirty="0" smtClean="0"/>
              <a:t>explore</a:t>
            </a:r>
            <a:br>
              <a:rPr lang="en-US" dirty="0" smtClean="0"/>
            </a:br>
            <a:r>
              <a:rPr lang="en-US" dirty="0" smtClean="0"/>
              <a:t>and clean </a:t>
            </a:r>
            <a:r>
              <a:rPr lang="en-US" dirty="0"/>
              <a:t>a dataset, showing steps and examples </a:t>
            </a:r>
            <a:r>
              <a:rPr lang="en-US" dirty="0" smtClean="0"/>
              <a:t>as we go</a:t>
            </a:r>
            <a:endParaRPr lang="en-US" dirty="0"/>
          </a:p>
          <a:p>
            <a:r>
              <a:rPr lang="en-US" dirty="0">
                <a:hlinkClick r:id="rId2"/>
              </a:rPr>
              <a:t>Dataset</a:t>
            </a:r>
            <a:r>
              <a:rPr lang="en-US" dirty="0"/>
              <a:t> (weather data, </a:t>
            </a:r>
            <a:r>
              <a:rPr lang="en-US" dirty="0" smtClean="0"/>
              <a:t>courtesy of </a:t>
            </a:r>
            <a:r>
              <a:rPr lang="en-US" dirty="0">
                <a:latin typeface="Consolas" panose="020B0609020204030204" pitchFamily="49" charset="0"/>
              </a:rPr>
              <a:t>synesthesiam@github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Read the dataset (you don't need to download it)</a:t>
            </a:r>
          </a:p>
          <a:p>
            <a:pPr lvl="1"/>
            <a:r>
              <a:rPr lang="en-US" dirty="0"/>
              <a:t>See how many variables and observations are there</a:t>
            </a:r>
          </a:p>
          <a:p>
            <a:pPr lvl="1"/>
            <a:r>
              <a:rPr lang="en-US" dirty="0"/>
              <a:t>Display the first and last few rows to get a sense of the data</a:t>
            </a:r>
          </a:p>
          <a:p>
            <a:pPr lvl="1"/>
            <a:r>
              <a:rPr lang="en-US" dirty="0"/>
              <a:t>Check the data types (to see if something's wrong with the reading)</a:t>
            </a:r>
          </a:p>
          <a:p>
            <a:pPr lvl="2"/>
            <a:r>
              <a:rPr lang="en-US" dirty="0"/>
              <a:t>E.g. numbers recognized as strings</a:t>
            </a:r>
          </a:p>
          <a:p>
            <a:pPr lvl="1"/>
            <a:r>
              <a:rPr lang="en-US" dirty="0"/>
              <a:t>See a subset of the </a:t>
            </a:r>
            <a:r>
              <a:rPr lang="en-US" dirty="0" smtClean="0"/>
              <a:t>columns</a:t>
            </a:r>
            <a:endParaRPr lang="en-US" b="1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Summarize (describe) the dataset</a:t>
            </a:r>
          </a:p>
          <a:p>
            <a:pPr marL="914126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62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Weather Data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21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The column names don't look good</a:t>
            </a:r>
          </a:p>
          <a:p>
            <a:pPr lvl="1"/>
            <a:r>
              <a:rPr lang="en-US" dirty="0"/>
              <a:t>Make them "pythonic" (lowercase_with_underscores)</a:t>
            </a:r>
          </a:p>
          <a:p>
            <a:pPr lvl="2"/>
            <a:r>
              <a:rPr lang="en-US" dirty="0"/>
              <a:t>This will make selecting them easier (</a:t>
            </a:r>
            <a:r>
              <a:rPr lang="en-US" dirty="0">
                <a:latin typeface="Consolas" panose="020B0609020204030204" pitchFamily="49" charset="0"/>
              </a:rPr>
              <a:t>weather.mean_temp</a:t>
            </a:r>
            <a:r>
              <a:rPr lang="en-US" dirty="0"/>
              <a:t>)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What </a:t>
            </a:r>
            <a:r>
              <a:rPr lang="en-US" dirty="0"/>
              <a:t>are the ranges of data?</a:t>
            </a:r>
          </a:p>
          <a:p>
            <a:pPr lvl="1"/>
            <a:r>
              <a:rPr lang="en-US" dirty="0"/>
              <a:t>E. g. temperature, pressure, </a:t>
            </a:r>
            <a:r>
              <a:rPr lang="en-US" dirty="0" smtClean="0"/>
              <a:t>humidity</a:t>
            </a:r>
          </a:p>
          <a:p>
            <a:pPr lvl="1"/>
            <a:r>
              <a:rPr lang="en-US" dirty="0" smtClean="0"/>
              <a:t>Use the </a:t>
            </a:r>
            <a:r>
              <a:rPr lang="en-US" dirty="0" smtClean="0">
                <a:latin typeface="Consolas" panose="020B0609020204030204" pitchFamily="49" charset="0"/>
              </a:rPr>
              <a:t>min()</a:t>
            </a:r>
            <a:r>
              <a:rPr lang="en-US" dirty="0" smtClean="0"/>
              <a:t> and </a:t>
            </a:r>
            <a:r>
              <a:rPr lang="en-US" dirty="0" smtClean="0">
                <a:latin typeface="Consolas" panose="020B0609020204030204" pitchFamily="49" charset="0"/>
              </a:rPr>
              <a:t>max()</a:t>
            </a:r>
            <a:r>
              <a:rPr lang="en-US" dirty="0" smtClean="0"/>
              <a:t> methods</a:t>
            </a:r>
          </a:p>
          <a:p>
            <a:r>
              <a:rPr lang="en-US" dirty="0" smtClean="0"/>
              <a:t>* Try to explore the data a bit </a:t>
            </a:r>
          </a:p>
          <a:p>
            <a:pPr lvl="1"/>
            <a:r>
              <a:rPr lang="en-US" dirty="0" smtClean="0"/>
              <a:t>Plot </a:t>
            </a:r>
            <a:r>
              <a:rPr lang="en-US" dirty="0"/>
              <a:t>a few histograms and / or boxplots to see the </a:t>
            </a:r>
            <a:r>
              <a:rPr lang="en-US" dirty="0" smtClean="0"/>
              <a:t>distributions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2047875"/>
            <a:ext cx="9677400" cy="1754326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0000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weather.columns = [</a:t>
            </a:r>
            <a:r>
              <a:rPr lang="en-US" dirty="0">
                <a:solidFill>
                  <a:srgbClr val="A31515"/>
                </a:solidFill>
              </a:rPr>
              <a:t>"date"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"max_temp"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"mean_temp"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"min_temp"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"max_dew"</a:t>
            </a:r>
            <a:r>
              <a:rPr lang="en-US" dirty="0">
                <a:solidFill>
                  <a:srgbClr val="000000"/>
                </a:solidFill>
              </a:rPr>
              <a:t>,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 </a:t>
            </a:r>
            <a:r>
              <a:rPr lang="en-US" dirty="0" smtClean="0">
                <a:solidFill>
                  <a:srgbClr val="A31515"/>
                </a:solidFill>
              </a:rPr>
              <a:t>"</a:t>
            </a:r>
            <a:r>
              <a:rPr lang="en-US" dirty="0">
                <a:solidFill>
                  <a:srgbClr val="A31515"/>
                </a:solidFill>
              </a:rPr>
              <a:t>mean_dew"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"min_dew"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"max_humidity"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"mean_humidity"</a:t>
            </a:r>
            <a:r>
              <a:rPr lang="en-US" dirty="0">
                <a:solidFill>
                  <a:srgbClr val="000000"/>
                </a:solidFill>
              </a:rPr>
              <a:t>,</a:t>
            </a:r>
          </a:p>
          <a:p>
            <a:r>
              <a:rPr lang="en-US" dirty="0" smtClean="0">
                <a:solidFill>
                  <a:srgbClr val="A31515"/>
                </a:solidFill>
              </a:rPr>
              <a:t>    "</a:t>
            </a:r>
            <a:r>
              <a:rPr lang="en-US" dirty="0">
                <a:solidFill>
                  <a:srgbClr val="A31515"/>
                </a:solidFill>
              </a:rPr>
              <a:t>min_humidity"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"max_pressure"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"mean_pressure"</a:t>
            </a:r>
            <a:r>
              <a:rPr lang="en-US" dirty="0">
                <a:solidFill>
                  <a:srgbClr val="000000"/>
                </a:solidFill>
              </a:rPr>
              <a:t>,</a:t>
            </a:r>
          </a:p>
          <a:p>
            <a:r>
              <a:rPr lang="en-US" dirty="0" smtClean="0">
                <a:solidFill>
                  <a:srgbClr val="A31515"/>
                </a:solidFill>
              </a:rPr>
              <a:t>    "</a:t>
            </a:r>
            <a:r>
              <a:rPr lang="en-US" dirty="0">
                <a:solidFill>
                  <a:srgbClr val="A31515"/>
                </a:solidFill>
              </a:rPr>
              <a:t>min_pressure"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"max_visibilty"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"mean_visibility"</a:t>
            </a:r>
            <a:r>
              <a:rPr lang="en-US" dirty="0">
                <a:solidFill>
                  <a:srgbClr val="000000"/>
                </a:solidFill>
              </a:rPr>
              <a:t>,</a:t>
            </a:r>
          </a:p>
          <a:p>
            <a:r>
              <a:rPr lang="en-US" dirty="0" smtClean="0">
                <a:solidFill>
                  <a:srgbClr val="A31515"/>
                </a:solidFill>
              </a:rPr>
              <a:t>    "</a:t>
            </a:r>
            <a:r>
              <a:rPr lang="en-US" dirty="0">
                <a:solidFill>
                  <a:srgbClr val="A31515"/>
                </a:solidFill>
              </a:rPr>
              <a:t>min_visibility"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"max_wind"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"mean_wind"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"min_wind"</a:t>
            </a:r>
            <a:r>
              <a:rPr lang="en-US" dirty="0">
                <a:solidFill>
                  <a:srgbClr val="000000"/>
                </a:solidFill>
              </a:rPr>
              <a:t>,</a:t>
            </a:r>
          </a:p>
          <a:p>
            <a:r>
              <a:rPr lang="en-US" dirty="0" smtClean="0">
                <a:solidFill>
                  <a:srgbClr val="A31515"/>
                </a:solidFill>
              </a:rPr>
              <a:t>    "</a:t>
            </a:r>
            <a:r>
              <a:rPr lang="en-US" dirty="0">
                <a:solidFill>
                  <a:srgbClr val="A31515"/>
                </a:solidFill>
              </a:rPr>
              <a:t>precipitation"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"cloud_cover"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"events"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"wind_dir</a:t>
            </a:r>
            <a:r>
              <a:rPr lang="en-US" dirty="0" smtClean="0">
                <a:solidFill>
                  <a:srgbClr val="A31515"/>
                </a:solidFill>
              </a:rPr>
              <a:t>"</a:t>
            </a:r>
            <a:r>
              <a:rPr lang="en-US" dirty="0" smtClean="0">
                <a:solidFill>
                  <a:srgbClr val="000000"/>
                </a:solidFill>
              </a:rPr>
              <a:t>]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02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Weather Data (3)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22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Convert the dates to a </a:t>
            </a:r>
            <a:r>
              <a:rPr lang="en-US" dirty="0">
                <a:latin typeface="Consolas" panose="020B0609020204030204" pitchFamily="49" charset="0"/>
              </a:rPr>
              <a:t>datetime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To make performing time-dependent analysis easier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latin typeface="Consolas" panose="020B0609020204030204" pitchFamily="49" charset="0"/>
              </a:rPr>
              <a:t>apply()</a:t>
            </a:r>
            <a:r>
              <a:rPr lang="en-US" dirty="0"/>
              <a:t> to perform a function on every row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It's even better to use dates as indices (when we need to subset date</a:t>
            </a:r>
            <a:br>
              <a:rPr lang="en-US" dirty="0"/>
            </a:br>
            <a:r>
              <a:rPr lang="en-US" dirty="0"/>
              <a:t>ranges or perform other time-dependent tasks) 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1"/>
            <a:r>
              <a:rPr lang="en-US" dirty="0"/>
              <a:t>Also see why precipitation is not a float and edit 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25901" y="4213005"/>
            <a:ext cx="9372600" cy="1477328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0000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weather.index = weather.date</a:t>
            </a:r>
          </a:p>
          <a:p>
            <a:r>
              <a:rPr lang="en-US" dirty="0">
                <a:solidFill>
                  <a:srgbClr val="000000"/>
                </a:solidFill>
              </a:rPr>
              <a:t>weather = weather.drop(</a:t>
            </a:r>
            <a:r>
              <a:rPr lang="en-US" dirty="0">
                <a:solidFill>
                  <a:srgbClr val="A31515"/>
                </a:solidFill>
              </a:rPr>
              <a:t>"date"</a:t>
            </a:r>
            <a:r>
              <a:rPr lang="en-US" dirty="0">
                <a:solidFill>
                  <a:srgbClr val="000000"/>
                </a:solidFill>
              </a:rPr>
              <a:t>, axis = </a:t>
            </a:r>
            <a:r>
              <a:rPr lang="en-US" dirty="0">
                <a:solidFill>
                  <a:srgbClr val="09885A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) </a:t>
            </a:r>
            <a:r>
              <a:rPr lang="en-US" dirty="0">
                <a:solidFill>
                  <a:srgbClr val="008000"/>
                </a:solidFill>
              </a:rPr>
              <a:t># We don't need it twice,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8000"/>
                </a:solidFill>
              </a:rPr>
              <a:t># axis = 1 tells pandas to search for a column (axis = 0 -&gt; row</a:t>
            </a:r>
            <a:r>
              <a:rPr lang="en-US" dirty="0" smtClean="0">
                <a:solidFill>
                  <a:srgbClr val="008000"/>
                </a:solidFill>
              </a:rPr>
              <a:t>)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/>
              <a:t>print</a:t>
            </a:r>
            <a:r>
              <a:rPr lang="en-US" dirty="0">
                <a:solidFill>
                  <a:srgbClr val="000000"/>
                </a:solidFill>
              </a:rPr>
              <a:t>(weather.loc[datetime(</a:t>
            </a:r>
            <a:r>
              <a:rPr lang="en-US" dirty="0">
                <a:solidFill>
                  <a:srgbClr val="09885A"/>
                </a:solidFill>
              </a:rPr>
              <a:t>2012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9885A"/>
                </a:solidFill>
              </a:rPr>
              <a:t>8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9885A"/>
                </a:solidFill>
              </a:rPr>
              <a:t>19</a:t>
            </a:r>
            <a:r>
              <a:rPr lang="en-US" dirty="0">
                <a:solidFill>
                  <a:srgbClr val="000000"/>
                </a:solidFill>
              </a:rPr>
              <a:t>)]) </a:t>
            </a:r>
            <a:r>
              <a:rPr lang="en-US" dirty="0">
                <a:solidFill>
                  <a:srgbClr val="008000"/>
                </a:solidFill>
              </a:rPr>
              <a:t># or weather.loc["2012-08-19"]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7083" y="2086149"/>
            <a:ext cx="9677400" cy="1477328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0000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from</a:t>
            </a:r>
            <a:r>
              <a:rPr lang="en-US" dirty="0">
                <a:solidFill>
                  <a:srgbClr val="000000"/>
                </a:solidFill>
              </a:rPr>
              <a:t> datetime </a:t>
            </a:r>
            <a:r>
              <a:rPr lang="en-US" dirty="0"/>
              <a:t>import</a:t>
            </a:r>
            <a:r>
              <a:rPr lang="en-US" dirty="0">
                <a:solidFill>
                  <a:srgbClr val="000000"/>
                </a:solidFill>
              </a:rPr>
              <a:t> datetime</a:t>
            </a:r>
          </a:p>
          <a:p>
            <a:r>
              <a:rPr lang="en-US" dirty="0"/>
              <a:t>def</a:t>
            </a:r>
            <a:r>
              <a:rPr lang="en-US" dirty="0">
                <a:solidFill>
                  <a:srgbClr val="000000"/>
                </a:solidFill>
              </a:rPr>
              <a:t> string_to_date(date_string):</a:t>
            </a:r>
          </a:p>
          <a:p>
            <a:r>
              <a:rPr lang="en-US" dirty="0" smtClean="0"/>
              <a:t>    return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datetime.strptime(date_string, </a:t>
            </a:r>
            <a:r>
              <a:rPr lang="en-US" dirty="0">
                <a:solidFill>
                  <a:srgbClr val="A31515"/>
                </a:solidFill>
              </a:rPr>
              <a:t>"%Y-%m-%d"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weather.date = weather.date.apply(string_to_date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8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Weather Data (4)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23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 smtClean="0"/>
              <a:t>Remove </a:t>
            </a:r>
            <a:r>
              <a:rPr lang="en-US" dirty="0"/>
              <a:t>or replace missing values</a:t>
            </a:r>
          </a:p>
          <a:p>
            <a:pPr lvl="1"/>
            <a:r>
              <a:rPr lang="en-US" dirty="0"/>
              <a:t>In this case, replacing is better because removing takes away </a:t>
            </a:r>
            <a:br>
              <a:rPr lang="en-US" dirty="0"/>
            </a:br>
            <a:r>
              <a:rPr lang="en-US" dirty="0"/>
              <a:t>an entire </a:t>
            </a:r>
            <a:r>
              <a:rPr lang="en-US" dirty="0" smtClean="0"/>
              <a:t>row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r>
              <a:rPr lang="en-US" dirty="0"/>
              <a:t>Try to see how variables interact – group the data</a:t>
            </a:r>
          </a:p>
          <a:p>
            <a:pPr lvl="1"/>
            <a:r>
              <a:rPr lang="en-US" dirty="0"/>
              <a:t>E.g. by cloud cover and events</a:t>
            </a:r>
          </a:p>
          <a:p>
            <a:pPr lvl="1"/>
            <a:r>
              <a:rPr lang="en-US" dirty="0"/>
              <a:t>Print the number of days each combination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>
                <a:latin typeface="Consolas" panose="020B0609020204030204" pitchFamily="49" charset="0"/>
              </a:rPr>
              <a:t>{cover, events}</a:t>
            </a:r>
            <a:r>
              <a:rPr lang="en-US" dirty="0"/>
              <a:t> </a:t>
            </a:r>
            <a:r>
              <a:rPr lang="en-US" dirty="0" smtClean="0"/>
              <a:t>occurred</a:t>
            </a:r>
          </a:p>
          <a:p>
            <a:pPr lvl="3"/>
            <a:endParaRPr lang="en-US" dirty="0"/>
          </a:p>
          <a:p>
            <a:pPr lvl="3"/>
            <a:endParaRPr lang="en-US" dirty="0" smtClean="0"/>
          </a:p>
          <a:p>
            <a:pPr lvl="3"/>
            <a:endParaRPr lang="en-US" dirty="0"/>
          </a:p>
          <a:p>
            <a:pPr lvl="3"/>
            <a:endParaRPr lang="en-US" dirty="0" smtClean="0"/>
          </a:p>
          <a:p>
            <a:r>
              <a:rPr lang="en-US" dirty="0" smtClean="0"/>
              <a:t>Plot data – next time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2052308"/>
            <a:ext cx="9677400" cy="646331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0000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weather_with_events = </a:t>
            </a:r>
            <a:r>
              <a:rPr lang="en-US" dirty="0" smtClean="0">
                <a:solidFill>
                  <a:srgbClr val="000000"/>
                </a:solidFill>
              </a:rPr>
              <a:t>weather.dropna(subset = [</a:t>
            </a:r>
            <a:r>
              <a:rPr lang="en-US" dirty="0" smtClean="0">
                <a:solidFill>
                  <a:srgbClr val="A31515"/>
                </a:solidFill>
              </a:rPr>
              <a:t>"</a:t>
            </a:r>
            <a:r>
              <a:rPr lang="en-US" dirty="0">
                <a:solidFill>
                  <a:srgbClr val="A31515"/>
                </a:solidFill>
              </a:rPr>
              <a:t>events"</a:t>
            </a:r>
            <a:r>
              <a:rPr lang="en-US" dirty="0">
                <a:solidFill>
                  <a:srgbClr val="000000"/>
                </a:solidFill>
              </a:rPr>
              <a:t>])</a:t>
            </a:r>
          </a:p>
          <a:p>
            <a:r>
              <a:rPr lang="en-US" dirty="0">
                <a:solidFill>
                  <a:srgbClr val="000000"/>
                </a:solidFill>
              </a:rPr>
              <a:t>weather.events = weather.events.fillna(</a:t>
            </a:r>
            <a:r>
              <a:rPr lang="en-US" dirty="0">
                <a:solidFill>
                  <a:srgbClr val="A31515"/>
                </a:solidFill>
              </a:rPr>
              <a:t>""</a:t>
            </a:r>
            <a:r>
              <a:rPr lang="en-US" dirty="0">
                <a:solidFill>
                  <a:srgbClr val="000000"/>
                </a:solidFill>
              </a:rPr>
              <a:t>) </a:t>
            </a:r>
            <a:r>
              <a:rPr lang="en-US" dirty="0">
                <a:solidFill>
                  <a:srgbClr val="008000"/>
                </a:solidFill>
              </a:rPr>
              <a:t># </a:t>
            </a:r>
            <a:r>
              <a:rPr lang="en-US" dirty="0" smtClean="0">
                <a:solidFill>
                  <a:srgbClr val="008000"/>
                </a:solidFill>
              </a:rPr>
              <a:t>Better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4400" y="4568704"/>
            <a:ext cx="10184068" cy="1200329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0000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for</a:t>
            </a:r>
            <a:r>
              <a:rPr lang="en-US" dirty="0">
                <a:solidFill>
                  <a:srgbClr val="000000"/>
                </a:solidFill>
              </a:rPr>
              <a:t> (cover, events), group_data </a:t>
            </a:r>
            <a:r>
              <a:rPr lang="en-US" dirty="0"/>
              <a:t>in</a:t>
            </a:r>
            <a:r>
              <a:rPr lang="en-US" dirty="0">
                <a:solidFill>
                  <a:srgbClr val="000000"/>
                </a:solidFill>
              </a:rPr>
              <a:t> weather.groupby([</a:t>
            </a:r>
            <a:r>
              <a:rPr lang="en-US" dirty="0">
                <a:solidFill>
                  <a:srgbClr val="A31515"/>
                </a:solidFill>
              </a:rPr>
              <a:t>"cloud_cover"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"events"</a:t>
            </a:r>
            <a:r>
              <a:rPr lang="en-US" dirty="0">
                <a:solidFill>
                  <a:srgbClr val="000000"/>
                </a:solidFill>
              </a:rPr>
              <a:t>]):</a:t>
            </a:r>
          </a:p>
          <a:p>
            <a:r>
              <a:rPr lang="en-US" dirty="0" smtClean="0"/>
              <a:t>    print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dirty="0" smtClean="0">
                <a:solidFill>
                  <a:srgbClr val="A31515"/>
                </a:solidFill>
              </a:rPr>
              <a:t>"</a:t>
            </a:r>
            <a:r>
              <a:rPr lang="en-US" dirty="0">
                <a:solidFill>
                  <a:srgbClr val="A31515"/>
                </a:solidFill>
              </a:rPr>
              <a:t>Cover: {0}, Events: {1}, Count: {2}"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        .</a:t>
            </a:r>
            <a:r>
              <a:rPr lang="en-US" dirty="0">
                <a:solidFill>
                  <a:srgbClr val="000000"/>
                </a:solidFill>
              </a:rPr>
              <a:t>format(cover, events, len(group_data</a:t>
            </a:r>
            <a:r>
              <a:rPr lang="en-US" dirty="0" smtClean="0">
                <a:solidFill>
                  <a:srgbClr val="000000"/>
                </a:solidFill>
              </a:rPr>
              <a:t>)))</a:t>
            </a:r>
          </a:p>
          <a:p>
            <a:r>
              <a:rPr lang="en-US" dirty="0">
                <a:solidFill>
                  <a:srgbClr val="008000"/>
                </a:solidFill>
              </a:rPr>
              <a:t># Or: weather.groupby(["cloud_cover", "events"]).count</a:t>
            </a:r>
            <a:r>
              <a:rPr lang="en-US" dirty="0" smtClean="0">
                <a:solidFill>
                  <a:srgbClr val="008000"/>
                </a:solidFill>
              </a:rPr>
              <a:t>()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86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Weather Data </a:t>
            </a:r>
            <a:r>
              <a:rPr lang="en-US" dirty="0" smtClean="0"/>
              <a:t>(5)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24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If needed, perform transformations</a:t>
            </a:r>
          </a:p>
          <a:p>
            <a:pPr lvl="1"/>
            <a:r>
              <a:rPr lang="en-US" dirty="0"/>
              <a:t>Math operations: log, square root, addition, multiplication, etc.</a:t>
            </a:r>
          </a:p>
          <a:p>
            <a:pPr lvl="2"/>
            <a:r>
              <a:rPr lang="en-US" dirty="0"/>
              <a:t>Be careful as you'll get results in different dimensions</a:t>
            </a:r>
          </a:p>
          <a:p>
            <a:pPr lvl="1"/>
            <a:r>
              <a:rPr lang="en-US" dirty="0"/>
              <a:t>Normalizing scores (such as using Z-scores) is recommended in</a:t>
            </a:r>
            <a:br>
              <a:rPr lang="en-US" dirty="0"/>
            </a:br>
            <a:r>
              <a:rPr lang="en-US" dirty="0"/>
              <a:t>most cases</a:t>
            </a:r>
          </a:p>
          <a:p>
            <a:pPr lvl="2"/>
            <a:r>
              <a:rPr lang="en-US" dirty="0"/>
              <a:t>It's much better for ML algorithms to have data of similar scales</a:t>
            </a:r>
          </a:p>
          <a:p>
            <a:pPr lvl="2"/>
            <a:r>
              <a:rPr lang="en-US" dirty="0"/>
              <a:t>You can do that manually or use a library (such as </a:t>
            </a:r>
            <a:r>
              <a:rPr lang="en-US" dirty="0">
                <a:hlinkClick r:id="rId2"/>
              </a:rPr>
              <a:t>sklearn.preprocessing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By convention, calculated columns are added to the dataset</a:t>
            </a:r>
          </a:p>
          <a:p>
            <a:r>
              <a:rPr lang="en-US" b="1" dirty="0">
                <a:solidFill>
                  <a:srgbClr val="2196F3"/>
                </a:solidFill>
              </a:rPr>
              <a:t>Describe all operations as you're doing them</a:t>
            </a:r>
          </a:p>
          <a:p>
            <a:pPr lvl="1"/>
            <a:r>
              <a:rPr lang="en-US" dirty="0"/>
              <a:t>Describe what you're doing and why</a:t>
            </a:r>
          </a:p>
          <a:p>
            <a:pPr lvl="2"/>
            <a:r>
              <a:rPr lang="en-US" dirty="0"/>
              <a:t>Useful to check your work later (or allow others to do that)</a:t>
            </a:r>
          </a:p>
          <a:p>
            <a:pPr lvl="1"/>
            <a:r>
              <a:rPr lang="en-US" dirty="0"/>
              <a:t>If needed, save the resulting dataset into a file</a:t>
            </a:r>
          </a:p>
          <a:p>
            <a:pPr lvl="2"/>
            <a:r>
              <a:rPr lang="en-US" dirty="0"/>
              <a:t>Supply your data transformation log with </a:t>
            </a:r>
            <a:r>
              <a:rPr lang="en-US" dirty="0" smtClean="0"/>
              <a:t>it</a:t>
            </a:r>
          </a:p>
          <a:p>
            <a:pPr lvl="2"/>
            <a:r>
              <a:rPr lang="en-US" dirty="0" smtClean="0"/>
              <a:t>Provide a dataset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23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 and Errors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25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2196F3"/>
                </a:solidFill>
              </a:rPr>
              <a:t>Outliers</a:t>
            </a:r>
            <a:r>
              <a:rPr lang="en-US" sz="2800" dirty="0"/>
              <a:t> – </a:t>
            </a:r>
            <a:r>
              <a:rPr lang="en-US" sz="2800" dirty="0" smtClean="0"/>
              <a:t>values </a:t>
            </a:r>
            <a:r>
              <a:rPr lang="en-US" sz="2800" dirty="0"/>
              <a:t>which are far from </a:t>
            </a:r>
            <a:r>
              <a:rPr lang="en-US" sz="2800" dirty="0" smtClean="0"/>
              <a:t>their </a:t>
            </a:r>
            <a:r>
              <a:rPr lang="en-US" sz="2800" dirty="0"/>
              <a:t>expected </a:t>
            </a:r>
            <a:r>
              <a:rPr lang="en-US" sz="2800" dirty="0" smtClean="0"/>
              <a:t>range</a:t>
            </a:r>
            <a:endParaRPr lang="en-US" sz="2800" dirty="0"/>
          </a:p>
          <a:p>
            <a:pPr lvl="1"/>
            <a:r>
              <a:rPr lang="en-US" sz="2400" dirty="0"/>
              <a:t>Or having a very low probability of happening (assuming a model)</a:t>
            </a:r>
          </a:p>
          <a:p>
            <a:r>
              <a:rPr lang="en-US" sz="2800" dirty="0"/>
              <a:t>Many possible cases</a:t>
            </a:r>
          </a:p>
          <a:p>
            <a:pPr lvl="1"/>
            <a:r>
              <a:rPr lang="en-US" sz="2400" dirty="0"/>
              <a:t>Wrong data entry (e.g. an adult weighing 5kg might be 50kg</a:t>
            </a:r>
            <a:br>
              <a:rPr lang="en-US" sz="2400" dirty="0"/>
            </a:br>
            <a:r>
              <a:rPr lang="en-US" sz="2400" dirty="0"/>
              <a:t>or something else)</a:t>
            </a:r>
          </a:p>
          <a:p>
            <a:pPr lvl="1"/>
            <a:r>
              <a:rPr lang="en-US" sz="2400" dirty="0"/>
              <a:t>Wrong assumptions (the data is correct, our view isn't)</a:t>
            </a:r>
          </a:p>
          <a:p>
            <a:r>
              <a:rPr lang="en-US" sz="2800" dirty="0"/>
              <a:t>What to do?</a:t>
            </a:r>
          </a:p>
          <a:p>
            <a:pPr lvl="1"/>
            <a:r>
              <a:rPr lang="en-US" sz="2400" dirty="0"/>
              <a:t>Inspect the data point</a:t>
            </a:r>
          </a:p>
          <a:p>
            <a:pPr lvl="1"/>
            <a:r>
              <a:rPr lang="en-US" sz="2400" dirty="0"/>
              <a:t>Try to figure out what happened</a:t>
            </a:r>
          </a:p>
          <a:p>
            <a:pPr lvl="2"/>
            <a:r>
              <a:rPr lang="en-US" sz="2000" dirty="0"/>
              <a:t>If needed, remove the </a:t>
            </a:r>
            <a:r>
              <a:rPr lang="en-US" sz="2000" dirty="0" smtClean="0"/>
              <a:t>row </a:t>
            </a:r>
            <a:br>
              <a:rPr lang="en-US" sz="2000" dirty="0" smtClean="0"/>
            </a:br>
            <a:r>
              <a:rPr lang="en-US" sz="2000" dirty="0" smtClean="0"/>
              <a:t>or </a:t>
            </a:r>
            <a:r>
              <a:rPr lang="en-US" sz="2000" dirty="0"/>
              <a:t>try to replace the value</a:t>
            </a:r>
          </a:p>
          <a:p>
            <a:pPr lvl="1"/>
            <a:r>
              <a:rPr lang="en-US" sz="2400" dirty="0"/>
              <a:t>Try a transformation</a:t>
            </a:r>
          </a:p>
          <a:p>
            <a:pPr lvl="1"/>
            <a:r>
              <a:rPr lang="en-US" sz="2400" dirty="0"/>
              <a:t>If possible, perform analysis with</a:t>
            </a:r>
            <a:br>
              <a:rPr lang="en-US" sz="2400" dirty="0"/>
            </a:br>
            <a:r>
              <a:rPr lang="en-US" sz="2400" dirty="0"/>
              <a:t>and without the outlier(s) and</a:t>
            </a:r>
            <a:br>
              <a:rPr lang="en-US" sz="2400" dirty="0"/>
            </a:br>
            <a:r>
              <a:rPr lang="en-US" sz="2400" dirty="0"/>
              <a:t>compare your results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586" y="3571876"/>
            <a:ext cx="5545510" cy="306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88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Transformations on Features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26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quality of our results depends strongly</a:t>
            </a:r>
            <a:br>
              <a:rPr lang="en-US" sz="2800" dirty="0" smtClean="0"/>
            </a:br>
            <a:r>
              <a:rPr lang="en-US" sz="2800" dirty="0" smtClean="0"/>
              <a:t>on the features we use</a:t>
            </a:r>
          </a:p>
          <a:p>
            <a:pPr lvl="1"/>
            <a:r>
              <a:rPr lang="en-US" sz="2400" dirty="0" smtClean="0"/>
              <a:t>"Garbage in – garbage out"</a:t>
            </a:r>
          </a:p>
          <a:p>
            <a:r>
              <a:rPr lang="en-US" sz="2800" dirty="0" smtClean="0">
                <a:solidFill>
                  <a:srgbClr val="2196F3"/>
                </a:solidFill>
              </a:rPr>
              <a:t>Dimensionality reduction</a:t>
            </a:r>
          </a:p>
          <a:p>
            <a:pPr lvl="1"/>
            <a:r>
              <a:rPr lang="en-US" sz="2400" dirty="0"/>
              <a:t>Reducing the number of variables (features)</a:t>
            </a:r>
          </a:p>
          <a:p>
            <a:pPr lvl="1"/>
            <a:r>
              <a:rPr lang="en-US" sz="2400" dirty="0"/>
              <a:t>We can do this manually or use </a:t>
            </a:r>
            <a:r>
              <a:rPr lang="en-US" sz="2400" dirty="0" smtClean="0"/>
              <a:t>algorithms</a:t>
            </a:r>
            <a:endParaRPr lang="en-US" sz="2400" dirty="0" smtClean="0">
              <a:solidFill>
                <a:srgbClr val="2196F3"/>
              </a:solidFill>
            </a:endParaRPr>
          </a:p>
          <a:p>
            <a:pPr lvl="1"/>
            <a:r>
              <a:rPr lang="en-US" sz="2400" dirty="0" smtClean="0">
                <a:solidFill>
                  <a:srgbClr val="2196F3"/>
                </a:solidFill>
              </a:rPr>
              <a:t>Feature selection</a:t>
            </a:r>
            <a:endParaRPr lang="en-US" sz="1600" dirty="0"/>
          </a:p>
          <a:p>
            <a:pPr lvl="2"/>
            <a:r>
              <a:rPr lang="en-US" sz="2000" dirty="0" smtClean="0"/>
              <a:t>Selecting only columns that are useful</a:t>
            </a:r>
          </a:p>
          <a:p>
            <a:pPr lvl="1"/>
            <a:r>
              <a:rPr lang="en-US" sz="2400" dirty="0" smtClean="0">
                <a:solidFill>
                  <a:srgbClr val="2196F3"/>
                </a:solidFill>
              </a:rPr>
              <a:t>Feature extraction</a:t>
            </a:r>
          </a:p>
          <a:p>
            <a:pPr lvl="2"/>
            <a:r>
              <a:rPr lang="en-US" sz="2000" dirty="0" smtClean="0"/>
              <a:t>Transforming non-structured to structured data</a:t>
            </a:r>
          </a:p>
          <a:p>
            <a:pPr lvl="3"/>
            <a:r>
              <a:rPr lang="en-US" sz="1600" dirty="0" smtClean="0"/>
              <a:t>Examples: images, audio, text</a:t>
            </a:r>
          </a:p>
          <a:p>
            <a:pPr lvl="2"/>
            <a:r>
              <a:rPr lang="en-US" sz="2000" dirty="0" smtClean="0"/>
              <a:t>Getting meaningful features</a:t>
            </a:r>
          </a:p>
          <a:p>
            <a:r>
              <a:rPr lang="en-US" sz="2800" dirty="0" smtClean="0">
                <a:solidFill>
                  <a:srgbClr val="2196F3"/>
                </a:solidFill>
              </a:rPr>
              <a:t>Feature engineering</a:t>
            </a:r>
          </a:p>
          <a:p>
            <a:pPr lvl="1"/>
            <a:r>
              <a:rPr lang="en-US" sz="2400" dirty="0" smtClean="0"/>
              <a:t>Using our knowledge of the data to create meaningful features</a:t>
            </a:r>
          </a:p>
          <a:p>
            <a:pPr lvl="2"/>
            <a:r>
              <a:rPr lang="en-US" sz="2000" dirty="0" smtClean="0"/>
              <a:t>Involves a lot of brainstorming and testing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2476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 (Optional)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27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 smtClean="0"/>
              <a:t>Have </a:t>
            </a:r>
            <a:r>
              <a:rPr lang="en-US" dirty="0"/>
              <a:t>a look at </a:t>
            </a:r>
            <a:r>
              <a:rPr lang="en-US" dirty="0" smtClean="0">
                <a:latin typeface="Consolas" panose="020B0609020204030204" pitchFamily="49" charset="0"/>
              </a:rPr>
              <a:t>scikit-learn</a:t>
            </a:r>
            <a:r>
              <a:rPr lang="en-US" dirty="0" smtClean="0"/>
              <a:t>'s 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"</a:t>
            </a:r>
            <a:r>
              <a:rPr lang="en-US" dirty="0">
                <a:hlinkClick r:id="rId2"/>
              </a:rPr>
              <a:t>Dataset Transformations"</a:t>
            </a:r>
            <a:r>
              <a:rPr lang="en-US" dirty="0"/>
              <a:t> module</a:t>
            </a:r>
          </a:p>
          <a:p>
            <a:pPr lvl="1"/>
            <a:r>
              <a:rPr lang="en-US" dirty="0"/>
              <a:t>It describes the most common operations</a:t>
            </a:r>
          </a:p>
          <a:p>
            <a:pPr lvl="2"/>
            <a:r>
              <a:rPr lang="en-US" dirty="0"/>
              <a:t>Data cleaning</a:t>
            </a:r>
          </a:p>
          <a:p>
            <a:pPr lvl="2"/>
            <a:r>
              <a:rPr lang="en-US" dirty="0"/>
              <a:t>Dimensionality reduction</a:t>
            </a:r>
          </a:p>
          <a:p>
            <a:pPr lvl="2"/>
            <a:r>
              <a:rPr lang="en-US" dirty="0"/>
              <a:t>Feature </a:t>
            </a:r>
            <a:r>
              <a:rPr lang="en-US" dirty="0" smtClean="0"/>
              <a:t>extraction</a:t>
            </a:r>
            <a:endParaRPr lang="en-US" dirty="0"/>
          </a:p>
          <a:p>
            <a:r>
              <a:rPr lang="en-US" dirty="0"/>
              <a:t>There are many algorithms based on </a:t>
            </a:r>
          </a:p>
          <a:p>
            <a:pPr lvl="1"/>
            <a:r>
              <a:rPr lang="en-US" dirty="0"/>
              <a:t>Data types (e.g. text or numerical data, labelled vs. not labelled)</a:t>
            </a:r>
          </a:p>
          <a:p>
            <a:pPr lvl="1"/>
            <a:r>
              <a:rPr lang="en-US" dirty="0"/>
              <a:t>Model types (how we want to present our data, e.g. linear model)</a:t>
            </a:r>
          </a:p>
          <a:p>
            <a:pPr lvl="1"/>
            <a:r>
              <a:rPr lang="en-US" dirty="0"/>
              <a:t>Algorithm types (e.g. finding similar news articles, recommending </a:t>
            </a:r>
            <a:br>
              <a:rPr lang="en-US" dirty="0"/>
            </a:br>
            <a:r>
              <a:rPr lang="en-US" dirty="0"/>
              <a:t>movies to users, classifying, etc.)</a:t>
            </a:r>
          </a:p>
          <a:p>
            <a:r>
              <a:rPr lang="en-US" dirty="0"/>
              <a:t>No "hard and fast rule", use your intuition</a:t>
            </a:r>
          </a:p>
          <a:p>
            <a:pPr lvl="1"/>
            <a:r>
              <a:rPr lang="en-US" dirty="0"/>
              <a:t>Knowing more tools / models / algorithms -&gt; better performance</a:t>
            </a:r>
          </a:p>
        </p:txBody>
      </p:sp>
    </p:spTree>
    <p:extLst>
      <p:ext uri="{BB962C8B-B14F-4D97-AF65-F5344CB8AC3E}">
        <p14:creationId xmlns:p14="http://schemas.microsoft.com/office/powerpoint/2010/main" val="118672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Messy and tidy data</a:t>
            </a:r>
          </a:p>
          <a:p>
            <a:pPr lvl="1"/>
            <a:r>
              <a:rPr lang="en-US" dirty="0"/>
              <a:t>Tidying up messy data</a:t>
            </a:r>
          </a:p>
          <a:p>
            <a:r>
              <a:rPr lang="en-US" dirty="0"/>
              <a:t>Operations on datasets</a:t>
            </a:r>
          </a:p>
          <a:p>
            <a:r>
              <a:rPr lang="en-US" dirty="0"/>
              <a:t>Cleaning data</a:t>
            </a:r>
          </a:p>
          <a:p>
            <a:pPr lvl="1"/>
            <a:r>
              <a:rPr lang="en-US" dirty="0"/>
              <a:t>Validation</a:t>
            </a:r>
          </a:p>
          <a:p>
            <a:pPr lvl="1"/>
            <a:r>
              <a:rPr lang="en-US" dirty="0"/>
              <a:t>Transformation</a:t>
            </a:r>
          </a:p>
          <a:p>
            <a:pPr lvl="1"/>
            <a:r>
              <a:rPr lang="en-US" dirty="0"/>
              <a:t>Error correction</a:t>
            </a:r>
          </a:p>
          <a:p>
            <a:pPr lvl="1"/>
            <a:r>
              <a:rPr lang="en-US" dirty="0"/>
              <a:t>Features</a:t>
            </a:r>
          </a:p>
          <a:p>
            <a:r>
              <a:rPr lang="en-US" dirty="0"/>
              <a:t>Data tidying and cleaning as a </a:t>
            </a:r>
            <a:r>
              <a:rPr lang="en-US" dirty="0" smtClean="0"/>
              <a:t>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59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996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Messy and tidy data</a:t>
            </a:r>
          </a:p>
          <a:p>
            <a:pPr lvl="1"/>
            <a:r>
              <a:rPr lang="en-US" dirty="0" smtClean="0"/>
              <a:t>Tidying up messy data</a:t>
            </a:r>
          </a:p>
          <a:p>
            <a:r>
              <a:rPr lang="en-US" dirty="0" smtClean="0"/>
              <a:t>Operations on datasets</a:t>
            </a:r>
          </a:p>
          <a:p>
            <a:r>
              <a:rPr lang="en-US" dirty="0" smtClean="0"/>
              <a:t>Cleaning data</a:t>
            </a:r>
          </a:p>
          <a:p>
            <a:pPr lvl="1"/>
            <a:r>
              <a:rPr lang="en-US" dirty="0" smtClean="0"/>
              <a:t>Validation</a:t>
            </a:r>
          </a:p>
          <a:p>
            <a:pPr lvl="1"/>
            <a:r>
              <a:rPr lang="en-US" dirty="0" smtClean="0"/>
              <a:t>Transformation</a:t>
            </a:r>
          </a:p>
          <a:p>
            <a:pPr lvl="1"/>
            <a:r>
              <a:rPr lang="en-US" dirty="0" smtClean="0"/>
              <a:t>Error correction</a:t>
            </a:r>
          </a:p>
          <a:p>
            <a:pPr lvl="1"/>
            <a:r>
              <a:rPr lang="en-US" dirty="0" smtClean="0"/>
              <a:t>Features</a:t>
            </a:r>
            <a:endParaRPr lang="en-US" dirty="0"/>
          </a:p>
          <a:p>
            <a:r>
              <a:rPr lang="en-US" dirty="0" smtClean="0"/>
              <a:t>Data tidying and cleaning as a process</a:t>
            </a:r>
          </a:p>
        </p:txBody>
      </p:sp>
    </p:spTree>
    <p:extLst>
      <p:ext uri="{BB962C8B-B14F-4D97-AF65-F5344CB8AC3E}">
        <p14:creationId xmlns:p14="http://schemas.microsoft.com/office/powerpoint/2010/main" val="109742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Tidying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Arranging data</a:t>
            </a:r>
            <a:br>
              <a:rPr lang="en-US" dirty="0" smtClean="0"/>
            </a:br>
            <a:r>
              <a:rPr lang="en-US" dirty="0" smtClean="0"/>
              <a:t>in a meaningful manner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4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495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Tidy Data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5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M</a:t>
            </a:r>
            <a:r>
              <a:rPr lang="en-US" dirty="0" smtClean="0"/>
              <a:t>ost </a:t>
            </a:r>
            <a:r>
              <a:rPr lang="en-US" dirty="0"/>
              <a:t>important rules when creating (or using) datasets</a:t>
            </a:r>
          </a:p>
          <a:p>
            <a:pPr lvl="1"/>
            <a:r>
              <a:rPr lang="en-US" dirty="0"/>
              <a:t>Columns – attributes (features, variables)</a:t>
            </a:r>
          </a:p>
          <a:p>
            <a:pPr lvl="1"/>
            <a:r>
              <a:rPr lang="en-US" dirty="0"/>
              <a:t>Rows – observations</a:t>
            </a:r>
          </a:p>
          <a:p>
            <a:pPr lvl="1"/>
            <a:r>
              <a:rPr lang="en-US" dirty="0"/>
              <a:t>Cells – values (one observation of one feature)</a:t>
            </a:r>
          </a:p>
          <a:p>
            <a:pPr lvl="1"/>
            <a:r>
              <a:rPr lang="en-US" dirty="0"/>
              <a:t>All other data is called </a:t>
            </a:r>
            <a:r>
              <a:rPr lang="en-US" b="1" dirty="0">
                <a:solidFill>
                  <a:srgbClr val="2196F3"/>
                </a:solidFill>
              </a:rPr>
              <a:t>messy data</a:t>
            </a:r>
          </a:p>
          <a:p>
            <a:r>
              <a:rPr lang="en-US" dirty="0"/>
              <a:t>Empirical rule for testing whether a dataset is tidy</a:t>
            </a:r>
          </a:p>
          <a:p>
            <a:pPr lvl="1"/>
            <a:r>
              <a:rPr lang="en-US" dirty="0"/>
              <a:t>Adding one more observation should create one new row</a:t>
            </a:r>
          </a:p>
          <a:p>
            <a:pPr lvl="2"/>
            <a:r>
              <a:rPr lang="en-US" dirty="0"/>
              <a:t>No new columns</a:t>
            </a:r>
          </a:p>
          <a:p>
            <a:pPr lvl="2"/>
            <a:r>
              <a:rPr lang="en-US" dirty="0"/>
              <a:t>No multiple rows</a:t>
            </a:r>
          </a:p>
          <a:p>
            <a:pPr lvl="2"/>
            <a:r>
              <a:rPr lang="en-US" dirty="0"/>
              <a:t>No partial rows, no changes to other rows</a:t>
            </a:r>
          </a:p>
          <a:p>
            <a:r>
              <a:rPr lang="en-US" dirty="0">
                <a:latin typeface="Consolas" panose="020B0609020204030204" pitchFamily="49" charset="0"/>
              </a:rPr>
              <a:t>p</a:t>
            </a:r>
            <a:r>
              <a:rPr lang="en-US" dirty="0" smtClean="0">
                <a:latin typeface="Consolas" panose="020B0609020204030204" pitchFamily="49" charset="0"/>
              </a:rPr>
              <a:t>andas</a:t>
            </a:r>
            <a:r>
              <a:rPr lang="en-US" dirty="0" smtClean="0"/>
              <a:t> </a:t>
            </a:r>
            <a:r>
              <a:rPr lang="en-US" dirty="0"/>
              <a:t>allows </a:t>
            </a:r>
            <a:r>
              <a:rPr lang="en-US" dirty="0" smtClean="0"/>
              <a:t>us to </a:t>
            </a:r>
            <a:r>
              <a:rPr lang="en-US" dirty="0"/>
              <a:t>read, tidy up and transform </a:t>
            </a:r>
            <a:r>
              <a:rPr lang="en-US" dirty="0" smtClean="0"/>
              <a:t>datasets</a:t>
            </a:r>
            <a:endParaRPr lang="en-US" dirty="0"/>
          </a:p>
          <a:p>
            <a:pPr lvl="1"/>
            <a:r>
              <a:rPr lang="en-US" dirty="0"/>
              <a:t>Data modelling requires a tidy and clean dataset in order to work well</a:t>
            </a:r>
            <a:br>
              <a:rPr lang="en-US" dirty="0"/>
            </a:br>
            <a:r>
              <a:rPr lang="en-US" dirty="0"/>
              <a:t>(garbage in – garbage out)</a:t>
            </a:r>
          </a:p>
        </p:txBody>
      </p:sp>
    </p:spTree>
    <p:extLst>
      <p:ext uri="{BB962C8B-B14F-4D97-AF65-F5344CB8AC3E}">
        <p14:creationId xmlns:p14="http://schemas.microsoft.com/office/powerpoint/2010/main" val="7101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Messy Data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6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What we want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we get instead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73" y="1168636"/>
            <a:ext cx="5838833" cy="18246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73" y="3796728"/>
            <a:ext cx="7659207" cy="26802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307" y="3459365"/>
            <a:ext cx="7237413" cy="2012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407" y="4397086"/>
            <a:ext cx="5484813" cy="207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11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Tidy and Messy Data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7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A very good </a:t>
            </a:r>
            <a:r>
              <a:rPr lang="en-US" dirty="0">
                <a:hlinkClick r:id="rId2"/>
              </a:rPr>
              <a:t>paper</a:t>
            </a:r>
            <a:r>
              <a:rPr lang="en-US" dirty="0"/>
              <a:t> on tidy data</a:t>
            </a:r>
          </a:p>
          <a:p>
            <a:r>
              <a:rPr lang="en-US" dirty="0"/>
              <a:t>Example: several datasets</a:t>
            </a:r>
          </a:p>
          <a:p>
            <a:pPr lvl="1"/>
            <a:r>
              <a:rPr lang="en-US" dirty="0"/>
              <a:t>Same information, different ease of use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2351307"/>
            <a:ext cx="4800600" cy="2031325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 sz="2399"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sz="1800" dirty="0"/>
              <a:t>      country year  cases population</a:t>
            </a:r>
          </a:p>
          <a:p>
            <a:r>
              <a:rPr lang="en-US" sz="1800" dirty="0"/>
              <a:t>1 Afghanistan 1999    745   19987071</a:t>
            </a:r>
          </a:p>
          <a:p>
            <a:r>
              <a:rPr lang="en-US" sz="1800" dirty="0"/>
              <a:t>2 Afghanistan 2000   2666   20595360</a:t>
            </a:r>
          </a:p>
          <a:p>
            <a:r>
              <a:rPr lang="en-US" sz="1800" dirty="0"/>
              <a:t>3      Brazil 1999  37737  172006362</a:t>
            </a:r>
          </a:p>
          <a:p>
            <a:r>
              <a:rPr lang="en-US" sz="1800" dirty="0"/>
              <a:t>4      Brazil 2000  80488  174504898</a:t>
            </a:r>
          </a:p>
          <a:p>
            <a:r>
              <a:rPr lang="en-US" sz="1800" dirty="0"/>
              <a:t>5       China 1999 212258 1272915272</a:t>
            </a:r>
          </a:p>
          <a:p>
            <a:r>
              <a:rPr lang="en-US" sz="1800" dirty="0"/>
              <a:t>6       China 2000 213766 1280428583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76288" y="2945510"/>
            <a:ext cx="5398960" cy="3693319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       country year        key      value</a:t>
            </a:r>
          </a:p>
          <a:p>
            <a:r>
              <a:rPr lang="en-US" dirty="0"/>
              <a:t>1  Afghanistan 1999      cases        745</a:t>
            </a:r>
          </a:p>
          <a:p>
            <a:r>
              <a:rPr lang="en-US" dirty="0"/>
              <a:t>2  Afghanistan 1999 population   19987071</a:t>
            </a:r>
          </a:p>
          <a:p>
            <a:r>
              <a:rPr lang="en-US" dirty="0"/>
              <a:t>3  Afghanistan 2000      cases       2666</a:t>
            </a:r>
          </a:p>
          <a:p>
            <a:r>
              <a:rPr lang="en-US" dirty="0"/>
              <a:t>4  Afghanistan 2000 population   20595360</a:t>
            </a:r>
          </a:p>
          <a:p>
            <a:r>
              <a:rPr lang="en-US" dirty="0"/>
              <a:t>5       Brazil 1999      cases      37737</a:t>
            </a:r>
          </a:p>
          <a:p>
            <a:r>
              <a:rPr lang="en-US" dirty="0"/>
              <a:t>6       Brazil 1999 population  172006362</a:t>
            </a:r>
          </a:p>
          <a:p>
            <a:r>
              <a:rPr lang="en-US" dirty="0"/>
              <a:t>7       Brazil 2000      cases      80488</a:t>
            </a:r>
          </a:p>
          <a:p>
            <a:r>
              <a:rPr lang="en-US" dirty="0"/>
              <a:t>8       Brazil 2000 population  174504898</a:t>
            </a:r>
          </a:p>
          <a:p>
            <a:r>
              <a:rPr lang="en-US" dirty="0"/>
              <a:t>9        China 1999      cases     212258</a:t>
            </a:r>
          </a:p>
          <a:p>
            <a:r>
              <a:rPr lang="en-US" dirty="0"/>
              <a:t>10       China 1999 population 1272915272</a:t>
            </a:r>
          </a:p>
          <a:p>
            <a:r>
              <a:rPr lang="en-US" dirty="0"/>
              <a:t>11       China 2000      cases     213766</a:t>
            </a:r>
          </a:p>
          <a:p>
            <a:r>
              <a:rPr lang="en-US" dirty="0"/>
              <a:t>12       China 2000 population 1280428583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4598076"/>
            <a:ext cx="4800600" cy="2031325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      country year              rate</a:t>
            </a:r>
          </a:p>
          <a:p>
            <a:r>
              <a:rPr lang="en-US" dirty="0"/>
              <a:t>1 Afghanistan 1999      745/19987071</a:t>
            </a:r>
          </a:p>
          <a:p>
            <a:r>
              <a:rPr lang="en-US" dirty="0"/>
              <a:t>2 Afghanistan 2000     2666/20595360</a:t>
            </a:r>
          </a:p>
          <a:p>
            <a:r>
              <a:rPr lang="en-US" dirty="0"/>
              <a:t>3      Brazil 1999   37737/172006362</a:t>
            </a:r>
          </a:p>
          <a:p>
            <a:r>
              <a:rPr lang="en-US" dirty="0"/>
              <a:t>4      Brazil 2000   80488/174504898</a:t>
            </a:r>
          </a:p>
          <a:p>
            <a:r>
              <a:rPr lang="en-US" dirty="0"/>
              <a:t>5       China 1999 212258/1272915272</a:t>
            </a:r>
          </a:p>
          <a:p>
            <a:r>
              <a:rPr lang="en-US" dirty="0"/>
              <a:t>6       China 2000 213766/1280428583</a:t>
            </a:r>
          </a:p>
        </p:txBody>
      </p:sp>
      <p:sp>
        <p:nvSpPr>
          <p:cNvPr id="10" name="Speech Bubble: Rectangle with Corners Rounded 9"/>
          <p:cNvSpPr/>
          <p:nvPr/>
        </p:nvSpPr>
        <p:spPr>
          <a:xfrm>
            <a:off x="5791200" y="2352818"/>
            <a:ext cx="1828800" cy="427127"/>
          </a:xfrm>
          <a:prstGeom prst="wedgeRoundRectCallout">
            <a:avLst>
              <a:gd name="adj1" fmla="val -79941"/>
              <a:gd name="adj2" fmla="val -28775"/>
              <a:gd name="adj3" fmla="val 16667"/>
            </a:avLst>
          </a:prstGeom>
          <a:solidFill>
            <a:schemeClr val="bg1"/>
          </a:solidFill>
          <a:ln w="38100">
            <a:solidFill>
              <a:srgbClr val="2196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4D4D4D"/>
                </a:solidFill>
              </a:rPr>
              <a:t>Tidy dataset</a:t>
            </a:r>
            <a:endParaRPr lang="bg-BG" sz="2000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40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Messy to Tidy Data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8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 table header contains values</a:t>
            </a:r>
          </a:p>
          <a:p>
            <a:pPr lvl="1"/>
            <a:r>
              <a:rPr lang="en-US" dirty="0"/>
              <a:t>Identify the variables and distribute (unpivot) the </a:t>
            </a:r>
            <a:r>
              <a:rPr lang="en-US" dirty="0" smtClean="0"/>
              <a:t>values</a:t>
            </a:r>
            <a:endParaRPr lang="en-US" dirty="0"/>
          </a:p>
          <a:p>
            <a:r>
              <a:rPr lang="en-US" dirty="0"/>
              <a:t>Read the </a:t>
            </a:r>
            <a:r>
              <a:rPr lang="en-US" dirty="0" smtClean="0">
                <a:latin typeface="Consolas" panose="020B0609020204030204" pitchFamily="49" charset="0"/>
              </a:rPr>
              <a:t>pew.csv</a:t>
            </a:r>
            <a:r>
              <a:rPr lang="en-US" dirty="0" smtClean="0"/>
              <a:t> </a:t>
            </a:r>
            <a:r>
              <a:rPr lang="en-US" dirty="0"/>
              <a:t>dataset</a:t>
            </a:r>
          </a:p>
          <a:p>
            <a:pPr lvl="1"/>
            <a:r>
              <a:rPr lang="en-US" dirty="0"/>
              <a:t>Distribution of income by religion</a:t>
            </a:r>
          </a:p>
          <a:p>
            <a:r>
              <a:rPr lang="en-US" dirty="0"/>
              <a:t>Show the first 5 values (use the </a:t>
            </a:r>
            <a:r>
              <a:rPr lang="en-US" dirty="0">
                <a:latin typeface="Consolas" panose="020B0609020204030204" pitchFamily="49" charset="0"/>
              </a:rPr>
              <a:t>head()</a:t>
            </a:r>
            <a:r>
              <a:rPr lang="en-US" dirty="0"/>
              <a:t> function)</a:t>
            </a:r>
          </a:p>
          <a:p>
            <a:pPr lvl="1"/>
            <a:r>
              <a:rPr lang="en-US" dirty="0"/>
              <a:t>Also see the number of variables and observations (</a:t>
            </a:r>
            <a:r>
              <a:rPr lang="en-US" dirty="0">
                <a:latin typeface="Consolas" panose="020B0609020204030204" pitchFamily="49" charset="0"/>
              </a:rPr>
              <a:t>shape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This will also ensure that you've read the dataset correctly</a:t>
            </a:r>
          </a:p>
          <a:p>
            <a:pPr lvl="1"/>
            <a:r>
              <a:rPr lang="en-US" dirty="0">
                <a:solidFill>
                  <a:srgbClr val="2196F3"/>
                </a:solidFill>
              </a:rPr>
              <a:t>Variables:</a:t>
            </a:r>
            <a:r>
              <a:rPr lang="en-US" dirty="0"/>
              <a:t> religion, income, frequency</a:t>
            </a:r>
          </a:p>
          <a:p>
            <a:r>
              <a:rPr lang="en-US" dirty="0"/>
              <a:t>Transform the dataset to make it tidy (</a:t>
            </a:r>
            <a:r>
              <a:rPr lang="en-US" dirty="0">
                <a:hlinkClick r:id="rId2"/>
              </a:rPr>
              <a:t>docs</a:t>
            </a:r>
            <a:r>
              <a:rPr lang="en-US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1501" y="5095583"/>
            <a:ext cx="10363200" cy="1477328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pew = pd.read_csv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dirty="0" smtClean="0">
                <a:solidFill>
                  <a:srgbClr val="A31515"/>
                </a:solidFill>
              </a:rPr>
              <a:t>"pew.csv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pew_tidy = pd.melt(pew, 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  id_vars </a:t>
            </a:r>
            <a:r>
              <a:rPr lang="en-US" dirty="0">
                <a:solidFill>
                  <a:srgbClr val="000000"/>
                </a:solidFill>
              </a:rPr>
              <a:t>= [</a:t>
            </a:r>
            <a:r>
              <a:rPr lang="en-US" dirty="0">
                <a:solidFill>
                  <a:srgbClr val="A31515"/>
                </a:solidFill>
              </a:rPr>
              <a:t>"religion"</a:t>
            </a:r>
            <a:r>
              <a:rPr lang="en-US" dirty="0">
                <a:solidFill>
                  <a:srgbClr val="000000"/>
                </a:solidFill>
              </a:rPr>
              <a:t>], </a:t>
            </a:r>
            <a:r>
              <a:rPr lang="en-US" dirty="0">
                <a:solidFill>
                  <a:srgbClr val="008000"/>
                </a:solidFill>
              </a:rPr>
              <a:t># Identifier variables (all others are "unpivoted")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    var_name </a:t>
            </a:r>
            <a:r>
              <a:rPr lang="en-US" dirty="0">
                <a:solidFill>
                  <a:srgbClr val="000000"/>
                </a:solidFill>
              </a:rPr>
              <a:t>= </a:t>
            </a:r>
            <a:r>
              <a:rPr lang="en-US" dirty="0">
                <a:solidFill>
                  <a:srgbClr val="A31515"/>
                </a:solidFill>
              </a:rPr>
              <a:t>"income"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08000"/>
                </a:solidFill>
              </a:rPr>
              <a:t># Variable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    value_name </a:t>
            </a:r>
            <a:r>
              <a:rPr lang="en-US" dirty="0">
                <a:solidFill>
                  <a:srgbClr val="000000"/>
                </a:solidFill>
              </a:rPr>
              <a:t>= </a:t>
            </a:r>
            <a:r>
              <a:rPr lang="en-US" dirty="0">
                <a:solidFill>
                  <a:srgbClr val="A31515"/>
                </a:solidFill>
              </a:rPr>
              <a:t>"frequency"</a:t>
            </a:r>
            <a:r>
              <a:rPr lang="en-US" dirty="0">
                <a:solidFill>
                  <a:srgbClr val="000000"/>
                </a:solidFill>
              </a:rPr>
              <a:t>) </a:t>
            </a:r>
            <a:r>
              <a:rPr lang="en-US" dirty="0">
                <a:solidFill>
                  <a:srgbClr val="008000"/>
                </a:solidFill>
              </a:rPr>
              <a:t># </a:t>
            </a:r>
            <a:r>
              <a:rPr lang="en-US" dirty="0" smtClean="0">
                <a:solidFill>
                  <a:srgbClr val="008000"/>
                </a:solidFill>
              </a:rPr>
              <a:t>Value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42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Messy </a:t>
            </a:r>
            <a:r>
              <a:rPr lang="en-US" dirty="0" smtClean="0"/>
              <a:t>to </a:t>
            </a:r>
            <a:r>
              <a:rPr lang="en-US" dirty="0"/>
              <a:t>Tidy Data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9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Multiple variables stored in one column</a:t>
            </a:r>
          </a:p>
          <a:p>
            <a:pPr lvl="1"/>
            <a:r>
              <a:rPr lang="en-US" dirty="0"/>
              <a:t>Identify and split the </a:t>
            </a:r>
            <a:r>
              <a:rPr lang="en-US" dirty="0" smtClean="0"/>
              <a:t>variables into separate columns</a:t>
            </a:r>
            <a:endParaRPr lang="en-US" dirty="0"/>
          </a:p>
          <a:p>
            <a:r>
              <a:rPr lang="en-US" dirty="0"/>
              <a:t>Read the </a:t>
            </a:r>
            <a:r>
              <a:rPr lang="en-US" dirty="0" smtClean="0">
                <a:latin typeface="Consolas" panose="020B0609020204030204" pitchFamily="49" charset="0"/>
              </a:rPr>
              <a:t>tb.csv</a:t>
            </a:r>
            <a:r>
              <a:rPr lang="en-US" dirty="0" smtClean="0"/>
              <a:t> </a:t>
            </a:r>
            <a:r>
              <a:rPr lang="en-US" dirty="0"/>
              <a:t>dataset</a:t>
            </a:r>
          </a:p>
          <a:p>
            <a:pPr lvl="1"/>
            <a:r>
              <a:rPr lang="en-US" dirty="0"/>
              <a:t>Tuberculosis </a:t>
            </a:r>
            <a:r>
              <a:rPr lang="en-US" dirty="0" smtClean="0"/>
              <a:t>cases</a:t>
            </a:r>
            <a:endParaRPr lang="en-US" dirty="0"/>
          </a:p>
          <a:p>
            <a:pPr lvl="1"/>
            <a:r>
              <a:rPr lang="en-US" dirty="0"/>
              <a:t>m</a:t>
            </a:r>
            <a:r>
              <a:rPr lang="en-US" b="1" dirty="0"/>
              <a:t>0</a:t>
            </a:r>
            <a:r>
              <a:rPr lang="en-US" b="1" dirty="0">
                <a:solidFill>
                  <a:srgbClr val="2196F3"/>
                </a:solidFill>
              </a:rPr>
              <a:t>4</a:t>
            </a:r>
            <a:r>
              <a:rPr lang="en-US" dirty="0"/>
              <a:t>, m</a:t>
            </a:r>
            <a:r>
              <a:rPr lang="en-US" b="1" dirty="0"/>
              <a:t>5</a:t>
            </a:r>
            <a:r>
              <a:rPr lang="en-US" b="1" dirty="0">
                <a:solidFill>
                  <a:srgbClr val="2196F3"/>
                </a:solidFill>
              </a:rPr>
              <a:t>14</a:t>
            </a:r>
            <a:r>
              <a:rPr lang="en-US" dirty="0"/>
              <a:t>, m</a:t>
            </a:r>
            <a:r>
              <a:rPr lang="en-US" b="1" dirty="0"/>
              <a:t>15</a:t>
            </a:r>
            <a:r>
              <a:rPr lang="en-US" b="1" dirty="0">
                <a:solidFill>
                  <a:srgbClr val="2196F3"/>
                </a:solidFill>
              </a:rPr>
              <a:t>24</a:t>
            </a:r>
            <a:r>
              <a:rPr lang="en-US" dirty="0"/>
              <a:t>, etc. contain two variables (gender and age)</a:t>
            </a:r>
          </a:p>
          <a:p>
            <a:pPr lvl="2"/>
            <a:r>
              <a:rPr lang="en-US" dirty="0"/>
              <a:t>male, 0-4 years old; male, 5-14 years old, etc.</a:t>
            </a:r>
          </a:p>
          <a:p>
            <a:pPr lvl="2"/>
            <a:r>
              <a:rPr lang="en-US" dirty="0"/>
              <a:t>There's also a problem with missing values (</a:t>
            </a:r>
            <a:r>
              <a:rPr lang="en-US" dirty="0">
                <a:latin typeface="Consolas" panose="020B0609020204030204" pitchFamily="49" charset="0"/>
              </a:rPr>
              <a:t>NaN</a:t>
            </a:r>
            <a:r>
              <a:rPr lang="en-US" dirty="0"/>
              <a:t>)</a:t>
            </a:r>
          </a:p>
          <a:p>
            <a:r>
              <a:rPr lang="en-US" dirty="0"/>
              <a:t>Tidying process</a:t>
            </a:r>
          </a:p>
          <a:p>
            <a:pPr lvl="1"/>
            <a:r>
              <a:rPr lang="en-US" dirty="0"/>
              <a:t>First, melt all columns (they are values and should not be)</a:t>
            </a:r>
          </a:p>
          <a:p>
            <a:pPr lvl="1"/>
            <a:r>
              <a:rPr lang="en-US" dirty="0"/>
              <a:t>Next, split the column names and extract the gender and age information</a:t>
            </a:r>
          </a:p>
          <a:p>
            <a:pPr lvl="1"/>
            <a:r>
              <a:rPr lang="en-US" dirty="0"/>
              <a:t>Add the new info to the dataset</a:t>
            </a:r>
          </a:p>
          <a:p>
            <a:pPr lvl="1"/>
            <a:r>
              <a:rPr lang="en-US" dirty="0"/>
              <a:t>Remove all missing values</a:t>
            </a:r>
          </a:p>
        </p:txBody>
      </p:sp>
    </p:spTree>
    <p:extLst>
      <p:ext uri="{BB962C8B-B14F-4D97-AF65-F5344CB8AC3E}">
        <p14:creationId xmlns:p14="http://schemas.microsoft.com/office/powerpoint/2010/main" val="29000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2D89"/>
      </a:hlink>
      <a:folHlink>
        <a:srgbClr val="002060"/>
      </a:folHlink>
    </a:clrScheme>
    <a:fontScheme name="Modern">
      <a:majorFont>
        <a:latin typeface="Montserrat Medium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1397</TotalTime>
  <Words>1518</Words>
  <Application>Microsoft Office PowerPoint</Application>
  <PresentationFormat>Widescreen</PresentationFormat>
  <Paragraphs>385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Consolas</vt:lpstr>
      <vt:lpstr>Lato</vt:lpstr>
      <vt:lpstr>Montserrat Medium</vt:lpstr>
      <vt:lpstr>Open Sans</vt:lpstr>
      <vt:lpstr>Wingdings</vt:lpstr>
      <vt:lpstr>Office Theme</vt:lpstr>
      <vt:lpstr>Data Tidying and Cleaning</vt:lpstr>
      <vt:lpstr>sli.do #Data-Science</vt:lpstr>
      <vt:lpstr>Table of Contents</vt:lpstr>
      <vt:lpstr>Data Tidying</vt:lpstr>
      <vt:lpstr>Tidy Data</vt:lpstr>
      <vt:lpstr>Messy Data</vt:lpstr>
      <vt:lpstr>Tidy and Messy Data</vt:lpstr>
      <vt:lpstr>Messy to Tidy Data</vt:lpstr>
      <vt:lpstr>Messy to Tidy Data (2)</vt:lpstr>
      <vt:lpstr>Messy to Tidy Data (3)</vt:lpstr>
      <vt:lpstr>Messy to Tidy Data (4)</vt:lpstr>
      <vt:lpstr>Messy to Tidy Data (5)</vt:lpstr>
      <vt:lpstr>Messy to Tidy Data (6)</vt:lpstr>
      <vt:lpstr>Operations on Datasets</vt:lpstr>
      <vt:lpstr>Subsetting Rows</vt:lpstr>
      <vt:lpstr>Subsetting Columns</vt:lpstr>
      <vt:lpstr>Summary Statistics and Grouping</vt:lpstr>
      <vt:lpstr>Cleaning Data</vt:lpstr>
      <vt:lpstr>Cleaning Data</vt:lpstr>
      <vt:lpstr>Example: Weather Data</vt:lpstr>
      <vt:lpstr>Example: Weather Data (2)</vt:lpstr>
      <vt:lpstr>Example: Weather Data (3)</vt:lpstr>
      <vt:lpstr>Example: Weather Data (4)</vt:lpstr>
      <vt:lpstr>Example: Weather Data (5)</vt:lpstr>
      <vt:lpstr>Outliers and Errors</vt:lpstr>
      <vt:lpstr>Transformations on Features</vt:lpstr>
      <vt:lpstr>Next Steps (Optional)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Yordan Darakchiev</dc:creator>
  <cp:lastModifiedBy>Yordan Darakchiev</cp:lastModifiedBy>
  <cp:revision>164</cp:revision>
  <dcterms:created xsi:type="dcterms:W3CDTF">2017-09-11T12:40:37Z</dcterms:created>
  <dcterms:modified xsi:type="dcterms:W3CDTF">2020-06-24T13:44:53Z</dcterms:modified>
</cp:coreProperties>
</file>