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5" r:id="rId13"/>
    <p:sldId id="306" r:id="rId14"/>
    <p:sldId id="307" r:id="rId15"/>
    <p:sldId id="308" r:id="rId16"/>
    <p:sldId id="304" r:id="rId17"/>
    <p:sldId id="270" r:id="rId18"/>
    <p:sldId id="272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303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259" r:id="rId49"/>
    <p:sldId id="261" r:id="rId5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8BC34A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0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2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24.6.2020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hysics.csbsju.edu/stats/box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ythonspot.com/matplotlib-bar-char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graphics.wsj.com/infectious-diseases-and-vaccin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3lvp3k5n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ivethirtyeight.com/features/how-many-republicans-marry-democrat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fivethirtyeight.com/features/the-dallas-shooting-was-among-the-deadliest-for-police-in-u-s-histor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ivethirtyeight.com/features/old-olympians-ride-horses-young-ones-do-flip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flowingdata.com/2015/01/19/feeling-hot-hot-ho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fivethirtyeight.com/datalab/the-three-types-of-adam-sandler-movie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tplotlib.org/gallery.html" TargetMode="External"/><Relationship Id="rId2" Type="http://schemas.openxmlformats.org/officeDocument/2006/relationships/hyperlink" Target="http://matplotlib.org/examples/index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archive.ics.uci.edu/ml/datasets/Iri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eaborn.pydata.org/tutorial.html" TargetMode="External"/><Relationship Id="rId7" Type="http://schemas.openxmlformats.org/officeDocument/2006/relationships/hyperlink" Target="http://ggplot.yhathq.com/" TargetMode="External"/><Relationship Id="rId2" Type="http://schemas.openxmlformats.org/officeDocument/2006/relationships/hyperlink" Target="http://seaborn.pydata.org/tutorial/distribu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ot.ly/python/" TargetMode="External"/><Relationship Id="rId5" Type="http://schemas.openxmlformats.org/officeDocument/2006/relationships/hyperlink" Target="https://bokeh.pydata.org/en/latest/" TargetMode="External"/><Relationship Id="rId4" Type="http://schemas.openxmlformats.org/officeDocument/2006/relationships/hyperlink" Target="http://seaborn.pydata.org/tutorial/regression.html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Visualization. Exploratory Data Analysis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Seeing what's inside our data…</a:t>
            </a:r>
            <a:br>
              <a:rPr lang="en-US" dirty="0"/>
            </a:br>
            <a:r>
              <a:rPr lang="en-US" dirty="0"/>
              <a:t>and allowing others to see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Rules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Choose the appropriate chart type</a:t>
            </a:r>
          </a:p>
          <a:p>
            <a:pPr lvl="1"/>
            <a:r>
              <a:rPr lang="en-US" sz="2400" dirty="0"/>
              <a:t>If you can (and want), compare different types of charts</a:t>
            </a:r>
          </a:p>
          <a:p>
            <a:r>
              <a:rPr lang="en-US" sz="2800" dirty="0"/>
              <a:t>Make your plot big enough to fit the plotting area</a:t>
            </a:r>
          </a:p>
          <a:p>
            <a:r>
              <a:rPr lang="en-US" sz="2800" dirty="0"/>
              <a:t>When it's not obvious, add a title and a legend</a:t>
            </a:r>
          </a:p>
          <a:p>
            <a:r>
              <a:rPr lang="en-US" sz="2800" b="1" dirty="0">
                <a:solidFill>
                  <a:srgbClr val="BF1313"/>
                </a:solidFill>
              </a:rPr>
              <a:t>Label the axes!</a:t>
            </a:r>
          </a:p>
          <a:p>
            <a:r>
              <a:rPr lang="en-US" sz="2800" dirty="0"/>
              <a:t>Optionally, point at interesting data</a:t>
            </a:r>
          </a:p>
          <a:p>
            <a:r>
              <a:rPr lang="en-US" sz="2800" dirty="0"/>
              <a:t>Use marker size and color </a:t>
            </a:r>
            <a:r>
              <a:rPr lang="en-US" sz="2800" dirty="0" smtClean="0"/>
              <a:t>to </a:t>
            </a:r>
            <a:r>
              <a:rPr lang="en-US" sz="2800" dirty="0"/>
              <a:t>convey information</a:t>
            </a:r>
          </a:p>
          <a:p>
            <a:r>
              <a:rPr lang="en-US" sz="2800" dirty="0"/>
              <a:t>Don't strain the reader!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429" y="4115145"/>
            <a:ext cx="3120744" cy="2553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115" y="4167160"/>
            <a:ext cx="3121166" cy="2553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081" y="1772993"/>
            <a:ext cx="2394167" cy="23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Basics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out easy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60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in </a:t>
            </a:r>
            <a:r>
              <a:rPr lang="en-US" dirty="0" smtClean="0">
                <a:latin typeface="Consolas" panose="020B0609020204030204" pitchFamily="49" charset="0"/>
              </a:rPr>
              <a:t>matplotlib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Quite easy to start plotting</a:t>
            </a:r>
          </a:p>
          <a:p>
            <a:r>
              <a:rPr lang="en-US" sz="2800" dirty="0" smtClean="0"/>
              <a:t>Very powerful</a:t>
            </a:r>
          </a:p>
          <a:p>
            <a:r>
              <a:rPr lang="en-US" sz="2800" dirty="0" smtClean="0"/>
              <a:t>There are many ways to do the same thing</a:t>
            </a:r>
          </a:p>
          <a:p>
            <a:r>
              <a:rPr lang="en-US" sz="2800" dirty="0" smtClean="0"/>
              <a:t>The documentation and examples are really good</a:t>
            </a:r>
          </a:p>
          <a:p>
            <a:pPr lvl="1"/>
            <a:r>
              <a:rPr lang="en-US" sz="2400" dirty="0" smtClean="0"/>
              <a:t>We’ll often end up consulting them, or the community</a:t>
            </a:r>
          </a:p>
          <a:p>
            <a:pPr lvl="1"/>
            <a:r>
              <a:rPr lang="en-US" sz="2400" dirty="0" smtClean="0"/>
              <a:t>There are many options and it’s difficult to remember them all</a:t>
            </a:r>
          </a:p>
          <a:p>
            <a:r>
              <a:rPr lang="en-US" sz="2800" dirty="0" smtClean="0"/>
              <a:t>Importing the library</a:t>
            </a:r>
          </a:p>
          <a:p>
            <a:endParaRPr lang="en-US" sz="2800" dirty="0"/>
          </a:p>
          <a:p>
            <a:r>
              <a:rPr lang="en-US" sz="2800" dirty="0" smtClean="0"/>
              <a:t>In Jupyter notebook, write the magic string </a:t>
            </a:r>
            <a:br>
              <a:rPr lang="en-US" sz="2800" dirty="0" smtClean="0"/>
            </a:br>
            <a:r>
              <a:rPr lang="en-US" sz="2800" dirty="0" smtClean="0">
                <a:latin typeface="Consolas" panose="020B0609020204030204" pitchFamily="49" charset="0"/>
              </a:rPr>
              <a:t>%matplotlib inline </a:t>
            </a:r>
            <a:r>
              <a:rPr lang="en-US" sz="2800" dirty="0" smtClean="0"/>
              <a:t>in the first cell before importing</a:t>
            </a:r>
          </a:p>
          <a:p>
            <a:pPr lvl="1"/>
            <a:r>
              <a:rPr lang="en-US" sz="2400" dirty="0" smtClean="0"/>
              <a:t>This will make plots appear as images in the notebook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997" y="4134406"/>
            <a:ext cx="4101134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matplotlib.pyplot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plt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Simple Plots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Histogram</a:t>
            </a:r>
          </a:p>
          <a:p>
            <a:pPr lvl="1"/>
            <a:r>
              <a:rPr lang="en-US" sz="2000" dirty="0" smtClean="0"/>
              <a:t>Shows the distribution of one variable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Boxplot</a:t>
            </a:r>
          </a:p>
          <a:p>
            <a:pPr lvl="1"/>
            <a:r>
              <a:rPr lang="en-US" sz="2000" dirty="0" smtClean="0"/>
              <a:t>Another way to show the distribution of one variable</a:t>
            </a:r>
          </a:p>
          <a:p>
            <a:pPr lvl="1"/>
            <a:r>
              <a:rPr lang="en-US" sz="2000" dirty="0" smtClean="0"/>
              <a:t>May also be used to compare many distributions</a:t>
            </a:r>
          </a:p>
          <a:p>
            <a:pPr lvl="1"/>
            <a:r>
              <a:rPr lang="en-US" sz="2000" dirty="0" smtClean="0">
                <a:hlinkClick r:id="rId2"/>
              </a:rPr>
              <a:t>How to read</a:t>
            </a:r>
            <a:r>
              <a:rPr lang="en-US" sz="2000" dirty="0" smtClean="0"/>
              <a:t> a 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812" y="1515896"/>
            <a:ext cx="5032164" cy="1200329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numpy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np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values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err="1">
                <a:solidFill>
                  <a:srgbClr val="000000"/>
                </a:solidFill>
              </a:rPr>
              <a:t>np.random.randint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100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plt.hist</a:t>
            </a:r>
            <a:r>
              <a:rPr lang="en-US" dirty="0">
                <a:solidFill>
                  <a:srgbClr val="000000"/>
                </a:solidFill>
              </a:rPr>
              <a:t>(values)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3" y="937907"/>
            <a:ext cx="3450315" cy="23373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5893" y="4604140"/>
            <a:ext cx="4971207" cy="646331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/>
              <a:t>plt.boxplot</a:t>
            </a:r>
            <a:r>
              <a:rPr lang="en-US" dirty="0"/>
              <a:t>(values)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385" y="4052457"/>
            <a:ext cx="3333123" cy="22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8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Simple Plots (2)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Bar chart</a:t>
            </a:r>
          </a:p>
          <a:p>
            <a:pPr lvl="1"/>
            <a:r>
              <a:rPr lang="en-US" sz="2000" dirty="0" smtClean="0"/>
              <a:t>Shows how one numeric value compares among different categories</a:t>
            </a:r>
          </a:p>
          <a:p>
            <a:pPr lvl="1"/>
            <a:r>
              <a:rPr lang="en-US" sz="2000" dirty="0" smtClean="0"/>
              <a:t>Two variables: one categorical, one numerical</a:t>
            </a:r>
          </a:p>
          <a:p>
            <a:pPr lvl="1"/>
            <a:r>
              <a:rPr lang="en-US" sz="2000" dirty="0" smtClean="0"/>
              <a:t>A little bit more difficult to plot</a:t>
            </a:r>
          </a:p>
          <a:p>
            <a:pPr lvl="2"/>
            <a:r>
              <a:rPr lang="en-US" sz="1600" dirty="0" smtClean="0"/>
              <a:t>See a tutorial </a:t>
            </a:r>
            <a:r>
              <a:rPr lang="en-US" sz="1600" dirty="0" smtClean="0">
                <a:hlinkClick r:id="rId2"/>
              </a:rPr>
              <a:t>here</a:t>
            </a:r>
            <a:endParaRPr lang="en-US" sz="1600" dirty="0" smtClean="0"/>
          </a:p>
          <a:p>
            <a:r>
              <a:rPr lang="en-US" sz="2400" dirty="0" smtClean="0">
                <a:solidFill>
                  <a:srgbClr val="C00000"/>
                </a:solidFill>
              </a:rPr>
              <a:t>Although they look similar, 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histograms and bar charts are different!</a:t>
            </a:r>
          </a:p>
          <a:p>
            <a:r>
              <a:rPr lang="en-US" sz="2400" dirty="0" smtClean="0"/>
              <a:t>Pie chart</a:t>
            </a:r>
          </a:p>
          <a:p>
            <a:pPr lvl="1"/>
            <a:r>
              <a:rPr lang="en-US" sz="2000" dirty="0" smtClean="0"/>
              <a:t>Shows the relation of each part to the whole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413" y="1505651"/>
            <a:ext cx="3141674" cy="21487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4812" y="4184281"/>
            <a:ext cx="4550024" cy="1477328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sizes = [</a:t>
            </a:r>
            <a:r>
              <a:rPr lang="en-US" dirty="0">
                <a:solidFill>
                  <a:srgbClr val="09885A"/>
                </a:solidFill>
              </a:rPr>
              <a:t>15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30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45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plt.pie</a:t>
            </a:r>
            <a:r>
              <a:rPr lang="en-US" dirty="0">
                <a:solidFill>
                  <a:srgbClr val="000000"/>
                </a:solidFill>
              </a:rPr>
              <a:t>(sizes, labels = [</a:t>
            </a:r>
            <a:r>
              <a:rPr lang="en-US" dirty="0">
                <a:solidFill>
                  <a:srgbClr val="A31515"/>
                </a:solidFill>
              </a:rPr>
              <a:t>"Frogs"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Hogs"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"Dogs"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A31515"/>
                </a:solidFill>
              </a:rPr>
              <a:t>"Logs"</a:t>
            </a:r>
            <a:r>
              <a:rPr lang="en-US" dirty="0">
                <a:solidFill>
                  <a:srgbClr val="000000"/>
                </a:solidFill>
              </a:rPr>
              <a:t>])</a:t>
            </a:r>
          </a:p>
          <a:p>
            <a:r>
              <a:rPr lang="en-US" dirty="0">
                <a:solidFill>
                  <a:srgbClr val="008000"/>
                </a:solidFill>
              </a:rPr>
              <a:t># Make the plot look circular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plt.gca</a:t>
            </a:r>
            <a:r>
              <a:rPr lang="en-US" dirty="0">
                <a:solidFill>
                  <a:srgbClr val="000000"/>
                </a:solidFill>
              </a:rPr>
              <a:t>().</a:t>
            </a:r>
            <a:r>
              <a:rPr lang="en-US" dirty="0" err="1">
                <a:solidFill>
                  <a:srgbClr val="000000"/>
                </a:solidFill>
              </a:rPr>
              <a:t>set_aspect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A31515"/>
                </a:solidFill>
              </a:rPr>
              <a:t>equal"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59" y="3749041"/>
            <a:ext cx="2433982" cy="241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Simple Plots (3)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Scatterplot (or scatter plot)</a:t>
            </a:r>
          </a:p>
          <a:p>
            <a:pPr lvl="1"/>
            <a:r>
              <a:rPr lang="en-US" sz="2000" dirty="0" smtClean="0"/>
              <a:t>Shows how two variables compare</a:t>
            </a:r>
          </a:p>
          <a:p>
            <a:pPr lvl="1"/>
            <a:r>
              <a:rPr lang="en-US" sz="2000" dirty="0" smtClean="0"/>
              <a:t>Can be used for displaying trends or correlations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Line chart</a:t>
            </a:r>
          </a:p>
          <a:p>
            <a:pPr lvl="1"/>
            <a:r>
              <a:rPr lang="en-US" sz="2000" dirty="0" smtClean="0"/>
              <a:t>Similar to scatterplot</a:t>
            </a:r>
          </a:p>
          <a:p>
            <a:pPr lvl="1"/>
            <a:r>
              <a:rPr lang="en-US" sz="2000" dirty="0" smtClean="0"/>
              <a:t>Useful to show dependencies of two variables</a:t>
            </a:r>
          </a:p>
          <a:p>
            <a:pPr lvl="2"/>
            <a:r>
              <a:rPr lang="en-US" sz="1600" dirty="0" smtClean="0"/>
              <a:t>If the horizontal axis is time – evolution</a:t>
            </a: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688" y="1850870"/>
            <a:ext cx="597981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x = [-</a:t>
            </a:r>
            <a:r>
              <a:rPr lang="es-ES" dirty="0">
                <a:solidFill>
                  <a:srgbClr val="09885A"/>
                </a:solidFill>
              </a:rPr>
              <a:t>2.35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1.22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3.32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2.39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2.77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endParaRPr lang="es-ES" dirty="0" smtClean="0">
              <a:solidFill>
                <a:srgbClr val="000000"/>
              </a:solidFill>
            </a:endParaRPr>
          </a:p>
          <a:p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-</a:t>
            </a:r>
            <a:r>
              <a:rPr lang="es-ES" dirty="0">
                <a:solidFill>
                  <a:srgbClr val="09885A"/>
                </a:solidFill>
              </a:rPr>
              <a:t>3.21</a:t>
            </a:r>
            <a:r>
              <a:rPr lang="es-ES" dirty="0" smtClean="0">
                <a:solidFill>
                  <a:srgbClr val="000000"/>
                </a:solidFill>
              </a:rPr>
              <a:t>, </a:t>
            </a:r>
            <a:r>
              <a:rPr lang="es-ES" dirty="0" smtClean="0">
                <a:solidFill>
                  <a:srgbClr val="09885A"/>
                </a:solidFill>
              </a:rPr>
              <a:t>0.55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0.81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2.89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1.9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y = [</a:t>
            </a:r>
            <a:r>
              <a:rPr lang="es-ES" dirty="0">
                <a:solidFill>
                  <a:srgbClr val="09885A"/>
                </a:solidFill>
              </a:rPr>
              <a:t>0.58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6.79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1.01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10.32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0.9</a:t>
            </a:r>
            <a:r>
              <a:rPr lang="es-ES" dirty="0" smtClean="0">
                <a:solidFill>
                  <a:srgbClr val="000000"/>
                </a:solidFill>
              </a:rPr>
              <a:t>,</a:t>
            </a:r>
          </a:p>
          <a:p>
            <a:r>
              <a:rPr lang="es-ES" dirty="0">
                <a:solidFill>
                  <a:srgbClr val="000000"/>
                </a:solidFill>
              </a:rPr>
              <a:t> </a:t>
            </a:r>
            <a:r>
              <a:rPr lang="es-ES" dirty="0" smtClean="0">
                <a:solidFill>
                  <a:srgbClr val="000000"/>
                </a:solidFill>
              </a:rPr>
              <a:t>       </a:t>
            </a:r>
            <a:r>
              <a:rPr lang="es-ES" dirty="0">
                <a:solidFill>
                  <a:srgbClr val="000000"/>
                </a:solidFill>
              </a:rPr>
              <a:t>-</a:t>
            </a:r>
            <a:r>
              <a:rPr lang="es-ES" dirty="0">
                <a:solidFill>
                  <a:srgbClr val="09885A"/>
                </a:solidFill>
              </a:rPr>
              <a:t>2.16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6.87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2.22</a:t>
            </a:r>
            <a:r>
              <a:rPr lang="es-ES" dirty="0">
                <a:solidFill>
                  <a:srgbClr val="000000"/>
                </a:solidFill>
              </a:rPr>
              <a:t>, -</a:t>
            </a:r>
            <a:r>
              <a:rPr lang="es-ES" dirty="0">
                <a:solidFill>
                  <a:srgbClr val="09885A"/>
                </a:solidFill>
              </a:rPr>
              <a:t>2.05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0.86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 err="1">
                <a:solidFill>
                  <a:srgbClr val="000000"/>
                </a:solidFill>
              </a:rPr>
              <a:t>plt.scatter</a:t>
            </a:r>
            <a:r>
              <a:rPr lang="es-ES" dirty="0">
                <a:solidFill>
                  <a:srgbClr val="000000"/>
                </a:solidFill>
              </a:rPr>
              <a:t>(x, y)</a:t>
            </a:r>
          </a:p>
          <a:p>
            <a:r>
              <a:rPr lang="es-ES" dirty="0" err="1">
                <a:solidFill>
                  <a:srgbClr val="000000"/>
                </a:solidFill>
              </a:rPr>
              <a:t>plt.show</a:t>
            </a:r>
            <a:r>
              <a:rPr lang="es-ES" dirty="0">
                <a:solidFill>
                  <a:srgbClr val="000000"/>
                </a:solidFill>
              </a:rPr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35" y="1812174"/>
            <a:ext cx="2861866" cy="1928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35" y="4244999"/>
            <a:ext cx="2861866" cy="2362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4688" y="4952281"/>
            <a:ext cx="5979813" cy="1754326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dates = ...</a:t>
            </a:r>
          </a:p>
          <a:p>
            <a:r>
              <a:rPr lang="en-US" dirty="0" err="1">
                <a:solidFill>
                  <a:srgbClr val="000000"/>
                </a:solidFill>
              </a:rPr>
              <a:t>open_prices</a:t>
            </a:r>
            <a:r>
              <a:rPr lang="en-US" dirty="0">
                <a:solidFill>
                  <a:srgbClr val="000000"/>
                </a:solidFill>
              </a:rPr>
              <a:t> = ...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(dates, </a:t>
            </a:r>
            <a:r>
              <a:rPr lang="en-US" dirty="0" err="1">
                <a:solidFill>
                  <a:srgbClr val="000000"/>
                </a:solidFill>
              </a:rPr>
              <a:t>open_prices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plt.xticks</a:t>
            </a:r>
            <a:r>
              <a:rPr lang="en-US" dirty="0" smtClean="0">
                <a:solidFill>
                  <a:srgbClr val="000000"/>
                </a:solidFill>
              </a:rPr>
              <a:t>(dates[::</a:t>
            </a:r>
            <a:r>
              <a:rPr lang="en-US" dirty="0" smtClean="0">
                <a:solidFill>
                  <a:srgbClr val="09885A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], </a:t>
            </a:r>
            <a:r>
              <a:rPr lang="en-US" dirty="0">
                <a:solidFill>
                  <a:srgbClr val="000000"/>
                </a:solidFill>
              </a:rPr>
              <a:t>rotation = </a:t>
            </a:r>
            <a:r>
              <a:rPr lang="en-US" dirty="0">
                <a:solidFill>
                  <a:srgbClr val="A31515"/>
                </a:solidFill>
              </a:rPr>
              <a:t>"vertical"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plt.title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"AAPL stock prices, opening"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 smtClean="0">
                <a:solidFill>
                  <a:srgbClr val="000000"/>
                </a:solidFill>
              </a:rPr>
              <a:t>()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Examples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good, the bad, the </a:t>
            </a:r>
            <a:r>
              <a:rPr lang="en-US" dirty="0" smtClean="0"/>
              <a:t>ugly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the WTF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5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78170"/>
            <a:ext cx="9753600" cy="2372497"/>
          </a:xfrm>
          <a:ln w="19050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95668"/>
            <a:ext cx="3774004" cy="3269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98" y="795668"/>
            <a:ext cx="3356603" cy="327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Infectious Diseases and </a:t>
            </a:r>
            <a:r>
              <a:rPr lang="en-US" dirty="0" smtClean="0"/>
              <a:t>Vaccines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Once again, a heatmap is used to convey disease spread</a:t>
            </a:r>
          </a:p>
          <a:p>
            <a:pPr lvl="1"/>
            <a:r>
              <a:rPr lang="en-US" dirty="0"/>
              <a:t>The legend has numbers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full chart</a:t>
            </a:r>
            <a:r>
              <a:rPr lang="en-US" dirty="0"/>
              <a:t> is interactive</a:t>
            </a:r>
            <a:br>
              <a:rPr lang="en-US" dirty="0"/>
            </a:br>
            <a:r>
              <a:rPr lang="en-US" dirty="0"/>
              <a:t>(provides all numbers)</a:t>
            </a:r>
          </a:p>
          <a:p>
            <a:r>
              <a:rPr lang="en-US" dirty="0"/>
              <a:t>Makes use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temporal data</a:t>
            </a:r>
            <a:endParaRPr lang="en-US" dirty="0"/>
          </a:p>
          <a:p>
            <a:r>
              <a:rPr lang="en-US" dirty="0"/>
              <a:t>Labels an interesting point</a:t>
            </a:r>
          </a:p>
          <a:p>
            <a:pPr lvl="1"/>
            <a:r>
              <a:rPr lang="en-US" dirty="0"/>
              <a:t>Allows us to compare</a:t>
            </a:r>
            <a:br>
              <a:rPr lang="en-US" dirty="0"/>
            </a:br>
            <a:r>
              <a:rPr lang="en-US" dirty="0"/>
              <a:t>"before" / "after"</a:t>
            </a:r>
          </a:p>
          <a:p>
            <a:r>
              <a:rPr lang="en-US" dirty="0"/>
              <a:t>Conveys a clear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Vaccines </a:t>
            </a:r>
            <a:r>
              <a:rPr lang="en-US" dirty="0"/>
              <a:t>almost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eradicated</a:t>
            </a:r>
            <a:r>
              <a:rPr lang="en-US" dirty="0"/>
              <a:t> </a:t>
            </a:r>
            <a:r>
              <a:rPr lang="en-US" dirty="0" smtClean="0"/>
              <a:t>diseases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93" y="1772307"/>
            <a:ext cx="5857703" cy="46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Gay Marriage </a:t>
            </a:r>
            <a:r>
              <a:rPr lang="en-US" dirty="0" smtClean="0"/>
              <a:t>Acceptance </a:t>
            </a:r>
            <a:r>
              <a:rPr lang="en-US" b="1" dirty="0" smtClean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Good use of spatial structure </a:t>
            </a:r>
            <a:br>
              <a:rPr lang="en-US" dirty="0"/>
            </a:br>
            <a:r>
              <a:rPr lang="en-US" dirty="0"/>
              <a:t>(heatmaps)</a:t>
            </a:r>
          </a:p>
          <a:p>
            <a:r>
              <a:rPr lang="en-US" dirty="0"/>
              <a:t>Overall message is clear</a:t>
            </a:r>
          </a:p>
          <a:p>
            <a:pPr lvl="1"/>
            <a:r>
              <a:rPr lang="en-US" dirty="0"/>
              <a:t>All states are in the "more"</a:t>
            </a:r>
            <a:br>
              <a:rPr lang="en-US" dirty="0"/>
            </a:br>
            <a:r>
              <a:rPr lang="en-US" dirty="0"/>
              <a:t>category</a:t>
            </a:r>
          </a:p>
          <a:p>
            <a:pPr lvl="1"/>
            <a:r>
              <a:rPr lang="en-US" dirty="0"/>
              <a:t>Some states are more accepting</a:t>
            </a:r>
          </a:p>
          <a:p>
            <a:r>
              <a:rPr lang="en-US" dirty="0"/>
              <a:t>May additionally display</a:t>
            </a:r>
            <a:br>
              <a:rPr lang="en-US" dirty="0"/>
            </a:br>
            <a:r>
              <a:rPr lang="en-US" dirty="0"/>
              <a:t>numbers on the scale</a:t>
            </a:r>
            <a:br>
              <a:rPr lang="en-US" dirty="0"/>
            </a:br>
            <a:r>
              <a:rPr lang="en-US" dirty="0"/>
              <a:t>or on the map to give a</a:t>
            </a:r>
            <a:br>
              <a:rPr lang="en-US" dirty="0"/>
            </a:br>
            <a:r>
              <a:rPr lang="en-US" dirty="0"/>
              <a:t>quantitative view</a:t>
            </a:r>
          </a:p>
          <a:p>
            <a:pPr lvl="1"/>
            <a:r>
              <a:rPr lang="en-US" dirty="0"/>
              <a:t>This is an editorial, not a</a:t>
            </a:r>
            <a:br>
              <a:rPr lang="en-US" dirty="0"/>
            </a:br>
            <a:r>
              <a:rPr lang="en-US" dirty="0"/>
              <a:t>scientific plot so it's </a:t>
            </a:r>
            <a:br>
              <a:rPr lang="en-US" dirty="0"/>
            </a:br>
            <a:r>
              <a:rPr lang="en-US" dirty="0"/>
              <a:t>acceptable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939016"/>
            <a:ext cx="4710357" cy="56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</a:t>
            </a:r>
            <a:r>
              <a:rPr lang="en-US" dirty="0" smtClean="0">
                <a:hlinkClick r:id="rId2"/>
              </a:rPr>
              <a:t>Data-Science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105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Views of </a:t>
            </a:r>
            <a:r>
              <a:rPr lang="en-US" dirty="0" smtClean="0"/>
              <a:t>Couples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Uses area plots to display</a:t>
            </a:r>
            <a:br>
              <a:rPr lang="en-US" dirty="0"/>
            </a:br>
            <a:r>
              <a:rPr lang="en-US" dirty="0"/>
              <a:t>relations</a:t>
            </a:r>
          </a:p>
          <a:p>
            <a:pPr lvl="1"/>
            <a:r>
              <a:rPr lang="en-US" dirty="0"/>
              <a:t>Allows comparison of different</a:t>
            </a:r>
            <a:br>
              <a:rPr lang="en-US" dirty="0"/>
            </a:br>
            <a:r>
              <a:rPr lang="en-US" dirty="0"/>
              <a:t>distributions for different ages</a:t>
            </a:r>
          </a:p>
          <a:p>
            <a:r>
              <a:rPr lang="en-US" dirty="0"/>
              <a:t>Uses a clear color map</a:t>
            </a:r>
          </a:p>
          <a:p>
            <a:r>
              <a:rPr lang="en-US" dirty="0"/>
              <a:t>Uses labels to make </a:t>
            </a:r>
            <a:br>
              <a:rPr lang="en-US" dirty="0"/>
            </a:br>
            <a:r>
              <a:rPr lang="en-US" dirty="0"/>
              <a:t>comparisons easier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1" y="1060246"/>
            <a:ext cx="4592915" cy="543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On-Duty Officer Deaths in the </a:t>
            </a:r>
            <a:r>
              <a:rPr lang="en-US" dirty="0" smtClean="0"/>
              <a:t>US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Uses a stacked area chart</a:t>
            </a:r>
          </a:p>
          <a:p>
            <a:pPr lvl="1"/>
            <a:r>
              <a:rPr lang="en-US" dirty="0"/>
              <a:t>Total area – </a:t>
            </a:r>
            <a:r>
              <a:rPr lang="en-US" b="1" dirty="0"/>
              <a:t>overall</a:t>
            </a:r>
            <a:r>
              <a:rPr lang="en-US" dirty="0"/>
              <a:t> tendency</a:t>
            </a:r>
          </a:p>
          <a:p>
            <a:pPr lvl="1"/>
            <a:r>
              <a:rPr lang="en-US" dirty="0"/>
              <a:t>Colored parts – tendency</a:t>
            </a:r>
            <a:br>
              <a:rPr lang="en-US" dirty="0"/>
            </a:br>
            <a:r>
              <a:rPr lang="en-US" b="1" dirty="0"/>
              <a:t>for different causes</a:t>
            </a:r>
          </a:p>
          <a:p>
            <a:pPr lvl="1"/>
            <a:r>
              <a:rPr lang="en-US" dirty="0"/>
              <a:t>Allows to inspect both</a:t>
            </a:r>
          </a:p>
          <a:p>
            <a:r>
              <a:rPr lang="en-US" dirty="0"/>
              <a:t>Labels an interesting point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531" y="1283492"/>
            <a:ext cx="5044614" cy="51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Horse Riders by Age and </a:t>
            </a:r>
            <a:r>
              <a:rPr lang="en-US" dirty="0" smtClean="0"/>
              <a:t>Gender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Histograms are relatively rare</a:t>
            </a:r>
            <a:br>
              <a:rPr lang="en-US" dirty="0"/>
            </a:br>
            <a:r>
              <a:rPr lang="en-US" dirty="0"/>
              <a:t>in non-scientific visuals</a:t>
            </a:r>
          </a:p>
          <a:p>
            <a:r>
              <a:rPr lang="en-US" dirty="0"/>
              <a:t>Shows the two distributions</a:t>
            </a:r>
            <a:br>
              <a:rPr lang="en-US" dirty="0"/>
            </a:br>
            <a:r>
              <a:rPr lang="en-US" dirty="0"/>
              <a:t>clearly</a:t>
            </a:r>
          </a:p>
          <a:p>
            <a:r>
              <a:rPr lang="en-US" dirty="0"/>
              <a:t>Conveys the message</a:t>
            </a:r>
          </a:p>
          <a:p>
            <a:pPr lvl="1"/>
            <a:r>
              <a:rPr lang="en-US" dirty="0"/>
              <a:t>The distributions are</a:t>
            </a:r>
            <a:br>
              <a:rPr lang="en-US" dirty="0"/>
            </a:br>
            <a:r>
              <a:rPr lang="en-US" dirty="0"/>
              <a:t>nearly identical</a:t>
            </a:r>
          </a:p>
          <a:p>
            <a:r>
              <a:rPr lang="en-US" dirty="0"/>
              <a:t>Uses labels for outliers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900" y="2147461"/>
            <a:ext cx="5398203" cy="411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2014: The Hottest Year on </a:t>
            </a:r>
            <a:r>
              <a:rPr lang="en-US" dirty="0" smtClean="0"/>
              <a:t>Record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FlowingData</a:t>
            </a:r>
            <a:endParaRPr lang="en-US" dirty="0"/>
          </a:p>
          <a:p>
            <a:r>
              <a:rPr lang="en-US" dirty="0"/>
              <a:t>Presents temporal data</a:t>
            </a:r>
            <a:br>
              <a:rPr lang="en-US" dirty="0"/>
            </a:br>
            <a:r>
              <a:rPr lang="en-US" dirty="0"/>
              <a:t>in a classic way</a:t>
            </a:r>
          </a:p>
          <a:p>
            <a:r>
              <a:rPr lang="en-US" dirty="0"/>
              <a:t>Uses </a:t>
            </a:r>
            <a:r>
              <a:rPr lang="en-US" dirty="0" smtClean="0"/>
              <a:t>color to show</a:t>
            </a:r>
            <a:br>
              <a:rPr lang="en-US" dirty="0" smtClean="0"/>
            </a:br>
            <a:r>
              <a:rPr lang="en-US" dirty="0" smtClean="0"/>
              <a:t>rising temperature</a:t>
            </a:r>
            <a:endParaRPr lang="en-US" dirty="0"/>
          </a:p>
          <a:p>
            <a:r>
              <a:rPr lang="en-US" dirty="0"/>
              <a:t>Uses a thicker line to</a:t>
            </a:r>
            <a:br>
              <a:rPr lang="en-US" dirty="0"/>
            </a:br>
            <a:r>
              <a:rPr lang="en-US" dirty="0"/>
              <a:t>make it stand out in</a:t>
            </a:r>
            <a:br>
              <a:rPr lang="en-US" dirty="0"/>
            </a:br>
            <a:r>
              <a:rPr lang="en-US" dirty="0"/>
              <a:t>an otherwise very </a:t>
            </a:r>
            <a:br>
              <a:rPr lang="en-US" dirty="0"/>
            </a:br>
            <a:r>
              <a:rPr lang="en-US" dirty="0"/>
              <a:t>busy line </a:t>
            </a:r>
            <a:r>
              <a:rPr lang="en-US" dirty="0" smtClean="0"/>
              <a:t>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4" y="1764549"/>
            <a:ext cx="6718656" cy="41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0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Adam Sandler </a:t>
            </a:r>
            <a:r>
              <a:rPr lang="en-US" dirty="0" smtClean="0"/>
              <a:t>Movies </a:t>
            </a:r>
            <a:r>
              <a:rPr lang="en-US" b="1" dirty="0">
                <a:solidFill>
                  <a:srgbClr val="8BC34A"/>
                </a:solidFill>
              </a:rPr>
              <a:t>✔</a:t>
            </a:r>
            <a:endParaRPr lang="bg-BG" dirty="0">
              <a:solidFill>
                <a:srgbClr val="8BC3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FiveThirtyEight</a:t>
            </a:r>
            <a:endParaRPr lang="en-US" dirty="0"/>
          </a:p>
          <a:p>
            <a:r>
              <a:rPr lang="en-US" dirty="0"/>
              <a:t>Presents a scatterplot</a:t>
            </a:r>
            <a:br>
              <a:rPr lang="en-US" dirty="0"/>
            </a:br>
            <a:r>
              <a:rPr lang="en-US" dirty="0"/>
              <a:t>of rating and profits</a:t>
            </a:r>
          </a:p>
          <a:p>
            <a:r>
              <a:rPr lang="en-US" dirty="0"/>
              <a:t>Shows and labels clusters</a:t>
            </a:r>
            <a:br>
              <a:rPr lang="en-US" dirty="0"/>
            </a:br>
            <a:r>
              <a:rPr lang="en-US" dirty="0"/>
              <a:t>clearly</a:t>
            </a:r>
          </a:p>
          <a:p>
            <a:pPr lvl="1"/>
            <a:r>
              <a:rPr lang="en-US" dirty="0"/>
              <a:t>Uses different colors</a:t>
            </a:r>
          </a:p>
          <a:p>
            <a:r>
              <a:rPr lang="en-US" dirty="0"/>
              <a:t>Conveys a clear message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49975"/>
            <a:ext cx="5167920" cy="537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8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 Wealth </a:t>
            </a:r>
            <a:r>
              <a:rPr lang="en-US" dirty="0" smtClean="0"/>
              <a:t>Distribution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✘</a:t>
            </a:r>
            <a:endParaRPr lang="bg-B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Gizmodo</a:t>
            </a:r>
          </a:p>
          <a:p>
            <a:r>
              <a:rPr lang="en-US" dirty="0"/>
              <a:t>Highly skewed and disproportional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lvl="1"/>
            <a:r>
              <a:rPr lang="en-US" dirty="0"/>
              <a:t>It wants to convey the message</a:t>
            </a:r>
            <a:br>
              <a:rPr lang="en-US" dirty="0"/>
            </a:br>
            <a:r>
              <a:rPr lang="en-US" dirty="0"/>
              <a:t>of disproportionality but there</a:t>
            </a:r>
            <a:br>
              <a:rPr lang="en-US" dirty="0"/>
            </a:br>
            <a:r>
              <a:rPr lang="en-US" dirty="0"/>
              <a:t>are better ways (e. g. "cutting" the</a:t>
            </a:r>
            <a:br>
              <a:rPr lang="en-US" dirty="0"/>
            </a:br>
            <a:r>
              <a:rPr lang="en-US" dirty="0"/>
              <a:t>y-axis and displaying y-axis labels)</a:t>
            </a:r>
          </a:p>
          <a:p>
            <a:r>
              <a:rPr lang="en-US" dirty="0"/>
              <a:t>Comic Sans(?!), useless image</a:t>
            </a:r>
            <a:br>
              <a:rPr lang="en-US" dirty="0"/>
            </a:br>
            <a:r>
              <a:rPr lang="en-US" dirty="0"/>
              <a:t>and useless text right in the</a:t>
            </a:r>
            <a:br>
              <a:rPr lang="en-US" dirty="0"/>
            </a:br>
            <a:r>
              <a:rPr lang="en-US" dirty="0"/>
              <a:t>middle of the 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71" y="758224"/>
            <a:ext cx="4402652" cy="55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</a:t>
            </a:r>
            <a:r>
              <a:rPr lang="en-US" dirty="0" smtClean="0"/>
              <a:t>Pie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The parts of the pie add up to 188%</a:t>
            </a:r>
          </a:p>
          <a:p>
            <a:pPr lvl="1"/>
            <a:r>
              <a:rPr lang="en-US" dirty="0"/>
              <a:t>They're meant to be viewed on</a:t>
            </a:r>
            <a:br>
              <a:rPr lang="en-US" dirty="0"/>
            </a:br>
            <a:r>
              <a:rPr lang="en-US" dirty="0"/>
              <a:t>their own, e.g. there might be</a:t>
            </a:r>
            <a:br>
              <a:rPr lang="en-US" dirty="0"/>
            </a:br>
            <a:r>
              <a:rPr lang="en-US" dirty="0"/>
              <a:t>combinations of factors</a:t>
            </a:r>
          </a:p>
          <a:p>
            <a:r>
              <a:rPr lang="en-US" dirty="0"/>
              <a:t>A pie chart is highly </a:t>
            </a:r>
            <a:br>
              <a:rPr lang="en-US" dirty="0"/>
            </a:br>
            <a:r>
              <a:rPr lang="en-US" b="1" dirty="0"/>
              <a:t>not recommended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 this case</a:t>
            </a:r>
          </a:p>
          <a:p>
            <a:r>
              <a:rPr lang="en-US" dirty="0"/>
              <a:t>Other than that, it shows</a:t>
            </a:r>
            <a:br>
              <a:rPr lang="en-US" dirty="0"/>
            </a:br>
            <a:r>
              <a:rPr lang="en-US" dirty="0"/>
              <a:t>good labels and a nice</a:t>
            </a:r>
            <a:br>
              <a:rPr lang="en-US" dirty="0"/>
            </a:br>
            <a:r>
              <a:rPr lang="en-US" dirty="0"/>
              <a:t>color scheme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411" y="1871105"/>
            <a:ext cx="4957849" cy="43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Pie, Part </a:t>
            </a:r>
            <a:r>
              <a:rPr lang="en-US" dirty="0" smtClean="0"/>
              <a:t>2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(New Yorker)</a:t>
            </a:r>
          </a:p>
          <a:p>
            <a:r>
              <a:rPr lang="en-US" dirty="0"/>
              <a:t>Once again, the pie chart</a:t>
            </a:r>
            <a:br>
              <a:rPr lang="en-US" dirty="0"/>
            </a:br>
            <a:r>
              <a:rPr lang="en-US" dirty="0"/>
              <a:t>makes no sense</a:t>
            </a:r>
          </a:p>
          <a:p>
            <a:r>
              <a:rPr lang="en-US" dirty="0"/>
              <a:t>The values aren't related at all</a:t>
            </a:r>
          </a:p>
          <a:p>
            <a:r>
              <a:rPr lang="en-US" dirty="0"/>
              <a:t>Why is there a world map?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00" y="1476578"/>
            <a:ext cx="4877472" cy="48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Pie, Part </a:t>
            </a:r>
            <a:r>
              <a:rPr lang="en-US" dirty="0" smtClean="0"/>
              <a:t>3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Source: Email from </a:t>
            </a:r>
            <a:r>
              <a:rPr lang="en-US" dirty="0" err="1" smtClean="0"/>
              <a:t>GoDaddy</a:t>
            </a:r>
            <a:r>
              <a:rPr lang="en-US" dirty="0" smtClean="0"/>
              <a:t>, </a:t>
            </a:r>
            <a:r>
              <a:rPr lang="en-US" dirty="0" err="1" smtClean="0"/>
              <a:t>WTFViz</a:t>
            </a:r>
            <a:endParaRPr lang="en-US" dirty="0" smtClean="0"/>
          </a:p>
          <a:p>
            <a:r>
              <a:rPr lang="en-US" dirty="0" smtClean="0"/>
              <a:t>The numbers aren’t related </a:t>
            </a:r>
            <a:br>
              <a:rPr lang="en-US" dirty="0" smtClean="0"/>
            </a:br>
            <a:r>
              <a:rPr lang="en-US" dirty="0" smtClean="0"/>
              <a:t>to the color of the rings at all</a:t>
            </a:r>
          </a:p>
          <a:p>
            <a:r>
              <a:rPr lang="en-US" dirty="0" smtClean="0"/>
              <a:t>Maybe just </a:t>
            </a:r>
            <a:br>
              <a:rPr lang="en-US" dirty="0" smtClean="0"/>
            </a:br>
            <a:r>
              <a:rPr lang="en-US" dirty="0" smtClean="0"/>
              <a:t>a programming mistake</a:t>
            </a:r>
          </a:p>
          <a:p>
            <a:pPr lvl="1"/>
            <a:r>
              <a:rPr lang="en-US" dirty="0" smtClean="0"/>
              <a:t>Still, be careful</a:t>
            </a:r>
            <a:br>
              <a:rPr lang="en-US" dirty="0" smtClean="0"/>
            </a:br>
            <a:r>
              <a:rPr lang="en-US" dirty="0" smtClean="0"/>
              <a:t>and check your work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482" y="1930804"/>
            <a:ext cx="5295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smtClean="0"/>
              <a:t>Axes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I don't know (and can't see) the real purpose</a:t>
            </a:r>
          </a:p>
          <a:p>
            <a:r>
              <a:rPr lang="en-US" dirty="0"/>
              <a:t>No axis labels and </a:t>
            </a:r>
            <a:br>
              <a:rPr lang="en-US" dirty="0"/>
            </a:br>
            <a:r>
              <a:rPr lang="en-US" dirty="0"/>
              <a:t>no numbers</a:t>
            </a:r>
            <a:br>
              <a:rPr lang="en-US" dirty="0"/>
            </a:br>
            <a:r>
              <a:rPr lang="en-US" dirty="0"/>
              <a:t>(the bottom label is not</a:t>
            </a:r>
            <a:br>
              <a:rPr lang="en-US" dirty="0"/>
            </a:br>
            <a:r>
              <a:rPr lang="en-US" dirty="0"/>
              <a:t>the x-axis)</a:t>
            </a:r>
          </a:p>
          <a:p>
            <a:r>
              <a:rPr lang="en-US" dirty="0"/>
              <a:t>Distracting </a:t>
            </a:r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Do you remember</a:t>
            </a:r>
            <a:br>
              <a:rPr lang="en-US" dirty="0" smtClean="0"/>
            </a:br>
            <a:r>
              <a:rPr lang="en-US" dirty="0" smtClean="0"/>
              <a:t>"Don't strain the reader"?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39" y="2381139"/>
            <a:ext cx="4896197" cy="35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r>
              <a:rPr lang="en-US" dirty="0"/>
              <a:t> </a:t>
            </a:r>
            <a:r>
              <a:rPr lang="en-US" dirty="0" smtClean="0"/>
              <a:t>and rules</a:t>
            </a:r>
          </a:p>
          <a:p>
            <a:r>
              <a:rPr lang="en-US" dirty="0" smtClean="0"/>
              <a:t>Creating simple plots</a:t>
            </a:r>
          </a:p>
          <a:p>
            <a:r>
              <a:rPr lang="en-US" dirty="0" smtClean="0"/>
              <a:t>Real-life examples: good and bad</a:t>
            </a:r>
          </a:p>
          <a:p>
            <a:r>
              <a:rPr lang="en-US" dirty="0" smtClean="0"/>
              <a:t>Customizing plots</a:t>
            </a:r>
          </a:p>
          <a:p>
            <a:r>
              <a:rPr lang="en-US" dirty="0" smtClean="0"/>
              <a:t>Exploratory data analysis</a:t>
            </a:r>
          </a:p>
          <a:p>
            <a:pPr lvl="1"/>
            <a:r>
              <a:rPr lang="en-US" dirty="0" smtClean="0"/>
              <a:t>Basic guidelines</a:t>
            </a:r>
          </a:p>
          <a:p>
            <a:pPr lvl="1"/>
            <a:r>
              <a:rPr lang="en-US" dirty="0" smtClean="0"/>
              <a:t>EDA as part of the data science process</a:t>
            </a:r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Axes, Part </a:t>
            </a:r>
            <a:r>
              <a:rPr lang="en-US" dirty="0" smtClean="0"/>
              <a:t>2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The categories are gone</a:t>
            </a:r>
          </a:p>
          <a:p>
            <a:pPr lvl="1"/>
            <a:r>
              <a:rPr lang="en-US" dirty="0"/>
              <a:t>The image is not trimmed,</a:t>
            </a:r>
            <a:br>
              <a:rPr lang="en-US" dirty="0"/>
            </a:br>
            <a:r>
              <a:rPr lang="en-US" dirty="0"/>
              <a:t>this is the entire chart</a:t>
            </a:r>
          </a:p>
          <a:p>
            <a:pPr lvl="1"/>
            <a:r>
              <a:rPr lang="en-US" dirty="0"/>
              <a:t>Are those different days,</a:t>
            </a:r>
            <a:br>
              <a:rPr lang="en-US" dirty="0"/>
            </a:br>
            <a:r>
              <a:rPr lang="en-US" dirty="0"/>
              <a:t>different products or</a:t>
            </a:r>
            <a:br>
              <a:rPr lang="en-US" dirty="0"/>
            </a:br>
            <a:r>
              <a:rPr lang="en-US" dirty="0"/>
              <a:t>something else?</a:t>
            </a:r>
          </a:p>
          <a:p>
            <a:pPr lvl="1"/>
            <a:r>
              <a:rPr lang="en-US" dirty="0"/>
              <a:t>Also, 3D doesn't give</a:t>
            </a:r>
            <a:br>
              <a:rPr lang="en-US" dirty="0"/>
            </a:br>
            <a:r>
              <a:rPr lang="en-US" dirty="0"/>
              <a:t>additional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Also, the design</a:t>
            </a:r>
            <a:br>
              <a:rPr lang="en-US" dirty="0" smtClean="0"/>
            </a:br>
            <a:r>
              <a:rPr lang="en-US" dirty="0" smtClean="0"/>
              <a:t>is kind of lame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45" y="2446667"/>
            <a:ext cx="6198090" cy="37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</a:t>
            </a:r>
            <a:r>
              <a:rPr lang="en-US" dirty="0" smtClean="0"/>
              <a:t>Scales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 via DesignRoast</a:t>
            </a:r>
          </a:p>
          <a:p>
            <a:r>
              <a:rPr lang="en-US" dirty="0"/>
              <a:t>How come 71.9% is</a:t>
            </a:r>
          </a:p>
          <a:p>
            <a:pPr lvl="1"/>
            <a:r>
              <a:rPr lang="en-US" dirty="0"/>
              <a:t>Further than 77.1%</a:t>
            </a:r>
          </a:p>
          <a:p>
            <a:pPr lvl="1"/>
            <a:r>
              <a:rPr lang="en-US" dirty="0"/>
              <a:t>Close to full</a:t>
            </a:r>
            <a:br>
              <a:rPr lang="en-US" dirty="0"/>
            </a:br>
            <a:r>
              <a:rPr lang="en-US" dirty="0"/>
              <a:t>(looks like 95-98%)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057401"/>
            <a:ext cx="6728552" cy="41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Scales that Make No </a:t>
            </a:r>
            <a:r>
              <a:rPr lang="en-US" dirty="0" smtClean="0"/>
              <a:t>Sense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The y-axis scales and the</a:t>
            </a:r>
            <a:br>
              <a:rPr lang="en-US" dirty="0"/>
            </a:br>
            <a:r>
              <a:rPr lang="en-US" dirty="0"/>
              <a:t>numbers on the bars represent</a:t>
            </a:r>
            <a:br>
              <a:rPr lang="en-US" dirty="0"/>
            </a:br>
            <a:r>
              <a:rPr lang="en-US" dirty="0"/>
              <a:t>different things</a:t>
            </a:r>
          </a:p>
          <a:p>
            <a:pPr lvl="1"/>
            <a:r>
              <a:rPr lang="en-US" dirty="0"/>
              <a:t>They're also on different scales</a:t>
            </a:r>
            <a:br>
              <a:rPr lang="en-US" dirty="0"/>
            </a:br>
            <a:r>
              <a:rPr lang="en-US" dirty="0"/>
              <a:t>(blue 11 is less than gray 10</a:t>
            </a:r>
            <a:br>
              <a:rPr lang="en-US" dirty="0"/>
            </a:br>
            <a:r>
              <a:rPr lang="en-US" dirty="0"/>
              <a:t>but blue 4 seems very close to</a:t>
            </a:r>
            <a:br>
              <a:rPr lang="en-US" dirty="0"/>
            </a:br>
            <a:r>
              <a:rPr lang="en-US" dirty="0"/>
              <a:t>gray 18)</a:t>
            </a:r>
          </a:p>
          <a:p>
            <a:r>
              <a:rPr lang="en-US" dirty="0"/>
              <a:t>Impossible to read and</a:t>
            </a:r>
            <a:br>
              <a:rPr lang="en-US" dirty="0"/>
            </a:br>
            <a:r>
              <a:rPr lang="en-US" dirty="0"/>
              <a:t>understand without additional</a:t>
            </a:r>
            <a:br>
              <a:rPr lang="en-US" dirty="0"/>
            </a:br>
            <a:r>
              <a:rPr lang="en-US" dirty="0"/>
              <a:t>explanation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71" y="1327318"/>
            <a:ext cx="4498799" cy="51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</a:t>
            </a:r>
            <a:r>
              <a:rPr lang="en-US" dirty="0" smtClean="0"/>
              <a:t>Data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The chart looks OK</a:t>
            </a:r>
          </a:p>
          <a:p>
            <a:r>
              <a:rPr lang="en-US" dirty="0"/>
              <a:t>Political party affirmation</a:t>
            </a:r>
            <a:br>
              <a:rPr lang="en-US" dirty="0"/>
            </a:br>
            <a:r>
              <a:rPr lang="en-US" dirty="0"/>
              <a:t>for December (blue)</a:t>
            </a:r>
            <a:br>
              <a:rPr lang="en-US" dirty="0"/>
            </a:br>
            <a:r>
              <a:rPr lang="en-US" dirty="0"/>
              <a:t>and January (red)</a:t>
            </a:r>
          </a:p>
          <a:p>
            <a:pPr lvl="1"/>
            <a:r>
              <a:rPr lang="en-US" dirty="0"/>
              <a:t>Why would one</a:t>
            </a:r>
            <a:br>
              <a:rPr lang="en-US" dirty="0"/>
            </a:br>
            <a:r>
              <a:rPr lang="en-US" dirty="0"/>
              <a:t>sum percentages</a:t>
            </a:r>
            <a:br>
              <a:rPr lang="en-US" dirty="0"/>
            </a:br>
            <a:r>
              <a:rPr lang="en-US" dirty="0"/>
              <a:t>like these? Makes</a:t>
            </a:r>
            <a:br>
              <a:rPr lang="en-US" dirty="0"/>
            </a:br>
            <a:r>
              <a:rPr lang="en-US" dirty="0"/>
              <a:t>no sense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018" y="1396538"/>
            <a:ext cx="5740313" cy="45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</a:t>
            </a:r>
            <a:r>
              <a:rPr lang="en-US" dirty="0" smtClean="0"/>
              <a:t>Data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Those burgers make</a:t>
            </a:r>
            <a:br>
              <a:rPr lang="en-US" dirty="0"/>
            </a:br>
            <a:r>
              <a:rPr lang="en-US" dirty="0"/>
              <a:t>data extremely difficult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compare</a:t>
            </a:r>
          </a:p>
          <a:p>
            <a:pPr lvl="1"/>
            <a:r>
              <a:rPr lang="en-US" dirty="0"/>
              <a:t>The numbers don't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help </a:t>
            </a:r>
            <a:r>
              <a:rPr lang="en-US" dirty="0"/>
              <a:t>very much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8595" y="374072"/>
            <a:ext cx="4034001" cy="62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Information and </a:t>
            </a:r>
            <a:r>
              <a:rPr lang="en-US" dirty="0" smtClean="0"/>
              <a:t>Mistakes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r>
              <a:rPr lang="en-US" dirty="0"/>
              <a:t>Spelling errors</a:t>
            </a:r>
          </a:p>
          <a:p>
            <a:pPr lvl="1"/>
            <a:r>
              <a:rPr lang="en-US" dirty="0"/>
              <a:t>Also, unreadable font</a:t>
            </a:r>
          </a:p>
          <a:p>
            <a:r>
              <a:rPr lang="en-US" dirty="0"/>
              <a:t>The pie chart conveys</a:t>
            </a:r>
            <a:br>
              <a:rPr lang="en-US" dirty="0"/>
            </a:br>
            <a:r>
              <a:rPr lang="en-US" dirty="0"/>
              <a:t>no information at all</a:t>
            </a:r>
          </a:p>
          <a:p>
            <a:pPr lvl="1"/>
            <a:r>
              <a:rPr lang="en-US" dirty="0"/>
              <a:t>Better – use a bar chart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1" y="1572203"/>
            <a:ext cx="5984956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 </a:t>
            </a:r>
            <a:r>
              <a:rPr lang="en-US" dirty="0" smtClean="0"/>
              <a:t>Mistakes</a:t>
            </a:r>
            <a:r>
              <a:rPr lang="en-US" dirty="0">
                <a:solidFill>
                  <a:srgbClr val="C00000"/>
                </a:solidFill>
              </a:rPr>
              <a:t> ✘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Source: WTFViz</a:t>
            </a:r>
          </a:p>
          <a:p>
            <a:pPr lvl="1"/>
            <a:r>
              <a:rPr lang="en-US" dirty="0"/>
              <a:t>Original: Nature </a:t>
            </a:r>
            <a:r>
              <a:rPr lang="en-US" dirty="0" smtClean="0"/>
              <a:t>:(</a:t>
            </a:r>
          </a:p>
          <a:p>
            <a:r>
              <a:rPr lang="en-US" dirty="0" smtClean="0"/>
              <a:t>Bubbles make the values</a:t>
            </a:r>
            <a:br>
              <a:rPr lang="en-US" dirty="0" smtClean="0"/>
            </a:br>
            <a:r>
              <a:rPr lang="en-US" dirty="0" smtClean="0"/>
              <a:t>extremely difficult to compare</a:t>
            </a:r>
            <a:endParaRPr lang="en-US" dirty="0"/>
          </a:p>
          <a:p>
            <a:pPr lvl="1"/>
            <a:r>
              <a:rPr lang="en-US" dirty="0"/>
              <a:t>Where does the </a:t>
            </a:r>
            <a:r>
              <a:rPr lang="en-US" dirty="0" smtClean="0"/>
              <a:t>right bar </a:t>
            </a:r>
            <a:r>
              <a:rPr lang="en-US" dirty="0"/>
              <a:t>end?</a:t>
            </a:r>
          </a:p>
          <a:p>
            <a:pPr lvl="1"/>
            <a:r>
              <a:rPr lang="en-US" dirty="0"/>
              <a:t>Where does even the left bar end</a:t>
            </a:r>
            <a:r>
              <a:rPr lang="en-US" dirty="0" smtClean="0"/>
              <a:t>?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Below: Why are the bars warped?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2198" y="598516"/>
            <a:ext cx="2422209" cy="3685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967086"/>
            <a:ext cx="7543800" cy="164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0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Plots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things beautiful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37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4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Styles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Matplotlib has many default styles</a:t>
            </a:r>
          </a:p>
          <a:p>
            <a:pPr lvl="1"/>
            <a:endParaRPr lang="en-US" dirty="0"/>
          </a:p>
          <a:p>
            <a:r>
              <a:rPr lang="en-US" dirty="0"/>
              <a:t>Using a different style</a:t>
            </a:r>
          </a:p>
          <a:p>
            <a:pPr lvl="1"/>
            <a:endParaRPr lang="en-US" dirty="0"/>
          </a:p>
          <a:p>
            <a:r>
              <a:rPr lang="en-US" dirty="0"/>
              <a:t>Reverting to the default style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Jupyter notebook,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%</a:t>
            </a:r>
            <a:r>
              <a:rPr lang="en-US" dirty="0">
                <a:latin typeface="Consolas" panose="020B0609020204030204" pitchFamily="49" charset="0"/>
              </a:rPr>
              <a:t>matplotlib inline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uses its own styles</a:t>
            </a:r>
          </a:p>
          <a:p>
            <a:r>
              <a:rPr lang="en-US" dirty="0" smtClean="0"/>
              <a:t>Example</a:t>
            </a:r>
            <a:r>
              <a:rPr lang="en-US" dirty="0"/>
              <a:t>: Draw a simple scatterplot, </a:t>
            </a:r>
            <a:br>
              <a:rPr lang="en-US" dirty="0"/>
            </a:br>
            <a:r>
              <a:rPr lang="en-US" dirty="0"/>
              <a:t>histogram and / or line chart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all different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95" y="959070"/>
            <a:ext cx="3455360" cy="23257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83" y="3450673"/>
            <a:ext cx="3455360" cy="23257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4939" y="1349642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print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plt.style.available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4939" y="2267047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plt.style.use(</a:t>
            </a:r>
            <a:r>
              <a:rPr lang="en-US" dirty="0">
                <a:solidFill>
                  <a:srgbClr val="A31515"/>
                </a:solidFill>
              </a:rPr>
              <a:t>"ggplot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7710" y="3209156"/>
            <a:ext cx="3499848" cy="36933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rgbClr val="000000"/>
                </a:solidFill>
              </a:rPr>
              <a:t>plt.style.use(</a:t>
            </a:r>
            <a:r>
              <a:rPr lang="en-US" dirty="0">
                <a:solidFill>
                  <a:srgbClr val="A31515"/>
                </a:solidFill>
              </a:rPr>
              <a:t>"default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Plots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sz="2800" dirty="0"/>
              <a:t>Every call to </a:t>
            </a:r>
            <a:r>
              <a:rPr lang="en-US" sz="2800" dirty="0">
                <a:latin typeface="Consolas" panose="020B0609020204030204" pitchFamily="49" charset="0"/>
              </a:rPr>
              <a:t>plt.hist()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</a:rPr>
              <a:t>plt.plot()</a:t>
            </a:r>
            <a:r>
              <a:rPr lang="en-US" sz="2800" dirty="0"/>
              <a:t>, </a:t>
            </a:r>
            <a:r>
              <a:rPr lang="en-US" sz="2800" dirty="0" err="1">
                <a:latin typeface="Consolas" panose="020B0609020204030204" pitchFamily="49" charset="0"/>
              </a:rPr>
              <a:t>plt.boxplot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etc., accepts many arguments</a:t>
            </a:r>
          </a:p>
          <a:p>
            <a:pPr lvl="1"/>
            <a:r>
              <a:rPr lang="en-US" sz="2400" dirty="0"/>
              <a:t>Colors, markers (type, size)</a:t>
            </a:r>
          </a:p>
          <a:p>
            <a:pPr lvl="1"/>
            <a:r>
              <a:rPr lang="en-US" sz="2400" dirty="0"/>
              <a:t>Axis limits and locations, axis labels</a:t>
            </a:r>
          </a:p>
          <a:p>
            <a:pPr lvl="1"/>
            <a:r>
              <a:rPr lang="en-US" sz="2400" dirty="0"/>
              <a:t>Data labels and additional text</a:t>
            </a:r>
          </a:p>
          <a:p>
            <a:pPr lvl="1"/>
            <a:r>
              <a:rPr lang="en-US" sz="2400" dirty="0"/>
              <a:t>Legend location and appearance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3127" y="3304521"/>
            <a:ext cx="9271651" cy="341632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0000"/>
                </a:solidFill>
              </a:rPr>
              <a:t>cos_x = ... </a:t>
            </a:r>
            <a:r>
              <a:rPr lang="en-US" dirty="0">
                <a:solidFill>
                  <a:srgbClr val="008000"/>
                </a:solidFill>
              </a:rPr>
              <a:t># [-pi; pi</a:t>
            </a:r>
            <a:r>
              <a:rPr lang="en-US" dirty="0" smtClean="0">
                <a:solidFill>
                  <a:srgbClr val="008000"/>
                </a:solidFill>
              </a:rPr>
              <a:t>]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sin_x</a:t>
            </a:r>
            <a:r>
              <a:rPr lang="en-US" dirty="0" smtClean="0">
                <a:solidFill>
                  <a:srgbClr val="000000"/>
                </a:solidFill>
              </a:rPr>
              <a:t> = ...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plt.figure(</a:t>
            </a:r>
            <a:r>
              <a:rPr lang="en-US" dirty="0" err="1" smtClean="0">
                <a:solidFill>
                  <a:srgbClr val="000000"/>
                </a:solidFill>
              </a:rPr>
              <a:t>figsize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 (</a:t>
            </a:r>
            <a:r>
              <a:rPr lang="en-US" dirty="0">
                <a:solidFill>
                  <a:srgbClr val="09885A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6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(x, cos_x, </a:t>
            </a:r>
            <a:r>
              <a:rPr lang="en-US" dirty="0" smtClean="0">
                <a:solidFill>
                  <a:srgbClr val="000000"/>
                </a:solidFill>
              </a:rPr>
              <a:t>color = 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srgbClr val="A31515"/>
                </a:solidFill>
              </a:rPr>
              <a:t>blue"</a:t>
            </a:r>
            <a:r>
              <a:rPr lang="en-US" dirty="0">
                <a:solidFill>
                  <a:srgbClr val="000000"/>
                </a:solidFill>
              </a:rPr>
              <a:t>, linewidth = </a:t>
            </a:r>
            <a:r>
              <a:rPr lang="en-US" dirty="0">
                <a:solidFill>
                  <a:srgbClr val="09885A"/>
                </a:solidFill>
              </a:rPr>
              <a:t>2.5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linestyle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(x, </a:t>
            </a:r>
            <a:r>
              <a:rPr lang="en-US" dirty="0" err="1">
                <a:solidFill>
                  <a:srgbClr val="000000"/>
                </a:solidFill>
              </a:rPr>
              <a:t>sin_x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, linewidth = </a:t>
            </a:r>
            <a:r>
              <a:rPr lang="en-US" dirty="0">
                <a:solidFill>
                  <a:srgbClr val="09885A"/>
                </a:solidFill>
              </a:rPr>
              <a:t>2.5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linestyle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"-"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8000"/>
                </a:solidFill>
              </a:rPr>
              <a:t># Tick marks and labels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plt.xticks</a:t>
            </a:r>
            <a:r>
              <a:rPr lang="en-US" dirty="0">
                <a:solidFill>
                  <a:srgbClr val="000000"/>
                </a:solidFill>
              </a:rPr>
              <a:t>([-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, -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 /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np.pi</a:t>
            </a:r>
            <a:r>
              <a:rPr lang="en-US" dirty="0">
                <a:solidFill>
                  <a:srgbClr val="000000"/>
                </a:solidFill>
              </a:rPr>
              <a:t>],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[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-\</a:t>
            </a:r>
            <a:r>
              <a:rPr lang="en-US" dirty="0">
                <a:solidFill>
                  <a:srgbClr val="A31515"/>
                </a:solidFill>
              </a:rPr>
              <a:t>pi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-\</a:t>
            </a:r>
            <a:r>
              <a:rPr lang="en-US" dirty="0">
                <a:solidFill>
                  <a:srgbClr val="A31515"/>
                </a:solidFill>
              </a:rPr>
              <a:t>pi/2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  <a:r>
              <a:rPr lang="en-US" dirty="0" smtClean="0">
                <a:solidFill>
                  <a:srgbClr val="A31515"/>
                </a:solidFill>
              </a:rPr>
              <a:t>\</a:t>
            </a:r>
            <a:r>
              <a:rPr lang="en-US" dirty="0">
                <a:solidFill>
                  <a:srgbClr val="A31515"/>
                </a:solidFill>
              </a:rPr>
              <a:t>pi/2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  <a:r>
              <a:rPr lang="en-US" dirty="0" smtClean="0">
                <a:solidFill>
                  <a:srgbClr val="A31515"/>
                </a:solidFill>
              </a:rPr>
              <a:t>\</a:t>
            </a:r>
            <a:r>
              <a:rPr lang="en-US" dirty="0">
                <a:solidFill>
                  <a:srgbClr val="A31515"/>
                </a:solidFill>
              </a:rPr>
              <a:t>pi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plt.yticks</a:t>
            </a:r>
            <a:r>
              <a:rPr lang="en-US" dirty="0">
                <a:solidFill>
                  <a:srgbClr val="000000"/>
                </a:solidFill>
              </a:rPr>
              <a:t>([-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0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9885A"/>
                </a:solidFill>
              </a:rPr>
              <a:t>1</a:t>
            </a:r>
            <a:r>
              <a:rPr lang="en-US" dirty="0">
                <a:solidFill>
                  <a:srgbClr val="000000"/>
                </a:solidFill>
              </a:rPr>
              <a:t>], [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A31515"/>
                </a:solidFill>
              </a:rPr>
              <a:t>-</a:t>
            </a:r>
            <a:r>
              <a:rPr lang="en-US" dirty="0">
                <a:solidFill>
                  <a:srgbClr val="A31515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+</a:t>
            </a:r>
            <a:r>
              <a:rPr lang="en-US" dirty="0">
                <a:solidFill>
                  <a:srgbClr val="A31515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smtClean="0">
                <a:solidFill>
                  <a:srgbClr val="000000"/>
                </a:solidFill>
              </a:rPr>
              <a:t>])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label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ax.get_xticklabels</a:t>
            </a:r>
            <a:r>
              <a:rPr lang="en-US" dirty="0">
                <a:solidFill>
                  <a:srgbClr val="000000"/>
                </a:solidFill>
              </a:rPr>
              <a:t>() + </a:t>
            </a:r>
            <a:r>
              <a:rPr lang="en-US" dirty="0" err="1">
                <a:solidFill>
                  <a:srgbClr val="000000"/>
                </a:solidFill>
              </a:rPr>
              <a:t>ax.get_yticklabels</a:t>
            </a:r>
            <a:r>
              <a:rPr lang="en-US" dirty="0">
                <a:solidFill>
                  <a:srgbClr val="000000"/>
                </a:solidFill>
              </a:rPr>
              <a:t>():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label.set_fontsize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smtClean="0">
                <a:solidFill>
                  <a:srgbClr val="09885A"/>
                </a:solidFill>
              </a:rPr>
              <a:t>16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label.set_bbox</a:t>
            </a:r>
            <a:r>
              <a:rPr lang="en-US" dirty="0">
                <a:solidFill>
                  <a:srgbClr val="000000"/>
                </a:solidFill>
              </a:rPr>
              <a:t>({</a:t>
            </a:r>
            <a:r>
              <a:rPr lang="en-US" dirty="0" err="1">
                <a:solidFill>
                  <a:srgbClr val="0451A5"/>
                </a:solidFill>
              </a:rPr>
              <a:t>facecolor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"white"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451A5"/>
                </a:solidFill>
              </a:rPr>
              <a:t>edgecolor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A31515"/>
                </a:solidFill>
              </a:rPr>
              <a:t>"None"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451A5"/>
                </a:solidFill>
              </a:rPr>
              <a:t>alpha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9885A"/>
                </a:solidFill>
              </a:rPr>
              <a:t>0.65</a:t>
            </a:r>
            <a:r>
              <a:rPr lang="en-US" dirty="0">
                <a:solidFill>
                  <a:srgbClr val="000000"/>
                </a:solidFill>
              </a:rPr>
              <a:t>})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486" y="1304988"/>
            <a:ext cx="4374143" cy="2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Careful…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1" y="2013760"/>
            <a:ext cx="10516172" cy="33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1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Create a </a:t>
            </a:r>
            <a:r>
              <a:rPr lang="en-US" dirty="0" smtClean="0"/>
              <a:t>Customized Plot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40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Create a plot similar to the picture using the given data</a:t>
            </a:r>
          </a:p>
          <a:p>
            <a:pPr lvl="1"/>
            <a:r>
              <a:rPr lang="en-US" dirty="0"/>
              <a:t>This is to show that marker colors, sizes and types can be given</a:t>
            </a:r>
            <a:br>
              <a:rPr lang="en-US" dirty="0"/>
            </a:br>
            <a:r>
              <a:rPr lang="en-US" dirty="0"/>
              <a:t>as arrays – the elements are applied sequentially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954" y="3281368"/>
            <a:ext cx="9271651" cy="2862322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smtClean="0">
                <a:solidFill>
                  <a:srgbClr val="008000"/>
                </a:solidFill>
              </a:rPr>
              <a:t># </a:t>
            </a:r>
            <a:r>
              <a:rPr lang="en-US" dirty="0">
                <a:solidFill>
                  <a:srgbClr val="008000"/>
                </a:solidFill>
              </a:rPr>
              <a:t>Note that s (for size) represents the area, not radius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plt.scatter</a:t>
            </a:r>
            <a:r>
              <a:rPr lang="en-US" dirty="0">
                <a:solidFill>
                  <a:srgbClr val="000000"/>
                </a:solidFill>
              </a:rPr>
              <a:t>(x, y, s = </a:t>
            </a:r>
            <a:r>
              <a:rPr lang="en-US" dirty="0" err="1">
                <a:solidFill>
                  <a:srgbClr val="000000"/>
                </a:solidFill>
              </a:rPr>
              <a:t>np.array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y_radius</a:t>
            </a:r>
            <a:r>
              <a:rPr lang="en-US" dirty="0">
                <a:solidFill>
                  <a:srgbClr val="000000"/>
                </a:solidFill>
              </a:rPr>
              <a:t>) ** </a:t>
            </a:r>
            <a:r>
              <a:rPr lang="en-US" dirty="0">
                <a:solidFill>
                  <a:srgbClr val="09885A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 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plt.plot</a:t>
            </a:r>
            <a:r>
              <a:rPr lang="en-US" dirty="0">
                <a:solidFill>
                  <a:srgbClr val="000000"/>
                </a:solidFill>
              </a:rPr>
              <a:t>(x, y, </a:t>
            </a:r>
            <a:r>
              <a:rPr lang="en-US" dirty="0" err="1">
                <a:solidFill>
                  <a:srgbClr val="000000"/>
                </a:solidFill>
              </a:rPr>
              <a:t>linestyle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A31515"/>
                </a:solidFill>
              </a:rPr>
              <a:t>"dotted"</a:t>
            </a:r>
            <a:r>
              <a:rPr lang="en-US" dirty="0">
                <a:solidFill>
                  <a:srgbClr val="000000"/>
                </a:solidFill>
              </a:rPr>
              <a:t>, color = </a:t>
            </a:r>
            <a:r>
              <a:rPr lang="en-US" dirty="0">
                <a:solidFill>
                  <a:srgbClr val="A31515"/>
                </a:solidFill>
              </a:rPr>
              <a:t>"red"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plt.xlim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np.min</a:t>
            </a:r>
            <a:r>
              <a:rPr lang="en-US" dirty="0">
                <a:solidFill>
                  <a:srgbClr val="000000"/>
                </a:solidFill>
              </a:rPr>
              <a:t>(x) -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np.max</a:t>
            </a:r>
            <a:r>
              <a:rPr lang="en-US" dirty="0">
                <a:solidFill>
                  <a:srgbClr val="000000"/>
                </a:solidFill>
              </a:rPr>
              <a:t>(x) +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plt.ylim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np.min</a:t>
            </a:r>
            <a:r>
              <a:rPr lang="en-US" dirty="0">
                <a:solidFill>
                  <a:srgbClr val="000000"/>
                </a:solidFill>
              </a:rPr>
              <a:t>(y) -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np.max</a:t>
            </a:r>
            <a:r>
              <a:rPr lang="en-US" dirty="0">
                <a:solidFill>
                  <a:srgbClr val="000000"/>
                </a:solidFill>
              </a:rPr>
              <a:t>(y) + </a:t>
            </a:r>
            <a:r>
              <a:rPr lang="en-US" dirty="0">
                <a:solidFill>
                  <a:srgbClr val="09885A"/>
                </a:solidFill>
              </a:rPr>
              <a:t>1.3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plt.xlabel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"random x"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 err="1">
                <a:solidFill>
                  <a:srgbClr val="000000"/>
                </a:solidFill>
              </a:rPr>
              <a:t>plt.ylabel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A31515"/>
                </a:solidFill>
              </a:rPr>
              <a:t>"random y"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 err="1">
                <a:solidFill>
                  <a:srgbClr val="000000"/>
                </a:solidFill>
              </a:rPr>
              <a:t>plt.show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1954" y="2247434"/>
            <a:ext cx="9271651" cy="923330"/>
          </a:xfrm>
          <a:prstGeom prst="rect">
            <a:avLst/>
          </a:prstGeom>
          <a:noFill/>
          <a:ln w="25400">
            <a:solidFill>
              <a:srgbClr val="2196F3"/>
            </a:solidFill>
          </a:ln>
        </p:spPr>
        <p:txBody>
          <a:bodyPr wrap="square" rtlCol="0">
            <a:spAutoFit/>
          </a:bodyPr>
          <a:lstStyle>
            <a:defPPr>
              <a:defRPr lang="bg-BG"/>
            </a:defPPr>
            <a:lvl1pPr>
              <a:defRPr>
                <a:solidFill>
                  <a:srgbClr val="4D4D4D"/>
                </a:solidFill>
                <a:latin typeface="Consolas" panose="020B0609020204030204" pitchFamily="49" charset="0"/>
              </a:defRPr>
            </a:lvl1pPr>
          </a:lstStyle>
          <a:p>
            <a:r>
              <a:rPr lang="es-ES" dirty="0">
                <a:solidFill>
                  <a:srgbClr val="000000"/>
                </a:solidFill>
              </a:rPr>
              <a:t>x = [</a:t>
            </a:r>
            <a:r>
              <a:rPr lang="es-ES" dirty="0">
                <a:solidFill>
                  <a:srgbClr val="09885A"/>
                </a:solidFill>
              </a:rPr>
              <a:t>1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3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10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>
                <a:solidFill>
                  <a:srgbClr val="000000"/>
                </a:solidFill>
              </a:rPr>
              <a:t>y = [</a:t>
            </a:r>
            <a:r>
              <a:rPr lang="es-ES" dirty="0">
                <a:solidFill>
                  <a:srgbClr val="09885A"/>
                </a:solidFill>
              </a:rPr>
              <a:t>3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6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7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]</a:t>
            </a:r>
          </a:p>
          <a:p>
            <a:r>
              <a:rPr lang="es-ES" dirty="0" err="1" smtClean="0">
                <a:solidFill>
                  <a:srgbClr val="000000"/>
                </a:solidFill>
              </a:rPr>
              <a:t>y_radius</a:t>
            </a:r>
            <a:r>
              <a:rPr lang="es-ES" dirty="0" smtClean="0">
                <a:solidFill>
                  <a:srgbClr val="000000"/>
                </a:solidFill>
              </a:rPr>
              <a:t> </a:t>
            </a:r>
            <a:r>
              <a:rPr lang="es-ES" dirty="0">
                <a:solidFill>
                  <a:srgbClr val="000000"/>
                </a:solidFill>
              </a:rPr>
              <a:t>= [</a:t>
            </a:r>
            <a:r>
              <a:rPr lang="es-ES" dirty="0">
                <a:solidFill>
                  <a:srgbClr val="09885A"/>
                </a:solidFill>
              </a:rPr>
              <a:t>10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20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15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14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8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4</a:t>
            </a:r>
            <a:r>
              <a:rPr lang="es-ES" dirty="0">
                <a:solidFill>
                  <a:srgbClr val="000000"/>
                </a:solidFill>
              </a:rPr>
              <a:t>, </a:t>
            </a:r>
            <a:r>
              <a:rPr lang="es-ES" dirty="0">
                <a:solidFill>
                  <a:srgbClr val="09885A"/>
                </a:solidFill>
              </a:rPr>
              <a:t>9</a:t>
            </a:r>
            <a:r>
              <a:rPr lang="es-ES" dirty="0" smtClean="0">
                <a:solidFill>
                  <a:srgbClr val="000000"/>
                </a:solidFill>
              </a:rPr>
              <a:t>]</a:t>
            </a:r>
            <a:endParaRPr lang="es-ES" dirty="0">
              <a:solidFill>
                <a:srgbClr val="0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952" y="3954030"/>
            <a:ext cx="3837708" cy="268639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85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 Lab</a:t>
            </a:r>
            <a:r>
              <a:rPr lang="en-US" dirty="0"/>
              <a:t>: Playing with </a:t>
            </a:r>
            <a:r>
              <a:rPr lang="en-US" dirty="0" err="1" smtClean="0">
                <a:latin typeface="Consolas" panose="020B0609020204030204" pitchFamily="49" charset="0"/>
              </a:rPr>
              <a:t>matplotlib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41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very good part of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r>
              <a:rPr lang="en-US" dirty="0"/>
              <a:t> are the examples</a:t>
            </a:r>
          </a:p>
          <a:p>
            <a:pPr lvl="1"/>
            <a:r>
              <a:rPr lang="en-US" dirty="0"/>
              <a:t>See them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1"/>
            <a:r>
              <a:rPr lang="en-US" dirty="0"/>
              <a:t>See a gallery </a:t>
            </a:r>
            <a:r>
              <a:rPr lang="en-US" dirty="0">
                <a:hlinkClick r:id="rId3" action="ppaction://hlinkfile"/>
              </a:rPr>
              <a:t>here</a:t>
            </a:r>
            <a:endParaRPr lang="en-US" dirty="0"/>
          </a:p>
          <a:p>
            <a:r>
              <a:rPr lang="en-US" dirty="0"/>
              <a:t>Many examples of common use cases</a:t>
            </a:r>
          </a:p>
          <a:p>
            <a:pPr lvl="1"/>
            <a:r>
              <a:rPr lang="en-US" dirty="0"/>
              <a:t>Creating multiple plots</a:t>
            </a:r>
          </a:p>
          <a:p>
            <a:pPr lvl="1"/>
            <a:r>
              <a:rPr lang="en-US" dirty="0"/>
              <a:t>Different types of plots: violin plot, residual plot, heatmap, etc.</a:t>
            </a:r>
          </a:p>
          <a:p>
            <a:pPr lvl="1"/>
            <a:r>
              <a:rPr lang="en-US" dirty="0"/>
              <a:t>Usages of color, shaded area, markers, labels, etc.</a:t>
            </a:r>
          </a:p>
          <a:p>
            <a:r>
              <a:rPr lang="en-US" dirty="0"/>
              <a:t>Play with some of these examples to get a feel of what</a:t>
            </a:r>
            <a:br>
              <a:rPr lang="en-US" dirty="0"/>
            </a:br>
            <a:r>
              <a:rPr lang="en-US" dirty="0"/>
              <a:t>you can do with matplotlib</a:t>
            </a:r>
          </a:p>
          <a:p>
            <a:r>
              <a:rPr lang="en-US" dirty="0"/>
              <a:t>Customize some of the examples</a:t>
            </a:r>
          </a:p>
          <a:p>
            <a:pPr lvl="1"/>
            <a:r>
              <a:rPr lang="en-US" dirty="0"/>
              <a:t>Read the docs to see all parameters</a:t>
            </a:r>
          </a:p>
        </p:txBody>
      </p:sp>
    </p:spTree>
    <p:extLst>
      <p:ext uri="{BB962C8B-B14F-4D97-AF65-F5344CB8AC3E}">
        <p14:creationId xmlns:p14="http://schemas.microsoft.com/office/powerpoint/2010/main" val="9054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</a:t>
            </a:r>
            <a:r>
              <a:rPr lang="en-US" dirty="0" smtClean="0"/>
              <a:t>Analysis (EDA)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sense of our data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93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43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A process to see what the data can tell us</a:t>
            </a:r>
          </a:p>
          <a:p>
            <a:pPr lvl="1"/>
            <a:r>
              <a:rPr lang="en-US" dirty="0"/>
              <a:t>Not tied to formal data modelling or hypothesis testing</a:t>
            </a:r>
          </a:p>
          <a:p>
            <a:r>
              <a:rPr lang="en-US" dirty="0"/>
              <a:t>Many people have written about this</a:t>
            </a:r>
          </a:p>
          <a:p>
            <a:pPr lvl="1"/>
            <a:r>
              <a:rPr lang="en-US" dirty="0"/>
              <a:t>Most notably, John Tukey (1961)</a:t>
            </a:r>
          </a:p>
          <a:p>
            <a:r>
              <a:rPr lang="en-US" dirty="0"/>
              <a:t>Like data cleaning, relies heavily on the scientist's intuition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Suggest hypotheses</a:t>
            </a:r>
          </a:p>
          <a:p>
            <a:pPr lvl="1"/>
            <a:r>
              <a:rPr lang="en-US" dirty="0"/>
              <a:t>Assess assumptions on which models will be based</a:t>
            </a:r>
          </a:p>
          <a:p>
            <a:pPr lvl="1"/>
            <a:r>
              <a:rPr lang="en-US" dirty="0"/>
              <a:t>Aid selection of features (feature engineering)</a:t>
            </a:r>
          </a:p>
          <a:p>
            <a:pPr lvl="1"/>
            <a:r>
              <a:rPr lang="en-US" dirty="0"/>
              <a:t>Provide a basis for further data collections</a:t>
            </a:r>
          </a:p>
        </p:txBody>
      </p:sp>
    </p:spTree>
    <p:extLst>
      <p:ext uri="{BB962C8B-B14F-4D97-AF65-F5344CB8AC3E}">
        <p14:creationId xmlns:p14="http://schemas.microsoft.com/office/powerpoint/2010/main" val="42153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Graphs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44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Good for explaining the dataset visually</a:t>
            </a:r>
          </a:p>
          <a:p>
            <a:pPr lvl="1"/>
            <a:r>
              <a:rPr lang="en-US" dirty="0"/>
              <a:t>Show distributions, relations, comparisons and causality</a:t>
            </a:r>
            <a:br>
              <a:rPr lang="en-US" dirty="0"/>
            </a:br>
            <a:r>
              <a:rPr lang="en-US" dirty="0"/>
              <a:t>even in multivariate data</a:t>
            </a:r>
          </a:p>
          <a:p>
            <a:r>
              <a:rPr lang="en-US" dirty="0"/>
              <a:t>Principles of analytic (scientific) graphs</a:t>
            </a:r>
          </a:p>
          <a:p>
            <a:pPr lvl="1"/>
            <a:r>
              <a:rPr lang="en-US" dirty="0"/>
              <a:t>Show </a:t>
            </a:r>
            <a:r>
              <a:rPr lang="en-US" dirty="0">
                <a:solidFill>
                  <a:srgbClr val="2196F3"/>
                </a:solidFill>
              </a:rPr>
              <a:t>comparisons</a:t>
            </a:r>
          </a:p>
          <a:p>
            <a:pPr lvl="1"/>
            <a:r>
              <a:rPr lang="en-US" dirty="0"/>
              <a:t>Show </a:t>
            </a:r>
            <a:r>
              <a:rPr lang="en-US" dirty="0" smtClean="0">
                <a:solidFill>
                  <a:srgbClr val="2196F3"/>
                </a:solidFill>
              </a:rPr>
              <a:t>causality</a:t>
            </a:r>
          </a:p>
          <a:p>
            <a:pPr lvl="2"/>
            <a:r>
              <a:rPr lang="en-US" b="1" dirty="0" smtClean="0"/>
              <a:t>Correlation does not imply causation</a:t>
            </a:r>
            <a:endParaRPr lang="en-US" b="1" dirty="0"/>
          </a:p>
          <a:p>
            <a:pPr lvl="1"/>
            <a:r>
              <a:rPr lang="en-US" dirty="0"/>
              <a:t>Show </a:t>
            </a:r>
            <a:r>
              <a:rPr lang="en-US" dirty="0">
                <a:solidFill>
                  <a:srgbClr val="2196F3"/>
                </a:solidFill>
              </a:rPr>
              <a:t>multivariate </a:t>
            </a:r>
            <a:r>
              <a:rPr lang="en-US" dirty="0" smtClean="0">
                <a:solidFill>
                  <a:srgbClr val="2196F3"/>
                </a:solidFill>
              </a:rPr>
              <a:t>data</a:t>
            </a:r>
            <a:r>
              <a:rPr lang="en-US" dirty="0" smtClean="0"/>
              <a:t> (many variables)</a:t>
            </a:r>
            <a:endParaRPr lang="en-US" dirty="0"/>
          </a:p>
          <a:p>
            <a:pPr lvl="1"/>
            <a:r>
              <a:rPr lang="en-US" dirty="0"/>
              <a:t>Integrate evidence </a:t>
            </a:r>
            <a:r>
              <a:rPr lang="en-US" dirty="0" smtClean="0"/>
              <a:t>from </a:t>
            </a:r>
            <a:r>
              <a:rPr lang="en-US" dirty="0">
                <a:solidFill>
                  <a:srgbClr val="2196F3"/>
                </a:solidFill>
              </a:rPr>
              <a:t>multiple </a:t>
            </a:r>
            <a:r>
              <a:rPr lang="en-US" dirty="0" smtClean="0">
                <a:solidFill>
                  <a:srgbClr val="2196F3"/>
                </a:solidFill>
              </a:rPr>
              <a:t>sources</a:t>
            </a:r>
            <a:endParaRPr lang="en-US" dirty="0">
              <a:solidFill>
                <a:srgbClr val="2196F3"/>
              </a:solidFill>
            </a:endParaRPr>
          </a:p>
          <a:p>
            <a:pPr lvl="1"/>
            <a:r>
              <a:rPr lang="en-US" dirty="0"/>
              <a:t>Describe and </a:t>
            </a:r>
            <a:r>
              <a:rPr lang="en-US" dirty="0" smtClean="0">
                <a:solidFill>
                  <a:srgbClr val="2196F3"/>
                </a:solidFill>
              </a:rPr>
              <a:t>document</a:t>
            </a:r>
            <a:r>
              <a:rPr lang="en-US" dirty="0" smtClean="0"/>
              <a:t> evidence</a:t>
            </a:r>
            <a:endParaRPr lang="en-US" dirty="0"/>
          </a:p>
          <a:p>
            <a:pPr lvl="1"/>
            <a:r>
              <a:rPr lang="en-US" b="1" dirty="0"/>
              <a:t>"Content is </a:t>
            </a:r>
            <a:r>
              <a:rPr lang="en-US" b="1" dirty="0" smtClean="0"/>
              <a:t>king"</a:t>
            </a:r>
            <a:endParaRPr lang="en-US" dirty="0"/>
          </a:p>
          <a:p>
            <a:pPr lvl="2"/>
            <a:r>
              <a:rPr lang="en-US" dirty="0" smtClean="0"/>
              <a:t>We </a:t>
            </a:r>
            <a:r>
              <a:rPr lang="en-US" dirty="0"/>
              <a:t>have to have something interesting to </a:t>
            </a:r>
            <a:r>
              <a:rPr lang="en-US" dirty="0" smtClean="0"/>
              <a:t>report</a:t>
            </a:r>
          </a:p>
          <a:p>
            <a:r>
              <a:rPr lang="en-US" dirty="0" smtClean="0"/>
              <a:t>These principles apply to EDA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/>
              <a:t>Exploration of the Iris Dataset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45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One of the most famous datasets in </a:t>
            </a:r>
            <a:r>
              <a:rPr lang="en-US" dirty="0" smtClean="0"/>
              <a:t>data science</a:t>
            </a:r>
            <a:endParaRPr lang="en-US" dirty="0"/>
          </a:p>
          <a:p>
            <a:pPr lvl="1"/>
            <a:r>
              <a:rPr lang="en-US" dirty="0"/>
              <a:t>Sizes of petals and sepals (see picture)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three classes of iris flowers</a:t>
            </a:r>
          </a:p>
          <a:p>
            <a:r>
              <a:rPr lang="en-US" dirty="0"/>
              <a:t>Read, inspect and clean the </a:t>
            </a:r>
            <a:r>
              <a:rPr lang="en-US" dirty="0">
                <a:hlinkClick r:id="rId2"/>
              </a:rPr>
              <a:t>dataset</a:t>
            </a:r>
            <a:endParaRPr lang="en-US" dirty="0"/>
          </a:p>
          <a:p>
            <a:pPr lvl="1"/>
            <a:r>
              <a:rPr lang="en-US" dirty="0"/>
              <a:t>Using the data cleaning approaches you already know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Can we predict classes from sizes?</a:t>
            </a:r>
          </a:p>
          <a:p>
            <a:r>
              <a:rPr lang="en-US" dirty="0"/>
              <a:t>Inspect the distributions</a:t>
            </a:r>
          </a:p>
          <a:p>
            <a:pPr lvl="1"/>
            <a:r>
              <a:rPr lang="en-US" dirty="0"/>
              <a:t>Plot histograms and boxplots, print </a:t>
            </a:r>
            <a:r>
              <a:rPr lang="en-US" dirty="0" smtClean="0"/>
              <a:t>stats</a:t>
            </a:r>
            <a:endParaRPr lang="en-US" dirty="0"/>
          </a:p>
          <a:p>
            <a:pPr lvl="2"/>
            <a:r>
              <a:rPr lang="en-US" dirty="0" smtClean="0"/>
              <a:t>Try different plot settings</a:t>
            </a:r>
            <a:endParaRPr lang="en-US" dirty="0"/>
          </a:p>
          <a:p>
            <a:pPr lvl="1"/>
            <a:r>
              <a:rPr lang="en-US" dirty="0"/>
              <a:t>Compare the quantities – scatterplots</a:t>
            </a:r>
          </a:p>
          <a:p>
            <a:pPr lvl="2"/>
            <a:r>
              <a:rPr lang="en-US" dirty="0"/>
              <a:t>In some cases, a "brute force" method might</a:t>
            </a:r>
            <a:br>
              <a:rPr lang="en-US" dirty="0"/>
            </a:br>
            <a:r>
              <a:rPr lang="en-US" dirty="0"/>
              <a:t>be useful – compare everything against everything else</a:t>
            </a:r>
          </a:p>
          <a:p>
            <a:pPr lvl="1"/>
            <a:r>
              <a:rPr lang="en-US" dirty="0"/>
              <a:t>Plot a correlation matrix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73" y="3503805"/>
            <a:ext cx="2610197" cy="28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Exploration of the Iris Dataset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 fontScale="92500"/>
          </a:bodyPr>
          <a:lstStyle/>
          <a:p>
            <a:r>
              <a:rPr lang="en-US" dirty="0"/>
              <a:t>Usually, we first perform univariate analysis, then go on</a:t>
            </a:r>
            <a:br>
              <a:rPr lang="en-US" dirty="0"/>
            </a:br>
            <a:r>
              <a:rPr lang="en-US" dirty="0"/>
              <a:t>to find correlations</a:t>
            </a:r>
          </a:p>
          <a:p>
            <a:pPr lvl="1"/>
            <a:r>
              <a:rPr lang="en-US" dirty="0"/>
              <a:t>Plot the entire distribution first</a:t>
            </a:r>
          </a:p>
          <a:p>
            <a:pPr lvl="1"/>
            <a:r>
              <a:rPr lang="en-US" dirty="0"/>
              <a:t>Start to break down by factors (in this case – the iris types)</a:t>
            </a:r>
          </a:p>
          <a:p>
            <a:pPr lvl="1"/>
            <a:r>
              <a:rPr lang="en-US" dirty="0"/>
              <a:t>Create additional columns if needed (data transforms)</a:t>
            </a:r>
          </a:p>
          <a:p>
            <a:pPr lvl="1"/>
            <a:r>
              <a:rPr lang="en-US" dirty="0"/>
              <a:t>Apply grouping, averaging and summing over groups to get</a:t>
            </a:r>
            <a:br>
              <a:rPr lang="en-US" dirty="0"/>
            </a:br>
            <a:r>
              <a:rPr lang="en-US" dirty="0"/>
              <a:t>an idea of possible "clusters" in the data</a:t>
            </a:r>
          </a:p>
          <a:p>
            <a:pPr lvl="1"/>
            <a:r>
              <a:rPr lang="en-US" dirty="0"/>
              <a:t>Inspect and plot certain data ranges (using filtering)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Have fun with the data but don't forget the original question!</a:t>
            </a:r>
          </a:p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After exploratory data analysis, we're usually able to form a hypothesis</a:t>
            </a:r>
            <a:br>
              <a:rPr lang="en-US" dirty="0"/>
            </a:br>
            <a:r>
              <a:rPr lang="en-US" dirty="0"/>
              <a:t>(a pair of hypotheses), model the data and check against the hypothesis</a:t>
            </a:r>
          </a:p>
          <a:p>
            <a:pPr lvl="1"/>
            <a:r>
              <a:rPr lang="en-US" dirty="0"/>
              <a:t>In other cases we can produce different visuals, graphics and dashboards</a:t>
            </a:r>
            <a:br>
              <a:rPr lang="en-US" dirty="0"/>
            </a:br>
            <a:r>
              <a:rPr lang="en-US" dirty="0"/>
              <a:t>to be used by others</a:t>
            </a:r>
          </a:p>
        </p:txBody>
      </p:sp>
    </p:spTree>
    <p:extLst>
      <p:ext uri="{BB962C8B-B14F-4D97-AF65-F5344CB8AC3E}">
        <p14:creationId xmlns:p14="http://schemas.microsoft.com/office/powerpoint/2010/main" val="30710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 Lab: Exploration of the Iris Dataset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47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 can also plot beautiful graphics using other packages</a:t>
            </a:r>
            <a:br>
              <a:rPr lang="en-US" dirty="0"/>
            </a:br>
            <a:r>
              <a:rPr lang="en-US" dirty="0"/>
              <a:t>(not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  <a:r>
              <a:rPr lang="en-US" dirty="0"/>
              <a:t>)</a:t>
            </a:r>
          </a:p>
          <a:p>
            <a:r>
              <a:rPr lang="en-US" dirty="0"/>
              <a:t>An example of one such package is </a:t>
            </a:r>
            <a:r>
              <a:rPr lang="en-US" dirty="0">
                <a:latin typeface="Consolas" panose="020B0609020204030204" pitchFamily="49" charset="0"/>
              </a:rPr>
              <a:t>seaborn</a:t>
            </a:r>
          </a:p>
          <a:p>
            <a:pPr lvl="1"/>
            <a:r>
              <a:rPr lang="en-US" dirty="0"/>
              <a:t>Contains utility functions for some commonly used plots</a:t>
            </a:r>
          </a:p>
          <a:p>
            <a:pPr lvl="1"/>
            <a:r>
              <a:rPr lang="en-US" dirty="0"/>
              <a:t>Based on </a:t>
            </a:r>
            <a:r>
              <a:rPr lang="en-US" dirty="0">
                <a:latin typeface="Consolas" panose="020B0609020204030204" pitchFamily="49" charset="0"/>
              </a:rPr>
              <a:t>matplotlib</a:t>
            </a:r>
          </a:p>
          <a:p>
            <a:pPr lvl="1"/>
            <a:r>
              <a:rPr lang="en-US" dirty="0"/>
              <a:t>Read the docs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pPr lvl="2"/>
            <a:r>
              <a:rPr lang="en-US" dirty="0"/>
              <a:t>It shows how to plot different distributions on their own and together,</a:t>
            </a:r>
            <a:br>
              <a:rPr lang="en-US" dirty="0"/>
            </a:br>
            <a:r>
              <a:rPr lang="en-US" dirty="0"/>
              <a:t>and also includes a little tutorial on an algorithm called KDE </a:t>
            </a:r>
            <a:br>
              <a:rPr lang="en-US" dirty="0"/>
            </a:br>
            <a:r>
              <a:rPr lang="en-US" dirty="0"/>
              <a:t>(kernel density estimation)</a:t>
            </a:r>
          </a:p>
          <a:p>
            <a:pPr lvl="1"/>
            <a:r>
              <a:rPr lang="en-US" dirty="0"/>
              <a:t>It also has other </a:t>
            </a:r>
            <a:r>
              <a:rPr lang="en-US" dirty="0">
                <a:hlinkClick r:id="rId3"/>
              </a:rPr>
              <a:t>tutorials</a:t>
            </a:r>
            <a:r>
              <a:rPr lang="en-US" dirty="0"/>
              <a:t> (such as </a:t>
            </a:r>
            <a:r>
              <a:rPr lang="en-US" dirty="0">
                <a:hlinkClick r:id="rId4"/>
              </a:rPr>
              <a:t>plotting linear correlations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produces good-looking graphics but can lack customizability</a:t>
            </a:r>
            <a:br>
              <a:rPr lang="en-US" dirty="0"/>
            </a:br>
            <a:r>
              <a:rPr lang="en-US" dirty="0"/>
              <a:t>in some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Other examples: </a:t>
            </a:r>
            <a:r>
              <a:rPr lang="en-US" dirty="0" smtClean="0">
                <a:hlinkClick r:id="rId5"/>
              </a:rPr>
              <a:t>bokeh</a:t>
            </a:r>
            <a:r>
              <a:rPr lang="en-US" dirty="0" smtClean="0"/>
              <a:t>, </a:t>
            </a:r>
            <a:r>
              <a:rPr lang="en-US" dirty="0" smtClean="0">
                <a:hlinkClick r:id="rId6"/>
              </a:rPr>
              <a:t>plot.ly</a:t>
            </a:r>
            <a:r>
              <a:rPr lang="en-US" dirty="0" smtClean="0"/>
              <a:t>, </a:t>
            </a:r>
            <a:r>
              <a:rPr lang="en-US" dirty="0" smtClean="0">
                <a:hlinkClick r:id="rId7"/>
              </a:rPr>
              <a:t>ggplot</a:t>
            </a:r>
            <a:endParaRPr lang="en-US" dirty="0" smtClean="0"/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7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concepts and rules</a:t>
            </a:r>
          </a:p>
          <a:p>
            <a:r>
              <a:rPr lang="en-US" dirty="0"/>
              <a:t>Creating simple plots</a:t>
            </a:r>
          </a:p>
          <a:p>
            <a:r>
              <a:rPr lang="en-US" dirty="0"/>
              <a:t>Real-life examples: good and bad</a:t>
            </a:r>
          </a:p>
          <a:p>
            <a:r>
              <a:rPr lang="en-US" dirty="0"/>
              <a:t>Customizing plots</a:t>
            </a:r>
          </a:p>
          <a:p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Basic guidelines</a:t>
            </a:r>
          </a:p>
          <a:p>
            <a:pPr lvl="1"/>
            <a:r>
              <a:rPr lang="en-US" dirty="0"/>
              <a:t>EDA as part of the data science </a:t>
            </a:r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 in</a:t>
            </a:r>
            <a:br>
              <a:rPr lang="en-US" dirty="0" smtClean="0"/>
            </a:br>
            <a:r>
              <a:rPr lang="en-US" dirty="0" smtClean="0"/>
              <a:t>Data </a:t>
            </a:r>
            <a:r>
              <a:rPr lang="en-US" dirty="0"/>
              <a:t>Visualization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tell the right story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75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We're amazingly good at spotting patterns</a:t>
            </a:r>
          </a:p>
          <a:p>
            <a:pPr lvl="1"/>
            <a:r>
              <a:rPr lang="en-US" dirty="0"/>
              <a:t>Trends over time, correlations, </a:t>
            </a:r>
            <a:br>
              <a:rPr lang="en-US" dirty="0"/>
            </a:br>
            <a:r>
              <a:rPr lang="en-US" dirty="0"/>
              <a:t>comparisons, ranges, etc.</a:t>
            </a:r>
          </a:p>
          <a:p>
            <a:r>
              <a:rPr lang="en-US" dirty="0"/>
              <a:t>Visualizing data helps us </a:t>
            </a:r>
            <a:br>
              <a:rPr lang="en-US" dirty="0"/>
            </a:br>
            <a:r>
              <a:rPr lang="en-US" dirty="0"/>
              <a:t>understand the </a:t>
            </a:r>
            <a:br>
              <a:rPr lang="en-US" dirty="0"/>
            </a:br>
            <a:r>
              <a:rPr lang="en-US" dirty="0"/>
              <a:t>information better</a:t>
            </a:r>
          </a:p>
          <a:p>
            <a:r>
              <a:rPr lang="en-US" dirty="0"/>
              <a:t>By plotting different views on the data we can</a:t>
            </a:r>
          </a:p>
          <a:p>
            <a:pPr lvl="1"/>
            <a:r>
              <a:rPr lang="en-US" dirty="0"/>
              <a:t>Help ourselves explore and understand the data</a:t>
            </a:r>
          </a:p>
          <a:p>
            <a:pPr lvl="1"/>
            <a:r>
              <a:rPr lang="en-US" dirty="0"/>
              <a:t>Convey the stories in data to others</a:t>
            </a:r>
          </a:p>
          <a:p>
            <a:r>
              <a:rPr lang="en-US" dirty="0"/>
              <a:t>Note that we're too good at spotting patterns</a:t>
            </a:r>
          </a:p>
          <a:p>
            <a:pPr lvl="1"/>
            <a:r>
              <a:rPr lang="en-US" dirty="0"/>
              <a:t>We can find patterns where they don't exist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7295" y="4082152"/>
            <a:ext cx="2297289" cy="2481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23" y="1429790"/>
            <a:ext cx="5086349" cy="179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types of </a:t>
            </a:r>
            <a:r>
              <a:rPr lang="en-US" dirty="0" smtClean="0"/>
              <a:t>graphs</a:t>
            </a:r>
            <a:r>
              <a:rPr lang="en-US" dirty="0"/>
              <a:t>, each with its own purpose</a:t>
            </a:r>
          </a:p>
          <a:p>
            <a:pPr lvl="1"/>
            <a:r>
              <a:rPr lang="en-US" b="1" dirty="0"/>
              <a:t>Histograms</a:t>
            </a:r>
            <a:r>
              <a:rPr lang="en-US" dirty="0"/>
              <a:t> – show distributions</a:t>
            </a:r>
          </a:p>
          <a:p>
            <a:pPr lvl="1"/>
            <a:r>
              <a:rPr lang="en-US" b="1" dirty="0"/>
              <a:t>Boxplots</a:t>
            </a:r>
            <a:r>
              <a:rPr lang="en-US" dirty="0"/>
              <a:t> – show the range </a:t>
            </a:r>
            <a:br>
              <a:rPr lang="en-US" dirty="0"/>
            </a:br>
            <a:r>
              <a:rPr lang="en-US" dirty="0"/>
              <a:t>and skewness of values</a:t>
            </a:r>
          </a:p>
          <a:p>
            <a:pPr lvl="1"/>
            <a:r>
              <a:rPr lang="en-US" b="1" dirty="0"/>
              <a:t>Bar charts </a:t>
            </a:r>
            <a:r>
              <a:rPr lang="en-US" dirty="0"/>
              <a:t>– show how different </a:t>
            </a:r>
            <a:br>
              <a:rPr lang="en-US" dirty="0"/>
            </a:br>
            <a:r>
              <a:rPr lang="en-US" dirty="0"/>
              <a:t>categories compare</a:t>
            </a:r>
          </a:p>
          <a:p>
            <a:pPr lvl="1"/>
            <a:r>
              <a:rPr lang="en-US" b="1" dirty="0"/>
              <a:t>Line plots </a:t>
            </a:r>
            <a:r>
              <a:rPr lang="en-US" dirty="0"/>
              <a:t>– show how one </a:t>
            </a:r>
            <a:br>
              <a:rPr lang="en-US" dirty="0"/>
            </a:br>
            <a:r>
              <a:rPr lang="en-US" dirty="0"/>
              <a:t>(dependent) variable varies with respect to</a:t>
            </a:r>
            <a:br>
              <a:rPr lang="en-US" dirty="0"/>
            </a:br>
            <a:r>
              <a:rPr lang="en-US" dirty="0"/>
              <a:t>an independent variable (e.g. over time)</a:t>
            </a:r>
          </a:p>
          <a:p>
            <a:pPr lvl="1"/>
            <a:r>
              <a:rPr lang="en-US" b="1" dirty="0"/>
              <a:t>Pie charts </a:t>
            </a:r>
            <a:r>
              <a:rPr lang="en-US" dirty="0">
                <a:solidFill>
                  <a:srgbClr val="C00000"/>
                </a:solidFill>
              </a:rPr>
              <a:t>:(</a:t>
            </a:r>
            <a:r>
              <a:rPr lang="en-US" dirty="0"/>
              <a:t> – show relative sizes </a:t>
            </a:r>
            <a:br>
              <a:rPr lang="en-US" dirty="0"/>
            </a:br>
            <a:r>
              <a:rPr lang="en-US" dirty="0"/>
              <a:t>between parts of a whole</a:t>
            </a:r>
          </a:p>
          <a:p>
            <a:pPr lvl="1"/>
            <a:r>
              <a:rPr lang="en-US" dirty="0"/>
              <a:t>Don't forget that we can also display</a:t>
            </a:r>
            <a:br>
              <a:rPr lang="en-US" dirty="0"/>
            </a:br>
            <a:r>
              <a:rPr lang="en-US" b="1" dirty="0"/>
              <a:t>single numbers </a:t>
            </a:r>
            <a:r>
              <a:rPr lang="en-US" dirty="0"/>
              <a:t>when they provide</a:t>
            </a:r>
            <a:br>
              <a:rPr lang="en-US" dirty="0"/>
            </a:br>
            <a:r>
              <a:rPr lang="en-US" dirty="0"/>
              <a:t>sufficient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33" y="1233378"/>
            <a:ext cx="1866900" cy="186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992" y="5238265"/>
            <a:ext cx="4191000" cy="1514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83" y="3358258"/>
            <a:ext cx="4156768" cy="174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Many more types of graphics depending on the context</a:t>
            </a:r>
          </a:p>
          <a:p>
            <a:r>
              <a:rPr lang="en-US" dirty="0"/>
              <a:t>Choosing the right plot is a matter of </a:t>
            </a:r>
            <a:r>
              <a:rPr lang="en-US" dirty="0">
                <a:solidFill>
                  <a:srgbClr val="2196F3"/>
                </a:solidFill>
              </a:rPr>
              <a:t>intuition</a:t>
            </a:r>
          </a:p>
          <a:p>
            <a:pPr lvl="1"/>
            <a:r>
              <a:rPr lang="en-US" dirty="0"/>
              <a:t>The goal is to </a:t>
            </a:r>
            <a:r>
              <a:rPr lang="en-US" dirty="0">
                <a:solidFill>
                  <a:srgbClr val="2196F3"/>
                </a:solidFill>
              </a:rPr>
              <a:t>present the message </a:t>
            </a:r>
            <a:r>
              <a:rPr lang="en-US" dirty="0" smtClean="0">
                <a:solidFill>
                  <a:srgbClr val="2196F3"/>
                </a:solidFill>
              </a:rPr>
              <a:t>clearly</a:t>
            </a:r>
          </a:p>
          <a:p>
            <a:pPr lvl="2"/>
            <a:r>
              <a:rPr lang="en-US" dirty="0" smtClean="0"/>
              <a:t>I.e. </a:t>
            </a:r>
            <a:r>
              <a:rPr lang="en-US" dirty="0" smtClean="0">
                <a:solidFill>
                  <a:srgbClr val="2196F3"/>
                </a:solidFill>
              </a:rPr>
              <a:t>"tell the right story"</a:t>
            </a:r>
          </a:p>
          <a:p>
            <a:r>
              <a:rPr lang="en-US" dirty="0" smtClean="0"/>
              <a:t>Two </a:t>
            </a:r>
            <a:r>
              <a:rPr lang="en-US" dirty="0"/>
              <a:t>main kinds of visualizations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scientific analysis and work – stricter </a:t>
            </a:r>
            <a:r>
              <a:rPr lang="en-US" dirty="0" smtClean="0"/>
              <a:t>rules</a:t>
            </a:r>
          </a:p>
          <a:p>
            <a:pPr lvl="2"/>
            <a:r>
              <a:rPr lang="en-US" dirty="0" smtClean="0"/>
              <a:t>For exploratory analysis / quick references</a:t>
            </a:r>
            <a:endParaRPr lang="en-US" dirty="0"/>
          </a:p>
          <a:p>
            <a:pPr lvl="1"/>
            <a:r>
              <a:rPr lang="en-US" dirty="0"/>
              <a:t>For presenting results to non-specialists – we can be creative</a:t>
            </a:r>
            <a:br>
              <a:rPr lang="en-US" dirty="0"/>
            </a:br>
            <a:r>
              <a:rPr lang="en-US" dirty="0"/>
              <a:t>but we have to keep our message in mind</a:t>
            </a:r>
          </a:p>
          <a:p>
            <a:pPr lvl="1"/>
            <a:r>
              <a:rPr lang="en-US" dirty="0"/>
              <a:t>The results may be printed or viewed as a </a:t>
            </a:r>
            <a:r>
              <a:rPr lang="en-US" dirty="0">
                <a:solidFill>
                  <a:srgbClr val="2196F3"/>
                </a:solidFill>
              </a:rPr>
              <a:t>dashboard</a:t>
            </a:r>
          </a:p>
          <a:p>
            <a:r>
              <a:rPr lang="en-US" dirty="0"/>
              <a:t>How many dimensions?</a:t>
            </a:r>
          </a:p>
          <a:p>
            <a:pPr lvl="1"/>
            <a:r>
              <a:rPr lang="en-US" dirty="0"/>
              <a:t>Each plot has two spatial dimensions but we can add more using</a:t>
            </a:r>
            <a:br>
              <a:rPr lang="en-US" dirty="0"/>
            </a:br>
            <a:r>
              <a:rPr lang="en-US" dirty="0"/>
              <a:t>color, size, even animation</a:t>
            </a:r>
          </a:p>
        </p:txBody>
      </p:sp>
    </p:spTree>
    <p:extLst>
      <p:ext uri="{BB962C8B-B14F-4D97-AF65-F5344CB8AC3E}">
        <p14:creationId xmlns:p14="http://schemas.microsoft.com/office/powerpoint/2010/main" val="11877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Knowing What (and When) to Plot (3)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To choose a plot type, think about</a:t>
            </a:r>
          </a:p>
          <a:p>
            <a:pPr lvl="1"/>
            <a:r>
              <a:rPr lang="en-US" dirty="0"/>
              <a:t>Numerical or categorical variables</a:t>
            </a:r>
          </a:p>
          <a:p>
            <a:pPr lvl="1"/>
            <a:r>
              <a:rPr lang="en-US" dirty="0"/>
              <a:t>Structure – spatial, temporal, etc.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Relative size</a:t>
            </a:r>
          </a:p>
          <a:p>
            <a:r>
              <a:rPr lang="en-US" dirty="0"/>
              <a:t>How can you know what all of these are?</a:t>
            </a:r>
          </a:p>
          <a:p>
            <a:pPr lvl="1"/>
            <a:r>
              <a:rPr lang="en-US" dirty="0"/>
              <a:t>Perform an </a:t>
            </a:r>
            <a:r>
              <a:rPr lang="en-US" b="1" dirty="0">
                <a:solidFill>
                  <a:srgbClr val="2196F3"/>
                </a:solidFill>
              </a:rPr>
              <a:t>exploratory data analysis </a:t>
            </a:r>
            <a:r>
              <a:rPr lang="en-US" dirty="0"/>
              <a:t>first</a:t>
            </a:r>
          </a:p>
          <a:p>
            <a:pPr lvl="1"/>
            <a:r>
              <a:rPr lang="en-US" dirty="0"/>
              <a:t>"Play around" with the data</a:t>
            </a:r>
          </a:p>
          <a:p>
            <a:pPr lvl="2"/>
            <a:r>
              <a:rPr lang="en-US" dirty="0"/>
              <a:t>Check different measures (such as means, standard deviations, </a:t>
            </a:r>
            <a:br>
              <a:rPr lang="en-US" dirty="0"/>
            </a:br>
            <a:r>
              <a:rPr lang="en-US" dirty="0"/>
              <a:t>ranges, etc.), plot different charts</a:t>
            </a:r>
          </a:p>
          <a:p>
            <a:pPr lvl="2"/>
            <a:r>
              <a:rPr lang="en-US" dirty="0"/>
              <a:t>Explore the distributions and relations of variables</a:t>
            </a:r>
          </a:p>
          <a:p>
            <a:pPr lvl="1"/>
            <a:r>
              <a:rPr lang="en-US" b="1" dirty="0">
                <a:solidFill>
                  <a:srgbClr val="2196F3"/>
                </a:solidFill>
              </a:rPr>
              <a:t>Document</a:t>
            </a:r>
            <a:r>
              <a:rPr lang="en-US" dirty="0"/>
              <a:t> the </a:t>
            </a:r>
            <a:r>
              <a:rPr lang="en-US" dirty="0">
                <a:solidFill>
                  <a:srgbClr val="2196F3"/>
                </a:solidFill>
              </a:rPr>
              <a:t>exploration process</a:t>
            </a:r>
            <a:r>
              <a:rPr lang="en-US" dirty="0"/>
              <a:t> and your </a:t>
            </a:r>
            <a:r>
              <a:rPr lang="en-US" dirty="0">
                <a:solidFill>
                  <a:srgbClr val="2196F3"/>
                </a:solidFill>
              </a:rPr>
              <a:t>findings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remember them later</a:t>
            </a:r>
          </a:p>
        </p:txBody>
      </p:sp>
    </p:spTree>
    <p:extLst>
      <p:ext uri="{BB962C8B-B14F-4D97-AF65-F5344CB8AC3E}">
        <p14:creationId xmlns:p14="http://schemas.microsoft.com/office/powerpoint/2010/main" val="25223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</TotalTime>
  <Words>1623</Words>
  <Application>Microsoft Office PowerPoint</Application>
  <PresentationFormat>Widescreen</PresentationFormat>
  <Paragraphs>423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Consolas</vt:lpstr>
      <vt:lpstr>Lato</vt:lpstr>
      <vt:lpstr>Montserrat Medium</vt:lpstr>
      <vt:lpstr>Open Sans</vt:lpstr>
      <vt:lpstr>Wingdings</vt:lpstr>
      <vt:lpstr>Office Theme</vt:lpstr>
      <vt:lpstr>Data Visualization. Exploratory Data Analysis</vt:lpstr>
      <vt:lpstr>sli.do #Data-Science</vt:lpstr>
      <vt:lpstr>Table of Contents</vt:lpstr>
      <vt:lpstr>Be Careful…</vt:lpstr>
      <vt:lpstr>Main Concepts in Data Visualization</vt:lpstr>
      <vt:lpstr>Data Visualization</vt:lpstr>
      <vt:lpstr>Knowing What (and When) to Plot</vt:lpstr>
      <vt:lpstr>Knowing What (and When) to Plot (2)</vt:lpstr>
      <vt:lpstr>Knowing What (and When) to Plot (3)</vt:lpstr>
      <vt:lpstr>Basic Rules</vt:lpstr>
      <vt:lpstr>Plotting Basics</vt:lpstr>
      <vt:lpstr>Plotting in matplotlib</vt:lpstr>
      <vt:lpstr>Creating Simple Plots</vt:lpstr>
      <vt:lpstr>Creating Simple Plots (2)</vt:lpstr>
      <vt:lpstr>Creating Simple Plots (3)</vt:lpstr>
      <vt:lpstr>Data Visualization Examples</vt:lpstr>
      <vt:lpstr>Some Examples</vt:lpstr>
      <vt:lpstr>Infectious Diseases and Vaccines ✔</vt:lpstr>
      <vt:lpstr>Gay Marriage Acceptance ✔</vt:lpstr>
      <vt:lpstr>Political Views of Couples ✔</vt:lpstr>
      <vt:lpstr>On-Duty Officer Deaths in the US ✔</vt:lpstr>
      <vt:lpstr>Horse Riders by Age and Gender ✔</vt:lpstr>
      <vt:lpstr>2014: The Hottest Year on Record ✔</vt:lpstr>
      <vt:lpstr>Types of Adam Sandler Movies ✔</vt:lpstr>
      <vt:lpstr>USA Wealth Distribution ✘</vt:lpstr>
      <vt:lpstr>Too Much Pie ✘</vt:lpstr>
      <vt:lpstr>Too Much Pie, Part 2 ✘</vt:lpstr>
      <vt:lpstr>Too Much Pie, Part 3 ✘</vt:lpstr>
      <vt:lpstr>No Axes ✘</vt:lpstr>
      <vt:lpstr>No Axes, Part 2 ✘</vt:lpstr>
      <vt:lpstr>Wrong Scales ✘</vt:lpstr>
      <vt:lpstr>Double Scales that Make No Sense ✘</vt:lpstr>
      <vt:lpstr>Wrong Data ✘</vt:lpstr>
      <vt:lpstr>Wrong Data ✘</vt:lpstr>
      <vt:lpstr>Wrong Information and Mistakes ✘</vt:lpstr>
      <vt:lpstr>Bar Chart Mistakes ✘</vt:lpstr>
      <vt:lpstr>Customizing Plots</vt:lpstr>
      <vt:lpstr>Applying Styles</vt:lpstr>
      <vt:lpstr>Customizing Plots</vt:lpstr>
      <vt:lpstr>Example: Create a Customized Plot</vt:lpstr>
      <vt:lpstr>* Lab: Playing with matplotlib</vt:lpstr>
      <vt:lpstr>Exploratory Data Analysis (EDA)</vt:lpstr>
      <vt:lpstr>Exploratory Data Analysis</vt:lpstr>
      <vt:lpstr>Analytic Graphs</vt:lpstr>
      <vt:lpstr>Exercise: Exploration of the Iris Dataset</vt:lpstr>
      <vt:lpstr>Lab: Exploration of the Iris Dataset (2)</vt:lpstr>
      <vt:lpstr>* Lab: Exploration of the Iris Dataset (3)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179</cp:revision>
  <dcterms:created xsi:type="dcterms:W3CDTF">2017-09-11T12:40:37Z</dcterms:created>
  <dcterms:modified xsi:type="dcterms:W3CDTF">2020-06-24T14:12:07Z</dcterms:modified>
</cp:coreProperties>
</file>