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257" r:id="rId4"/>
    <p:sldId id="291" r:id="rId5"/>
    <p:sldId id="306" r:id="rId6"/>
    <p:sldId id="292" r:id="rId7"/>
    <p:sldId id="307" r:id="rId8"/>
    <p:sldId id="293" r:id="rId9"/>
    <p:sldId id="308" r:id="rId10"/>
    <p:sldId id="295" r:id="rId11"/>
    <p:sldId id="296" r:id="rId12"/>
    <p:sldId id="309" r:id="rId13"/>
    <p:sldId id="312" r:id="rId14"/>
    <p:sldId id="298" r:id="rId15"/>
    <p:sldId id="299" r:id="rId16"/>
    <p:sldId id="310" r:id="rId17"/>
    <p:sldId id="300" r:id="rId18"/>
    <p:sldId id="301" r:id="rId19"/>
    <p:sldId id="304" r:id="rId20"/>
    <p:sldId id="311" r:id="rId21"/>
    <p:sldId id="259" r:id="rId22"/>
    <p:sldId id="261" r:id="rId2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196F3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1.7.2020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s://www.cs.auckland.ac.nz/courses/compsci773s1c/lectures/ImageProcessing-html/topic4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etterfrequency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_modules/nltk/stem/porter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2.sli.do/event/3lvp3k5n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feature_extraction.text.TfidfVectorizer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rayscale#Converting_color_to_graysca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Kernel_(image_processing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Images</a:t>
            </a:r>
            <a:br>
              <a:rPr lang="en-US" dirty="0" smtClean="0"/>
            </a:br>
            <a:r>
              <a:rPr lang="en-US" dirty="0" smtClean="0"/>
              <a:t>and Text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Reading, exploring and analyzing, </a:t>
            </a:r>
            <a:br>
              <a:rPr lang="en-US" dirty="0" smtClean="0"/>
            </a:br>
            <a:r>
              <a:rPr lang="en-US" dirty="0" smtClean="0"/>
              <a:t>feature extraction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r="4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Morphology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main operations (see </a:t>
            </a:r>
            <a:r>
              <a:rPr lang="en-US" dirty="0" smtClean="0">
                <a:hlinkClick r:id="rId2"/>
              </a:rPr>
              <a:t>this</a:t>
            </a:r>
            <a:r>
              <a:rPr lang="en-US" dirty="0" smtClean="0"/>
              <a:t> tutorial)</a:t>
            </a:r>
          </a:p>
          <a:p>
            <a:pPr lvl="1"/>
            <a:r>
              <a:rPr lang="en-US" dirty="0" smtClean="0"/>
              <a:t>Dilation, erosion, opening, closing</a:t>
            </a:r>
          </a:p>
          <a:p>
            <a:r>
              <a:rPr lang="en-US" dirty="0" smtClean="0"/>
              <a:t>A simple series of algorithms for image transformation</a:t>
            </a:r>
          </a:p>
          <a:p>
            <a:r>
              <a:rPr lang="en-US" dirty="0" smtClean="0"/>
              <a:t>Basic methodology</a:t>
            </a:r>
          </a:p>
          <a:p>
            <a:pPr lvl="1"/>
            <a:r>
              <a:rPr lang="en-US" dirty="0" smtClean="0"/>
              <a:t>Choose a structuring element (e.g. 2x2 square or cross)</a:t>
            </a:r>
          </a:p>
          <a:p>
            <a:pPr lvl="1"/>
            <a:r>
              <a:rPr lang="en-US" dirty="0" smtClean="0"/>
              <a:t>Move the element around the image</a:t>
            </a:r>
          </a:p>
          <a:p>
            <a:pPr lvl="1"/>
            <a:r>
              <a:rPr lang="en-US" dirty="0" smtClean="0"/>
              <a:t>Apply an operation</a:t>
            </a:r>
          </a:p>
          <a:p>
            <a:r>
              <a:rPr lang="en-US" dirty="0" smtClean="0"/>
              <a:t>Input: </a:t>
            </a:r>
            <a:r>
              <a:rPr lang="en-US" dirty="0"/>
              <a:t>binary image</a:t>
            </a:r>
          </a:p>
          <a:p>
            <a:pPr lvl="1"/>
            <a:r>
              <a:rPr lang="en-US" dirty="0"/>
              <a:t>Pixel values 0 and 1, not [0; </a:t>
            </a:r>
            <a:r>
              <a:rPr lang="en-US" dirty="0" smtClean="0"/>
              <a:t>255]</a:t>
            </a:r>
          </a:p>
          <a:p>
            <a:pPr lvl="2"/>
            <a:r>
              <a:rPr lang="en-US" dirty="0" smtClean="0"/>
              <a:t>This is called </a:t>
            </a:r>
            <a:r>
              <a:rPr lang="en-US" dirty="0" smtClean="0">
                <a:solidFill>
                  <a:srgbClr val="2196F3"/>
                </a:solidFill>
              </a:rPr>
              <a:t>thresholding</a:t>
            </a:r>
          </a:p>
          <a:p>
            <a:r>
              <a:rPr lang="en-US" dirty="0"/>
              <a:t>O</a:t>
            </a:r>
            <a:r>
              <a:rPr lang="en-US" dirty="0" smtClean="0"/>
              <a:t>utput: transformed image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13" y="3880085"/>
            <a:ext cx="5286895" cy="251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Morphology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get all values inside the structuring element</a:t>
            </a:r>
          </a:p>
          <a:p>
            <a:r>
              <a:rPr lang="en-US" b="1" dirty="0" smtClean="0">
                <a:solidFill>
                  <a:srgbClr val="2196F3"/>
                </a:solidFill>
              </a:rPr>
              <a:t>Erosion:</a:t>
            </a:r>
            <a:r>
              <a:rPr lang="en-US" dirty="0" smtClean="0"/>
              <a:t> replace all values with the min value</a:t>
            </a:r>
          </a:p>
          <a:p>
            <a:pPr lvl="1"/>
            <a:r>
              <a:rPr lang="en-US" dirty="0" smtClean="0"/>
              <a:t>Strips away a layer of pixels</a:t>
            </a:r>
          </a:p>
          <a:p>
            <a:pPr lvl="1"/>
            <a:r>
              <a:rPr lang="en-US" dirty="0" smtClean="0"/>
              <a:t>Holes become larger</a:t>
            </a:r>
          </a:p>
          <a:p>
            <a:pPr lvl="1"/>
            <a:r>
              <a:rPr lang="en-US" dirty="0" smtClean="0"/>
              <a:t>Small regions are eliminated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b="1" dirty="0" smtClean="0">
                <a:solidFill>
                  <a:srgbClr val="2196F3"/>
                </a:solidFill>
              </a:rPr>
              <a:t>Dilation:</a:t>
            </a:r>
            <a:r>
              <a:rPr lang="en-US" dirty="0" smtClean="0"/>
              <a:t> replace all values with the max value</a:t>
            </a:r>
          </a:p>
          <a:p>
            <a:pPr lvl="1"/>
            <a:r>
              <a:rPr lang="en-US" dirty="0" smtClean="0"/>
              <a:t>Adds a layer of pixels</a:t>
            </a:r>
          </a:p>
          <a:p>
            <a:pPr lvl="1"/>
            <a:r>
              <a:rPr lang="en-US" dirty="0" smtClean="0"/>
              <a:t>Gaps become smaller</a:t>
            </a:r>
          </a:p>
          <a:p>
            <a:pPr lvl="1"/>
            <a:r>
              <a:rPr lang="en-US" dirty="0" smtClean="0"/>
              <a:t>Small gaps are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55" y="1873133"/>
            <a:ext cx="4219575" cy="1724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517" y="4498663"/>
            <a:ext cx="4215913" cy="16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Morphology (3)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2196F3"/>
                </a:solidFill>
              </a:rPr>
              <a:t>Opening:</a:t>
            </a:r>
            <a:r>
              <a:rPr lang="en-US" dirty="0" smtClean="0"/>
              <a:t> erosion followed by dilation</a:t>
            </a:r>
          </a:p>
          <a:p>
            <a:pPr lvl="1"/>
            <a:r>
              <a:rPr lang="en-US" dirty="0"/>
              <a:t>Pixels which survived erosion are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restored to </a:t>
            </a:r>
            <a:r>
              <a:rPr lang="en-US" dirty="0"/>
              <a:t>their original size</a:t>
            </a:r>
          </a:p>
          <a:p>
            <a:pPr lvl="1"/>
            <a:r>
              <a:rPr lang="en-US" dirty="0" smtClean="0"/>
              <a:t>Opens up a gap between two objects</a:t>
            </a:r>
            <a:br>
              <a:rPr lang="en-US" dirty="0" smtClean="0"/>
            </a:br>
            <a:r>
              <a:rPr lang="en-US" dirty="0" smtClean="0"/>
              <a:t>connected by thin bridges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2196F3"/>
                </a:solidFill>
              </a:rPr>
              <a:t>Closing:</a:t>
            </a:r>
            <a:r>
              <a:rPr lang="en-US" b="1" dirty="0" smtClean="0">
                <a:solidFill>
                  <a:srgbClr val="3A4BA7"/>
                </a:solidFill>
              </a:rPr>
              <a:t> </a:t>
            </a:r>
            <a:r>
              <a:rPr lang="en-US" dirty="0" smtClean="0"/>
              <a:t>dilation </a:t>
            </a:r>
            <a:r>
              <a:rPr lang="en-US" dirty="0"/>
              <a:t>followed by</a:t>
            </a:r>
            <a:r>
              <a:rPr lang="en-US" dirty="0" smtClean="0"/>
              <a:t> erosion</a:t>
            </a:r>
          </a:p>
          <a:p>
            <a:pPr lvl="1"/>
            <a:r>
              <a:rPr lang="en-US" dirty="0" smtClean="0"/>
              <a:t>Fills in holes in the regions while </a:t>
            </a:r>
            <a:br>
              <a:rPr lang="en-US" dirty="0" smtClean="0"/>
            </a:br>
            <a:r>
              <a:rPr lang="en-US" dirty="0" smtClean="0"/>
              <a:t>keeping the initial region sizes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5" y="4187893"/>
            <a:ext cx="3986996" cy="168272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882936" y="1612986"/>
            <a:ext cx="3940235" cy="1682029"/>
            <a:chOff x="6882936" y="1612986"/>
            <a:chExt cx="3940235" cy="168202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936" y="1617402"/>
              <a:ext cx="1677613" cy="167761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2614" y="1612986"/>
              <a:ext cx="1680557" cy="168055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06" t="37608" r="44193" b="49548"/>
            <a:stretch/>
          </p:blipFill>
          <p:spPr>
            <a:xfrm>
              <a:off x="8593801" y="2336885"/>
              <a:ext cx="490452" cy="216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8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Operations on Images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Matrix operations – pixel-wise</a:t>
                </a:r>
              </a:p>
              <a:p>
                <a:pPr lvl="1"/>
                <a:r>
                  <a:rPr lang="en-US" dirty="0" smtClean="0">
                    <a:solidFill>
                      <a:srgbClr val="4D4D4D"/>
                    </a:solidFill>
                  </a:rPr>
                  <a:t>One image: Addition, gain, negative; resampling, cutting</a:t>
                </a:r>
              </a:p>
              <a:p>
                <a:pPr lvl="1"/>
                <a:r>
                  <a:rPr lang="en-US" dirty="0" smtClean="0"/>
                  <a:t>Transformations – perspective, warp, etc.</a:t>
                </a:r>
                <a:endParaRPr lang="en-US" dirty="0" smtClean="0">
                  <a:solidFill>
                    <a:srgbClr val="4D4D4D"/>
                  </a:solidFill>
                </a:endParaRPr>
              </a:p>
              <a:p>
                <a:pPr lvl="1"/>
                <a:r>
                  <a:rPr lang="en-US" dirty="0" smtClean="0"/>
                  <a:t>Two (or more) images: Addition (multiple exposure),</a:t>
                </a:r>
                <a:br>
                  <a:rPr lang="en-US" dirty="0" smtClean="0"/>
                </a:br>
                <a:r>
                  <a:rPr lang="en-US" dirty="0" smtClean="0"/>
                  <a:t>subtraction (difference), division (normalization), averaging</a:t>
                </a:r>
              </a:p>
              <a:p>
                <a:r>
                  <a:rPr lang="en-US" dirty="0" smtClean="0"/>
                  <a:t>Thresholding</a:t>
                </a:r>
                <a:r>
                  <a:rPr lang="en-US" dirty="0" smtClean="0">
                    <a:solidFill>
                      <a:srgbClr val="4D4D4D"/>
                    </a:solidFill>
                  </a:rPr>
                  <a:t> (usually 2 levels)</a:t>
                </a:r>
              </a:p>
              <a:p>
                <a:r>
                  <a:rPr lang="en-US" dirty="0" smtClean="0"/>
                  <a:t>Fourier transform, filtering and convolution</a:t>
                </a:r>
              </a:p>
              <a:p>
                <a:r>
                  <a:rPr lang="en-US" dirty="0" smtClean="0">
                    <a:solidFill>
                      <a:srgbClr val="4D4D4D"/>
                    </a:solidFill>
                  </a:rPr>
                  <a:t>Contrast enhancement, histogram equalization</a:t>
                </a:r>
              </a:p>
              <a:p>
                <a:r>
                  <a:rPr lang="en-US" dirty="0" smtClean="0"/>
                  <a:t>Stacking (many 2D images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rgbClr val="4D4D4D"/>
                    </a:solidFill>
                  </a:rPr>
                  <a:t> one 3D image)</a:t>
                </a:r>
              </a:p>
              <a:p>
                <a:r>
                  <a:rPr lang="en-US" dirty="0" smtClean="0"/>
                  <a:t>Analysis</a:t>
                </a:r>
                <a:endParaRPr lang="en-US" dirty="0" smtClean="0">
                  <a:solidFill>
                    <a:srgbClr val="4D4D4D"/>
                  </a:solidFill>
                </a:endParaRPr>
              </a:p>
              <a:p>
                <a:pPr lvl="1"/>
                <a:r>
                  <a:rPr lang="en-US" dirty="0" smtClean="0"/>
                  <a:t>Measurements, segmentation, object extraction / identification</a:t>
                </a:r>
                <a:endParaRPr lang="en-US" dirty="0" smtClean="0">
                  <a:solidFill>
                    <a:srgbClr val="4D4D4D"/>
                  </a:solidFill>
                </a:endParaRPr>
              </a:p>
              <a:p>
                <a:pPr lvl="1"/>
                <a:r>
                  <a:rPr lang="en-US" dirty="0" smtClean="0"/>
                  <a:t>Enhancements, inpainting</a:t>
                </a:r>
                <a:endParaRPr lang="en-US" dirty="0" smtClean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82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Processing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what people write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13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Documents, written in plain text</a:t>
            </a:r>
          </a:p>
          <a:p>
            <a:pPr lvl="1"/>
            <a:r>
              <a:rPr lang="en-US" dirty="0" smtClean="0"/>
              <a:t>News, tweets, blog posts, poems, books, legal documents, etc.</a:t>
            </a:r>
          </a:p>
          <a:p>
            <a:pPr lvl="1"/>
            <a:r>
              <a:rPr lang="en-US" dirty="0" smtClean="0"/>
              <a:t>May also be auto-generated (i.e. server logs)</a:t>
            </a:r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Preprocess the text data so that it's structured</a:t>
            </a:r>
          </a:p>
          <a:p>
            <a:pPr lvl="2"/>
            <a:r>
              <a:rPr lang="en-US" dirty="0" smtClean="0"/>
              <a:t>Algorithms can analyze a table of numbers, not plain text</a:t>
            </a:r>
          </a:p>
          <a:p>
            <a:pPr lvl="3"/>
            <a:r>
              <a:rPr lang="en-US" dirty="0" smtClean="0"/>
              <a:t>This is especially true for machine learning algorithms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 smtClean="0"/>
              <a:t>Grouping texts – similar topics, similar authors</a:t>
            </a:r>
          </a:p>
          <a:p>
            <a:pPr lvl="1"/>
            <a:r>
              <a:rPr lang="en-US" dirty="0" smtClean="0"/>
              <a:t>Classification (e.g. spam / fake news prevention)</a:t>
            </a:r>
          </a:p>
          <a:p>
            <a:pPr lvl="1"/>
            <a:r>
              <a:rPr lang="en-US" dirty="0" smtClean="0"/>
              <a:t>Text summarization,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50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Frequencies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is simple: open the file, read it, close it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 string is a collection of characters</a:t>
            </a:r>
          </a:p>
          <a:p>
            <a:pPr lvl="1"/>
            <a:r>
              <a:rPr lang="en-US" dirty="0" smtClean="0"/>
              <a:t>There are several ways to count them, the easiest being</a:t>
            </a:r>
            <a:br>
              <a:rPr lang="en-US" dirty="0" smtClean="0"/>
            </a:br>
            <a:r>
              <a:rPr lang="en-US" dirty="0" smtClean="0"/>
              <a:t>by using a library: </a:t>
            </a:r>
            <a:r>
              <a:rPr lang="en-US" dirty="0" smtClean="0">
                <a:latin typeface="Consolas" panose="020B0609020204030204" pitchFamily="49" charset="0"/>
              </a:rPr>
              <a:t>collections.Counter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Most common characters (</a:t>
            </a:r>
            <a:r>
              <a:rPr lang="en-US" dirty="0" smtClean="0">
                <a:hlinkClick r:id="rId2"/>
              </a:rPr>
              <a:t>"etaoin shrdlu"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Similarly, most common words: split by all non-word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606638" y="1358345"/>
            <a:ext cx="6933006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text = </a:t>
            </a:r>
            <a:r>
              <a:rPr lang="en-US" dirty="0">
                <a:solidFill>
                  <a:srgbClr val="A31515"/>
                </a:solidFill>
              </a:rPr>
              <a:t>""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with</a:t>
            </a:r>
            <a:r>
              <a:rPr lang="en-US" dirty="0">
                <a:solidFill>
                  <a:srgbClr val="000000"/>
                </a:solidFill>
              </a:rPr>
              <a:t> open(</a:t>
            </a:r>
            <a:r>
              <a:rPr lang="en-US" dirty="0">
                <a:solidFill>
                  <a:srgbClr val="A31515"/>
                </a:solidFill>
              </a:rPr>
              <a:t>"alice.txt"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"r"</a:t>
            </a:r>
            <a:r>
              <a:rPr lang="en-US" dirty="0">
                <a:solidFill>
                  <a:srgbClr val="000000"/>
                </a:solidFill>
              </a:rPr>
              <a:t>, encoding = </a:t>
            </a:r>
            <a:r>
              <a:rPr lang="en-US" dirty="0">
                <a:solidFill>
                  <a:srgbClr val="A31515"/>
                </a:solidFill>
              </a:rPr>
              <a:t>"utf-8"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>
                <a:solidFill>
                  <a:srgbClr val="000000"/>
                </a:solidFill>
              </a:rPr>
              <a:t> f: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text </a:t>
            </a:r>
            <a:r>
              <a:rPr lang="en-US" dirty="0">
                <a:solidFill>
                  <a:srgbClr val="000000"/>
                </a:solidFill>
              </a:rPr>
              <a:t>= f.read()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(len(text))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8544" y="3960491"/>
            <a:ext cx="6581100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collections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Counter</a:t>
            </a:r>
          </a:p>
          <a:p>
            <a:r>
              <a:rPr lang="en-US" dirty="0">
                <a:solidFill>
                  <a:srgbClr val="000000"/>
                </a:solidFill>
              </a:rPr>
              <a:t>char_counter = Counter(text)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544" y="5077168"/>
            <a:ext cx="6581100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char_counter.most_common(</a:t>
            </a:r>
            <a:r>
              <a:rPr lang="en-US" dirty="0">
                <a:solidFill>
                  <a:srgbClr val="09885A"/>
                </a:solidFill>
              </a:rPr>
              <a:t>20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8544" y="5933116"/>
            <a:ext cx="6581100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re</a:t>
            </a:r>
          </a:p>
          <a:p>
            <a:r>
              <a:rPr lang="en-US" dirty="0">
                <a:solidFill>
                  <a:srgbClr val="000000"/>
                </a:solidFill>
              </a:rPr>
              <a:t>word_counter = Counter(re.split(</a:t>
            </a:r>
            <a:r>
              <a:rPr lang="en-US" dirty="0">
                <a:solidFill>
                  <a:srgbClr val="A31515"/>
                </a:solidFill>
              </a:rPr>
              <a:t>"\W+"</a:t>
            </a:r>
            <a:r>
              <a:rPr lang="en-US" dirty="0">
                <a:solidFill>
                  <a:srgbClr val="000000"/>
                </a:solidFill>
              </a:rPr>
              <a:t>, text))</a:t>
            </a:r>
          </a:p>
        </p:txBody>
      </p:sp>
    </p:spTree>
    <p:extLst>
      <p:ext uri="{BB962C8B-B14F-4D97-AF65-F5344CB8AC3E}">
        <p14:creationId xmlns:p14="http://schemas.microsoft.com/office/powerpoint/2010/main" val="35472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Text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we start working with the text, we have to </a:t>
            </a:r>
            <a:br>
              <a:rPr lang="en-US" dirty="0" smtClean="0"/>
            </a:br>
            <a:r>
              <a:rPr lang="en-US" dirty="0" smtClean="0"/>
              <a:t>"normalize" and clean up the messy data</a:t>
            </a:r>
          </a:p>
          <a:p>
            <a:pPr lvl="1"/>
            <a:r>
              <a:rPr lang="en-US" dirty="0" smtClean="0"/>
              <a:t>Remove all non-letter characters</a:t>
            </a:r>
          </a:p>
          <a:p>
            <a:pPr lvl="2"/>
            <a:r>
              <a:rPr lang="en-US" dirty="0" smtClean="0"/>
              <a:t>Numbers, punctuation, whitespace, etc.</a:t>
            </a:r>
          </a:p>
          <a:p>
            <a:pPr lvl="2"/>
            <a:r>
              <a:rPr lang="en-US" dirty="0" smtClean="0"/>
              <a:t>If needed, apply additional rules, e.g. if we're looking at tweets, </a:t>
            </a:r>
            <a:br>
              <a:rPr lang="en-US" dirty="0" smtClean="0"/>
            </a:br>
            <a:r>
              <a:rPr lang="en-US" b="1" dirty="0" smtClean="0"/>
              <a:t>@mention </a:t>
            </a:r>
            <a:r>
              <a:rPr lang="en-US" dirty="0" smtClean="0"/>
              <a:t>means a username and we may want to get rid of it</a:t>
            </a:r>
          </a:p>
          <a:p>
            <a:pPr lvl="1"/>
            <a:r>
              <a:rPr lang="en-US" dirty="0" smtClean="0"/>
              <a:t>Transform all characters to lowercase</a:t>
            </a:r>
          </a:p>
          <a:p>
            <a:pPr lvl="1"/>
            <a:r>
              <a:rPr lang="en-US" dirty="0" smtClean="0"/>
              <a:t>Remove "stopwords"</a:t>
            </a:r>
          </a:p>
          <a:p>
            <a:pPr lvl="2"/>
            <a:r>
              <a:rPr lang="en-US" dirty="0" smtClean="0"/>
              <a:t>Words that are too frequent in all documents and don't contain </a:t>
            </a:r>
            <a:br>
              <a:rPr lang="en-US" dirty="0" smtClean="0"/>
            </a:br>
            <a:r>
              <a:rPr lang="en-US" dirty="0" smtClean="0"/>
              <a:t>much information such as "the", "a", "is", etc.</a:t>
            </a:r>
          </a:p>
          <a:p>
            <a:pPr lvl="1"/>
            <a:r>
              <a:rPr lang="en-US" dirty="0" smtClean="0"/>
              <a:t>Perform stemming</a:t>
            </a:r>
          </a:p>
          <a:p>
            <a:pPr lvl="2"/>
            <a:r>
              <a:rPr lang="en-US" dirty="0" smtClean="0"/>
              <a:t>Extract the stems of all words, e.g. "connected", "connection", "connecting"</a:t>
            </a:r>
            <a:br>
              <a:rPr lang="en-US" dirty="0" smtClean="0"/>
            </a:br>
            <a:r>
              <a:rPr lang="en-US" dirty="0" smtClean="0"/>
              <a:t>should all point to "connect"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21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Stopwords and Stemming: NLTK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727363"/>
            <a:ext cx="11720941" cy="58694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NLTK is a library for working with natural language</a:t>
            </a:r>
          </a:p>
          <a:p>
            <a:pPr lvl="1"/>
            <a:r>
              <a:rPr lang="en-US" sz="2400" dirty="0" smtClean="0"/>
              <a:t>Contains all frequently used algorithms and corpora</a:t>
            </a:r>
          </a:p>
          <a:p>
            <a:pPr lvl="1"/>
            <a:r>
              <a:rPr lang="en-US" sz="2400" dirty="0" smtClean="0"/>
              <a:t>Installation: as usual, using </a:t>
            </a:r>
            <a:r>
              <a:rPr lang="en-US" sz="2400" dirty="0" smtClean="0">
                <a:latin typeface="Consolas" panose="020B0609020204030204" pitchFamily="49" charset="0"/>
              </a:rPr>
              <a:t>conda</a:t>
            </a:r>
            <a:r>
              <a:rPr lang="en-US" sz="2400" dirty="0" smtClean="0"/>
              <a:t>: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800" dirty="0" smtClean="0"/>
              <a:t>Getting and removing stopwords</a:t>
            </a:r>
          </a:p>
          <a:p>
            <a:pPr lvl="1"/>
            <a:r>
              <a:rPr lang="en-US" sz="2400" dirty="0" smtClean="0"/>
              <a:t>Download the words first</a:t>
            </a:r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r>
              <a:rPr lang="en-US" sz="2800" dirty="0" smtClean="0"/>
              <a:t>Stemming – </a:t>
            </a:r>
            <a:r>
              <a:rPr lang="en-US" sz="2800" dirty="0" smtClean="0">
                <a:hlinkClick r:id="rId2"/>
              </a:rPr>
              <a:t>Porter's algorithm</a:t>
            </a:r>
            <a:r>
              <a:rPr lang="en-US" sz="2800" dirty="0" smtClean="0"/>
              <a:t> (includes many "manual" rules)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5971117" y="1569759"/>
            <a:ext cx="2532801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conda install nltk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837" y="2853791"/>
            <a:ext cx="8212975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nltk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nltk.download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"stopwords"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nltk.corpus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stopwords</a:t>
            </a:r>
          </a:p>
          <a:p>
            <a:r>
              <a:rPr lang="en-US" dirty="0">
                <a:solidFill>
                  <a:srgbClr val="000000"/>
                </a:solidFill>
              </a:rPr>
              <a:t>stop = set(stopwords.words(</a:t>
            </a:r>
            <a:r>
              <a:rPr lang="en-US" dirty="0">
                <a:solidFill>
                  <a:srgbClr val="A31515"/>
                </a:solidFill>
              </a:rPr>
              <a:t>"english"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</a:rPr>
              <a:t>sentence = </a:t>
            </a:r>
            <a:r>
              <a:rPr lang="en-US" dirty="0">
                <a:solidFill>
                  <a:srgbClr val="A31515"/>
                </a:solidFill>
              </a:rPr>
              <a:t>"this is a foo bar sentence"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 smtClean="0">
                <a:solidFill>
                  <a:srgbClr val="000000"/>
                </a:solidFill>
              </a:rPr>
              <a:t>([w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w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sentence.lower().split()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w </a:t>
            </a:r>
            <a:r>
              <a:rPr lang="en-US" dirty="0">
                <a:solidFill>
                  <a:srgbClr val="0000FF"/>
                </a:solidFill>
              </a:rPr>
              <a:t>not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stop</a:t>
            </a:r>
            <a:r>
              <a:rPr lang="en-US" dirty="0" smtClean="0">
                <a:solidFill>
                  <a:srgbClr val="000000"/>
                </a:solidFill>
              </a:rPr>
              <a:t>])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5838" y="5099553"/>
            <a:ext cx="8212975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nltk.stem.porter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*</a:t>
            </a:r>
          </a:p>
          <a:p>
            <a:r>
              <a:rPr lang="en-US" dirty="0">
                <a:solidFill>
                  <a:srgbClr val="000000"/>
                </a:solidFill>
              </a:rPr>
              <a:t>stemmer = PorterStemmer()</a:t>
            </a:r>
          </a:p>
          <a:p>
            <a:r>
              <a:rPr lang="en-US" dirty="0">
                <a:solidFill>
                  <a:srgbClr val="000000"/>
                </a:solidFill>
              </a:rPr>
              <a:t>words = [</a:t>
            </a:r>
            <a:r>
              <a:rPr lang="en-US" dirty="0">
                <a:solidFill>
                  <a:srgbClr val="A31515"/>
                </a:solidFill>
              </a:rPr>
              <a:t>"caresses"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"flies"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"dies"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"seizing"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"itemization"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A31515"/>
                </a:solidFill>
              </a:rPr>
              <a:t>"sensational"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"traditional"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"reference"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"plotted"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([</a:t>
            </a:r>
            <a:r>
              <a:rPr lang="en-US" dirty="0" smtClean="0">
                <a:solidFill>
                  <a:srgbClr val="000000"/>
                </a:solidFill>
              </a:rPr>
              <a:t>stemmer.stem(word)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word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words</a:t>
            </a:r>
            <a:r>
              <a:rPr lang="en-US" dirty="0" smtClean="0">
                <a:solidFill>
                  <a:srgbClr val="000000"/>
                </a:solidFill>
              </a:rPr>
              <a:t>])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3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– IDF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2196F3"/>
                </a:solidFill>
              </a:rPr>
              <a:t>T</a:t>
            </a:r>
            <a:r>
              <a:rPr lang="en-US" dirty="0" smtClean="0"/>
              <a:t>erm </a:t>
            </a:r>
            <a:r>
              <a:rPr lang="en-US" b="1" dirty="0" smtClean="0">
                <a:solidFill>
                  <a:srgbClr val="2196F3"/>
                </a:solidFill>
              </a:rPr>
              <a:t>f</a:t>
            </a:r>
            <a:r>
              <a:rPr lang="en-US" dirty="0" smtClean="0"/>
              <a:t>requency – </a:t>
            </a:r>
            <a:r>
              <a:rPr lang="en-US" b="1" dirty="0" smtClean="0">
                <a:solidFill>
                  <a:srgbClr val="2196F3"/>
                </a:solidFill>
              </a:rPr>
              <a:t>i</a:t>
            </a:r>
            <a:r>
              <a:rPr lang="en-US" dirty="0" smtClean="0"/>
              <a:t>nverse </a:t>
            </a:r>
            <a:r>
              <a:rPr lang="en-US" b="1" dirty="0" smtClean="0">
                <a:solidFill>
                  <a:srgbClr val="2196F3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b="1" dirty="0" smtClean="0">
                <a:solidFill>
                  <a:srgbClr val="2196F3"/>
                </a:solidFill>
              </a:rPr>
              <a:t>f</a:t>
            </a:r>
            <a:r>
              <a:rPr lang="en-US" dirty="0" smtClean="0"/>
              <a:t>requency</a:t>
            </a:r>
          </a:p>
          <a:p>
            <a:pPr lvl="1"/>
            <a:r>
              <a:rPr lang="en-US" dirty="0" smtClean="0"/>
              <a:t>A common method to preprocess the text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High score: rare, specific words</a:t>
            </a:r>
          </a:p>
          <a:p>
            <a:pPr lvl="2"/>
            <a:r>
              <a:rPr lang="en-US" dirty="0" smtClean="0"/>
              <a:t>Hypothesis: these may be better related to the topic</a:t>
            </a:r>
          </a:p>
          <a:p>
            <a:pPr lvl="2"/>
            <a:r>
              <a:rPr lang="en-US" dirty="0" smtClean="0"/>
              <a:t>Note: This may also include misspelled words and / or names</a:t>
            </a:r>
          </a:p>
          <a:p>
            <a:pPr lvl="1"/>
            <a:r>
              <a:rPr lang="en-US" dirty="0" smtClean="0"/>
              <a:t>Low score: words that occur in nearly all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2" y="1766520"/>
            <a:ext cx="6323013" cy="210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#Data-Science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652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TF – IDF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the "20 newsgroups" dataset (from </a:t>
            </a:r>
            <a:r>
              <a:rPr lang="en-US" dirty="0" smtClean="0">
                <a:latin typeface="Consolas" panose="020B0609020204030204" pitchFamily="49" charset="0"/>
              </a:rPr>
              <a:t>scikit-learn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Initialize the algorithm (</a:t>
            </a:r>
            <a:r>
              <a:rPr lang="en-US" dirty="0" smtClean="0">
                <a:hlinkClick r:id="rId2"/>
              </a:rPr>
              <a:t>docs</a:t>
            </a:r>
            <a:r>
              <a:rPr lang="en-US" dirty="0" smtClean="0"/>
              <a:t>) and compute the matrix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Get all feature names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Get the IDF for each word / n-gram in one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551219" y="1337004"/>
            <a:ext cx="10305202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sklearn.datasets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fetch_20newsgroups</a:t>
            </a:r>
          </a:p>
          <a:p>
            <a:r>
              <a:rPr lang="en-US" dirty="0">
                <a:solidFill>
                  <a:srgbClr val="008000"/>
                </a:solidFill>
              </a:rPr>
              <a:t># Download only some categories to speed up the </a:t>
            </a:r>
            <a:r>
              <a:rPr lang="en-US" dirty="0" smtClean="0">
                <a:solidFill>
                  <a:srgbClr val="008000"/>
                </a:solidFill>
              </a:rPr>
              <a:t>process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newsgroups = fetch_20newsgroups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219" y="2691696"/>
            <a:ext cx="10305202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tfidf = TfidfVectorizer(input = </a:t>
            </a:r>
            <a:r>
              <a:rPr lang="en-US" dirty="0" smtClean="0">
                <a:solidFill>
                  <a:srgbClr val="A31515"/>
                </a:solidFill>
              </a:rPr>
              <a:t>"content"</a:t>
            </a:r>
            <a:r>
              <a:rPr lang="en-US" dirty="0" smtClean="0">
                <a:solidFill>
                  <a:srgbClr val="000000"/>
                </a:solidFill>
              </a:rPr>
              <a:t>, analyzer = </a:t>
            </a:r>
            <a:r>
              <a:rPr lang="en-US" dirty="0" smtClean="0">
                <a:solidFill>
                  <a:srgbClr val="A31515"/>
                </a:solidFill>
              </a:rPr>
              <a:t>"word"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ngram_range = (</a:t>
            </a:r>
            <a:r>
              <a:rPr lang="en-US" dirty="0" smtClean="0">
                <a:solidFill>
                  <a:srgbClr val="09885A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9885A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), min_df = </a:t>
            </a:r>
            <a:r>
              <a:rPr lang="en-US" dirty="0" smtClean="0">
                <a:solidFill>
                  <a:srgbClr val="09885A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, stop_words = stop, sublinear_tf = </a:t>
            </a:r>
            <a:r>
              <a:rPr lang="en-US" dirty="0" smtClean="0">
                <a:solidFill>
                  <a:srgbClr val="0000FF"/>
                </a:solidFill>
              </a:rPr>
              <a:t>True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tfidf_matrix </a:t>
            </a:r>
            <a:r>
              <a:rPr lang="en-US" dirty="0">
                <a:solidFill>
                  <a:srgbClr val="000000"/>
                </a:solidFill>
              </a:rPr>
              <a:t>= tfidf.fit_transform(newsgroups.data)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218" y="5041965"/>
            <a:ext cx="10305203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doc =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# Change the index to view another document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feature_index = tfidf_matrix[doc</a:t>
            </a:r>
            <a:r>
              <a:rPr lang="en-US" dirty="0" smtClean="0">
                <a:solidFill>
                  <a:srgbClr val="000000"/>
                </a:solidFill>
              </a:rPr>
              <a:t>, :].</a:t>
            </a:r>
            <a:r>
              <a:rPr lang="en-US" dirty="0">
                <a:solidFill>
                  <a:srgbClr val="000000"/>
                </a:solidFill>
              </a:rPr>
              <a:t>nonzero()[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</a:rPr>
              <a:t>tfidf_scores = zip(feature_index, [tfidf_matrix[doc, x]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x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feature_index])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w, s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[(feature_names[i], s)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(i, s)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tfidf_scores]: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print</a:t>
            </a:r>
            <a:r>
              <a:rPr lang="en-US" dirty="0" smtClean="0">
                <a:solidFill>
                  <a:srgbClr val="000000"/>
                </a:solidFill>
              </a:rPr>
              <a:t>(w</a:t>
            </a:r>
            <a:r>
              <a:rPr lang="en-US" dirty="0">
                <a:solidFill>
                  <a:srgbClr val="000000"/>
                </a:solidFill>
              </a:rPr>
              <a:t>, 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219" y="4087953"/>
            <a:ext cx="10305202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feature_names = tfidf.get_feature_names()</a:t>
            </a:r>
          </a:p>
        </p:txBody>
      </p:sp>
    </p:spTree>
    <p:extLst>
      <p:ext uri="{BB962C8B-B14F-4D97-AF65-F5344CB8AC3E}">
        <p14:creationId xmlns:p14="http://schemas.microsoft.com/office/powerpoint/2010/main" val="8277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Reading, exploring, manipulation</a:t>
            </a:r>
          </a:p>
          <a:p>
            <a:pPr lvl="1"/>
            <a:r>
              <a:rPr lang="en-US" dirty="0"/>
              <a:t>Convolution</a:t>
            </a:r>
          </a:p>
          <a:p>
            <a:pPr lvl="1"/>
            <a:r>
              <a:rPr lang="en-US" dirty="0"/>
              <a:t>Image morphology</a:t>
            </a:r>
          </a:p>
          <a:p>
            <a:r>
              <a:rPr lang="en-US" dirty="0"/>
              <a:t>Text processing</a:t>
            </a:r>
          </a:p>
          <a:p>
            <a:pPr lvl="1"/>
            <a:r>
              <a:rPr lang="en-US" dirty="0"/>
              <a:t>Text preparation</a:t>
            </a:r>
          </a:p>
          <a:p>
            <a:pPr lvl="1"/>
            <a:r>
              <a:rPr lang="en-US" dirty="0"/>
              <a:t>Frequency analysis</a:t>
            </a:r>
          </a:p>
          <a:p>
            <a:pPr lvl="1"/>
            <a:r>
              <a:rPr lang="en-US" dirty="0" smtClean="0"/>
              <a:t>TF-IDF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Reading, exploring, manipulation</a:t>
            </a:r>
          </a:p>
          <a:p>
            <a:pPr lvl="1"/>
            <a:r>
              <a:rPr lang="en-US" dirty="0" smtClean="0"/>
              <a:t>Convolution</a:t>
            </a:r>
          </a:p>
          <a:p>
            <a:pPr lvl="1"/>
            <a:r>
              <a:rPr lang="en-US" dirty="0" smtClean="0"/>
              <a:t>Image morphology</a:t>
            </a:r>
          </a:p>
          <a:p>
            <a:r>
              <a:rPr lang="en-US" dirty="0" smtClean="0"/>
              <a:t>Text processing</a:t>
            </a:r>
          </a:p>
          <a:p>
            <a:pPr lvl="1"/>
            <a:r>
              <a:rPr lang="en-US" dirty="0" smtClean="0"/>
              <a:t>Text preparation</a:t>
            </a:r>
          </a:p>
          <a:p>
            <a:pPr lvl="1"/>
            <a:r>
              <a:rPr lang="en-US" dirty="0" smtClean="0"/>
              <a:t>Frequency analysis</a:t>
            </a:r>
          </a:p>
          <a:p>
            <a:pPr lvl="1"/>
            <a:r>
              <a:rPr lang="en-US" dirty="0" smtClean="0"/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what people see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0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and Inspecting Images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There are many ways to read an image</a:t>
                </a:r>
              </a:p>
              <a:p>
                <a:pPr lvl="1"/>
                <a:r>
                  <a:rPr lang="en-US" dirty="0" smtClean="0"/>
                  <a:t>One of the easiest is using </a:t>
                </a:r>
                <a:r>
                  <a:rPr lang="en-US" dirty="0" smtClean="0">
                    <a:latin typeface="Consolas" panose="020B0609020204030204" pitchFamily="49" charset="0"/>
                  </a:rPr>
                  <a:t>scikit-image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r>
                  <a:rPr lang="en-US" dirty="0" smtClean="0"/>
                  <a:t>Displaying the image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The image is actually a matrix of pixels</a:t>
                </a:r>
              </a:p>
              <a:p>
                <a:pPr lvl="1"/>
                <a:r>
                  <a:rPr lang="en-US" dirty="0" smtClean="0"/>
                  <a:t>Each pixel is an array of three values: R, G, 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∈[0;255]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Grayscale images only have one value per pixel</a:t>
                </a:r>
              </a:p>
              <a:p>
                <a:r>
                  <a:rPr lang="en-US" dirty="0" smtClean="0"/>
                  <a:t>Most image processing algorithms are easier </a:t>
                </a:r>
                <a:br>
                  <a:rPr lang="en-US" dirty="0" smtClean="0"/>
                </a:br>
                <a:r>
                  <a:rPr lang="en-US" dirty="0" smtClean="0"/>
                  <a:t>to understand on grayscale images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047214" y="1771056"/>
            <a:ext cx="4464123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skimage.io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imread</a:t>
            </a:r>
          </a:p>
          <a:p>
            <a:r>
              <a:rPr lang="en-US" dirty="0">
                <a:solidFill>
                  <a:srgbClr val="000000"/>
                </a:solidFill>
              </a:rPr>
              <a:t>tiger_image = imread(</a:t>
            </a:r>
            <a:r>
              <a:rPr lang="en-US" dirty="0">
                <a:solidFill>
                  <a:srgbClr val="A31515"/>
                </a:solidFill>
              </a:rPr>
              <a:t>"tiger.jpg"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7214" y="2917178"/>
            <a:ext cx="4464123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plt.imshow(tiger_image)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9986" y="5654832"/>
            <a:ext cx="4464123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red = tiger_image[:, :,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</a:rPr>
              <a:t>green = tiger_image[:, :,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</a:rPr>
              <a:t>blue = tiger_image[:, :,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934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Histogram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usual, histograms tell us how the values are distributed</a:t>
            </a:r>
          </a:p>
          <a:p>
            <a:pPr lvl="1"/>
            <a:r>
              <a:rPr lang="en-US" dirty="0" smtClean="0"/>
              <a:t>How many dark values, how many light values</a:t>
            </a:r>
          </a:p>
          <a:p>
            <a:pPr lvl="1"/>
            <a:r>
              <a:rPr lang="en-US" dirty="0" smtClean="0"/>
              <a:t>Maximum brightness, peaks, etc.</a:t>
            </a:r>
          </a:p>
          <a:p>
            <a:r>
              <a:rPr lang="en-US" dirty="0" smtClean="0"/>
              <a:t>Histograms need to have a single variable</a:t>
            </a:r>
          </a:p>
          <a:p>
            <a:pPr lvl="1"/>
            <a:r>
              <a:rPr lang="en-US" dirty="0" smtClean="0"/>
              <a:t>Take each channel separately, e.g. red</a:t>
            </a:r>
          </a:p>
          <a:p>
            <a:pPr lvl="1"/>
            <a:r>
              <a:rPr lang="en-US" dirty="0" smtClean="0"/>
              <a:t>Convert the 2D matrix to 1D array: </a:t>
            </a:r>
            <a:r>
              <a:rPr lang="en-US" dirty="0" smtClean="0">
                <a:latin typeface="Consolas" panose="020B0609020204030204" pitchFamily="49" charset="0"/>
              </a:rPr>
              <a:t>image.ravel()</a:t>
            </a:r>
          </a:p>
          <a:p>
            <a:pPr lvl="1"/>
            <a:r>
              <a:rPr lang="en-US" dirty="0" smtClean="0"/>
              <a:t>Show the histogram as usual</a:t>
            </a:r>
          </a:p>
          <a:p>
            <a:pPr lvl="2"/>
            <a:r>
              <a:rPr lang="en-US" dirty="0" smtClean="0"/>
              <a:t>It’s common to use 256 bins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We can also plot all channels</a:t>
            </a:r>
            <a:br>
              <a:rPr lang="en-US" dirty="0" smtClean="0"/>
            </a:br>
            <a:r>
              <a:rPr lang="en-US" dirty="0" smtClean="0"/>
              <a:t>on a single 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479476" y="4350929"/>
            <a:ext cx="6292924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plt.hist(red.ravel</a:t>
            </a:r>
            <a:r>
              <a:rPr lang="en-US" dirty="0">
                <a:solidFill>
                  <a:srgbClr val="000000"/>
                </a:solidFill>
              </a:rPr>
              <a:t>(), bins = </a:t>
            </a:r>
            <a:r>
              <a:rPr lang="en-US" dirty="0">
                <a:solidFill>
                  <a:srgbClr val="09885A"/>
                </a:solidFill>
              </a:rPr>
              <a:t>256</a:t>
            </a:r>
            <a:r>
              <a:rPr lang="en-US" dirty="0">
                <a:solidFill>
                  <a:srgbClr val="000000"/>
                </a:solidFill>
              </a:rPr>
              <a:t>, color = </a:t>
            </a:r>
            <a:r>
              <a:rPr lang="en-US" dirty="0">
                <a:solidFill>
                  <a:srgbClr val="A31515"/>
                </a:solidFill>
              </a:rPr>
              <a:t>"red"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plt.show()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92" y="5101407"/>
            <a:ext cx="2572694" cy="16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Grayscale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working per channel is not necessary</a:t>
            </a:r>
          </a:p>
          <a:p>
            <a:pPr lvl="1"/>
            <a:r>
              <a:rPr lang="en-US" dirty="0" smtClean="0"/>
              <a:t>We can combine all three channels and get a grayscale image</a:t>
            </a:r>
          </a:p>
          <a:p>
            <a:pPr lvl="1"/>
            <a:r>
              <a:rPr lang="en-US" dirty="0" smtClean="0"/>
              <a:t>Simplest way: get the mean of all values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Better way: use coefficients for each channel</a:t>
            </a:r>
          </a:p>
          <a:p>
            <a:pPr lvl="2"/>
            <a:r>
              <a:rPr lang="en-US" dirty="0" smtClean="0"/>
              <a:t>The human eye discerns colors differently</a:t>
            </a:r>
          </a:p>
          <a:p>
            <a:pPr lvl="2"/>
            <a:r>
              <a:rPr lang="en-US" dirty="0" smtClean="0"/>
              <a:t>We’re more sensitive to green colors</a:t>
            </a:r>
          </a:p>
          <a:p>
            <a:pPr lvl="2"/>
            <a:r>
              <a:rPr lang="en-US" dirty="0" smtClean="0"/>
              <a:t>Some formulas are given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marL="1371600" lvl="3" indent="0">
              <a:buNone/>
            </a:pPr>
            <a:endParaRPr lang="en-US" dirty="0"/>
          </a:p>
          <a:p>
            <a:pPr lvl="1"/>
            <a:r>
              <a:rPr lang="en-US" dirty="0" smtClean="0"/>
              <a:t>Depending on the image, the differences may </a:t>
            </a:r>
            <a:br>
              <a:rPr lang="en-US" dirty="0" smtClean="0"/>
            </a:br>
            <a:r>
              <a:rPr lang="en-US" dirty="0" smtClean="0"/>
              <a:t>or may not be easy to see</a:t>
            </a:r>
          </a:p>
          <a:p>
            <a:pPr lvl="2"/>
            <a:r>
              <a:rPr lang="en-US" dirty="0" smtClean="0"/>
              <a:t>It’s easiest to see the differences when we compare the histograms</a:t>
            </a:r>
          </a:p>
          <a:p>
            <a:r>
              <a:rPr lang="en-US" dirty="0" smtClean="0"/>
              <a:t>For art purposes, we can experiment with our own coefficients for combining all channels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013963" y="2189619"/>
            <a:ext cx="6292924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tiger_grayscale = np.mean(tiger_image, axis =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2248" y="4087690"/>
            <a:ext cx="7877884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tiger_grayscale = </a:t>
            </a:r>
            <a:r>
              <a:rPr lang="en-US" dirty="0">
                <a:solidFill>
                  <a:srgbClr val="09885A"/>
                </a:solidFill>
              </a:rPr>
              <a:t>0.299</a:t>
            </a:r>
            <a:r>
              <a:rPr lang="en-US" dirty="0">
                <a:solidFill>
                  <a:srgbClr val="000000"/>
                </a:solidFill>
              </a:rPr>
              <a:t> * red + </a:t>
            </a:r>
            <a:r>
              <a:rPr lang="en-US" dirty="0">
                <a:solidFill>
                  <a:srgbClr val="09885A"/>
                </a:solidFill>
              </a:rPr>
              <a:t>0.587</a:t>
            </a:r>
            <a:r>
              <a:rPr lang="en-US" dirty="0">
                <a:solidFill>
                  <a:srgbClr val="000000"/>
                </a:solidFill>
              </a:rPr>
              <a:t> * green + </a:t>
            </a:r>
            <a:r>
              <a:rPr lang="en-US" dirty="0">
                <a:solidFill>
                  <a:srgbClr val="09885A"/>
                </a:solidFill>
              </a:rPr>
              <a:t>0.114</a:t>
            </a:r>
            <a:r>
              <a:rPr lang="en-US" dirty="0">
                <a:solidFill>
                  <a:srgbClr val="000000"/>
                </a:solidFill>
              </a:rPr>
              <a:t> * blue </a:t>
            </a:r>
          </a:p>
        </p:txBody>
      </p:sp>
    </p:spTree>
    <p:extLst>
      <p:ext uri="{BB962C8B-B14F-4D97-AF65-F5344CB8AC3E}">
        <p14:creationId xmlns:p14="http://schemas.microsoft.com/office/powerpoint/2010/main" val="22982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Convolution kernel (filter)</a:t>
            </a:r>
          </a:p>
          <a:p>
            <a:pPr lvl="1"/>
            <a:r>
              <a:rPr lang="en-US" dirty="0" smtClean="0"/>
              <a:t>A small, usually 3x3, matrix of numbers</a:t>
            </a:r>
          </a:p>
          <a:p>
            <a:r>
              <a:rPr lang="en-US" dirty="0" smtClean="0"/>
              <a:t>Convolution process</a:t>
            </a:r>
          </a:p>
          <a:p>
            <a:pPr lvl="1"/>
            <a:r>
              <a:rPr lang="en-US" dirty="0" smtClean="0"/>
              <a:t>Input: image, kernel; output: new image</a:t>
            </a:r>
          </a:p>
          <a:p>
            <a:pPr lvl="1"/>
            <a:r>
              <a:rPr lang="en-US" dirty="0" smtClean="0"/>
              <a:t>Combining the image and a kernel</a:t>
            </a:r>
          </a:p>
          <a:p>
            <a:pPr lvl="2"/>
            <a:r>
              <a:rPr lang="en-US" dirty="0" smtClean="0"/>
              <a:t>Apply the kernel over each pixel</a:t>
            </a:r>
          </a:p>
          <a:p>
            <a:pPr lvl="2"/>
            <a:r>
              <a:rPr lang="en-US" dirty="0" smtClean="0"/>
              <a:t>Multiply the values element-wise (Hadamard product)</a:t>
            </a:r>
          </a:p>
          <a:p>
            <a:pPr lvl="2"/>
            <a:r>
              <a:rPr lang="en-US" dirty="0" smtClean="0"/>
              <a:t>Sum all values</a:t>
            </a:r>
          </a:p>
          <a:p>
            <a:pPr lvl="2"/>
            <a:r>
              <a:rPr lang="en-US" dirty="0" smtClean="0"/>
              <a:t>Assign the sum to the corresponding pixel in the output image</a:t>
            </a:r>
          </a:p>
          <a:p>
            <a:pPr lvl="3"/>
            <a:r>
              <a:rPr lang="en-US" dirty="0" smtClean="0"/>
              <a:t>Image corners are treated in different ways, not really important how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891" y="4932959"/>
            <a:ext cx="6572937" cy="17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choice of kernel depends what the output image</a:t>
            </a:r>
            <a:br>
              <a:rPr lang="en-US" dirty="0" smtClean="0"/>
            </a:br>
            <a:r>
              <a:rPr lang="en-US" dirty="0" smtClean="0"/>
              <a:t>will represent</a:t>
            </a:r>
          </a:p>
          <a:p>
            <a:pPr lvl="1"/>
            <a:r>
              <a:rPr lang="en-US" dirty="0" smtClean="0"/>
              <a:t>Some ideas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Example: box blur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964086" y="2172992"/>
            <a:ext cx="6292924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scipy.ndimage.filters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convolve</a:t>
            </a:r>
          </a:p>
          <a:p>
            <a:r>
              <a:rPr lang="en-US" dirty="0">
                <a:solidFill>
                  <a:srgbClr val="000000"/>
                </a:solidFill>
              </a:rPr>
              <a:t>convolve(image, kernel)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4086" y="3467853"/>
            <a:ext cx="7731027" cy="313932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box_blur_kernel = np.array([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[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],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[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],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[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</a:rPr>
              <a:t>]) / </a:t>
            </a:r>
            <a:r>
              <a:rPr lang="en-US" dirty="0">
                <a:solidFill>
                  <a:srgbClr val="09885A"/>
                </a:solidFill>
              </a:rPr>
              <a:t>9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blurred = convolve(tiger_grayscale, box_blur_kernel)</a:t>
            </a:r>
          </a:p>
          <a:p>
            <a:r>
              <a:rPr lang="en-US" dirty="0">
                <a:solidFill>
                  <a:srgbClr val="000000"/>
                </a:solidFill>
              </a:rPr>
              <a:t>plt.imshow(tiger_grayscale[</a:t>
            </a:r>
            <a:r>
              <a:rPr lang="en-US" dirty="0">
                <a:solidFill>
                  <a:srgbClr val="09885A"/>
                </a:solidFill>
              </a:rPr>
              <a:t>150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9885A"/>
                </a:solidFill>
              </a:rPr>
              <a:t>250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300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9885A"/>
                </a:solidFill>
              </a:rPr>
              <a:t>400</a:t>
            </a:r>
            <a:r>
              <a:rPr lang="en-US" dirty="0">
                <a:solidFill>
                  <a:srgbClr val="000000"/>
                </a:solidFill>
              </a:rPr>
              <a:t>], cmap = </a:t>
            </a:r>
            <a:r>
              <a:rPr lang="en-US" dirty="0">
                <a:solidFill>
                  <a:srgbClr val="A31515"/>
                </a:solidFill>
              </a:rPr>
              <a:t>"gray"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plt.show()</a:t>
            </a:r>
          </a:p>
          <a:p>
            <a:r>
              <a:rPr lang="en-US" dirty="0">
                <a:solidFill>
                  <a:srgbClr val="000000"/>
                </a:solidFill>
              </a:rPr>
              <a:t>plt.imshow(blurred[</a:t>
            </a:r>
            <a:r>
              <a:rPr lang="en-US" dirty="0">
                <a:solidFill>
                  <a:srgbClr val="09885A"/>
                </a:solidFill>
              </a:rPr>
              <a:t>150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9885A"/>
                </a:solidFill>
              </a:rPr>
              <a:t>250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300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9885A"/>
                </a:solidFill>
              </a:rPr>
              <a:t>400</a:t>
            </a:r>
            <a:r>
              <a:rPr lang="en-US" dirty="0">
                <a:solidFill>
                  <a:srgbClr val="000000"/>
                </a:solidFill>
              </a:rPr>
              <a:t>], cmap = </a:t>
            </a:r>
            <a:r>
              <a:rPr lang="en-US" dirty="0">
                <a:solidFill>
                  <a:srgbClr val="A31515"/>
                </a:solidFill>
              </a:rPr>
              <a:t>"gray"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plt.show()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10" y="2911995"/>
            <a:ext cx="4555806" cy="22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1166</Words>
  <Application>Microsoft Office PowerPoint</Application>
  <PresentationFormat>Widescreen</PresentationFormat>
  <Paragraphs>263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Working with Images and Text</vt:lpstr>
      <vt:lpstr>sli.do #Data-Science</vt:lpstr>
      <vt:lpstr>Table of Contents</vt:lpstr>
      <vt:lpstr>Image Processing</vt:lpstr>
      <vt:lpstr>Loading and Inspecting Images</vt:lpstr>
      <vt:lpstr>Image Histogram</vt:lpstr>
      <vt:lpstr>Converting to Grayscale</vt:lpstr>
      <vt:lpstr>Convolution</vt:lpstr>
      <vt:lpstr>Convolution (2)</vt:lpstr>
      <vt:lpstr>Image Morphology</vt:lpstr>
      <vt:lpstr>Image Morphology (2)</vt:lpstr>
      <vt:lpstr>Image Morphology (3)</vt:lpstr>
      <vt:lpstr>Other Operations on Images</vt:lpstr>
      <vt:lpstr>Text Processing</vt:lpstr>
      <vt:lpstr>Text Data</vt:lpstr>
      <vt:lpstr>Character Frequencies</vt:lpstr>
      <vt:lpstr>Preparing Text Data</vt:lpstr>
      <vt:lpstr>Stopwords and Stemming: NLTK</vt:lpstr>
      <vt:lpstr>TF – IDF</vt:lpstr>
      <vt:lpstr>Using TF – IDF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207</cp:revision>
  <dcterms:created xsi:type="dcterms:W3CDTF">2017-09-11T12:40:37Z</dcterms:created>
  <dcterms:modified xsi:type="dcterms:W3CDTF">2020-07-01T11:41:30Z</dcterms:modified>
</cp:coreProperties>
</file>