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9" r:id="rId3"/>
    <p:sldId id="257" r:id="rId4"/>
    <p:sldId id="291" r:id="rId5"/>
    <p:sldId id="306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6" r:id="rId14"/>
    <p:sldId id="317" r:id="rId15"/>
    <p:sldId id="318" r:id="rId16"/>
    <p:sldId id="320" r:id="rId17"/>
    <p:sldId id="319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28" r:id="rId26"/>
    <p:sldId id="259" r:id="rId27"/>
    <p:sldId id="261" r:id="rId28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6F3"/>
    <a:srgbClr val="4D4D4D"/>
    <a:srgbClr val="8BC34A"/>
    <a:srgbClr val="3F5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/>
          <p:cNvGrpSpPr/>
          <p:nvPr userDrawn="1"/>
        </p:nvGrpSpPr>
        <p:grpSpPr>
          <a:xfrm>
            <a:off x="3810" y="-7619"/>
            <a:ext cx="12191998" cy="6880134"/>
            <a:chOff x="3810" y="-1"/>
            <a:chExt cx="12191998" cy="6858001"/>
          </a:xfrm>
        </p:grpSpPr>
        <p:sp>
          <p:nvSpPr>
            <p:cNvPr id="109" name="Freeform 108"/>
            <p:cNvSpPr/>
            <p:nvPr userDrawn="1"/>
          </p:nvSpPr>
          <p:spPr>
            <a:xfrm>
              <a:off x="1803400" y="0"/>
              <a:ext cx="10392408" cy="6858000"/>
            </a:xfrm>
            <a:custGeom>
              <a:avLst/>
              <a:gdLst>
                <a:gd name="connsiteX0" fmla="*/ 0 w 10392408"/>
                <a:gd name="connsiteY0" fmla="*/ 0 h 6858000"/>
                <a:gd name="connsiteX1" fmla="*/ 6534783 w 10392408"/>
                <a:gd name="connsiteY1" fmla="*/ 0 h 6858000"/>
                <a:gd name="connsiteX2" fmla="*/ 6658608 w 10392408"/>
                <a:gd name="connsiteY2" fmla="*/ 0 h 6858000"/>
                <a:gd name="connsiteX3" fmla="*/ 9106533 w 10392408"/>
                <a:gd name="connsiteY3" fmla="*/ 0 h 6858000"/>
                <a:gd name="connsiteX4" fmla="*/ 10392408 w 10392408"/>
                <a:gd name="connsiteY4" fmla="*/ 6858000 h 6858000"/>
                <a:gd name="connsiteX5" fmla="*/ 6658608 w 10392408"/>
                <a:gd name="connsiteY5" fmla="*/ 6858000 h 6858000"/>
                <a:gd name="connsiteX6" fmla="*/ 5248908 w 10392408"/>
                <a:gd name="connsiteY6" fmla="*/ 6858000 h 6858000"/>
                <a:gd name="connsiteX7" fmla="*/ 0 w 1039240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92408" h="6858000">
                  <a:moveTo>
                    <a:pt x="0" y="0"/>
                  </a:moveTo>
                  <a:lnTo>
                    <a:pt x="6534783" y="0"/>
                  </a:lnTo>
                  <a:lnTo>
                    <a:pt x="6658608" y="0"/>
                  </a:lnTo>
                  <a:lnTo>
                    <a:pt x="9106533" y="0"/>
                  </a:lnTo>
                  <a:lnTo>
                    <a:pt x="10392408" y="6858000"/>
                  </a:lnTo>
                  <a:lnTo>
                    <a:pt x="6658608" y="6858000"/>
                  </a:lnTo>
                  <a:lnTo>
                    <a:pt x="524890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5" name="Freeform 104"/>
            <p:cNvSpPr/>
            <p:nvPr userDrawn="1"/>
          </p:nvSpPr>
          <p:spPr>
            <a:xfrm>
              <a:off x="1943102" y="-1"/>
              <a:ext cx="9842498" cy="6858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0" name="Freeform 89"/>
            <p:cNvSpPr/>
            <p:nvPr userDrawn="1"/>
          </p:nvSpPr>
          <p:spPr>
            <a:xfrm rot="10800000">
              <a:off x="3810" y="-1"/>
              <a:ext cx="1939290" cy="6858000"/>
            </a:xfrm>
            <a:custGeom>
              <a:avLst/>
              <a:gdLst>
                <a:gd name="connsiteX0" fmla="*/ 1939290 w 1939290"/>
                <a:gd name="connsiteY0" fmla="*/ 6858000 h 6858000"/>
                <a:gd name="connsiteX1" fmla="*/ 0 w 1939290"/>
                <a:gd name="connsiteY1" fmla="*/ 6858000 h 6858000"/>
                <a:gd name="connsiteX2" fmla="*/ 0 w 1939290"/>
                <a:gd name="connsiteY2" fmla="*/ 0 h 6858000"/>
                <a:gd name="connsiteX3" fmla="*/ 653415 w 193929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9290" h="6858000">
                  <a:moveTo>
                    <a:pt x="193929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5341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8" name="Freeform 87"/>
            <p:cNvSpPr/>
            <p:nvPr userDrawn="1"/>
          </p:nvSpPr>
          <p:spPr>
            <a:xfrm rot="10800000">
              <a:off x="419100" y="-1"/>
              <a:ext cx="1524000" cy="6858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822960" y="137160"/>
            <a:ext cx="9688467" cy="1988820"/>
          </a:xfrm>
        </p:spPr>
        <p:txBody>
          <a:bodyPr anchor="b">
            <a:normAutofit/>
          </a:bodyPr>
          <a:lstStyle>
            <a:lvl1pPr algn="r">
              <a:defRPr sz="520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097280" y="2153510"/>
            <a:ext cx="9414147" cy="1390311"/>
          </a:xfrm>
        </p:spPr>
        <p:txBody>
          <a:bodyPr>
            <a:normAutofit/>
          </a:bodyPr>
          <a:lstStyle>
            <a:lvl1pPr marL="0" indent="0" algn="r">
              <a:buNone/>
              <a:defRPr sz="3200" b="0" i="0" strike="noStrike" baseline="0">
                <a:solidFill>
                  <a:srgbClr val="2196F3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Main topics</a:t>
            </a:r>
            <a:endParaRPr lang="bg-BG" dirty="0"/>
          </a:p>
        </p:txBody>
      </p:sp>
      <p:sp>
        <p:nvSpPr>
          <p:cNvPr id="113" name="Text Placeholder 112"/>
          <p:cNvSpPr>
            <a:spLocks noGrp="1"/>
          </p:cNvSpPr>
          <p:nvPr>
            <p:ph type="body" sz="quarter" idx="10" hasCustomPrompt="1"/>
          </p:nvPr>
        </p:nvSpPr>
        <p:spPr>
          <a:xfrm>
            <a:off x="1803399" y="5339499"/>
            <a:ext cx="4281486" cy="489744"/>
          </a:xfrm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rgbClr val="4D4D4D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Name</a:t>
            </a:r>
            <a:endParaRPr lang="bg-BG" dirty="0"/>
          </a:p>
        </p:txBody>
      </p:sp>
      <p:sp>
        <p:nvSpPr>
          <p:cNvPr id="114" name="Text Placeholder 112"/>
          <p:cNvSpPr>
            <a:spLocks noGrp="1"/>
          </p:cNvSpPr>
          <p:nvPr>
            <p:ph type="body" sz="quarter" idx="11" hasCustomPrompt="1"/>
          </p:nvPr>
        </p:nvSpPr>
        <p:spPr>
          <a:xfrm>
            <a:off x="1803399" y="5829300"/>
            <a:ext cx="4281487" cy="36830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bg-BG" dirty="0"/>
          </a:p>
        </p:txBody>
      </p:sp>
      <p:sp>
        <p:nvSpPr>
          <p:cNvPr id="115" name="Text Placeholder 112"/>
          <p:cNvSpPr>
            <a:spLocks noGrp="1"/>
          </p:cNvSpPr>
          <p:nvPr>
            <p:ph type="body" sz="quarter" idx="12" hasCustomPrompt="1"/>
          </p:nvPr>
        </p:nvSpPr>
        <p:spPr>
          <a:xfrm>
            <a:off x="1803398" y="6221072"/>
            <a:ext cx="4281487" cy="44642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2196F3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 smtClean="0"/>
              <a:t>Email</a:t>
            </a:r>
            <a:endParaRPr lang="bg-BG" dirty="0"/>
          </a:p>
        </p:txBody>
      </p:sp>
      <p:sp>
        <p:nvSpPr>
          <p:cNvPr id="120" name="Picture Placeholder 119"/>
          <p:cNvSpPr>
            <a:spLocks noGrp="1"/>
          </p:cNvSpPr>
          <p:nvPr>
            <p:ph type="pic" sz="quarter" idx="13"/>
          </p:nvPr>
        </p:nvSpPr>
        <p:spPr>
          <a:xfrm>
            <a:off x="8055882" y="4202112"/>
            <a:ext cx="2466975" cy="2465388"/>
          </a:xfrm>
        </p:spPr>
        <p:txBody>
          <a:bodyPr/>
          <a:lstStyle>
            <a:lvl1pPr marL="0" indent="0">
              <a:buNone/>
              <a:defRPr>
                <a:latin typeface="+mn-lt"/>
                <a:cs typeface="Calibri" panose="020F0502020204030204" pitchFamily="34" charset="0"/>
              </a:defRPr>
            </a:lvl1pPr>
          </a:lstStyle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65761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-6350" y="0"/>
            <a:ext cx="12192000" cy="6858000"/>
            <a:chOff x="-6350" y="0"/>
            <a:chExt cx="12192000" cy="6858000"/>
          </a:xfrm>
        </p:grpSpPr>
        <p:sp>
          <p:nvSpPr>
            <p:cNvPr id="13" name="Freeform 12"/>
            <p:cNvSpPr/>
            <p:nvPr userDrawn="1"/>
          </p:nvSpPr>
          <p:spPr>
            <a:xfrm>
              <a:off x="-635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8334375 w 12192000"/>
                <a:gd name="connsiteY1" fmla="*/ 0 h 6858000"/>
                <a:gd name="connsiteX2" fmla="*/ 8458200 w 12192000"/>
                <a:gd name="connsiteY2" fmla="*/ 0 h 6858000"/>
                <a:gd name="connsiteX3" fmla="*/ 10906125 w 12192000"/>
                <a:gd name="connsiteY3" fmla="*/ 0 h 6858000"/>
                <a:gd name="connsiteX4" fmla="*/ 12192000 w 12192000"/>
                <a:gd name="connsiteY4" fmla="*/ 6858000 h 6858000"/>
                <a:gd name="connsiteX5" fmla="*/ 8458200 w 12192000"/>
                <a:gd name="connsiteY5" fmla="*/ 6858000 h 6858000"/>
                <a:gd name="connsiteX6" fmla="*/ 7048500 w 12192000"/>
                <a:gd name="connsiteY6" fmla="*/ 6858000 h 6858000"/>
                <a:gd name="connsiteX7" fmla="*/ 0 w 1219200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8334375" y="0"/>
                  </a:lnTo>
                  <a:lnTo>
                    <a:pt x="8458200" y="0"/>
                  </a:lnTo>
                  <a:lnTo>
                    <a:pt x="10906125" y="0"/>
                  </a:lnTo>
                  <a:lnTo>
                    <a:pt x="12192000" y="6858000"/>
                  </a:lnTo>
                  <a:lnTo>
                    <a:pt x="8458200" y="6858000"/>
                  </a:lnTo>
                  <a:lnTo>
                    <a:pt x="70485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" name="Freeform 8"/>
            <p:cNvSpPr/>
            <p:nvPr userDrawn="1"/>
          </p:nvSpPr>
          <p:spPr>
            <a:xfrm>
              <a:off x="0" y="0"/>
              <a:ext cx="11969750" cy="6858000"/>
            </a:xfrm>
            <a:custGeom>
              <a:avLst/>
              <a:gdLst>
                <a:gd name="connsiteX0" fmla="*/ 0 w 11969750"/>
                <a:gd name="connsiteY0" fmla="*/ 0 h 6858000"/>
                <a:gd name="connsiteX1" fmla="*/ 8112125 w 11969750"/>
                <a:gd name="connsiteY1" fmla="*/ 0 h 6858000"/>
                <a:gd name="connsiteX2" fmla="*/ 8235950 w 11969750"/>
                <a:gd name="connsiteY2" fmla="*/ 0 h 6858000"/>
                <a:gd name="connsiteX3" fmla="*/ 10683875 w 11969750"/>
                <a:gd name="connsiteY3" fmla="*/ 0 h 6858000"/>
                <a:gd name="connsiteX4" fmla="*/ 11969750 w 11969750"/>
                <a:gd name="connsiteY4" fmla="*/ 6858000 h 6858000"/>
                <a:gd name="connsiteX5" fmla="*/ 8235950 w 11969750"/>
                <a:gd name="connsiteY5" fmla="*/ 6858000 h 6858000"/>
                <a:gd name="connsiteX6" fmla="*/ 6826250 w 11969750"/>
                <a:gd name="connsiteY6" fmla="*/ 6858000 h 6858000"/>
                <a:gd name="connsiteX7" fmla="*/ 0 w 1196975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69750" h="6858000">
                  <a:moveTo>
                    <a:pt x="0" y="0"/>
                  </a:moveTo>
                  <a:lnTo>
                    <a:pt x="8112125" y="0"/>
                  </a:lnTo>
                  <a:lnTo>
                    <a:pt x="8235950" y="0"/>
                  </a:lnTo>
                  <a:lnTo>
                    <a:pt x="10683875" y="0"/>
                  </a:lnTo>
                  <a:lnTo>
                    <a:pt x="11969750" y="6858000"/>
                  </a:lnTo>
                  <a:lnTo>
                    <a:pt x="8235950" y="6858000"/>
                  </a:lnTo>
                  <a:lnTo>
                    <a:pt x="682625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18212" y="0"/>
            <a:ext cx="11720942" cy="831273"/>
          </a:xfrm>
        </p:spPr>
        <p:txBody>
          <a:bodyPr>
            <a:normAutofit/>
          </a:bodyPr>
          <a:lstStyle>
            <a:lvl1pPr algn="l">
              <a:defRPr sz="4000" baseline="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11" y="852055"/>
            <a:ext cx="11720941" cy="5869420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3000">
                <a:solidFill>
                  <a:srgbClr val="4D4D4D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 sz="2600">
                <a:solidFill>
                  <a:srgbClr val="4D4D4D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2200">
                <a:solidFill>
                  <a:srgbClr val="4D4D4D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4D4D4D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1443853" y="6424612"/>
            <a:ext cx="422564" cy="365125"/>
          </a:xfrm>
        </p:spPr>
        <p:txBody>
          <a:bodyPr/>
          <a:lstStyle/>
          <a:p>
            <a:fld id="{B9CDBA7C-99B5-4334-BAA0-6F9111C414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272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572770" y="0"/>
            <a:ext cx="11619230" cy="6858000"/>
            <a:chOff x="572770" y="0"/>
            <a:chExt cx="11619230" cy="6858000"/>
          </a:xfrm>
        </p:grpSpPr>
        <p:sp>
          <p:nvSpPr>
            <p:cNvPr id="19" name="Freeform 18"/>
            <p:cNvSpPr/>
            <p:nvPr userDrawn="1"/>
          </p:nvSpPr>
          <p:spPr>
            <a:xfrm rot="10800000">
              <a:off x="572770" y="0"/>
              <a:ext cx="11619230" cy="6858000"/>
            </a:xfrm>
            <a:custGeom>
              <a:avLst/>
              <a:gdLst>
                <a:gd name="connsiteX0" fmla="*/ 11619230 w 11619230"/>
                <a:gd name="connsiteY0" fmla="*/ 6858000 h 6858000"/>
                <a:gd name="connsiteX1" fmla="*/ 7885430 w 11619230"/>
                <a:gd name="connsiteY1" fmla="*/ 6858000 h 6858000"/>
                <a:gd name="connsiteX2" fmla="*/ 6475730 w 11619230"/>
                <a:gd name="connsiteY2" fmla="*/ 6858000 h 6858000"/>
                <a:gd name="connsiteX3" fmla="*/ 0 w 11619230"/>
                <a:gd name="connsiteY3" fmla="*/ 6858000 h 6858000"/>
                <a:gd name="connsiteX4" fmla="*/ 0 w 11619230"/>
                <a:gd name="connsiteY4" fmla="*/ 0 h 6858000"/>
                <a:gd name="connsiteX5" fmla="*/ 7761605 w 11619230"/>
                <a:gd name="connsiteY5" fmla="*/ 0 h 6858000"/>
                <a:gd name="connsiteX6" fmla="*/ 7885430 w 11619230"/>
                <a:gd name="connsiteY6" fmla="*/ 0 h 6858000"/>
                <a:gd name="connsiteX7" fmla="*/ 10333355 w 1161923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619230" h="6858000">
                  <a:moveTo>
                    <a:pt x="11619230" y="6858000"/>
                  </a:moveTo>
                  <a:lnTo>
                    <a:pt x="7885430" y="6858000"/>
                  </a:lnTo>
                  <a:lnTo>
                    <a:pt x="647573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761605" y="0"/>
                  </a:lnTo>
                  <a:lnTo>
                    <a:pt x="7885430" y="0"/>
                  </a:lnTo>
                  <a:lnTo>
                    <a:pt x="1033335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7" name="Freeform 16"/>
            <p:cNvSpPr/>
            <p:nvPr userDrawn="1"/>
          </p:nvSpPr>
          <p:spPr>
            <a:xfrm rot="10800000">
              <a:off x="988060" y="0"/>
              <a:ext cx="11203940" cy="6858000"/>
            </a:xfrm>
            <a:custGeom>
              <a:avLst/>
              <a:gdLst>
                <a:gd name="connsiteX0" fmla="*/ 11203940 w 11203940"/>
                <a:gd name="connsiteY0" fmla="*/ 6858000 h 6858000"/>
                <a:gd name="connsiteX1" fmla="*/ 7470140 w 11203940"/>
                <a:gd name="connsiteY1" fmla="*/ 6858000 h 6858000"/>
                <a:gd name="connsiteX2" fmla="*/ 6060440 w 11203940"/>
                <a:gd name="connsiteY2" fmla="*/ 6858000 h 6858000"/>
                <a:gd name="connsiteX3" fmla="*/ 0 w 11203940"/>
                <a:gd name="connsiteY3" fmla="*/ 6858000 h 6858000"/>
                <a:gd name="connsiteX4" fmla="*/ 0 w 11203940"/>
                <a:gd name="connsiteY4" fmla="*/ 0 h 6858000"/>
                <a:gd name="connsiteX5" fmla="*/ 7346315 w 11203940"/>
                <a:gd name="connsiteY5" fmla="*/ 0 h 6858000"/>
                <a:gd name="connsiteX6" fmla="*/ 7470140 w 11203940"/>
                <a:gd name="connsiteY6" fmla="*/ 0 h 6858000"/>
                <a:gd name="connsiteX7" fmla="*/ 9918065 w 1120394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03940" h="6858000">
                  <a:moveTo>
                    <a:pt x="11203940" y="6858000"/>
                  </a:moveTo>
                  <a:lnTo>
                    <a:pt x="7470140" y="6858000"/>
                  </a:lnTo>
                  <a:lnTo>
                    <a:pt x="606044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346315" y="0"/>
                  </a:lnTo>
                  <a:lnTo>
                    <a:pt x="7470140" y="0"/>
                  </a:lnTo>
                  <a:lnTo>
                    <a:pt x="991806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930400" y="1709738"/>
            <a:ext cx="9906000" cy="2852737"/>
          </a:xfrm>
        </p:spPr>
        <p:txBody>
          <a:bodyPr anchor="b"/>
          <a:lstStyle>
            <a:lvl1pPr>
              <a:defRPr sz="600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2324100" y="4589463"/>
            <a:ext cx="9512300" cy="1500187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rgbClr val="4D4D4D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Section Description</a:t>
            </a:r>
          </a:p>
        </p:txBody>
      </p:sp>
    </p:spTree>
    <p:extLst>
      <p:ext uri="{BB962C8B-B14F-4D97-AF65-F5344CB8AC3E}">
        <p14:creationId xmlns:p14="http://schemas.microsoft.com/office/powerpoint/2010/main" val="401070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1" y="3812"/>
            <a:ext cx="12195811" cy="6854190"/>
            <a:chOff x="-1" y="3812"/>
            <a:chExt cx="12195811" cy="6854190"/>
          </a:xfrm>
        </p:grpSpPr>
        <p:sp>
          <p:nvSpPr>
            <p:cNvPr id="17" name="Freeform 16"/>
            <p:cNvSpPr/>
            <p:nvPr userDrawn="1"/>
          </p:nvSpPr>
          <p:spPr>
            <a:xfrm rot="16200000">
              <a:off x="3385185" y="-337756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16" name="Freeform 15"/>
            <p:cNvSpPr/>
            <p:nvPr userDrawn="1"/>
          </p:nvSpPr>
          <p:spPr>
            <a:xfrm rot="5400000">
              <a:off x="3381375" y="-195262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11" name="Freeform 10"/>
            <p:cNvSpPr/>
            <p:nvPr userDrawn="1"/>
          </p:nvSpPr>
          <p:spPr>
            <a:xfrm rot="5400000">
              <a:off x="3327799" y="-2236944"/>
              <a:ext cx="5536405" cy="12192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3" name="Freeform 12"/>
            <p:cNvSpPr/>
            <p:nvPr userDrawn="1"/>
          </p:nvSpPr>
          <p:spPr>
            <a:xfrm rot="16200000">
              <a:off x="5667377" y="-5433772"/>
              <a:ext cx="857250" cy="12192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3" name="TextBox 2"/>
          <p:cNvSpPr txBox="1"/>
          <p:nvPr userDrawn="1"/>
        </p:nvSpPr>
        <p:spPr>
          <a:xfrm rot="21411406">
            <a:off x="0" y="266319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rgbClr val="2196F3"/>
                </a:solidFill>
                <a:latin typeface="+mj-lt"/>
              </a:rPr>
              <a:t>Questions?</a:t>
            </a:r>
            <a:endParaRPr lang="bg-BG" sz="9600" dirty="0">
              <a:solidFill>
                <a:srgbClr val="2196F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3090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C26A4-A17A-4698-BE1B-BA61FFEA96A2}" type="datetimeFigureOut">
              <a:rPr lang="bg-BG" smtClean="0"/>
              <a:t>8.7.2020 г.</a:t>
            </a:fld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DBA7C-99B5-4334-BAA0-6F9111C414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764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196F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rgbClr val="4D4D4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rgbClr val="4D4D4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rgbClr val="4D4D4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smithsonian/volcanic-eruptions/dat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tplotlib/basemap/tree/master/examples" TargetMode="External"/><Relationship Id="rId2" Type="http://schemas.openxmlformats.org/officeDocument/2006/relationships/hyperlink" Target="https://www.kaggle.com/NUFORC/ufo-sighting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K-means_clustering" TargetMode="External"/><Relationship Id="rId2" Type="http://schemas.openxmlformats.org/officeDocument/2006/relationships/hyperlink" Target="https://en.wikipedia.org/wiki/Kernel_density_estima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K-nearest_neighbors_algorithm" TargetMode="External"/><Relationship Id="rId4" Type="http://schemas.openxmlformats.org/officeDocument/2006/relationships/hyperlink" Target="https://en.wikipedia.org/wiki/Hierarchical_clustering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2.sli.do/event/3lvp3k5n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snap.stanford.edu/data/egonets-Facebook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networkx.github.io/documentation/stable/reference/algorithms/centrality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en.wikipedia.org/wiki/Girvan%E2%80%93Newman_algorithm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mar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usgs/earthquake-databas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matplotlib.org/basemap/users/mapsetup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Working with Spatial Data. Network Analysis</a:t>
            </a:r>
            <a:endParaRPr lang="bg-BG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Reading, exploring and analyzing, </a:t>
            </a:r>
            <a:br>
              <a:rPr lang="en-US" dirty="0" smtClean="0"/>
            </a:br>
            <a:r>
              <a:rPr lang="en-US" dirty="0" smtClean="0"/>
              <a:t>feature extraction</a:t>
            </a:r>
            <a:endParaRPr lang="bg-BG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Yordan Darakchiev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Technical Trainer</a:t>
            </a:r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iordan93@gmail.com</a:t>
            </a:r>
            <a:endParaRPr lang="bg-BG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251304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Data on Volcanoes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Dataset: </a:t>
            </a:r>
            <a:r>
              <a:rPr lang="en-US" dirty="0" smtClean="0">
                <a:latin typeface="Consolas" panose="020B0609020204030204" pitchFamily="49" charset="0"/>
              </a:rPr>
              <a:t>volcanoes.csv</a:t>
            </a:r>
            <a:r>
              <a:rPr lang="en-US" dirty="0" smtClean="0"/>
              <a:t>, </a:t>
            </a:r>
            <a:r>
              <a:rPr lang="en-US" dirty="0" smtClean="0">
                <a:hlinkClick r:id="rId2"/>
              </a:rPr>
              <a:t>info</a:t>
            </a:r>
            <a:endParaRPr lang="en-US" dirty="0" smtClean="0"/>
          </a:p>
          <a:p>
            <a:r>
              <a:rPr lang="en-US" dirty="0" smtClean="0"/>
              <a:t>Read the data and convert to x, y coordinates</a:t>
            </a:r>
          </a:p>
          <a:p>
            <a:r>
              <a:rPr lang="en-US" dirty="0" smtClean="0"/>
              <a:t>Plot just after the earthquakes</a:t>
            </a:r>
          </a:p>
          <a:p>
            <a:pPr lvl="1"/>
            <a:r>
              <a:rPr lang="en-US" dirty="0" smtClean="0"/>
              <a:t>And before the </a:t>
            </a:r>
            <a:r>
              <a:rPr lang="en-US" dirty="0"/>
              <a:t>"</a:t>
            </a:r>
            <a:r>
              <a:rPr lang="en-US" dirty="0" smtClean="0"/>
              <a:t>map decorations"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10</a:t>
            </a:fld>
            <a:endParaRPr lang="bg-BG"/>
          </a:p>
        </p:txBody>
      </p:sp>
      <p:sp>
        <p:nvSpPr>
          <p:cNvPr id="8" name="TextBox 7"/>
          <p:cNvSpPr txBox="1"/>
          <p:nvPr/>
        </p:nvSpPr>
        <p:spPr>
          <a:xfrm>
            <a:off x="991797" y="2855122"/>
            <a:ext cx="7786443" cy="1200329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x_volc, y_volc = m(volcanos_data.Longitude.tolist</a:t>
            </a:r>
            <a:r>
              <a:rPr lang="en-US" dirty="0" smtClean="0">
                <a:solidFill>
                  <a:srgbClr val="000000"/>
                </a:solidFill>
              </a:rPr>
              <a:t>(),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  volcanos_data.Latitude.tolist</a:t>
            </a:r>
            <a:r>
              <a:rPr lang="en-US" dirty="0">
                <a:solidFill>
                  <a:srgbClr val="000000"/>
                </a:solidFill>
              </a:rPr>
              <a:t>())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m.plot(x_volc</a:t>
            </a:r>
            <a:r>
              <a:rPr lang="en-US" dirty="0">
                <a:solidFill>
                  <a:srgbClr val="000000"/>
                </a:solidFill>
              </a:rPr>
              <a:t>, y_volc, </a:t>
            </a:r>
            <a:r>
              <a:rPr lang="en-US" dirty="0">
                <a:solidFill>
                  <a:srgbClr val="A31515"/>
                </a:solidFill>
              </a:rPr>
              <a:t>"o"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  markersize </a:t>
            </a:r>
            <a:r>
              <a:rPr lang="en-US" dirty="0">
                <a:solidFill>
                  <a:srgbClr val="000000"/>
                </a:solidFill>
              </a:rPr>
              <a:t>= </a:t>
            </a:r>
            <a:r>
              <a:rPr lang="en-US" dirty="0">
                <a:solidFill>
                  <a:srgbClr val="09885A"/>
                </a:solidFill>
              </a:rPr>
              <a:t>4</a:t>
            </a:r>
            <a:r>
              <a:rPr lang="en-US" dirty="0">
                <a:solidFill>
                  <a:srgbClr val="000000"/>
                </a:solidFill>
              </a:rPr>
              <a:t>, color = </a:t>
            </a:r>
            <a:r>
              <a:rPr lang="en-US" dirty="0">
                <a:solidFill>
                  <a:srgbClr val="A31515"/>
                </a:solidFill>
              </a:rPr>
              <a:t>"green"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089" y="3266308"/>
            <a:ext cx="5471761" cy="335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35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a Choropleth Map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Like a heatmap</a:t>
            </a:r>
          </a:p>
          <a:p>
            <a:pPr lvl="1"/>
            <a:r>
              <a:rPr lang="en-US" dirty="0" smtClean="0"/>
              <a:t>Shows different countries (or US states) in different colors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according to a scale</a:t>
            </a:r>
          </a:p>
          <a:p>
            <a:r>
              <a:rPr lang="en-US" dirty="0" smtClean="0"/>
              <a:t>Dataset: </a:t>
            </a:r>
            <a:r>
              <a:rPr lang="en-US" dirty="0" smtClean="0">
                <a:latin typeface="Consolas" panose="020B0609020204030204" pitchFamily="49" charset="0"/>
              </a:rPr>
              <a:t>ufo_sightings_scrubbed.csv</a:t>
            </a:r>
            <a:r>
              <a:rPr lang="en-US" dirty="0" smtClean="0"/>
              <a:t>, </a:t>
            </a:r>
            <a:r>
              <a:rPr lang="en-US" dirty="0" smtClean="0">
                <a:hlinkClick r:id="rId2"/>
              </a:rPr>
              <a:t>info</a:t>
            </a:r>
            <a:endParaRPr lang="en-US" dirty="0" smtClean="0"/>
          </a:p>
          <a:p>
            <a:pPr lvl="1"/>
            <a:r>
              <a:rPr lang="en-US" dirty="0" smtClean="0"/>
              <a:t>Clean the data (careful with "longitude")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arrow down the data to US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r>
              <a:rPr lang="en-US" dirty="0" smtClean="0"/>
              <a:t>Download the 3 shape files from </a:t>
            </a:r>
            <a:r>
              <a:rPr lang="en-US" dirty="0" smtClean="0">
                <a:hlinkClick r:id="rId3"/>
              </a:rPr>
              <a:t>here</a:t>
            </a:r>
            <a:r>
              <a:rPr lang="en-US" dirty="0" smtClean="0"/>
              <a:t> (st99_00)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11</a:t>
            </a:fld>
            <a:endParaRPr lang="bg-BG"/>
          </a:p>
        </p:txBody>
      </p:sp>
      <p:sp>
        <p:nvSpPr>
          <p:cNvPr id="8" name="TextBox 7"/>
          <p:cNvSpPr txBox="1"/>
          <p:nvPr/>
        </p:nvSpPr>
        <p:spPr>
          <a:xfrm>
            <a:off x="1016735" y="3503515"/>
            <a:ext cx="9515490" cy="1477328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ufos = pd.read_csv(</a:t>
            </a:r>
            <a:r>
              <a:rPr lang="en-US" dirty="0">
                <a:solidFill>
                  <a:srgbClr val="A31515"/>
                </a:solidFill>
              </a:rPr>
              <a:t>"ufo_sightings_scrubbed.csv"</a:t>
            </a:r>
            <a:r>
              <a:rPr lang="en-US" dirty="0">
                <a:solidFill>
                  <a:srgbClr val="000000"/>
                </a:solidFill>
              </a:rPr>
              <a:t>, low_memory = </a:t>
            </a:r>
            <a:r>
              <a:rPr lang="en-US" dirty="0">
                <a:solidFill>
                  <a:srgbClr val="0000FF"/>
                </a:solidFill>
              </a:rPr>
              <a:t>False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ufos = ufos[[</a:t>
            </a:r>
            <a:r>
              <a:rPr lang="en-US" dirty="0">
                <a:solidFill>
                  <a:srgbClr val="A31515"/>
                </a:solidFill>
              </a:rPr>
              <a:t>"datetime"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"country</a:t>
            </a:r>
            <a:r>
              <a:rPr lang="en-US" dirty="0" smtClean="0">
                <a:solidFill>
                  <a:srgbClr val="A31515"/>
                </a:solidFill>
              </a:rPr>
              <a:t>"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dirty="0" smtClean="0">
                <a:solidFill>
                  <a:srgbClr val="A31515"/>
                </a:solidFill>
              </a:rPr>
              <a:t>"state"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"latitude"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"longitude "</a:t>
            </a:r>
            <a:r>
              <a:rPr lang="en-US" dirty="0">
                <a:solidFill>
                  <a:srgbClr val="000000"/>
                </a:solidFill>
              </a:rPr>
              <a:t>]]</a:t>
            </a:r>
          </a:p>
          <a:p>
            <a:r>
              <a:rPr lang="en-US" dirty="0">
                <a:solidFill>
                  <a:srgbClr val="000000"/>
                </a:solidFill>
              </a:rPr>
              <a:t>ufos.columns = [</a:t>
            </a:r>
            <a:r>
              <a:rPr lang="en-US" dirty="0">
                <a:solidFill>
                  <a:srgbClr val="A31515"/>
                </a:solidFill>
              </a:rPr>
              <a:t>"datetime"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"country</a:t>
            </a:r>
            <a:r>
              <a:rPr lang="en-US" dirty="0" smtClean="0">
                <a:solidFill>
                  <a:srgbClr val="A31515"/>
                </a:solidFill>
              </a:rPr>
              <a:t>"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"state"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"latitude"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"longitude"</a:t>
            </a:r>
            <a:r>
              <a:rPr lang="en-US" dirty="0">
                <a:solidFill>
                  <a:srgbClr val="000000"/>
                </a:solidFill>
              </a:rPr>
              <a:t>]</a:t>
            </a:r>
          </a:p>
          <a:p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ufos = ufos[ufos.country == </a:t>
            </a:r>
            <a:r>
              <a:rPr lang="en-US" dirty="0">
                <a:solidFill>
                  <a:srgbClr val="A31515"/>
                </a:solidFill>
              </a:rPr>
              <a:t>"us"</a:t>
            </a:r>
            <a:r>
              <a:rPr lang="en-US" dirty="0">
                <a:solidFill>
                  <a:srgbClr val="0000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26399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a Choropleth Map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map and read the shape file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 the state names from </a:t>
            </a:r>
            <a:r>
              <a:rPr lang="en-US" dirty="0" smtClean="0">
                <a:latin typeface="Consolas" panose="020B0609020204030204" pitchFamily="49" charset="0"/>
              </a:rPr>
              <a:t>state_names.csv</a:t>
            </a:r>
            <a:endParaRPr lang="en-US" dirty="0" smtClean="0"/>
          </a:p>
          <a:p>
            <a:pPr lvl="1"/>
            <a:r>
              <a:rPr lang="en-US" dirty="0" smtClean="0"/>
              <a:t>Use them to add the full names to the UFOs dataset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Get the number of sightings per 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12</a:t>
            </a:fld>
            <a:endParaRPr lang="bg-BG"/>
          </a:p>
        </p:txBody>
      </p:sp>
      <p:sp>
        <p:nvSpPr>
          <p:cNvPr id="8" name="TextBox 7"/>
          <p:cNvSpPr txBox="1"/>
          <p:nvPr/>
        </p:nvSpPr>
        <p:spPr>
          <a:xfrm>
            <a:off x="609411" y="1358833"/>
            <a:ext cx="9515490" cy="923330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m = Basemap(projection = </a:t>
            </a:r>
            <a:r>
              <a:rPr lang="en-US" dirty="0">
                <a:solidFill>
                  <a:srgbClr val="A31515"/>
                </a:solidFill>
              </a:rPr>
              <a:t>"merc"</a:t>
            </a:r>
            <a:r>
              <a:rPr lang="en-US" dirty="0">
                <a:solidFill>
                  <a:srgbClr val="000000"/>
                </a:solidFill>
              </a:rPr>
              <a:t>, llcrnrlon = -</a:t>
            </a:r>
            <a:r>
              <a:rPr lang="en-US" dirty="0">
                <a:solidFill>
                  <a:srgbClr val="09885A"/>
                </a:solidFill>
              </a:rPr>
              <a:t>130</a:t>
            </a:r>
            <a:r>
              <a:rPr lang="en-US" dirty="0">
                <a:solidFill>
                  <a:srgbClr val="000000"/>
                </a:solidFill>
              </a:rPr>
              <a:t>, llcrnrlat = </a:t>
            </a:r>
            <a:r>
              <a:rPr lang="en-US" dirty="0">
                <a:solidFill>
                  <a:srgbClr val="09885A"/>
                </a:solidFill>
              </a:rPr>
              <a:t>23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  urcrnrlon </a:t>
            </a:r>
            <a:r>
              <a:rPr lang="en-US" dirty="0">
                <a:solidFill>
                  <a:srgbClr val="000000"/>
                </a:solidFill>
              </a:rPr>
              <a:t>= -</a:t>
            </a:r>
            <a:r>
              <a:rPr lang="en-US" dirty="0">
                <a:solidFill>
                  <a:srgbClr val="09885A"/>
                </a:solidFill>
              </a:rPr>
              <a:t>64</a:t>
            </a:r>
            <a:r>
              <a:rPr lang="en-US" dirty="0">
                <a:solidFill>
                  <a:srgbClr val="000000"/>
                </a:solidFill>
              </a:rPr>
              <a:t>, urcrnrlat = </a:t>
            </a:r>
            <a:r>
              <a:rPr lang="en-US" dirty="0">
                <a:solidFill>
                  <a:srgbClr val="09885A"/>
                </a:solidFill>
              </a:rPr>
              <a:t>50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us_info = m.readshapefile(</a:t>
            </a:r>
            <a:r>
              <a:rPr lang="en-US" dirty="0">
                <a:solidFill>
                  <a:srgbClr val="A31515"/>
                </a:solidFill>
              </a:rPr>
              <a:t>"st99_d00"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"states"</a:t>
            </a:r>
            <a:r>
              <a:rPr lang="en-US" dirty="0">
                <a:solidFill>
                  <a:srgbClr val="000000"/>
                </a:solidFill>
              </a:rPr>
              <a:t>, drawbounds = </a:t>
            </a:r>
            <a:r>
              <a:rPr lang="en-US" dirty="0">
                <a:solidFill>
                  <a:srgbClr val="0000FF"/>
                </a:solidFill>
              </a:rPr>
              <a:t>True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411" y="3229196"/>
            <a:ext cx="9515490" cy="1754326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state_names = pd.read_csv(</a:t>
            </a:r>
            <a:r>
              <a:rPr lang="en-US" dirty="0">
                <a:solidFill>
                  <a:srgbClr val="A31515"/>
                </a:solidFill>
              </a:rPr>
              <a:t>"states.csv"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state_names.abbreviation = state_names.abbreviation.str.lower()</a:t>
            </a:r>
          </a:p>
          <a:p>
            <a:r>
              <a:rPr lang="en-US" dirty="0">
                <a:solidFill>
                  <a:srgbClr val="000000"/>
                </a:solidFill>
              </a:rPr>
              <a:t>state_names_dict = {</a:t>
            </a:r>
            <a:r>
              <a:rPr lang="en-US" dirty="0">
                <a:solidFill>
                  <a:srgbClr val="0451A5"/>
                </a:solidFill>
              </a:rPr>
              <a:t>state.abbreviation</a:t>
            </a:r>
            <a:r>
              <a:rPr lang="en-US" dirty="0">
                <a:solidFill>
                  <a:srgbClr val="000000"/>
                </a:solidFill>
              </a:rPr>
              <a:t>: state[</a:t>
            </a:r>
            <a:r>
              <a:rPr lang="en-US" dirty="0">
                <a:solidFill>
                  <a:srgbClr val="A31515"/>
                </a:solidFill>
              </a:rPr>
              <a:t>"name</a:t>
            </a:r>
            <a:r>
              <a:rPr lang="en-US" dirty="0" smtClean="0">
                <a:solidFill>
                  <a:srgbClr val="A31515"/>
                </a:solidFill>
              </a:rPr>
              <a:t>"</a:t>
            </a:r>
            <a:r>
              <a:rPr lang="en-US" dirty="0" smtClean="0">
                <a:solidFill>
                  <a:srgbClr val="000000"/>
                </a:solidFill>
              </a:rPr>
              <a:t>]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  </a:t>
            </a:r>
            <a:r>
              <a:rPr lang="en-US" dirty="0" smtClean="0">
                <a:solidFill>
                  <a:srgbClr val="0000FF"/>
                </a:solidFill>
              </a:rPr>
              <a:t>for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index, </a:t>
            </a:r>
            <a:r>
              <a:rPr lang="en-US" dirty="0">
                <a:solidFill>
                  <a:srgbClr val="0451A5"/>
                </a:solidFill>
              </a:rPr>
              <a:t>state </a:t>
            </a:r>
            <a:r>
              <a:rPr lang="en-US" dirty="0">
                <a:solidFill>
                  <a:srgbClr val="0000FF"/>
                </a:solidFill>
              </a:rPr>
              <a:t>in</a:t>
            </a:r>
            <a:r>
              <a:rPr lang="en-US" dirty="0">
                <a:solidFill>
                  <a:srgbClr val="0451A5"/>
                </a:solidFill>
              </a:rPr>
              <a:t> state_names.iterrows()</a:t>
            </a:r>
            <a:r>
              <a:rPr lang="en-US" dirty="0">
                <a:solidFill>
                  <a:srgbClr val="000000"/>
                </a:solidFill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ufos.state.replace(state_names_dict, inplace = </a:t>
            </a:r>
            <a:r>
              <a:rPr lang="en-US" dirty="0">
                <a:solidFill>
                  <a:srgbClr val="0000FF"/>
                </a:solidFill>
              </a:rPr>
              <a:t>True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411" y="5474853"/>
            <a:ext cx="9515490" cy="369332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num_sightings_by_state = ufos.groupby(</a:t>
            </a:r>
            <a:r>
              <a:rPr lang="en-US" dirty="0">
                <a:solidFill>
                  <a:srgbClr val="A31515"/>
                </a:solidFill>
              </a:rPr>
              <a:t>"state</a:t>
            </a:r>
            <a:r>
              <a:rPr lang="en-US" dirty="0" smtClean="0">
                <a:solidFill>
                  <a:srgbClr val="A31515"/>
                </a:solidFill>
              </a:rPr>
              <a:t>"</a:t>
            </a:r>
            <a:r>
              <a:rPr lang="en-US" dirty="0" smtClean="0">
                <a:solidFill>
                  <a:srgbClr val="000000"/>
                </a:solidFill>
              </a:rPr>
              <a:t>).</a:t>
            </a:r>
            <a:r>
              <a:rPr lang="en-US" dirty="0" smtClean="0">
                <a:solidFill>
                  <a:srgbClr val="000000"/>
                </a:solidFill>
              </a:rPr>
              <a:t>size()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0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a Choropleth Map (3)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 some libraries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Set up the map and some objects to use later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13</a:t>
            </a:fld>
            <a:endParaRPr lang="bg-BG"/>
          </a:p>
        </p:txBody>
      </p:sp>
      <p:sp>
        <p:nvSpPr>
          <p:cNvPr id="8" name="TextBox 7"/>
          <p:cNvSpPr txBox="1"/>
          <p:nvPr/>
        </p:nvSpPr>
        <p:spPr>
          <a:xfrm>
            <a:off x="601098" y="1350520"/>
            <a:ext cx="9515490" cy="923330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matplotlib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from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matplotlib.colors </a:t>
            </a:r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rgb2hex</a:t>
            </a:r>
          </a:p>
          <a:p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00"/>
                </a:solidFill>
              </a:rPr>
              <a:t> matplotlib.patches </a:t>
            </a:r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Polygon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1098" y="3029691"/>
            <a:ext cx="9515490" cy="2585323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fig = plt.figure(figsize = (</a:t>
            </a:r>
            <a:r>
              <a:rPr lang="en-US" dirty="0">
                <a:solidFill>
                  <a:srgbClr val="09885A"/>
                </a:solidFill>
              </a:rPr>
              <a:t>15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9885A"/>
                </a:solidFill>
              </a:rPr>
              <a:t>10</a:t>
            </a:r>
            <a:r>
              <a:rPr lang="en-US" dirty="0">
                <a:solidFill>
                  <a:srgbClr val="000000"/>
                </a:solidFill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</a:rPr>
              <a:t>m = Basemap(projection = </a:t>
            </a:r>
            <a:r>
              <a:rPr lang="en-US" dirty="0">
                <a:solidFill>
                  <a:srgbClr val="A31515"/>
                </a:solidFill>
              </a:rPr>
              <a:t>"merc"</a:t>
            </a:r>
            <a:r>
              <a:rPr lang="en-US" dirty="0">
                <a:solidFill>
                  <a:srgbClr val="000000"/>
                </a:solidFill>
              </a:rPr>
              <a:t>, llcrnrlon = -</a:t>
            </a:r>
            <a:r>
              <a:rPr lang="en-US" dirty="0">
                <a:solidFill>
                  <a:srgbClr val="09885A"/>
                </a:solidFill>
              </a:rPr>
              <a:t>130</a:t>
            </a:r>
            <a:r>
              <a:rPr lang="en-US" dirty="0">
                <a:solidFill>
                  <a:srgbClr val="000000"/>
                </a:solidFill>
              </a:rPr>
              <a:t>, llcrnrlat = </a:t>
            </a:r>
            <a:r>
              <a:rPr lang="en-US" dirty="0">
                <a:solidFill>
                  <a:srgbClr val="09885A"/>
                </a:solidFill>
              </a:rPr>
              <a:t>23</a:t>
            </a:r>
            <a:r>
              <a:rPr lang="en-US" dirty="0" smtClean="0">
                <a:solidFill>
                  <a:srgbClr val="000000"/>
                </a:solidFill>
              </a:rPr>
              <a:t>,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  </a:t>
            </a:r>
            <a:r>
              <a:rPr lang="en-US" dirty="0">
                <a:solidFill>
                  <a:srgbClr val="000000"/>
                </a:solidFill>
              </a:rPr>
              <a:t>urcrnrlon = -</a:t>
            </a:r>
            <a:r>
              <a:rPr lang="en-US" dirty="0">
                <a:solidFill>
                  <a:srgbClr val="09885A"/>
                </a:solidFill>
              </a:rPr>
              <a:t>64</a:t>
            </a:r>
            <a:r>
              <a:rPr lang="en-US" dirty="0">
                <a:solidFill>
                  <a:srgbClr val="000000"/>
                </a:solidFill>
              </a:rPr>
              <a:t>, urcrnrlat = </a:t>
            </a:r>
            <a:r>
              <a:rPr lang="en-US" dirty="0">
                <a:solidFill>
                  <a:srgbClr val="09885A"/>
                </a:solidFill>
              </a:rPr>
              <a:t>50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us_info = m.readshapefile(</a:t>
            </a:r>
            <a:r>
              <a:rPr lang="en-US" dirty="0">
                <a:solidFill>
                  <a:srgbClr val="A31515"/>
                </a:solidFill>
              </a:rPr>
              <a:t>"st99_d00"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"states"</a:t>
            </a:r>
            <a:r>
              <a:rPr lang="en-US" dirty="0">
                <a:solidFill>
                  <a:srgbClr val="000000"/>
                </a:solidFill>
              </a:rPr>
              <a:t>, drawbounds = </a:t>
            </a:r>
            <a:r>
              <a:rPr lang="en-US" dirty="0">
                <a:solidFill>
                  <a:srgbClr val="0000FF"/>
                </a:solidFill>
              </a:rPr>
              <a:t>True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colors = {}</a:t>
            </a:r>
          </a:p>
          <a:p>
            <a:r>
              <a:rPr lang="en-US" dirty="0">
                <a:solidFill>
                  <a:srgbClr val="000000"/>
                </a:solidFill>
              </a:rPr>
              <a:t>state_names = []</a:t>
            </a:r>
          </a:p>
          <a:p>
            <a:r>
              <a:rPr lang="en-US" dirty="0">
                <a:solidFill>
                  <a:srgbClr val="000000"/>
                </a:solidFill>
              </a:rPr>
              <a:t>cmap = plt.cm.Greens</a:t>
            </a:r>
          </a:p>
          <a:p>
            <a:r>
              <a:rPr lang="en-US" dirty="0">
                <a:solidFill>
                  <a:srgbClr val="000000"/>
                </a:solidFill>
              </a:rPr>
              <a:t>vmin = num_sightings_by_state.min()</a:t>
            </a:r>
          </a:p>
          <a:p>
            <a:r>
              <a:rPr lang="en-US" dirty="0">
                <a:solidFill>
                  <a:srgbClr val="000000"/>
                </a:solidFill>
              </a:rPr>
              <a:t>vmax = num_sightings_by_state.max()</a:t>
            </a:r>
          </a:p>
        </p:txBody>
      </p:sp>
    </p:spTree>
    <p:extLst>
      <p:ext uri="{BB962C8B-B14F-4D97-AF65-F5344CB8AC3E}">
        <p14:creationId xmlns:p14="http://schemas.microsoft.com/office/powerpoint/2010/main" val="241925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a Choropleth Map (4)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Compute colors for each state</a:t>
            </a:r>
          </a:p>
          <a:p>
            <a:pPr lvl="1"/>
            <a:r>
              <a:rPr lang="en-US" dirty="0" smtClean="0"/>
              <a:t>Using a specified color map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np.sqrt()</a:t>
            </a:r>
            <a:r>
              <a:rPr lang="en-US" dirty="0" smtClean="0"/>
              <a:t> spreads the colors more evenly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(sightings – vmin) / (vmax – vmin) </a:t>
            </a:r>
            <a:r>
              <a:rPr lang="en-US" dirty="0" smtClean="0"/>
              <a:t>returns</a:t>
            </a:r>
            <a:br>
              <a:rPr lang="en-US" dirty="0" smtClean="0"/>
            </a:br>
            <a:r>
              <a:rPr lang="en-US" dirty="0" smtClean="0"/>
              <a:t>a normalized value from 0 to 1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cmap()</a:t>
            </a:r>
            <a:r>
              <a:rPr lang="en-US" dirty="0" smtClean="0"/>
              <a:t> returns RGBA values, </a:t>
            </a:r>
            <a:r>
              <a:rPr lang="en-US" dirty="0" smtClean="0">
                <a:latin typeface="Consolas" panose="020B0609020204030204" pitchFamily="49" charset="0"/>
              </a:rPr>
              <a:t>[:3]</a:t>
            </a:r>
            <a:r>
              <a:rPr lang="en-US" dirty="0" smtClean="0"/>
              <a:t> discards the alpha channel</a:t>
            </a:r>
            <a:endParaRPr lang="en-US" dirty="0"/>
          </a:p>
          <a:p>
            <a:pPr lvl="1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14</a:t>
            </a:fld>
            <a:endParaRPr lang="bg-BG"/>
          </a:p>
        </p:txBody>
      </p:sp>
      <p:sp>
        <p:nvSpPr>
          <p:cNvPr id="8" name="TextBox 7"/>
          <p:cNvSpPr txBox="1"/>
          <p:nvPr/>
        </p:nvSpPr>
        <p:spPr>
          <a:xfrm>
            <a:off x="1000107" y="3495203"/>
            <a:ext cx="9515490" cy="2585323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for</a:t>
            </a:r>
            <a:r>
              <a:rPr lang="en-US" dirty="0">
                <a:solidFill>
                  <a:srgbClr val="000000"/>
                </a:solidFill>
              </a:rPr>
              <a:t> shape_dict </a:t>
            </a:r>
            <a:r>
              <a:rPr lang="en-US" dirty="0">
                <a:solidFill>
                  <a:srgbClr val="0000FF"/>
                </a:solidFill>
              </a:rPr>
              <a:t>in</a:t>
            </a:r>
            <a:r>
              <a:rPr lang="en-US" dirty="0">
                <a:solidFill>
                  <a:srgbClr val="000000"/>
                </a:solidFill>
              </a:rPr>
              <a:t> m.states_info: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state_name </a:t>
            </a:r>
            <a:r>
              <a:rPr lang="en-US" dirty="0">
                <a:solidFill>
                  <a:srgbClr val="000000"/>
                </a:solidFill>
              </a:rPr>
              <a:t>= shape_dict[</a:t>
            </a:r>
            <a:r>
              <a:rPr lang="en-US" dirty="0">
                <a:solidFill>
                  <a:srgbClr val="A31515"/>
                </a:solidFill>
              </a:rPr>
              <a:t>"NAME"</a:t>
            </a:r>
            <a:r>
              <a:rPr lang="en-US" dirty="0">
                <a:solidFill>
                  <a:srgbClr val="000000"/>
                </a:solidFill>
              </a:rPr>
              <a:t>]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  # Skip </a:t>
            </a:r>
            <a:r>
              <a:rPr lang="en-US" dirty="0">
                <a:solidFill>
                  <a:srgbClr val="008000"/>
                </a:solidFill>
              </a:rPr>
              <a:t>DC and Puerto </a:t>
            </a:r>
            <a:r>
              <a:rPr lang="en-US" dirty="0" smtClean="0">
                <a:solidFill>
                  <a:srgbClr val="008000"/>
                </a:solidFill>
              </a:rPr>
              <a:t>Rico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  if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state_name </a:t>
            </a:r>
            <a:r>
              <a:rPr lang="en-US" dirty="0">
                <a:solidFill>
                  <a:srgbClr val="0000FF"/>
                </a:solidFill>
              </a:rPr>
              <a:t>not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in</a:t>
            </a:r>
            <a:r>
              <a:rPr lang="en-US" dirty="0">
                <a:solidFill>
                  <a:srgbClr val="000000"/>
                </a:solidFill>
              </a:rPr>
              <a:t> [</a:t>
            </a:r>
            <a:r>
              <a:rPr lang="en-US" dirty="0">
                <a:solidFill>
                  <a:srgbClr val="A31515"/>
                </a:solidFill>
              </a:rPr>
              <a:t>"District of Columbia"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"Puerto Rico"</a:t>
            </a:r>
            <a:r>
              <a:rPr lang="en-US" dirty="0">
                <a:solidFill>
                  <a:srgbClr val="000000"/>
                </a:solidFill>
              </a:rPr>
              <a:t>]: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  sightings </a:t>
            </a:r>
            <a:r>
              <a:rPr lang="en-US" dirty="0">
                <a:solidFill>
                  <a:srgbClr val="000000"/>
                </a:solidFill>
              </a:rPr>
              <a:t>= num_sightings_by_state</a:t>
            </a:r>
            <a:r>
              <a:rPr lang="en-US" dirty="0" smtClean="0">
                <a:solidFill>
                  <a:srgbClr val="000000"/>
                </a:solidFill>
              </a:rPr>
              <a:t>[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      num_sightings_by_state.index </a:t>
            </a:r>
            <a:r>
              <a:rPr lang="en-US" dirty="0">
                <a:solidFill>
                  <a:srgbClr val="000000"/>
                </a:solidFill>
              </a:rPr>
              <a:t>== state_name][</a:t>
            </a:r>
            <a:r>
              <a:rPr lang="en-US" dirty="0">
                <a:solidFill>
                  <a:srgbClr val="09885A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]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  colors[state_name</a:t>
            </a:r>
            <a:r>
              <a:rPr lang="en-US" dirty="0">
                <a:solidFill>
                  <a:srgbClr val="000000"/>
                </a:solidFill>
              </a:rPr>
              <a:t>] = cmap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      np.sqrt</a:t>
            </a:r>
            <a:r>
              <a:rPr lang="en-US" dirty="0">
                <a:solidFill>
                  <a:srgbClr val="000000"/>
                </a:solidFill>
              </a:rPr>
              <a:t>((sightings - vmin) / (vmax - vmin)))[:</a:t>
            </a:r>
            <a:r>
              <a:rPr lang="en-US" dirty="0">
                <a:solidFill>
                  <a:srgbClr val="09885A"/>
                </a:solidFill>
              </a:rPr>
              <a:t>3</a:t>
            </a:r>
            <a:r>
              <a:rPr lang="en-US" dirty="0">
                <a:solidFill>
                  <a:srgbClr val="000000"/>
                </a:solidFill>
              </a:rPr>
              <a:t>]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state_names.append(state_name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3460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a Choropleth Map (5)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Draw the polygons for each state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Add title and color bar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15</a:t>
            </a:fld>
            <a:endParaRPr lang="bg-BG"/>
          </a:p>
        </p:txBody>
      </p:sp>
      <p:sp>
        <p:nvSpPr>
          <p:cNvPr id="8" name="TextBox 7"/>
          <p:cNvSpPr txBox="1"/>
          <p:nvPr/>
        </p:nvSpPr>
        <p:spPr>
          <a:xfrm>
            <a:off x="601096" y="1400396"/>
            <a:ext cx="9515490" cy="2031325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ax = plt.gca</a:t>
            </a:r>
            <a:r>
              <a:rPr lang="en-US" dirty="0" smtClean="0">
                <a:solidFill>
                  <a:srgbClr val="000000"/>
                </a:solidFill>
              </a:rPr>
              <a:t>()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for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nshape, seg </a:t>
            </a:r>
            <a:r>
              <a:rPr lang="en-US" dirty="0">
                <a:solidFill>
                  <a:srgbClr val="0000FF"/>
                </a:solidFill>
              </a:rPr>
              <a:t>in</a:t>
            </a:r>
            <a:r>
              <a:rPr lang="en-US" dirty="0">
                <a:solidFill>
                  <a:srgbClr val="000000"/>
                </a:solidFill>
              </a:rPr>
              <a:t> enumerate(m.states):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  # Skip </a:t>
            </a:r>
            <a:r>
              <a:rPr lang="en-US" dirty="0">
                <a:solidFill>
                  <a:srgbClr val="008000"/>
                </a:solidFill>
              </a:rPr>
              <a:t>DC and Puerto </a:t>
            </a:r>
            <a:r>
              <a:rPr lang="en-US" dirty="0" smtClean="0">
                <a:solidFill>
                  <a:srgbClr val="008000"/>
                </a:solidFill>
              </a:rPr>
              <a:t>Rico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  if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state_names[nshape] </a:t>
            </a:r>
            <a:r>
              <a:rPr lang="en-US" dirty="0">
                <a:solidFill>
                  <a:srgbClr val="0000FF"/>
                </a:solidFill>
              </a:rPr>
              <a:t>not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in</a:t>
            </a:r>
            <a:r>
              <a:rPr lang="en-US" dirty="0">
                <a:solidFill>
                  <a:srgbClr val="000000"/>
                </a:solidFill>
              </a:rPr>
              <a:t> [</a:t>
            </a:r>
            <a:r>
              <a:rPr lang="en-US" dirty="0">
                <a:solidFill>
                  <a:srgbClr val="A31515"/>
                </a:solidFill>
              </a:rPr>
              <a:t>"District of Columbia"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"Puerto Rico"</a:t>
            </a:r>
            <a:r>
              <a:rPr lang="en-US" dirty="0">
                <a:solidFill>
                  <a:srgbClr val="000000"/>
                </a:solidFill>
              </a:rPr>
              <a:t>]: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  color </a:t>
            </a:r>
            <a:r>
              <a:rPr lang="en-US" dirty="0">
                <a:solidFill>
                  <a:srgbClr val="000000"/>
                </a:solidFill>
              </a:rPr>
              <a:t>= rgb2hex(colors[state_names[nshape]])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  poly </a:t>
            </a:r>
            <a:r>
              <a:rPr lang="en-US" dirty="0">
                <a:solidFill>
                  <a:srgbClr val="000000"/>
                </a:solidFill>
              </a:rPr>
              <a:t>= Polygon(seg</a:t>
            </a:r>
            <a:r>
              <a:rPr lang="en-US" dirty="0" smtClean="0">
                <a:solidFill>
                  <a:srgbClr val="000000"/>
                </a:solidFill>
              </a:rPr>
              <a:t>, facecolor = color, edgecolor = color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  ax.add_patch(poly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1096" y="4060935"/>
            <a:ext cx="5585653" cy="2585323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plt.title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  </a:t>
            </a:r>
            <a:r>
              <a:rPr lang="en-US" dirty="0" smtClean="0">
                <a:solidFill>
                  <a:srgbClr val="A31515"/>
                </a:solidFill>
              </a:rPr>
              <a:t>"</a:t>
            </a:r>
            <a:r>
              <a:rPr lang="en-US" dirty="0">
                <a:solidFill>
                  <a:srgbClr val="A31515"/>
                </a:solidFill>
              </a:rPr>
              <a:t>UFO Sightings by State (Contiguous US)"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colorbar_ax = fig.add_axes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  [</a:t>
            </a:r>
            <a:r>
              <a:rPr lang="en-US" dirty="0">
                <a:solidFill>
                  <a:srgbClr val="09885A"/>
                </a:solidFill>
              </a:rPr>
              <a:t>0.95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9885A"/>
                </a:solidFill>
              </a:rPr>
              <a:t>0.15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9885A"/>
                </a:solidFill>
              </a:rPr>
              <a:t>0.02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9885A"/>
                </a:solidFill>
              </a:rPr>
              <a:t>0.7</a:t>
            </a:r>
            <a:r>
              <a:rPr lang="en-US" dirty="0">
                <a:solidFill>
                  <a:srgbClr val="000000"/>
                </a:solidFill>
              </a:rPr>
              <a:t>])</a:t>
            </a:r>
          </a:p>
          <a:p>
            <a:r>
              <a:rPr lang="en-US" dirty="0">
                <a:solidFill>
                  <a:srgbClr val="000000"/>
                </a:solidFill>
              </a:rPr>
              <a:t>matplotlib.colorbar.ColorbarBase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  colorbar_ax</a:t>
            </a:r>
            <a:r>
              <a:rPr lang="en-US" dirty="0">
                <a:solidFill>
                  <a:srgbClr val="000000"/>
                </a:solidFill>
              </a:rPr>
              <a:t>, cmap = cmap,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norm </a:t>
            </a:r>
            <a:r>
              <a:rPr lang="en-US" dirty="0">
                <a:solidFill>
                  <a:srgbClr val="000000"/>
                </a:solidFill>
              </a:rPr>
              <a:t>= matplotlib.colors.Normalize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    vmin</a:t>
            </a:r>
            <a:r>
              <a:rPr lang="en-US" dirty="0">
                <a:solidFill>
                  <a:srgbClr val="000000"/>
                </a:solidFill>
              </a:rPr>
              <a:t>, vmax</a:t>
            </a:r>
            <a:r>
              <a:rPr lang="en-US" dirty="0" smtClean="0">
                <a:solidFill>
                  <a:srgbClr val="000000"/>
                </a:solidFill>
              </a:rPr>
              <a:t>))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plt.show()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484" y="3936427"/>
            <a:ext cx="5103269" cy="278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14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Maps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many algorithms used to model spatial data</a:t>
            </a:r>
          </a:p>
          <a:p>
            <a:pPr lvl="1"/>
            <a:r>
              <a:rPr lang="en-US" dirty="0" smtClean="0"/>
              <a:t>Most commonly, we look for density patterns</a:t>
            </a:r>
            <a:br>
              <a:rPr lang="en-US" dirty="0" smtClean="0"/>
            </a:br>
            <a:r>
              <a:rPr lang="en-US" dirty="0" smtClean="0"/>
              <a:t>and clusters of points</a:t>
            </a:r>
          </a:p>
          <a:p>
            <a:pPr lvl="1"/>
            <a:r>
              <a:rPr lang="en-US" dirty="0" smtClean="0"/>
              <a:t>Common algorithms are</a:t>
            </a:r>
          </a:p>
          <a:p>
            <a:pPr lvl="2"/>
            <a:r>
              <a:rPr lang="en-US" dirty="0" smtClean="0">
                <a:hlinkClick r:id="rId2"/>
              </a:rPr>
              <a:t>KDE</a:t>
            </a:r>
            <a:r>
              <a:rPr lang="en-US" dirty="0" smtClean="0"/>
              <a:t> – Kernel Density Estimation</a:t>
            </a:r>
          </a:p>
          <a:p>
            <a:pPr lvl="2"/>
            <a:r>
              <a:rPr lang="en-US" dirty="0" smtClean="0">
                <a:hlinkClick r:id="rId3"/>
              </a:rPr>
              <a:t>kMeans</a:t>
            </a:r>
            <a:r>
              <a:rPr lang="en-US" dirty="0" smtClean="0"/>
              <a:t> Clustering</a:t>
            </a:r>
          </a:p>
          <a:p>
            <a:pPr lvl="2"/>
            <a:r>
              <a:rPr lang="en-US" dirty="0" smtClean="0">
                <a:hlinkClick r:id="rId4"/>
              </a:rPr>
              <a:t>Hierarchical</a:t>
            </a:r>
            <a:r>
              <a:rPr lang="en-US" dirty="0" smtClean="0"/>
              <a:t> Clustering</a:t>
            </a:r>
            <a:endParaRPr lang="en-US" dirty="0"/>
          </a:p>
          <a:p>
            <a:pPr lvl="2"/>
            <a:r>
              <a:rPr lang="en-US" dirty="0">
                <a:hlinkClick r:id="rId5"/>
              </a:rPr>
              <a:t>kNN</a:t>
            </a:r>
            <a:r>
              <a:rPr lang="en-US" dirty="0"/>
              <a:t> – k Nearest </a:t>
            </a:r>
            <a:r>
              <a:rPr lang="en-US" dirty="0" smtClean="0"/>
              <a:t>Neighbors</a:t>
            </a:r>
          </a:p>
          <a:p>
            <a:pPr lvl="1"/>
            <a:r>
              <a:rPr lang="en-US" dirty="0" smtClean="0"/>
              <a:t>This course doesn't deal with modelling, so we won't get</a:t>
            </a:r>
            <a:br>
              <a:rPr lang="en-US" dirty="0" smtClean="0"/>
            </a:br>
            <a:r>
              <a:rPr lang="en-US" dirty="0" smtClean="0"/>
              <a:t>into more detail</a:t>
            </a:r>
          </a:p>
          <a:p>
            <a:pPr lvl="2"/>
            <a:r>
              <a:rPr lang="en-US" dirty="0" smtClean="0"/>
              <a:t>But feel free to explore the algorithms as you wish</a:t>
            </a:r>
          </a:p>
          <a:p>
            <a:pPr lvl="2"/>
            <a:r>
              <a:rPr lang="en-US" dirty="0" smtClean="0"/>
              <a:t>You can see details on these on machine learning-related articles</a:t>
            </a:r>
          </a:p>
          <a:p>
            <a:r>
              <a:rPr lang="en-US" dirty="0" smtClean="0"/>
              <a:t>We can also represent the map as a network</a:t>
            </a:r>
          </a:p>
          <a:p>
            <a:pPr lvl="1"/>
            <a:r>
              <a:rPr lang="en-US" dirty="0" smtClean="0"/>
              <a:t>E.g. road maps, railway maps, or other "sets of connected dots"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9158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Analysis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Working with graphs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17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7266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Networks = Graphs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A graph is a geometrical object consisting of objects</a:t>
                </a:r>
                <a:br>
                  <a:rPr lang="en-US" dirty="0" smtClean="0"/>
                </a:br>
                <a:r>
                  <a:rPr lang="en-US" dirty="0" smtClean="0"/>
                  <a:t>which are related by some attribute</a:t>
                </a:r>
              </a:p>
              <a:p>
                <a:pPr lvl="1"/>
                <a:r>
                  <a:rPr lang="en-US" dirty="0" smtClean="0">
                    <a:solidFill>
                      <a:srgbClr val="2196F3"/>
                    </a:solidFill>
                  </a:rPr>
                  <a:t>Nodes</a:t>
                </a:r>
                <a:r>
                  <a:rPr lang="en-US" dirty="0" smtClean="0"/>
                  <a:t> (vertices, points) – describe objects</a:t>
                </a:r>
              </a:p>
              <a:p>
                <a:pPr lvl="1"/>
                <a:r>
                  <a:rPr lang="en-US" dirty="0" smtClean="0">
                    <a:solidFill>
                      <a:srgbClr val="2196F3"/>
                    </a:solidFill>
                  </a:rPr>
                  <a:t>Edges</a:t>
                </a:r>
                <a:r>
                  <a:rPr lang="en-US" dirty="0" smtClean="0"/>
                  <a:t> (arcs, lines) – connect nodes</a:t>
                </a:r>
              </a:p>
              <a:p>
                <a:r>
                  <a:rPr lang="en-US" dirty="0" smtClean="0"/>
                  <a:t>Types of graphs</a:t>
                </a:r>
              </a:p>
              <a:p>
                <a:pPr lvl="1"/>
                <a:r>
                  <a:rPr lang="en-US" dirty="0" smtClean="0"/>
                  <a:t>Directed / undirected</a:t>
                </a:r>
              </a:p>
              <a:p>
                <a:pPr lvl="2"/>
                <a:r>
                  <a:rPr lang="en-US" dirty="0" smtClean="0"/>
                  <a:t>In a directed graph, there</a:t>
                </a:r>
                <a:br>
                  <a:rPr lang="en-US" dirty="0" smtClean="0"/>
                </a:br>
                <a:r>
                  <a:rPr lang="en-US" dirty="0" smtClean="0"/>
                  <a:t>is only one way to travel</a:t>
                </a:r>
                <a:br>
                  <a:rPr lang="en-US" dirty="0" smtClean="0"/>
                </a:br>
                <a:r>
                  <a:rPr lang="en-US" dirty="0" smtClean="0"/>
                  <a:t>between the nodes</a:t>
                </a:r>
              </a:p>
              <a:p>
                <a:pPr lvl="1"/>
                <a:r>
                  <a:rPr lang="en-US" dirty="0" smtClean="0"/>
                  <a:t>Weighted / unweighted</a:t>
                </a:r>
              </a:p>
              <a:p>
                <a:pPr lvl="2"/>
                <a:r>
                  <a:rPr lang="en-US" dirty="0" smtClean="0"/>
                  <a:t>A weighted graph contains </a:t>
                </a:r>
                <a:br>
                  <a:rPr lang="en-US" dirty="0" smtClean="0"/>
                </a:br>
                <a:r>
                  <a:rPr lang="en-US" dirty="0" smtClean="0"/>
                  <a:t>some quantity ("weight</a:t>
                </a:r>
                <a:r>
                  <a:rPr lang="en-US" dirty="0"/>
                  <a:t>"</a:t>
                </a:r>
                <a:r>
                  <a:rPr lang="en-US" dirty="0" smtClean="0"/>
                  <a:t>,</a:t>
                </a:r>
                <a:br>
                  <a:rPr lang="en-US" dirty="0" smtClean="0"/>
                </a:br>
                <a:r>
                  <a:rPr lang="en-US" dirty="0" smtClean="0"/>
                  <a:t>usually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 smtClean="0"/>
                  <a:t>) over</a:t>
                </a:r>
                <a:br>
                  <a:rPr lang="en-US" dirty="0" smtClean="0"/>
                </a:br>
                <a:r>
                  <a:rPr lang="en-US" dirty="0" smtClean="0"/>
                  <a:t>each of its edges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18</a:t>
            </a:fld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346" y="1354714"/>
            <a:ext cx="2381250" cy="1571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381" y="2684539"/>
            <a:ext cx="3643136" cy="18361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402" y="4826436"/>
            <a:ext cx="2536791" cy="154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46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of graphs (cont’d)</a:t>
            </a:r>
          </a:p>
          <a:p>
            <a:pPr lvl="1"/>
            <a:r>
              <a:rPr lang="en-US" dirty="0" smtClean="0"/>
              <a:t>Cyclic / acyclic</a:t>
            </a:r>
          </a:p>
          <a:p>
            <a:pPr lvl="2"/>
            <a:r>
              <a:rPr lang="en-US" dirty="0" smtClean="0"/>
              <a:t>When you travel along a cyclic graph,</a:t>
            </a:r>
            <a:br>
              <a:rPr lang="en-US" dirty="0" smtClean="0"/>
            </a:br>
            <a:r>
              <a:rPr lang="en-US" dirty="0" smtClean="0"/>
              <a:t>you will visit one node more than once</a:t>
            </a:r>
          </a:p>
          <a:p>
            <a:pPr lvl="1"/>
            <a:r>
              <a:rPr lang="en-US" dirty="0" smtClean="0"/>
              <a:t>These types are independent</a:t>
            </a:r>
          </a:p>
          <a:p>
            <a:pPr lvl="2"/>
            <a:r>
              <a:rPr lang="en-US" dirty="0" smtClean="0"/>
              <a:t>i.e. a graph can be “</a:t>
            </a:r>
            <a:r>
              <a:rPr lang="en-US" dirty="0"/>
              <a:t>acyclic </a:t>
            </a:r>
            <a:r>
              <a:rPr lang="en-US" dirty="0" smtClean="0"/>
              <a:t>directed unweighted graph”</a:t>
            </a:r>
          </a:p>
          <a:p>
            <a:r>
              <a:rPr lang="en-US" dirty="0" smtClean="0"/>
              <a:t>Special cases</a:t>
            </a:r>
          </a:p>
          <a:p>
            <a:pPr lvl="1"/>
            <a:r>
              <a:rPr lang="en-US" b="1" dirty="0" smtClean="0">
                <a:solidFill>
                  <a:srgbClr val="2196F3"/>
                </a:solidFill>
              </a:rPr>
              <a:t>Tree</a:t>
            </a:r>
            <a:r>
              <a:rPr lang="en-US" dirty="0" smtClean="0"/>
              <a:t> – each node has </a:t>
            </a:r>
            <a:br>
              <a:rPr lang="en-US" dirty="0" smtClean="0"/>
            </a:br>
            <a:r>
              <a:rPr lang="en-US" dirty="0" smtClean="0"/>
              <a:t>at most one "parent"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b="1" dirty="0" smtClean="0">
                <a:solidFill>
                  <a:srgbClr val="2196F3"/>
                </a:solidFill>
              </a:rPr>
              <a:t>DAG</a:t>
            </a:r>
            <a:r>
              <a:rPr lang="en-US" dirty="0" smtClean="0"/>
              <a:t> – directed </a:t>
            </a:r>
            <a:br>
              <a:rPr lang="en-US" dirty="0" smtClean="0"/>
            </a:br>
            <a:r>
              <a:rPr lang="en-US" dirty="0" smtClean="0"/>
              <a:t>acyclic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19</a:t>
            </a:fld>
            <a:endParaRPr lang="bg-BG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840" y="1126375"/>
            <a:ext cx="4020281" cy="14256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632" y="3269266"/>
            <a:ext cx="1990208" cy="172735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807" y="4995242"/>
            <a:ext cx="1606817" cy="171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09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 smtClean="0"/>
              <a:t>sli.do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#Data-Science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9389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Graphs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can use the library </a:t>
            </a:r>
            <a:r>
              <a:rPr lang="en-US" dirty="0" smtClean="0">
                <a:latin typeface="Consolas" panose="020B0609020204030204" pitchFamily="49" charset="0"/>
              </a:rPr>
              <a:t>networkx</a:t>
            </a:r>
          </a:p>
          <a:p>
            <a:pPr lvl="1"/>
            <a:r>
              <a:rPr lang="en-US" dirty="0" smtClean="0"/>
              <a:t>Installed by default with Anaconda</a:t>
            </a:r>
          </a:p>
          <a:p>
            <a:r>
              <a:rPr lang="en-US" dirty="0" smtClean="0"/>
              <a:t>Create a simple weighted undirected graph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Display the graph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20</a:t>
            </a:fld>
            <a:endParaRPr lang="bg-BG"/>
          </a:p>
        </p:txBody>
      </p:sp>
      <p:sp>
        <p:nvSpPr>
          <p:cNvPr id="11" name="TextBox 10"/>
          <p:cNvSpPr txBox="1"/>
          <p:nvPr/>
        </p:nvSpPr>
        <p:spPr>
          <a:xfrm>
            <a:off x="584471" y="2331421"/>
            <a:ext cx="4502918" cy="1754326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networkx </a:t>
            </a:r>
            <a:r>
              <a:rPr lang="en-US" dirty="0">
                <a:solidFill>
                  <a:srgbClr val="0000FF"/>
                </a:solidFill>
              </a:rPr>
              <a:t>as</a:t>
            </a:r>
            <a:r>
              <a:rPr lang="en-US" dirty="0">
                <a:solidFill>
                  <a:srgbClr val="000000"/>
                </a:solidFill>
              </a:rPr>
              <a:t> nx</a:t>
            </a:r>
          </a:p>
          <a:p>
            <a:r>
              <a:rPr lang="en-US" dirty="0">
                <a:solidFill>
                  <a:srgbClr val="000000"/>
                </a:solidFill>
              </a:rPr>
              <a:t>g = </a:t>
            </a:r>
            <a:r>
              <a:rPr lang="en-US" dirty="0" smtClean="0">
                <a:solidFill>
                  <a:srgbClr val="000000"/>
                </a:solidFill>
              </a:rPr>
              <a:t>nx.Graph()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g.add_edge(</a:t>
            </a:r>
            <a:r>
              <a:rPr lang="en-US" dirty="0">
                <a:solidFill>
                  <a:srgbClr val="A31515"/>
                </a:solidFill>
              </a:rPr>
              <a:t>"a"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"b"</a:t>
            </a:r>
            <a:r>
              <a:rPr lang="en-US" dirty="0">
                <a:solidFill>
                  <a:srgbClr val="000000"/>
                </a:solidFill>
              </a:rPr>
              <a:t>, weight = </a:t>
            </a:r>
            <a:r>
              <a:rPr lang="en-US" dirty="0">
                <a:solidFill>
                  <a:srgbClr val="09885A"/>
                </a:solidFill>
              </a:rPr>
              <a:t>0.1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g.add_edge(</a:t>
            </a:r>
            <a:r>
              <a:rPr lang="en-US" dirty="0">
                <a:solidFill>
                  <a:srgbClr val="A31515"/>
                </a:solidFill>
              </a:rPr>
              <a:t>"b"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"c"</a:t>
            </a:r>
            <a:r>
              <a:rPr lang="en-US" dirty="0">
                <a:solidFill>
                  <a:srgbClr val="000000"/>
                </a:solidFill>
              </a:rPr>
              <a:t>, weight = </a:t>
            </a:r>
            <a:r>
              <a:rPr lang="en-US" dirty="0">
                <a:solidFill>
                  <a:srgbClr val="09885A"/>
                </a:solidFill>
              </a:rPr>
              <a:t>1.5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g.add_edge(</a:t>
            </a:r>
            <a:r>
              <a:rPr lang="en-US" dirty="0">
                <a:solidFill>
                  <a:srgbClr val="A31515"/>
                </a:solidFill>
              </a:rPr>
              <a:t>"a"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"c"</a:t>
            </a:r>
            <a:r>
              <a:rPr lang="en-US" dirty="0">
                <a:solidFill>
                  <a:srgbClr val="000000"/>
                </a:solidFill>
              </a:rPr>
              <a:t>, weight = </a:t>
            </a:r>
            <a:r>
              <a:rPr lang="en-US" dirty="0">
                <a:solidFill>
                  <a:srgbClr val="09885A"/>
                </a:solidFill>
              </a:rPr>
              <a:t>1.0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g.add_edge(</a:t>
            </a:r>
            <a:r>
              <a:rPr lang="en-US" dirty="0">
                <a:solidFill>
                  <a:srgbClr val="A31515"/>
                </a:solidFill>
              </a:rPr>
              <a:t>"c"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"d"</a:t>
            </a:r>
            <a:r>
              <a:rPr lang="en-US" dirty="0">
                <a:solidFill>
                  <a:srgbClr val="000000"/>
                </a:solidFill>
              </a:rPr>
              <a:t>, weight = </a:t>
            </a:r>
            <a:r>
              <a:rPr lang="en-US" dirty="0" smtClean="0">
                <a:solidFill>
                  <a:srgbClr val="09885A"/>
                </a:solidFill>
              </a:rPr>
              <a:t>2.2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4471" y="4687950"/>
            <a:ext cx="4502918" cy="646331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nx.draw(g, with_labels = </a:t>
            </a:r>
            <a:r>
              <a:rPr lang="en-US" dirty="0">
                <a:solidFill>
                  <a:srgbClr val="0000FF"/>
                </a:solidFill>
              </a:rPr>
              <a:t>True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plt.show</a:t>
            </a:r>
            <a:r>
              <a:rPr lang="en-US" dirty="0" smtClean="0">
                <a:solidFill>
                  <a:srgbClr val="000000"/>
                </a:solidFill>
              </a:rPr>
              <a:t>()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44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a Shortest Path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Advanced graph display</a:t>
            </a:r>
          </a:p>
          <a:p>
            <a:pPr lvl="1"/>
            <a:r>
              <a:rPr lang="en-US" dirty="0" smtClean="0"/>
              <a:t>Show the weights at each edge</a:t>
            </a:r>
          </a:p>
          <a:p>
            <a:pPr lvl="1"/>
            <a:r>
              <a:rPr lang="en-US" dirty="0" smtClean="0"/>
              <a:t>Make the edge width proportional to its weight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Shortest paths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21</a:t>
            </a:fld>
            <a:endParaRPr lang="bg-BG"/>
          </a:p>
        </p:txBody>
      </p:sp>
      <p:sp>
        <p:nvSpPr>
          <p:cNvPr id="13" name="TextBox 12"/>
          <p:cNvSpPr txBox="1"/>
          <p:nvPr/>
        </p:nvSpPr>
        <p:spPr>
          <a:xfrm>
            <a:off x="991792" y="2151488"/>
            <a:ext cx="7952703" cy="2585323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 smtClean="0">
                <a:solidFill>
                  <a:srgbClr val="000000"/>
                </a:solidFill>
              </a:rPr>
              <a:t>pos = nx.spring_layout(g)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weights = nx.get_edge_attributes(g, </a:t>
            </a:r>
            <a:r>
              <a:rPr lang="en-US" dirty="0" smtClean="0">
                <a:solidFill>
                  <a:srgbClr val="A31515"/>
                </a:solidFill>
              </a:rPr>
              <a:t>"weight"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nx.draw(g, pos, with_labels = </a:t>
            </a:r>
            <a:r>
              <a:rPr lang="en-US" dirty="0" smtClean="0">
                <a:solidFill>
                  <a:srgbClr val="0000FF"/>
                </a:solidFill>
              </a:rPr>
              <a:t>True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nx.draw_networkx_edge_labels(g, pos, 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  edge_labels = weights)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nx.draw_networkx_edges(g, pos, 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  width = [v * </a:t>
            </a:r>
            <a:r>
              <a:rPr lang="en-US" dirty="0" smtClean="0">
                <a:solidFill>
                  <a:srgbClr val="09885A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for</a:t>
            </a:r>
            <a:r>
              <a:rPr lang="en-US" dirty="0" smtClean="0">
                <a:solidFill>
                  <a:srgbClr val="000000"/>
                </a:solidFill>
              </a:rPr>
              <a:t> v </a:t>
            </a:r>
            <a:r>
              <a:rPr lang="en-US" dirty="0" smtClean="0">
                <a:solidFill>
                  <a:srgbClr val="0000FF"/>
                </a:solidFill>
              </a:rPr>
              <a:t>in</a:t>
            </a:r>
            <a:r>
              <a:rPr lang="en-US" dirty="0" smtClean="0">
                <a:solidFill>
                  <a:srgbClr val="000000"/>
                </a:solidFill>
              </a:rPr>
              <a:t> weights.values()])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plt.show()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1791" y="5252135"/>
            <a:ext cx="7952704" cy="1200329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print</a:t>
            </a:r>
            <a:r>
              <a:rPr lang="en-US" dirty="0">
                <a:solidFill>
                  <a:srgbClr val="000000"/>
                </a:solidFill>
              </a:rPr>
              <a:t>(nx.shortest_path(g, </a:t>
            </a:r>
            <a:r>
              <a:rPr lang="en-US" dirty="0">
                <a:solidFill>
                  <a:srgbClr val="A31515"/>
                </a:solidFill>
              </a:rPr>
              <a:t>"b"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"d</a:t>
            </a:r>
            <a:r>
              <a:rPr lang="en-US" dirty="0" smtClean="0">
                <a:solidFill>
                  <a:srgbClr val="A31515"/>
                </a:solidFill>
              </a:rPr>
              <a:t>"</a:t>
            </a:r>
            <a:r>
              <a:rPr lang="en-US" dirty="0" smtClean="0">
                <a:solidFill>
                  <a:srgbClr val="000000"/>
                </a:solidFill>
              </a:rPr>
              <a:t>),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  nx.shortest_path_length(g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"b"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"d"</a:t>
            </a:r>
            <a:r>
              <a:rPr lang="en-US" dirty="0">
                <a:solidFill>
                  <a:srgbClr val="000000"/>
                </a:solidFill>
              </a:rPr>
              <a:t>))</a:t>
            </a:r>
          </a:p>
          <a:p>
            <a:r>
              <a:rPr lang="en-US" dirty="0">
                <a:solidFill>
                  <a:srgbClr val="0000FF"/>
                </a:solidFill>
              </a:rPr>
              <a:t>print</a:t>
            </a:r>
            <a:r>
              <a:rPr lang="en-US" dirty="0">
                <a:solidFill>
                  <a:srgbClr val="000000"/>
                </a:solidFill>
              </a:rPr>
              <a:t>(nx.shortest_path(g, </a:t>
            </a:r>
            <a:r>
              <a:rPr lang="en-US" dirty="0">
                <a:solidFill>
                  <a:srgbClr val="A31515"/>
                </a:solidFill>
              </a:rPr>
              <a:t>"b"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"d"</a:t>
            </a:r>
            <a:r>
              <a:rPr lang="en-US" dirty="0">
                <a:solidFill>
                  <a:srgbClr val="000000"/>
                </a:solidFill>
              </a:rPr>
              <a:t>, weight = </a:t>
            </a:r>
            <a:r>
              <a:rPr lang="en-US" dirty="0">
                <a:solidFill>
                  <a:srgbClr val="A31515"/>
                </a:solidFill>
              </a:rPr>
              <a:t>"weight</a:t>
            </a:r>
            <a:r>
              <a:rPr lang="en-US" dirty="0" smtClean="0">
                <a:solidFill>
                  <a:srgbClr val="A31515"/>
                </a:solidFill>
              </a:rPr>
              <a:t>"</a:t>
            </a:r>
            <a:r>
              <a:rPr lang="en-US" dirty="0" smtClean="0">
                <a:solidFill>
                  <a:srgbClr val="000000"/>
                </a:solidFill>
              </a:rPr>
              <a:t>),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  nx.shortest_path_length(g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"b"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"d"</a:t>
            </a:r>
            <a:r>
              <a:rPr lang="en-US" dirty="0">
                <a:solidFill>
                  <a:srgbClr val="000000"/>
                </a:solidFill>
              </a:rPr>
              <a:t>, weight = </a:t>
            </a:r>
            <a:r>
              <a:rPr lang="en-US" dirty="0">
                <a:solidFill>
                  <a:srgbClr val="A31515"/>
                </a:solidFill>
              </a:rPr>
              <a:t>"weight"</a:t>
            </a:r>
            <a:r>
              <a:rPr lang="en-US" dirty="0">
                <a:solidFill>
                  <a:srgbClr val="000000"/>
                </a:solidFill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63484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Directed Graphs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Directed graph (digraph)</a:t>
            </a:r>
          </a:p>
          <a:p>
            <a:pPr lvl="1"/>
            <a:r>
              <a:rPr lang="en-US" dirty="0" smtClean="0"/>
              <a:t>Simply change the definition of </a:t>
            </a:r>
            <a:r>
              <a:rPr lang="en-US" dirty="0" smtClean="0">
                <a:latin typeface="Consolas" panose="020B0609020204030204" pitchFamily="49" charset="0"/>
              </a:rPr>
              <a:t>g</a:t>
            </a:r>
          </a:p>
          <a:p>
            <a:pPr lvl="1"/>
            <a:r>
              <a:rPr lang="en-US" dirty="0" smtClean="0"/>
              <a:t>Now each edge is directed</a:t>
            </a:r>
          </a:p>
          <a:p>
            <a:pPr lvl="1"/>
            <a:r>
              <a:rPr lang="en-US" dirty="0" smtClean="0"/>
              <a:t>The visualization will include arrows</a:t>
            </a:r>
          </a:p>
          <a:p>
            <a:pPr lvl="2"/>
            <a:r>
              <a:rPr lang="en-US" dirty="0" smtClean="0"/>
              <a:t>They point at the direction of each connection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22</a:t>
            </a:fld>
            <a:endParaRPr lang="bg-BG"/>
          </a:p>
        </p:txBody>
      </p:sp>
      <p:sp>
        <p:nvSpPr>
          <p:cNvPr id="8" name="TextBox 7"/>
          <p:cNvSpPr txBox="1"/>
          <p:nvPr/>
        </p:nvSpPr>
        <p:spPr>
          <a:xfrm>
            <a:off x="991791" y="4769995"/>
            <a:ext cx="9149736" cy="646331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print</a:t>
            </a:r>
            <a:r>
              <a:rPr lang="en-US" dirty="0">
                <a:solidFill>
                  <a:srgbClr val="000000"/>
                </a:solidFill>
              </a:rPr>
              <a:t>(nx.shortest_path(g, </a:t>
            </a:r>
            <a:r>
              <a:rPr lang="en-US" dirty="0">
                <a:solidFill>
                  <a:srgbClr val="A31515"/>
                </a:solidFill>
              </a:rPr>
              <a:t>"b"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"d"</a:t>
            </a:r>
            <a:r>
              <a:rPr lang="en-US" dirty="0">
                <a:solidFill>
                  <a:srgbClr val="000000"/>
                </a:solidFill>
              </a:rPr>
              <a:t>)) </a:t>
            </a:r>
            <a:r>
              <a:rPr lang="en-US" dirty="0">
                <a:solidFill>
                  <a:srgbClr val="008000"/>
                </a:solidFill>
              </a:rPr>
              <a:t># ['b', 'c', 'd']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print</a:t>
            </a:r>
            <a:r>
              <a:rPr lang="en-US" dirty="0">
                <a:solidFill>
                  <a:srgbClr val="000000"/>
                </a:solidFill>
              </a:rPr>
              <a:t>(nx.shortest_path(g, </a:t>
            </a:r>
            <a:r>
              <a:rPr lang="en-US" dirty="0">
                <a:solidFill>
                  <a:srgbClr val="A31515"/>
                </a:solidFill>
              </a:rPr>
              <a:t>"d"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"b"</a:t>
            </a:r>
            <a:r>
              <a:rPr lang="en-US" dirty="0">
                <a:solidFill>
                  <a:srgbClr val="000000"/>
                </a:solidFill>
              </a:rPr>
              <a:t>)) </a:t>
            </a:r>
            <a:r>
              <a:rPr lang="en-US" dirty="0">
                <a:solidFill>
                  <a:srgbClr val="008000"/>
                </a:solidFill>
              </a:rPr>
              <a:t># Error: No path between d and b.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1791" y="3168346"/>
            <a:ext cx="9149736" cy="1477328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 smtClean="0">
                <a:solidFill>
                  <a:srgbClr val="000000"/>
                </a:solidFill>
              </a:rPr>
              <a:t>g </a:t>
            </a:r>
            <a:r>
              <a:rPr lang="en-US" dirty="0">
                <a:solidFill>
                  <a:srgbClr val="000000"/>
                </a:solidFill>
              </a:rPr>
              <a:t>= </a:t>
            </a:r>
            <a:r>
              <a:rPr lang="en-US" dirty="0" smtClean="0">
                <a:solidFill>
                  <a:srgbClr val="000000"/>
                </a:solidFill>
              </a:rPr>
              <a:t>nx.DiGraph</a:t>
            </a:r>
            <a:r>
              <a:rPr lang="en-US" dirty="0">
                <a:solidFill>
                  <a:srgbClr val="000000"/>
                </a:solidFill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</a:rPr>
              <a:t>g.add_edge(</a:t>
            </a:r>
            <a:r>
              <a:rPr lang="en-US" dirty="0">
                <a:solidFill>
                  <a:srgbClr val="A31515"/>
                </a:solidFill>
              </a:rPr>
              <a:t>"a"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"b"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smtClean="0">
                <a:solidFill>
                  <a:srgbClr val="000000"/>
                </a:solidFill>
              </a:rPr>
              <a:t>weight </a:t>
            </a:r>
            <a:r>
              <a:rPr lang="en-US" dirty="0">
                <a:solidFill>
                  <a:srgbClr val="000000"/>
                </a:solidFill>
              </a:rPr>
              <a:t>= </a:t>
            </a:r>
            <a:r>
              <a:rPr lang="en-US" dirty="0">
                <a:solidFill>
                  <a:srgbClr val="09885A"/>
                </a:solidFill>
              </a:rPr>
              <a:t>0.1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g.add_edge(</a:t>
            </a:r>
            <a:r>
              <a:rPr lang="en-US" dirty="0">
                <a:solidFill>
                  <a:srgbClr val="A31515"/>
                </a:solidFill>
              </a:rPr>
              <a:t>"b"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"c"</a:t>
            </a:r>
            <a:r>
              <a:rPr lang="en-US" dirty="0">
                <a:solidFill>
                  <a:srgbClr val="000000"/>
                </a:solidFill>
              </a:rPr>
              <a:t>, weight = </a:t>
            </a:r>
            <a:r>
              <a:rPr lang="en-US" dirty="0">
                <a:solidFill>
                  <a:srgbClr val="09885A"/>
                </a:solidFill>
              </a:rPr>
              <a:t>1.5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g.add_edge(</a:t>
            </a:r>
            <a:r>
              <a:rPr lang="en-US" dirty="0">
                <a:solidFill>
                  <a:srgbClr val="A31515"/>
                </a:solidFill>
              </a:rPr>
              <a:t>"a"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"c"</a:t>
            </a:r>
            <a:r>
              <a:rPr lang="en-US" dirty="0">
                <a:solidFill>
                  <a:srgbClr val="000000"/>
                </a:solidFill>
              </a:rPr>
              <a:t>, weight = </a:t>
            </a:r>
            <a:r>
              <a:rPr lang="en-US" dirty="0">
                <a:solidFill>
                  <a:srgbClr val="09885A"/>
                </a:solidFill>
              </a:rPr>
              <a:t>1.0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g.add_edge(</a:t>
            </a:r>
            <a:r>
              <a:rPr lang="en-US" dirty="0">
                <a:solidFill>
                  <a:srgbClr val="A31515"/>
                </a:solidFill>
              </a:rPr>
              <a:t>"c"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"d"</a:t>
            </a:r>
            <a:r>
              <a:rPr lang="en-US" dirty="0">
                <a:solidFill>
                  <a:srgbClr val="000000"/>
                </a:solidFill>
              </a:rPr>
              <a:t>, weight = </a:t>
            </a:r>
            <a:r>
              <a:rPr lang="en-US" dirty="0" smtClean="0">
                <a:solidFill>
                  <a:srgbClr val="09885A"/>
                </a:solidFill>
              </a:rPr>
              <a:t>2.2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31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Social Circles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Dataset: </a:t>
            </a:r>
            <a:r>
              <a:rPr lang="en-US" dirty="0" smtClean="0">
                <a:latin typeface="Consolas" panose="020B0609020204030204" pitchFamily="49" charset="0"/>
              </a:rPr>
              <a:t>facebook.zip</a:t>
            </a:r>
            <a:r>
              <a:rPr lang="en-US" dirty="0" smtClean="0"/>
              <a:t>, </a:t>
            </a:r>
            <a:r>
              <a:rPr lang="en-US" dirty="0" smtClean="0">
                <a:hlinkClick r:id="rId2"/>
              </a:rPr>
              <a:t>info</a:t>
            </a:r>
            <a:endParaRPr lang="en-US" dirty="0" smtClean="0"/>
          </a:p>
          <a:p>
            <a:pPr lvl="1"/>
            <a:r>
              <a:rPr lang="en-US" dirty="0" smtClean="0"/>
              <a:t>Format: </a:t>
            </a:r>
            <a:r>
              <a:rPr lang="en-US" dirty="0" smtClean="0">
                <a:latin typeface="Consolas" panose="020B0609020204030204" pitchFamily="49" charset="0"/>
              </a:rPr>
              <a:t>first_user_id second_user_id</a:t>
            </a:r>
          </a:p>
          <a:p>
            <a:pPr lvl="2"/>
            <a:r>
              <a:rPr lang="en-US" dirty="0" smtClean="0"/>
              <a:t>I.e. edge list</a:t>
            </a:r>
          </a:p>
          <a:p>
            <a:r>
              <a:rPr lang="en-US" dirty="0" smtClean="0"/>
              <a:t>Read the graph</a:t>
            </a:r>
          </a:p>
          <a:p>
            <a:pPr lvl="1"/>
            <a:r>
              <a:rPr lang="en-US" dirty="0" smtClean="0"/>
              <a:t>Extremely simple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23</a:t>
            </a:fld>
            <a:endParaRPr lang="bg-BG"/>
          </a:p>
        </p:txBody>
      </p:sp>
      <p:sp>
        <p:nvSpPr>
          <p:cNvPr id="7" name="TextBox 6"/>
          <p:cNvSpPr txBox="1"/>
          <p:nvPr/>
        </p:nvSpPr>
        <p:spPr>
          <a:xfrm>
            <a:off x="991791" y="3043655"/>
            <a:ext cx="7578631" cy="923330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facebook_graph = nx.read_edgelist(</a:t>
            </a:r>
            <a:r>
              <a:rPr lang="en-US" dirty="0">
                <a:solidFill>
                  <a:srgbClr val="A31515"/>
                </a:solidFill>
              </a:rPr>
              <a:t>"facebook_combined.txt"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FF"/>
                </a:solidFill>
              </a:rPr>
              <a:t>print</a:t>
            </a:r>
            <a:r>
              <a:rPr lang="en-US" dirty="0">
                <a:solidFill>
                  <a:srgbClr val="000000"/>
                </a:solidFill>
              </a:rPr>
              <a:t>(len(facebook_graph.nodes)) </a:t>
            </a:r>
            <a:r>
              <a:rPr lang="en-US" dirty="0">
                <a:solidFill>
                  <a:srgbClr val="008000"/>
                </a:solidFill>
              </a:rPr>
              <a:t># 4039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print</a:t>
            </a:r>
            <a:r>
              <a:rPr lang="en-US" dirty="0">
                <a:solidFill>
                  <a:srgbClr val="000000"/>
                </a:solidFill>
              </a:rPr>
              <a:t>(len(facebook_graph.edges)) </a:t>
            </a:r>
            <a:r>
              <a:rPr lang="en-US" dirty="0">
                <a:solidFill>
                  <a:srgbClr val="008000"/>
                </a:solidFill>
              </a:rPr>
              <a:t># 88234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36" t="19674" r="22437" b="19818"/>
          <a:stretch/>
        </p:blipFill>
        <p:spPr>
          <a:xfrm>
            <a:off x="7866807" y="3637716"/>
            <a:ext cx="3504311" cy="286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24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Important Nodes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Measure: </a:t>
            </a:r>
            <a:r>
              <a:rPr lang="en-US" dirty="0" smtClean="0">
                <a:solidFill>
                  <a:srgbClr val="2196F3"/>
                </a:solidFill>
              </a:rPr>
              <a:t>centrality</a:t>
            </a:r>
          </a:p>
          <a:p>
            <a:pPr lvl="1"/>
            <a:r>
              <a:rPr lang="en-US" dirty="0" smtClean="0">
                <a:hlinkClick r:id="rId2"/>
              </a:rPr>
              <a:t>Different types</a:t>
            </a:r>
            <a:r>
              <a:rPr lang="en-US" dirty="0" smtClean="0"/>
              <a:t> of centrality, according to different formulas</a:t>
            </a:r>
          </a:p>
          <a:p>
            <a:pPr lvl="2"/>
            <a:r>
              <a:rPr lang="en-US" dirty="0" smtClean="0"/>
              <a:t>E.g. "betweenness centrality"</a:t>
            </a:r>
          </a:p>
          <a:p>
            <a:pPr lvl="1"/>
            <a:r>
              <a:rPr lang="en-US" dirty="0" smtClean="0"/>
              <a:t>Measures how important a node is</a:t>
            </a:r>
          </a:p>
          <a:p>
            <a:r>
              <a:rPr lang="en-US" dirty="0" smtClean="0"/>
              <a:t>To</a:t>
            </a:r>
            <a:r>
              <a:rPr lang="en-US" dirty="0"/>
              <a:t> </a:t>
            </a:r>
            <a:r>
              <a:rPr lang="en-US" dirty="0" smtClean="0"/>
              <a:t>exemplify, let’s use a smaller graph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Ten most important nodes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 the Facebook graph</a:t>
            </a:r>
          </a:p>
          <a:p>
            <a:pPr lvl="1"/>
            <a:r>
              <a:rPr lang="en-US" dirty="0" smtClean="0"/>
              <a:t>Look similar to cluster centroids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24</a:t>
            </a:fld>
            <a:endParaRPr lang="bg-BG"/>
          </a:p>
        </p:txBody>
      </p:sp>
      <p:sp>
        <p:nvSpPr>
          <p:cNvPr id="8" name="TextBox 7"/>
          <p:cNvSpPr txBox="1"/>
          <p:nvPr/>
        </p:nvSpPr>
        <p:spPr>
          <a:xfrm>
            <a:off x="609406" y="3118470"/>
            <a:ext cx="7578631" cy="923330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karate_graph = nx.karate_club_graph()</a:t>
            </a:r>
          </a:p>
          <a:p>
            <a:r>
              <a:rPr lang="en-US" dirty="0">
                <a:solidFill>
                  <a:srgbClr val="000000"/>
                </a:solidFill>
              </a:rPr>
              <a:t>centrality = nx.betweenness_centrality(karate_graph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8000"/>
                </a:solidFill>
              </a:rPr>
              <a:t># Returns a </a:t>
            </a:r>
            <a:r>
              <a:rPr lang="en-US" dirty="0" smtClean="0">
                <a:solidFill>
                  <a:srgbClr val="008000"/>
                </a:solidFill>
              </a:rPr>
              <a:t>dictionary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90262" y="3419554"/>
            <a:ext cx="3956404" cy="323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24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Communities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Measure: </a:t>
            </a:r>
            <a:r>
              <a:rPr lang="en-US" dirty="0" smtClean="0">
                <a:solidFill>
                  <a:srgbClr val="2196F3"/>
                </a:solidFill>
              </a:rPr>
              <a:t>cliques</a:t>
            </a:r>
          </a:p>
          <a:p>
            <a:pPr lvl="1"/>
            <a:r>
              <a:rPr lang="en-US" dirty="0" smtClean="0"/>
              <a:t>Most commonly used algorithm: </a:t>
            </a:r>
            <a:r>
              <a:rPr lang="en-US" dirty="0" smtClean="0">
                <a:hlinkClick r:id="rId2"/>
              </a:rPr>
              <a:t>Girvan – Newman</a:t>
            </a:r>
            <a:endParaRPr lang="en-US" dirty="0" smtClean="0"/>
          </a:p>
          <a:p>
            <a:pPr lvl="2"/>
            <a:r>
              <a:rPr lang="en-US" dirty="0" smtClean="0"/>
              <a:t>Uses </a:t>
            </a:r>
            <a:r>
              <a:rPr lang="en-US" dirty="0" smtClean="0">
                <a:solidFill>
                  <a:srgbClr val="2196F3"/>
                </a:solidFill>
              </a:rPr>
              <a:t>edge betweenness</a:t>
            </a:r>
            <a:r>
              <a:rPr lang="en-US" dirty="0" smtClean="0"/>
              <a:t> as the measure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r>
              <a:rPr lang="en-US" dirty="0" smtClean="0"/>
              <a:t>We can find communities </a:t>
            </a:r>
            <a:br>
              <a:rPr lang="en-US" dirty="0" smtClean="0"/>
            </a:br>
            <a:r>
              <a:rPr lang="en-US" dirty="0" smtClean="0"/>
              <a:t>in the Facebook graph</a:t>
            </a:r>
          </a:p>
          <a:p>
            <a:pPr lvl="1"/>
            <a:r>
              <a:rPr lang="en-US" dirty="0" smtClean="0"/>
              <a:t>Look similar to different clusters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25</a:t>
            </a:fld>
            <a:endParaRPr lang="bg-BG"/>
          </a:p>
        </p:txBody>
      </p:sp>
      <p:sp>
        <p:nvSpPr>
          <p:cNvPr id="8" name="TextBox 7"/>
          <p:cNvSpPr txBox="1"/>
          <p:nvPr/>
        </p:nvSpPr>
        <p:spPr>
          <a:xfrm>
            <a:off x="1224548" y="2162507"/>
            <a:ext cx="8218710" cy="1754326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00"/>
                </a:solidFill>
              </a:rPr>
              <a:t> networkx.algorithms </a:t>
            </a:r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community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nx.draw(karate_graph, </a:t>
            </a:r>
            <a:r>
              <a:rPr lang="en-US" dirty="0">
                <a:solidFill>
                  <a:srgbClr val="000000"/>
                </a:solidFill>
              </a:rPr>
              <a:t>with_labels=</a:t>
            </a:r>
            <a:r>
              <a:rPr lang="en-US" dirty="0">
                <a:solidFill>
                  <a:srgbClr val="0000FF"/>
                </a:solidFill>
              </a:rPr>
              <a:t>True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communities_generator = </a:t>
            </a:r>
            <a:r>
              <a:rPr lang="en-US" dirty="0" smtClean="0">
                <a:solidFill>
                  <a:srgbClr val="000000"/>
                </a:solidFill>
              </a:rPr>
              <a:t>community.girvan_newman(karate_graph)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for</a:t>
            </a:r>
            <a:r>
              <a:rPr lang="en-US" dirty="0">
                <a:solidFill>
                  <a:srgbClr val="000000"/>
                </a:solidFill>
              </a:rPr>
              <a:t> i </a:t>
            </a:r>
            <a:r>
              <a:rPr lang="en-US" dirty="0">
                <a:solidFill>
                  <a:srgbClr val="0000FF"/>
                </a:solidFill>
              </a:rPr>
              <a:t>in</a:t>
            </a:r>
            <a:r>
              <a:rPr lang="en-US" dirty="0">
                <a:solidFill>
                  <a:srgbClr val="000000"/>
                </a:solidFill>
              </a:rPr>
              <a:t> range(</a:t>
            </a:r>
            <a:r>
              <a:rPr lang="en-US" dirty="0">
                <a:solidFill>
                  <a:srgbClr val="09885A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9885A"/>
                </a:solidFill>
              </a:rPr>
              <a:t>4</a:t>
            </a:r>
            <a:r>
              <a:rPr lang="en-US" dirty="0">
                <a:solidFill>
                  <a:srgbClr val="000000"/>
                </a:solidFill>
              </a:rPr>
              <a:t>):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communities </a:t>
            </a:r>
            <a:r>
              <a:rPr lang="en-US" dirty="0">
                <a:solidFill>
                  <a:srgbClr val="000000"/>
                </a:solidFill>
              </a:rPr>
              <a:t>= next(communities_generator)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  print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A31515"/>
                </a:solidFill>
              </a:rPr>
              <a:t>"level "</a:t>
            </a:r>
            <a:r>
              <a:rPr lang="en-US" dirty="0">
                <a:solidFill>
                  <a:srgbClr val="000000"/>
                </a:solidFill>
              </a:rPr>
              <a:t> + str(i), communities)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75366" y="3950491"/>
            <a:ext cx="3323175" cy="273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59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Geospatial </a:t>
            </a:r>
            <a:r>
              <a:rPr lang="en-US" dirty="0"/>
              <a:t>data</a:t>
            </a:r>
          </a:p>
          <a:p>
            <a:pPr lvl="1"/>
            <a:r>
              <a:rPr lang="en-US" dirty="0"/>
              <a:t>Reading and exploring</a:t>
            </a:r>
          </a:p>
          <a:p>
            <a:pPr lvl="1"/>
            <a:r>
              <a:rPr lang="en-US" dirty="0"/>
              <a:t>Projections</a:t>
            </a:r>
          </a:p>
          <a:p>
            <a:pPr lvl="1"/>
            <a:r>
              <a:rPr lang="en-US" dirty="0"/>
              <a:t>Visualization</a:t>
            </a:r>
          </a:p>
          <a:p>
            <a:pPr lvl="2"/>
            <a:r>
              <a:rPr lang="en-US" dirty="0"/>
              <a:t>Scatter plots</a:t>
            </a:r>
          </a:p>
          <a:p>
            <a:pPr lvl="2"/>
            <a:r>
              <a:rPr lang="en-US" dirty="0"/>
              <a:t>Choropleth maps</a:t>
            </a:r>
          </a:p>
          <a:p>
            <a:r>
              <a:rPr lang="en-US" dirty="0"/>
              <a:t>Network analysis</a:t>
            </a:r>
          </a:p>
          <a:p>
            <a:pPr lvl="1"/>
            <a:r>
              <a:rPr lang="en-US" dirty="0"/>
              <a:t>Graphs, types of graphs</a:t>
            </a:r>
          </a:p>
          <a:p>
            <a:pPr lvl="1"/>
            <a:r>
              <a:rPr lang="en-US" dirty="0"/>
              <a:t>Shortest path between nodes</a:t>
            </a:r>
          </a:p>
          <a:p>
            <a:pPr lvl="1"/>
            <a:r>
              <a:rPr lang="en-US" dirty="0"/>
              <a:t>Centrality</a:t>
            </a:r>
          </a:p>
          <a:p>
            <a:pPr lvl="1"/>
            <a:r>
              <a:rPr lang="en-US" dirty="0" smtClean="0"/>
              <a:t>Communities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59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996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Geospatial data</a:t>
            </a:r>
          </a:p>
          <a:p>
            <a:pPr lvl="1"/>
            <a:r>
              <a:rPr lang="en-US" dirty="0" smtClean="0"/>
              <a:t>Reading and exploring</a:t>
            </a:r>
          </a:p>
          <a:p>
            <a:pPr lvl="1"/>
            <a:r>
              <a:rPr lang="en-US" dirty="0" smtClean="0"/>
              <a:t>Projections</a:t>
            </a:r>
          </a:p>
          <a:p>
            <a:pPr lvl="1"/>
            <a:r>
              <a:rPr lang="en-US" dirty="0" smtClean="0"/>
              <a:t>Visualization</a:t>
            </a:r>
          </a:p>
          <a:p>
            <a:pPr lvl="2"/>
            <a:r>
              <a:rPr lang="en-US" dirty="0" smtClean="0"/>
              <a:t>Scatter plots</a:t>
            </a:r>
          </a:p>
          <a:p>
            <a:pPr lvl="2"/>
            <a:r>
              <a:rPr lang="en-US" dirty="0" smtClean="0"/>
              <a:t>Choropleth maps</a:t>
            </a:r>
          </a:p>
          <a:p>
            <a:r>
              <a:rPr lang="en-US" dirty="0" smtClean="0"/>
              <a:t>Network analysis</a:t>
            </a:r>
          </a:p>
          <a:p>
            <a:pPr lvl="1"/>
            <a:r>
              <a:rPr lang="en-US" dirty="0" smtClean="0"/>
              <a:t>Graphs, types of graphs</a:t>
            </a:r>
          </a:p>
          <a:p>
            <a:pPr lvl="1"/>
            <a:r>
              <a:rPr lang="en-US" dirty="0" smtClean="0"/>
              <a:t>Shortest path between nodes</a:t>
            </a:r>
          </a:p>
          <a:p>
            <a:pPr lvl="1"/>
            <a:r>
              <a:rPr lang="en-US" dirty="0" smtClean="0"/>
              <a:t>Centrality</a:t>
            </a:r>
          </a:p>
          <a:p>
            <a:pPr lvl="1"/>
            <a:r>
              <a:rPr lang="en-US" dirty="0" smtClean="0"/>
              <a:t>Communities</a:t>
            </a:r>
          </a:p>
        </p:txBody>
      </p:sp>
    </p:spTree>
    <p:extLst>
      <p:ext uri="{BB962C8B-B14F-4D97-AF65-F5344CB8AC3E}">
        <p14:creationId xmlns:p14="http://schemas.microsoft.com/office/powerpoint/2010/main" val="109742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Geospatial Data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Exploring, analyzing</a:t>
            </a:r>
            <a:br>
              <a:rPr lang="en-US" dirty="0" smtClean="0"/>
            </a:br>
            <a:r>
              <a:rPr lang="en-US" dirty="0" smtClean="0"/>
              <a:t>and visualizing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802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Geospatial Data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that has a geographic component to it</a:t>
            </a:r>
          </a:p>
          <a:p>
            <a:pPr lvl="1"/>
            <a:r>
              <a:rPr lang="en-US" dirty="0" smtClean="0"/>
              <a:t>Most commonly: coordinates (latitude, longitude)</a:t>
            </a:r>
          </a:p>
          <a:p>
            <a:pPr lvl="1"/>
            <a:r>
              <a:rPr lang="en-US" dirty="0" smtClean="0"/>
              <a:t>Sometimes: country, city, ZIP code, address</a:t>
            </a:r>
          </a:p>
          <a:p>
            <a:pPr lvl="1"/>
            <a:r>
              <a:rPr lang="en-US" dirty="0" smtClean="0"/>
              <a:t>Not necessarily on Earth (</a:t>
            </a:r>
            <a:r>
              <a:rPr lang="en-US" dirty="0" smtClean="0">
                <a:hlinkClick r:id="rId2"/>
              </a:rPr>
              <a:t>Google Mars</a:t>
            </a:r>
            <a:r>
              <a:rPr lang="en-US" dirty="0" smtClean="0"/>
              <a:t>)</a:t>
            </a:r>
          </a:p>
          <a:p>
            <a:r>
              <a:rPr lang="en-US" dirty="0" smtClean="0"/>
              <a:t>Sources</a:t>
            </a:r>
          </a:p>
          <a:p>
            <a:pPr lvl="1"/>
            <a:r>
              <a:rPr lang="en-US" dirty="0" smtClean="0"/>
              <a:t>Satellite images</a:t>
            </a:r>
          </a:p>
          <a:p>
            <a:pPr lvl="1"/>
            <a:r>
              <a:rPr lang="en-US" dirty="0" smtClean="0"/>
              <a:t>GPS</a:t>
            </a:r>
            <a:r>
              <a:rPr lang="en-US" dirty="0"/>
              <a:t>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Geotagging (e.g. photos in Facebook)</a:t>
            </a:r>
          </a:p>
          <a:p>
            <a:pPr lvl="1"/>
            <a:r>
              <a:rPr lang="en-US" dirty="0" smtClean="0"/>
              <a:t>Manual entry, etc.</a:t>
            </a:r>
          </a:p>
          <a:p>
            <a:r>
              <a:rPr lang="en-US" dirty="0" smtClean="0"/>
              <a:t>Working with spatial data isn't trivial…</a:t>
            </a:r>
          </a:p>
          <a:p>
            <a:pPr lvl="1"/>
            <a:r>
              <a:rPr lang="en-US" dirty="0" smtClean="0"/>
              <a:t>E.g. we need geometry on a sphere to calculate distances</a:t>
            </a:r>
          </a:p>
          <a:p>
            <a:pPr lvl="1"/>
            <a:r>
              <a:rPr lang="en-US" dirty="0" smtClean="0"/>
              <a:t>… but we have libraries that make our lives easier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9345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and Exploring Geospatial Data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some cases, we have convenient datasets</a:t>
            </a:r>
          </a:p>
          <a:p>
            <a:r>
              <a:rPr lang="en-US" dirty="0" smtClean="0"/>
              <a:t>In other cases, it’s in specific formats</a:t>
            </a:r>
          </a:p>
          <a:p>
            <a:pPr lvl="1"/>
            <a:r>
              <a:rPr lang="en-US" dirty="0" smtClean="0"/>
              <a:t>GeoJSON, Shapefile, KML, etc.</a:t>
            </a:r>
          </a:p>
          <a:p>
            <a:pPr lvl="1"/>
            <a:r>
              <a:rPr lang="en-US" dirty="0" smtClean="0"/>
              <a:t>Some libraries (like </a:t>
            </a:r>
            <a:r>
              <a:rPr lang="en-US" dirty="0" smtClean="0">
                <a:latin typeface="Consolas" panose="020B0609020204030204" pitchFamily="49" charset="0"/>
              </a:rPr>
              <a:t>geopandas</a:t>
            </a:r>
            <a:r>
              <a:rPr lang="en-US" dirty="0" smtClean="0"/>
              <a:t>) can read these automatically</a:t>
            </a:r>
          </a:p>
          <a:p>
            <a:r>
              <a:rPr lang="en-US" dirty="0" smtClean="0"/>
              <a:t>Data cleaning</a:t>
            </a:r>
          </a:p>
          <a:p>
            <a:pPr lvl="1"/>
            <a:r>
              <a:rPr lang="en-US" dirty="0" smtClean="0"/>
              <a:t>Non-spatial columns: proceed as usual</a:t>
            </a:r>
          </a:p>
          <a:p>
            <a:pPr lvl="2"/>
            <a:r>
              <a:rPr lang="en-US" dirty="0" smtClean="0"/>
              <a:t>Tidy up the data, impute or remove missing values, explore outliers,</a:t>
            </a:r>
            <a:br>
              <a:rPr lang="en-US" dirty="0" smtClean="0"/>
            </a:br>
            <a:r>
              <a:rPr lang="en-US" dirty="0" smtClean="0"/>
              <a:t>normalize columns, etc.</a:t>
            </a:r>
          </a:p>
          <a:p>
            <a:pPr lvl="1"/>
            <a:r>
              <a:rPr lang="en-US" dirty="0" smtClean="0"/>
              <a:t>Spatial columns: fixing or changing coordinates is easier when</a:t>
            </a:r>
            <a:br>
              <a:rPr lang="en-US" dirty="0" smtClean="0"/>
            </a:br>
            <a:r>
              <a:rPr lang="en-US" dirty="0" smtClean="0"/>
              <a:t>you visualize them</a:t>
            </a:r>
          </a:p>
          <a:p>
            <a:r>
              <a:rPr lang="en-US" dirty="0" smtClean="0"/>
              <a:t>Exploratory data analysis</a:t>
            </a:r>
          </a:p>
          <a:p>
            <a:pPr lvl="1"/>
            <a:r>
              <a:rPr lang="en-US" dirty="0" smtClean="0"/>
              <a:t>Most commonly: look for clusters and other patterns</a:t>
            </a:r>
          </a:p>
          <a:p>
            <a:pPr lvl="1"/>
            <a:r>
              <a:rPr lang="en-US" dirty="0" smtClean="0"/>
              <a:t>Also: compare attributes across different regions</a:t>
            </a:r>
          </a:p>
          <a:p>
            <a:pPr lvl="2"/>
            <a:r>
              <a:rPr lang="en-US" dirty="0" smtClean="0"/>
              <a:t>E.g. income by country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0917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Earthquake Data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Dataset: </a:t>
            </a:r>
            <a:r>
              <a:rPr lang="en-US" dirty="0" smtClean="0">
                <a:latin typeface="Consolas" panose="020B0609020204030204" pitchFamily="49" charset="0"/>
              </a:rPr>
              <a:t>earthquakes.csv</a:t>
            </a:r>
            <a:r>
              <a:rPr lang="en-US" dirty="0" smtClean="0"/>
              <a:t>, </a:t>
            </a:r>
            <a:r>
              <a:rPr lang="en-US" dirty="0" smtClean="0">
                <a:hlinkClick r:id="rId2"/>
              </a:rPr>
              <a:t>info</a:t>
            </a:r>
            <a:endParaRPr lang="en-US" dirty="0" smtClean="0"/>
          </a:p>
          <a:p>
            <a:pPr lvl="1"/>
            <a:r>
              <a:rPr lang="en-US" dirty="0" smtClean="0"/>
              <a:t>Read the dataset, look at missing values</a:t>
            </a:r>
          </a:p>
          <a:p>
            <a:pPr lvl="1"/>
            <a:r>
              <a:rPr lang="en-US" dirty="0" smtClean="0"/>
              <a:t>Leave only columns you’re interested in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Explore the dataset</a:t>
            </a:r>
          </a:p>
          <a:p>
            <a:pPr lvl="2"/>
            <a:r>
              <a:rPr lang="en-US" dirty="0" smtClean="0"/>
              <a:t>Examples: how is the magnitude distributed? When and </a:t>
            </a:r>
            <a:r>
              <a:rPr lang="en-US" dirty="0"/>
              <a:t>w</a:t>
            </a:r>
            <a:r>
              <a:rPr lang="en-US" dirty="0" smtClean="0"/>
              <a:t>here </a:t>
            </a:r>
            <a:br>
              <a:rPr lang="en-US" dirty="0" smtClean="0"/>
            </a:br>
            <a:r>
              <a:rPr lang="en-US" dirty="0" smtClean="0"/>
              <a:t>did the most powerful earthquakes happen? What are the recent ones?</a:t>
            </a:r>
          </a:p>
          <a:p>
            <a:pPr lvl="1"/>
            <a:r>
              <a:rPr lang="en-US" dirty="0" smtClean="0"/>
              <a:t>Perform additional data cleaning, exploration and visualization</a:t>
            </a:r>
            <a:br>
              <a:rPr lang="en-US" dirty="0" smtClean="0"/>
            </a:br>
            <a:r>
              <a:rPr lang="en-US" dirty="0" smtClean="0"/>
              <a:t>of the non-spatial columns</a:t>
            </a:r>
            <a:endParaRPr lang="en-US" dirty="0"/>
          </a:p>
          <a:p>
            <a:pPr lvl="1"/>
            <a:r>
              <a:rPr lang="en-US" dirty="0" smtClean="0"/>
              <a:t>Fix dates (remove invalid date format, convert to </a:t>
            </a:r>
            <a:r>
              <a:rPr lang="en-US" dirty="0" smtClean="0">
                <a:latin typeface="Consolas" panose="020B0609020204030204" pitchFamily="49" charset="0"/>
              </a:rPr>
              <a:t>datetime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7</a:t>
            </a:fld>
            <a:endParaRPr lang="bg-BG"/>
          </a:p>
        </p:txBody>
      </p:sp>
      <p:sp>
        <p:nvSpPr>
          <p:cNvPr id="5" name="TextBox 4"/>
          <p:cNvSpPr txBox="1"/>
          <p:nvPr/>
        </p:nvSpPr>
        <p:spPr>
          <a:xfrm>
            <a:off x="1030589" y="2186693"/>
            <a:ext cx="8121724" cy="369332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A31515"/>
                </a:solidFill>
              </a:rPr>
              <a:t>"Date"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"Time"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"Latitude"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"Longitude"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"Magnitude"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"Depth"</a:t>
            </a:r>
            <a:r>
              <a:rPr lang="en-US" dirty="0">
                <a:solidFill>
                  <a:srgbClr val="000000"/>
                </a:solidFill>
              </a:rPr>
              <a:t>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27819" y="5001932"/>
            <a:ext cx="8124494" cy="1477328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dt_info = earthquake_data.Date + </a:t>
            </a:r>
            <a:r>
              <a:rPr lang="en-US" dirty="0">
                <a:solidFill>
                  <a:srgbClr val="A31515"/>
                </a:solidFill>
              </a:rPr>
              <a:t>" "</a:t>
            </a:r>
            <a:r>
              <a:rPr lang="en-US" dirty="0">
                <a:solidFill>
                  <a:srgbClr val="000000"/>
                </a:solidFill>
              </a:rPr>
              <a:t> + earthquake_data.Time</a:t>
            </a:r>
          </a:p>
          <a:p>
            <a:r>
              <a:rPr lang="en-US" dirty="0">
                <a:solidFill>
                  <a:srgbClr val="000000"/>
                </a:solidFill>
              </a:rPr>
              <a:t>earthquake_data = earthquake_data.drop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  index </a:t>
            </a:r>
            <a:r>
              <a:rPr lang="en-US" dirty="0">
                <a:solidFill>
                  <a:srgbClr val="000000"/>
                </a:solidFill>
              </a:rPr>
              <a:t>= dt_info[dt_info.str.len() &gt; </a:t>
            </a:r>
            <a:r>
              <a:rPr lang="en-US" dirty="0">
                <a:solidFill>
                  <a:srgbClr val="09885A"/>
                </a:solidFill>
              </a:rPr>
              <a:t>20</a:t>
            </a:r>
            <a:r>
              <a:rPr lang="en-US" dirty="0">
                <a:solidFill>
                  <a:srgbClr val="000000"/>
                </a:solidFill>
              </a:rPr>
              <a:t>].index)</a:t>
            </a:r>
          </a:p>
          <a:p>
            <a:r>
              <a:rPr lang="en-US" dirty="0">
                <a:solidFill>
                  <a:srgbClr val="000000"/>
                </a:solidFill>
              </a:rPr>
              <a:t>earthquake_data[</a:t>
            </a:r>
            <a:r>
              <a:rPr lang="en-US" dirty="0">
                <a:solidFill>
                  <a:srgbClr val="A31515"/>
                </a:solidFill>
              </a:rPr>
              <a:t>"DateTime"</a:t>
            </a:r>
            <a:r>
              <a:rPr lang="en-US" dirty="0">
                <a:solidFill>
                  <a:srgbClr val="000000"/>
                </a:solidFill>
              </a:rPr>
              <a:t>] = pd.to_datetime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  earthquake_data.Date </a:t>
            </a:r>
            <a:r>
              <a:rPr lang="en-US" dirty="0">
                <a:solidFill>
                  <a:srgbClr val="000000"/>
                </a:solidFill>
              </a:rPr>
              <a:t>+ </a:t>
            </a:r>
            <a:r>
              <a:rPr lang="en-US" dirty="0">
                <a:solidFill>
                  <a:srgbClr val="A31515"/>
                </a:solidFill>
              </a:rPr>
              <a:t>" "</a:t>
            </a:r>
            <a:r>
              <a:rPr lang="en-US" dirty="0">
                <a:solidFill>
                  <a:srgbClr val="000000"/>
                </a:solidFill>
              </a:rPr>
              <a:t> + earthquake_data.Time)</a:t>
            </a:r>
          </a:p>
        </p:txBody>
      </p:sp>
    </p:spTree>
    <p:extLst>
      <p:ext uri="{BB962C8B-B14F-4D97-AF65-F5344CB8AC3E}">
        <p14:creationId xmlns:p14="http://schemas.microsoft.com/office/powerpoint/2010/main" val="255441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Data on a Map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plot data, we'll use the </a:t>
            </a:r>
            <a:r>
              <a:rPr lang="en-US" dirty="0" smtClean="0">
                <a:latin typeface="Consolas" panose="020B0609020204030204" pitchFamily="49" charset="0"/>
              </a:rPr>
              <a:t>basemap</a:t>
            </a:r>
            <a:r>
              <a:rPr lang="en-US" dirty="0" smtClean="0"/>
              <a:t> package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Setting up and displaying a world map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Projections (</a:t>
            </a:r>
            <a:r>
              <a:rPr lang="en-US" dirty="0" smtClean="0">
                <a:hlinkClick r:id="rId2"/>
              </a:rPr>
              <a:t>docs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Different ways to show a sphere in a 2D plane</a:t>
            </a:r>
          </a:p>
          <a:p>
            <a:pPr lvl="1"/>
            <a:r>
              <a:rPr lang="en-US" b="1" dirty="0" smtClean="0"/>
              <a:t>Every projection has distortions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8</a:t>
            </a:fld>
            <a:endParaRPr lang="bg-BG"/>
          </a:p>
        </p:txBody>
      </p:sp>
      <p:sp>
        <p:nvSpPr>
          <p:cNvPr id="5" name="TextBox 4"/>
          <p:cNvSpPr txBox="1"/>
          <p:nvPr/>
        </p:nvSpPr>
        <p:spPr>
          <a:xfrm>
            <a:off x="631577" y="1404438"/>
            <a:ext cx="5203957" cy="369332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 smtClean="0">
                <a:solidFill>
                  <a:srgbClr val="000000"/>
                </a:solidFill>
              </a:rPr>
              <a:t>conda install –c conda-forge basemap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1578" y="1843375"/>
            <a:ext cx="5203957" cy="369332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00"/>
                </a:solidFill>
              </a:rPr>
              <a:t> mpl_toolkits.basemap </a:t>
            </a:r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Basemap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578" y="2701522"/>
            <a:ext cx="9036124" cy="2308324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m = Basemap(projection = </a:t>
            </a:r>
            <a:r>
              <a:rPr lang="en-US" dirty="0">
                <a:solidFill>
                  <a:srgbClr val="A31515"/>
                </a:solidFill>
              </a:rPr>
              <a:t>"merc"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smtClean="0">
                <a:solidFill>
                  <a:srgbClr val="000000"/>
                </a:solidFill>
              </a:rPr>
              <a:t>llcrnrlat = </a:t>
            </a:r>
            <a:r>
              <a:rPr lang="en-US" dirty="0">
                <a:solidFill>
                  <a:srgbClr val="000000"/>
                </a:solidFill>
              </a:rPr>
              <a:t>-</a:t>
            </a:r>
            <a:r>
              <a:rPr lang="en-US" dirty="0">
                <a:solidFill>
                  <a:srgbClr val="09885A"/>
                </a:solidFill>
              </a:rPr>
              <a:t>80</a:t>
            </a:r>
            <a:r>
              <a:rPr lang="en-US" dirty="0">
                <a:solidFill>
                  <a:srgbClr val="000000"/>
                </a:solidFill>
              </a:rPr>
              <a:t>, urcrnrlat = </a:t>
            </a:r>
            <a:r>
              <a:rPr lang="en-US" dirty="0">
                <a:solidFill>
                  <a:srgbClr val="09885A"/>
                </a:solidFill>
              </a:rPr>
              <a:t>80</a:t>
            </a:r>
            <a:r>
              <a:rPr lang="en-US" dirty="0">
                <a:solidFill>
                  <a:srgbClr val="000000"/>
                </a:solidFill>
              </a:rPr>
              <a:t>,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llcrnrlon </a:t>
            </a:r>
            <a:r>
              <a:rPr lang="en-US" dirty="0">
                <a:solidFill>
                  <a:srgbClr val="000000"/>
                </a:solidFill>
              </a:rPr>
              <a:t>= -</a:t>
            </a:r>
            <a:r>
              <a:rPr lang="en-US" dirty="0">
                <a:solidFill>
                  <a:srgbClr val="09885A"/>
                </a:solidFill>
              </a:rPr>
              <a:t>180</a:t>
            </a:r>
            <a:r>
              <a:rPr lang="en-US" dirty="0">
                <a:solidFill>
                  <a:srgbClr val="000000"/>
                </a:solidFill>
              </a:rPr>
              <a:t>, urcrnrlon = </a:t>
            </a:r>
            <a:r>
              <a:rPr lang="en-US" dirty="0">
                <a:solidFill>
                  <a:srgbClr val="09885A"/>
                </a:solidFill>
              </a:rPr>
              <a:t>180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m.drawcoastlines()</a:t>
            </a:r>
          </a:p>
          <a:p>
            <a:r>
              <a:rPr lang="en-US" dirty="0">
                <a:solidFill>
                  <a:srgbClr val="000000"/>
                </a:solidFill>
              </a:rPr>
              <a:t>m.fillcontinents(color = </a:t>
            </a:r>
            <a:r>
              <a:rPr lang="en-US" dirty="0">
                <a:solidFill>
                  <a:srgbClr val="A31515"/>
                </a:solidFill>
              </a:rPr>
              <a:t>"coral"</a:t>
            </a:r>
            <a:r>
              <a:rPr lang="en-US" dirty="0">
                <a:solidFill>
                  <a:srgbClr val="000000"/>
                </a:solidFill>
              </a:rPr>
              <a:t>, lake_color = </a:t>
            </a:r>
            <a:r>
              <a:rPr lang="en-US" dirty="0">
                <a:solidFill>
                  <a:srgbClr val="A31515"/>
                </a:solidFill>
              </a:rPr>
              <a:t>"aqua"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m.drawparallels(np.arange(-</a:t>
            </a:r>
            <a:r>
              <a:rPr lang="en-US" dirty="0" smtClean="0">
                <a:solidFill>
                  <a:srgbClr val="09885A"/>
                </a:solidFill>
              </a:rPr>
              <a:t>90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dirty="0" smtClean="0">
                <a:solidFill>
                  <a:srgbClr val="09885A"/>
                </a:solidFill>
              </a:rPr>
              <a:t>91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dirty="0" smtClean="0">
                <a:solidFill>
                  <a:srgbClr val="09885A"/>
                </a:solidFill>
              </a:rPr>
              <a:t>30</a:t>
            </a:r>
            <a:r>
              <a:rPr lang="en-US" dirty="0" smtClean="0">
                <a:solidFill>
                  <a:srgbClr val="000000"/>
                </a:solidFill>
              </a:rPr>
              <a:t>))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m.drawmeridians(np.arange(-</a:t>
            </a:r>
            <a:r>
              <a:rPr lang="en-US" dirty="0" smtClean="0">
                <a:solidFill>
                  <a:srgbClr val="09885A"/>
                </a:solidFill>
              </a:rPr>
              <a:t>180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dirty="0" smtClean="0">
                <a:solidFill>
                  <a:srgbClr val="09885A"/>
                </a:solidFill>
              </a:rPr>
              <a:t>181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dirty="0" smtClean="0">
                <a:solidFill>
                  <a:srgbClr val="09885A"/>
                </a:solidFill>
              </a:rPr>
              <a:t>60</a:t>
            </a:r>
            <a:r>
              <a:rPr lang="en-US" dirty="0" smtClean="0">
                <a:solidFill>
                  <a:srgbClr val="000000"/>
                </a:solidFill>
              </a:rPr>
              <a:t>))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m.drawmapboundary(fill_color = </a:t>
            </a:r>
            <a:r>
              <a:rPr lang="en-US" dirty="0">
                <a:solidFill>
                  <a:srgbClr val="A31515"/>
                </a:solidFill>
              </a:rPr>
              <a:t>"aqua"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plt.show()</a:t>
            </a:r>
          </a:p>
        </p:txBody>
      </p:sp>
    </p:spTree>
    <p:extLst>
      <p:ext uri="{BB962C8B-B14F-4D97-AF65-F5344CB8AC3E}">
        <p14:creationId xmlns:p14="http://schemas.microsoft.com/office/powerpoint/2010/main" val="269552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Data on a Map (2)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Convert geographic coordinates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/>
                  <a:t>) to</a:t>
                </a:r>
                <a:br>
                  <a:rPr lang="en-US" dirty="0" smtClean="0"/>
                </a:br>
                <a:r>
                  <a:rPr lang="en-US" dirty="0" smtClean="0"/>
                  <a:t>Cartesian coordinates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are measured in meters</a:t>
                </a:r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Plot the coordinates (x, y) on the map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Draw the other parts of the map</a:t>
                </a:r>
              </a:p>
              <a:p>
                <a:pPr lvl="1"/>
                <a:r>
                  <a:rPr lang="en-US" dirty="0" smtClean="0"/>
                  <a:t>Continents, countries, water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9</a:t>
            </a:fld>
            <a:endParaRPr lang="bg-BG"/>
          </a:p>
        </p:txBody>
      </p:sp>
      <p:sp>
        <p:nvSpPr>
          <p:cNvPr id="6" name="TextBox 5"/>
          <p:cNvSpPr txBox="1"/>
          <p:nvPr/>
        </p:nvSpPr>
        <p:spPr>
          <a:xfrm>
            <a:off x="986252" y="2229941"/>
            <a:ext cx="5794160" cy="646331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x, y = m(earthquake_data.Longitude.tolist</a:t>
            </a:r>
            <a:r>
              <a:rPr lang="en-US" dirty="0" smtClean="0">
                <a:solidFill>
                  <a:srgbClr val="000000"/>
                </a:solidFill>
              </a:rPr>
              <a:t>(),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         </a:t>
            </a:r>
            <a:r>
              <a:rPr lang="en-US" dirty="0">
                <a:solidFill>
                  <a:srgbClr val="000000"/>
                </a:solidFill>
              </a:rPr>
              <a:t>earthquake_data.Latitude.tolist</a:t>
            </a:r>
            <a:r>
              <a:rPr lang="en-US" dirty="0" smtClean="0">
                <a:solidFill>
                  <a:srgbClr val="000000"/>
                </a:solidFill>
              </a:rPr>
              <a:t>())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1701" y="3572148"/>
            <a:ext cx="6231963" cy="369332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s-ES" dirty="0">
                <a:solidFill>
                  <a:srgbClr val="000000"/>
                </a:solidFill>
              </a:rPr>
              <a:t>m.plot(x, y, </a:t>
            </a:r>
            <a:r>
              <a:rPr lang="es-ES" dirty="0">
                <a:solidFill>
                  <a:srgbClr val="A31515"/>
                </a:solidFill>
              </a:rPr>
              <a:t>"o"</a:t>
            </a:r>
            <a:r>
              <a:rPr lang="es-ES" dirty="0">
                <a:solidFill>
                  <a:srgbClr val="000000"/>
                </a:solidFill>
              </a:rPr>
              <a:t>, markersize = </a:t>
            </a:r>
            <a:r>
              <a:rPr lang="es-ES" dirty="0">
                <a:solidFill>
                  <a:srgbClr val="09885A"/>
                </a:solidFill>
              </a:rPr>
              <a:t>2</a:t>
            </a:r>
            <a:r>
              <a:rPr lang="es-ES" dirty="0">
                <a:solidFill>
                  <a:srgbClr val="000000"/>
                </a:solidFill>
              </a:rPr>
              <a:t>, color = </a:t>
            </a:r>
            <a:r>
              <a:rPr lang="es-ES" dirty="0">
                <a:solidFill>
                  <a:srgbClr val="A31515"/>
                </a:solidFill>
              </a:rPr>
              <a:t>"red</a:t>
            </a:r>
            <a:r>
              <a:rPr lang="es-ES" dirty="0" smtClean="0">
                <a:solidFill>
                  <a:srgbClr val="A31515"/>
                </a:solidFill>
              </a:rPr>
              <a:t>"</a:t>
            </a:r>
            <a:r>
              <a:rPr lang="es-ES" dirty="0" smtClean="0">
                <a:solidFill>
                  <a:srgbClr val="000000"/>
                </a:solidFill>
              </a:rPr>
              <a:t>)</a:t>
            </a: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55526" y="4900489"/>
            <a:ext cx="6977340" cy="1754326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m.drawcoastlines()</a:t>
            </a:r>
          </a:p>
          <a:p>
            <a:r>
              <a:rPr lang="en-US" dirty="0">
                <a:solidFill>
                  <a:srgbClr val="000000"/>
                </a:solidFill>
              </a:rPr>
              <a:t>m.drawcountries()</a:t>
            </a:r>
          </a:p>
          <a:p>
            <a:r>
              <a:rPr lang="en-US" dirty="0">
                <a:solidFill>
                  <a:srgbClr val="000000"/>
                </a:solidFill>
              </a:rPr>
              <a:t>m.fillcontinents(color = </a:t>
            </a:r>
            <a:r>
              <a:rPr lang="en-US" dirty="0">
                <a:solidFill>
                  <a:srgbClr val="A31515"/>
                </a:solidFill>
              </a:rPr>
              <a:t>"coral"</a:t>
            </a:r>
            <a:r>
              <a:rPr lang="en-US" dirty="0">
                <a:solidFill>
                  <a:srgbClr val="000000"/>
                </a:solidFill>
              </a:rPr>
              <a:t>, lake_color = </a:t>
            </a:r>
            <a:r>
              <a:rPr lang="en-US" dirty="0">
                <a:solidFill>
                  <a:srgbClr val="A31515"/>
                </a:solidFill>
              </a:rPr>
              <a:t>"aqua"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m.drawmapboundary(fill_color = </a:t>
            </a:r>
            <a:r>
              <a:rPr lang="en-US" dirty="0">
                <a:solidFill>
                  <a:srgbClr val="A31515"/>
                </a:solidFill>
              </a:rPr>
              <a:t>"aqua"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m.drawcountries</a:t>
            </a:r>
            <a:r>
              <a:rPr lang="en-US" dirty="0" smtClean="0">
                <a:solidFill>
                  <a:srgbClr val="000000"/>
                </a:solidFill>
              </a:rPr>
              <a:t>()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plt.show()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52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2D89"/>
      </a:hlink>
      <a:folHlink>
        <a:srgbClr val="002060"/>
      </a:folHlink>
    </a:clrScheme>
    <a:fontScheme name="Modern">
      <a:majorFont>
        <a:latin typeface="Montserrat Medium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2402</TotalTime>
  <Words>1310</Words>
  <Application>Microsoft Office PowerPoint</Application>
  <PresentationFormat>Widescreen</PresentationFormat>
  <Paragraphs>348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Cambria Math</vt:lpstr>
      <vt:lpstr>Consolas</vt:lpstr>
      <vt:lpstr>Lato</vt:lpstr>
      <vt:lpstr>Montserrat Medium</vt:lpstr>
      <vt:lpstr>Open Sans</vt:lpstr>
      <vt:lpstr>Wingdings</vt:lpstr>
      <vt:lpstr>Office Theme</vt:lpstr>
      <vt:lpstr>Working with Spatial Data. Network Analysis</vt:lpstr>
      <vt:lpstr>sli.do #Data-Science</vt:lpstr>
      <vt:lpstr>Table of Contents</vt:lpstr>
      <vt:lpstr>Geospatial Data</vt:lpstr>
      <vt:lpstr>Geospatial Data</vt:lpstr>
      <vt:lpstr>Reading and Exploring Geospatial Data</vt:lpstr>
      <vt:lpstr>Example: Earthquake Data</vt:lpstr>
      <vt:lpstr>Plotting Data on a Map</vt:lpstr>
      <vt:lpstr>Plotting Data on a Map (2)</vt:lpstr>
      <vt:lpstr>Adding Data on Volcanoes</vt:lpstr>
      <vt:lpstr>Drawing a Choropleth Map</vt:lpstr>
      <vt:lpstr>Drawing a Choropleth Map (2)</vt:lpstr>
      <vt:lpstr>Drawing a Choropleth Map (3)</vt:lpstr>
      <vt:lpstr>Drawing a Choropleth Map (4)</vt:lpstr>
      <vt:lpstr>Drawing a Choropleth Map (5)</vt:lpstr>
      <vt:lpstr>Analyzing Maps</vt:lpstr>
      <vt:lpstr>Network Analysis</vt:lpstr>
      <vt:lpstr>Networks = Graphs</vt:lpstr>
      <vt:lpstr>Graphs</vt:lpstr>
      <vt:lpstr>Representing Graphs</vt:lpstr>
      <vt:lpstr>Finding a Shortest Path</vt:lpstr>
      <vt:lpstr>Creating Directed Graphs</vt:lpstr>
      <vt:lpstr>Example: Social Circles</vt:lpstr>
      <vt:lpstr>Calculating Important Nodes</vt:lpstr>
      <vt:lpstr>Finding Communities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Yordan Darakchiev</dc:creator>
  <cp:lastModifiedBy>Yordan Darakchiev</cp:lastModifiedBy>
  <cp:revision>243</cp:revision>
  <dcterms:created xsi:type="dcterms:W3CDTF">2017-09-11T12:40:37Z</dcterms:created>
  <dcterms:modified xsi:type="dcterms:W3CDTF">2020-07-08T13:18:09Z</dcterms:modified>
</cp:coreProperties>
</file>