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2" r:id="rId3"/>
    <p:sldId id="262" r:id="rId4"/>
    <p:sldId id="287" r:id="rId5"/>
    <p:sldId id="288" r:id="rId6"/>
    <p:sldId id="291" r:id="rId7"/>
    <p:sldId id="296" r:id="rId8"/>
    <p:sldId id="302" r:id="rId9"/>
    <p:sldId id="305" r:id="rId10"/>
    <p:sldId id="307" r:id="rId11"/>
    <p:sldId id="324" r:id="rId12"/>
    <p:sldId id="308" r:id="rId13"/>
    <p:sldId id="309" r:id="rId14"/>
    <p:sldId id="310" r:id="rId15"/>
    <p:sldId id="313" r:id="rId16"/>
    <p:sldId id="314" r:id="rId17"/>
    <p:sldId id="315" r:id="rId18"/>
    <p:sldId id="316" r:id="rId19"/>
    <p:sldId id="319" r:id="rId20"/>
    <p:sldId id="320" r:id="rId21"/>
    <p:sldId id="321" r:id="rId22"/>
    <p:sldId id="286" r:id="rId23"/>
    <p:sldId id="261" r:id="rId2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4D4D4D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9.9.2020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rchive.ics.uci.edu/ml/machine-learning-databases/iri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mulkn0xn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machine-learning-databases/hous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and</a:t>
            </a:r>
            <a:br>
              <a:rPr lang="en-US" dirty="0" smtClean="0"/>
            </a:br>
            <a:r>
              <a:rPr lang="en-US" dirty="0" smtClean="0"/>
              <a:t>Logistic Regression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Simple, yet powerful predictors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iordan93@gmail.com</a:t>
            </a:r>
            <a:endParaRPr lang="bg-BG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Model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Modelling is very simple</a:t>
            </a:r>
          </a:p>
          <a:p>
            <a:pPr lvl="1"/>
            <a:r>
              <a:rPr lang="en-US" dirty="0" smtClean="0"/>
              <a:t>Like in the 2D example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So what?</a:t>
            </a:r>
          </a:p>
          <a:p>
            <a:pPr lvl="1"/>
            <a:r>
              <a:rPr lang="en-US" dirty="0" smtClean="0"/>
              <a:t>We might want to predict some prices</a:t>
            </a:r>
          </a:p>
          <a:p>
            <a:pPr lvl="1"/>
            <a:r>
              <a:rPr lang="en-US" dirty="0" smtClean="0"/>
              <a:t>Let's just pass some random rows and see the result</a:t>
            </a:r>
          </a:p>
          <a:p>
            <a:pPr lvl="1"/>
            <a:r>
              <a:rPr lang="en-US" sz="3600" b="1" dirty="0">
                <a:solidFill>
                  <a:srgbClr val="BF1313"/>
                </a:solidFill>
              </a:rPr>
              <a:t>Note: Never test on the training dataset!</a:t>
            </a:r>
          </a:p>
          <a:p>
            <a:pPr lvl="2"/>
            <a:endParaRPr lang="en-US" sz="3200" b="1" dirty="0">
              <a:solidFill>
                <a:srgbClr val="BF131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988678" y="1725211"/>
            <a:ext cx="8878527" cy="14773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housing_model = LinearRegression()</a:t>
            </a:r>
          </a:p>
          <a:p>
            <a:r>
              <a:rPr lang="en-US" dirty="0">
                <a:solidFill>
                  <a:srgbClr val="000000"/>
                </a:solidFill>
              </a:rPr>
              <a:t>predictor_attributes = housing.drop(</a:t>
            </a:r>
            <a:r>
              <a:rPr lang="en-US" dirty="0">
                <a:solidFill>
                  <a:srgbClr val="A31515"/>
                </a:solidFill>
              </a:rPr>
              <a:t>"price"</a:t>
            </a:r>
            <a:r>
              <a:rPr lang="en-US" dirty="0">
                <a:solidFill>
                  <a:srgbClr val="000000"/>
                </a:solidFill>
              </a:rPr>
              <a:t>, axis =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housing_model.fit(predictor_attributes, housing.price)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(housing_model.coef_)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(housing_model.intercept</a:t>
            </a:r>
            <a:r>
              <a:rPr lang="en-US" dirty="0" smtClean="0">
                <a:solidFill>
                  <a:srgbClr val="000000"/>
                </a:solidFill>
              </a:rPr>
              <a:t>_)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8678" y="5129846"/>
            <a:ext cx="8878527" cy="14773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test_houses = housing.sample(</a:t>
            </a:r>
            <a:r>
              <a:rPr lang="en-US" dirty="0">
                <a:solidFill>
                  <a:srgbClr val="09885A"/>
                </a:solidFill>
              </a:rPr>
              <a:t>10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predicted = housing_model.predict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test_houses.drop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31515"/>
                </a:solidFill>
              </a:rPr>
              <a:t>"price"</a:t>
            </a:r>
            <a:r>
              <a:rPr lang="en-US" dirty="0">
                <a:solidFill>
                  <a:srgbClr val="000000"/>
                </a:solidFill>
              </a:rPr>
              <a:t>, axis =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))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print(predicted)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print(test_houses.price)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10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Delving Deeper into Matrices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 smtClean="0"/>
                  <a:t>Dataset: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0" dirty="0" smtClean="0"/>
                  <a:t>Parameters: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>
                    <a:solidFill>
                      <a:srgbClr val="2196F3"/>
                    </a:solidFill>
                  </a:rPr>
                  <a:t>Modelling function: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rgbClr val="2196F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2196F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𝑋𝑎</m:t>
                    </m:r>
                  </m:oMath>
                </a14:m>
                <a:endParaRPr lang="en-US" b="0" dirty="0" smtClean="0">
                  <a:solidFill>
                    <a:srgbClr val="2196F3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/>
          </a:p>
        </p:txBody>
      </p:sp>
      <p:grpSp>
        <p:nvGrpSpPr>
          <p:cNvPr id="26" name="Group 25"/>
          <p:cNvGrpSpPr/>
          <p:nvPr/>
        </p:nvGrpSpPr>
        <p:grpSpPr>
          <a:xfrm>
            <a:off x="4368799" y="1514924"/>
            <a:ext cx="5836109" cy="646331"/>
            <a:chOff x="4618182" y="1489985"/>
            <a:chExt cx="5836109" cy="646331"/>
          </a:xfrm>
        </p:grpSpPr>
        <p:sp>
          <p:nvSpPr>
            <p:cNvPr id="16" name="TextBox 15"/>
            <p:cNvSpPr txBox="1"/>
            <p:nvPr/>
          </p:nvSpPr>
          <p:spPr>
            <a:xfrm>
              <a:off x="8990429" y="1489985"/>
              <a:ext cx="14638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4D4D4D"/>
                  </a:solidFill>
                </a:rPr>
                <a:t>t</a:t>
              </a:r>
              <a:r>
                <a:rPr lang="en-US" dirty="0" smtClean="0">
                  <a:solidFill>
                    <a:srgbClr val="4D4D4D"/>
                  </a:solidFill>
                </a:rPr>
                <a:t>hird</a:t>
              </a:r>
              <a:br>
                <a:rPr lang="en-US" dirty="0" smtClean="0">
                  <a:solidFill>
                    <a:srgbClr val="4D4D4D"/>
                  </a:solidFill>
                </a:rPr>
              </a:br>
              <a:r>
                <a:rPr lang="en-US" dirty="0" smtClean="0">
                  <a:solidFill>
                    <a:srgbClr val="4D4D4D"/>
                  </a:solidFill>
                </a:rPr>
                <a:t>observation</a:t>
              </a:r>
              <a:endParaRPr lang="en-US" dirty="0">
                <a:solidFill>
                  <a:srgbClr val="4D4D4D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18182" y="1538885"/>
              <a:ext cx="4351248" cy="548533"/>
            </a:xfrm>
            <a:prstGeom prst="rect">
              <a:avLst/>
            </a:prstGeom>
            <a:noFill/>
            <a:ln w="63500">
              <a:solidFill>
                <a:srgbClr val="2196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884980" y="758854"/>
            <a:ext cx="1037463" cy="3402375"/>
            <a:chOff x="5951484" y="783793"/>
            <a:chExt cx="1037463" cy="3402375"/>
          </a:xfrm>
        </p:grpSpPr>
        <p:sp>
          <p:nvSpPr>
            <p:cNvPr id="24" name="TextBox 23"/>
            <p:cNvSpPr txBox="1"/>
            <p:nvPr/>
          </p:nvSpPr>
          <p:spPr>
            <a:xfrm>
              <a:off x="5951484" y="3539837"/>
              <a:ext cx="10374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4D4D4D"/>
                  </a:solidFill>
                </a:rPr>
                <a:t>second</a:t>
              </a:r>
              <a:br>
                <a:rPr lang="en-US" dirty="0" smtClean="0">
                  <a:solidFill>
                    <a:srgbClr val="4D4D4D"/>
                  </a:solidFill>
                </a:rPr>
              </a:br>
              <a:r>
                <a:rPr lang="en-US" dirty="0" smtClean="0">
                  <a:solidFill>
                    <a:srgbClr val="4D4D4D"/>
                  </a:solidFill>
                </a:rPr>
                <a:t>variable</a:t>
              </a:r>
              <a:endParaRPr lang="en-US" dirty="0">
                <a:solidFill>
                  <a:srgbClr val="4D4D4D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095365" y="783793"/>
              <a:ext cx="712759" cy="2735262"/>
            </a:xfrm>
            <a:prstGeom prst="rect">
              <a:avLst/>
            </a:prstGeom>
            <a:noFill/>
            <a:ln w="63500">
              <a:solidFill>
                <a:srgbClr val="2196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608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with Outliers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we saw, the data has outliers</a:t>
            </a:r>
          </a:p>
          <a:p>
            <a:pPr lvl="1"/>
            <a:r>
              <a:rPr lang="en-US" dirty="0" smtClean="0"/>
              <a:t>A few points which are far from the others</a:t>
            </a:r>
          </a:p>
          <a:p>
            <a:r>
              <a:rPr lang="en-US" dirty="0" smtClean="0"/>
              <a:t>Our goal is to exclude outliers</a:t>
            </a:r>
          </a:p>
          <a:p>
            <a:pPr lvl="1"/>
            <a:r>
              <a:rPr lang="en-US" dirty="0" smtClean="0"/>
              <a:t>There are several methods</a:t>
            </a:r>
          </a:p>
          <a:p>
            <a:pPr lvl="1"/>
            <a:r>
              <a:rPr lang="en-US" dirty="0" smtClean="0"/>
              <a:t>One very common – RANSAC (</a:t>
            </a:r>
            <a:r>
              <a:rPr lang="en-US" b="1" dirty="0" smtClean="0">
                <a:solidFill>
                  <a:srgbClr val="2196F3"/>
                </a:solidFill>
              </a:rPr>
              <a:t>RAN</a:t>
            </a:r>
            <a:r>
              <a:rPr lang="en-US" dirty="0" smtClean="0"/>
              <a:t>dom </a:t>
            </a:r>
            <a:r>
              <a:rPr lang="en-US" b="1" dirty="0" smtClean="0">
                <a:solidFill>
                  <a:srgbClr val="2196F3"/>
                </a:solidFill>
              </a:rPr>
              <a:t>SA</a:t>
            </a:r>
            <a:r>
              <a:rPr lang="en-US" dirty="0" smtClean="0"/>
              <a:t>mple </a:t>
            </a:r>
            <a:r>
              <a:rPr lang="en-US" b="1" dirty="0" smtClean="0">
                <a:solidFill>
                  <a:srgbClr val="2196F3"/>
                </a:solidFill>
              </a:rPr>
              <a:t>C</a:t>
            </a:r>
            <a:r>
              <a:rPr lang="en-US" dirty="0" smtClean="0"/>
              <a:t>onsensus)</a:t>
            </a:r>
          </a:p>
          <a:p>
            <a:r>
              <a:rPr lang="en-US" dirty="0" smtClean="0"/>
              <a:t>Algorithm</a:t>
            </a:r>
          </a:p>
          <a:p>
            <a:pPr marL="971413" lvl="1" indent="-514350">
              <a:buFont typeface="+mj-lt"/>
              <a:buAutoNum type="arabicPeriod"/>
            </a:pPr>
            <a:r>
              <a:rPr lang="en-US" dirty="0" smtClean="0"/>
              <a:t>Fit a model to a random subsample ("inliers")</a:t>
            </a:r>
          </a:p>
          <a:p>
            <a:pPr marL="971413" lvl="1" indent="-514350">
              <a:buFont typeface="+mj-lt"/>
              <a:buAutoNum type="arabicPeriod"/>
            </a:pPr>
            <a:r>
              <a:rPr lang="en-US" dirty="0" smtClean="0"/>
              <a:t>Test all data points and include those which are "near" the model</a:t>
            </a:r>
          </a:p>
          <a:p>
            <a:pPr lvl="2"/>
            <a:r>
              <a:rPr lang="en-US" dirty="0" smtClean="0"/>
              <a:t>Small enough error, tolerance provided by developer</a:t>
            </a:r>
          </a:p>
          <a:p>
            <a:pPr marL="971413" lvl="1" indent="-514350">
              <a:buFont typeface="+mj-lt"/>
              <a:buAutoNum type="arabicPeriod"/>
            </a:pPr>
            <a:r>
              <a:rPr lang="en-US" dirty="0" smtClean="0"/>
              <a:t>Fit the model again</a:t>
            </a:r>
          </a:p>
          <a:p>
            <a:pPr marL="971413" lvl="1" indent="-514350">
              <a:buFont typeface="+mj-lt"/>
              <a:buAutoNum type="arabicPeriod"/>
            </a:pPr>
            <a:r>
              <a:rPr lang="en-US" dirty="0" smtClean="0"/>
              <a:t>Estimate the error of the model (difference between first and second)</a:t>
            </a:r>
          </a:p>
          <a:p>
            <a:pPr marL="971413" lvl="1" indent="-514350">
              <a:buFont typeface="+mj-lt"/>
              <a:buAutoNum type="arabicPeriod"/>
            </a:pPr>
            <a:r>
              <a:rPr lang="en-US" dirty="0" smtClean="0"/>
              <a:t>Iterate steps 1-4 until performance reaches a threshold</a:t>
            </a:r>
            <a:br>
              <a:rPr lang="en-US" dirty="0" smtClean="0"/>
            </a:br>
            <a:r>
              <a:rPr lang="en-US" dirty="0" smtClean="0"/>
              <a:t>or number of iterations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335" y="686146"/>
            <a:ext cx="2973759" cy="166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6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RANSAC on the Housing Dataset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660863"/>
            <a:ext cx="11720941" cy="586942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Usage: similar to the linear regression model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We can also provide parameters, e.g. min number of </a:t>
            </a:r>
            <a:br>
              <a:rPr lang="en-US" sz="2800" dirty="0" smtClean="0"/>
            </a:br>
            <a:r>
              <a:rPr lang="en-US" sz="2800" dirty="0" smtClean="0"/>
              <a:t>random samples, max iterations, threshold (to include</a:t>
            </a:r>
            <a:br>
              <a:rPr lang="en-US" sz="2800" dirty="0" smtClean="0"/>
            </a:br>
            <a:r>
              <a:rPr lang="en-US" sz="2800" dirty="0" smtClean="0"/>
              <a:t>data points)</a:t>
            </a:r>
          </a:p>
          <a:p>
            <a:pPr lvl="1"/>
            <a:r>
              <a:rPr lang="en-US" sz="2400" dirty="0" smtClean="0"/>
              <a:t>We can also provide the type of model we want to perform </a:t>
            </a:r>
            <a:br>
              <a:rPr lang="en-US" sz="2400" dirty="0" smtClean="0"/>
            </a:br>
            <a:r>
              <a:rPr lang="en-US" sz="2400" dirty="0" smtClean="0"/>
              <a:t>RANSAC on</a:t>
            </a:r>
          </a:p>
          <a:p>
            <a:pPr lvl="2"/>
            <a:r>
              <a:rPr lang="en-US" sz="2000" dirty="0"/>
              <a:t>L</a:t>
            </a:r>
            <a:r>
              <a:rPr lang="en-US" sz="2000" dirty="0" smtClean="0"/>
              <a:t>inear regression by default but we may use other regression models</a:t>
            </a:r>
          </a:p>
          <a:p>
            <a:pPr lvl="3"/>
            <a:endParaRPr lang="en-US" sz="1600" dirty="0"/>
          </a:p>
          <a:p>
            <a:pPr lvl="3"/>
            <a:endParaRPr lang="en-US" sz="1600" dirty="0" smtClean="0"/>
          </a:p>
          <a:p>
            <a:r>
              <a:rPr lang="en-US" sz="2800" dirty="0" smtClean="0"/>
              <a:t>View inliers and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564727" y="1076816"/>
            <a:ext cx="8945031" cy="107721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1600" dirty="0">
                <a:solidFill>
                  <a:srgbClr val="0000FF"/>
                </a:solidFill>
              </a:rPr>
              <a:t>from</a:t>
            </a:r>
            <a:r>
              <a:rPr lang="en-US" sz="1600" dirty="0">
                <a:solidFill>
                  <a:srgbClr val="000000"/>
                </a:solidFill>
              </a:rPr>
              <a:t> sklearn.linear_model </a:t>
            </a:r>
            <a:r>
              <a:rPr lang="en-US" sz="1600" dirty="0">
                <a:solidFill>
                  <a:srgbClr val="0000FF"/>
                </a:solidFill>
              </a:rPr>
              <a:t>import</a:t>
            </a:r>
            <a:r>
              <a:rPr lang="en-US" sz="1600" dirty="0">
                <a:solidFill>
                  <a:srgbClr val="000000"/>
                </a:solidFill>
              </a:rPr>
              <a:t> RANSACRegressor</a:t>
            </a:r>
          </a:p>
          <a:p>
            <a:r>
              <a:rPr lang="en-US" sz="1600" dirty="0">
                <a:solidFill>
                  <a:srgbClr val="000000"/>
                </a:solidFill>
              </a:rPr>
              <a:t>ransac = RANSACRegressor()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ransac.fit(housing.drop(</a:t>
            </a:r>
            <a:r>
              <a:rPr lang="en-US" sz="1600" dirty="0">
                <a:solidFill>
                  <a:srgbClr val="A31515"/>
                </a:solidFill>
              </a:rPr>
              <a:t>"price"</a:t>
            </a:r>
            <a:r>
              <a:rPr lang="en-US" sz="1600" dirty="0">
                <a:solidFill>
                  <a:srgbClr val="000000"/>
                </a:solidFill>
              </a:rPr>
              <a:t>, axis = </a:t>
            </a:r>
            <a:r>
              <a:rPr lang="en-US" sz="1600" dirty="0">
                <a:solidFill>
                  <a:srgbClr val="09885A"/>
                </a:solidFill>
              </a:rPr>
              <a:t>1</a:t>
            </a:r>
            <a:r>
              <a:rPr lang="en-US" sz="1600" dirty="0">
                <a:solidFill>
                  <a:srgbClr val="000000"/>
                </a:solidFill>
              </a:rPr>
              <a:t>), housing.price)</a:t>
            </a:r>
          </a:p>
          <a:p>
            <a:r>
              <a:rPr lang="en-US" sz="1600" dirty="0">
                <a:solidFill>
                  <a:srgbClr val="0000FF"/>
                </a:solidFill>
              </a:rPr>
              <a:t>print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ransac.estimator_.coef</a:t>
            </a:r>
            <a:r>
              <a:rPr lang="en-US" sz="1600" dirty="0">
                <a:solidFill>
                  <a:srgbClr val="000000"/>
                </a:solidFill>
              </a:rPr>
              <a:t>_, </a:t>
            </a:r>
            <a:r>
              <a:rPr lang="en-US" sz="1600" dirty="0" err="1">
                <a:solidFill>
                  <a:srgbClr val="000000"/>
                </a:solidFill>
              </a:rPr>
              <a:t>ransac.estimator_.intercept</a:t>
            </a:r>
            <a:r>
              <a:rPr lang="en-US" sz="1600" dirty="0">
                <a:solidFill>
                  <a:srgbClr val="000000"/>
                </a:solidFill>
              </a:rPr>
              <a:t>_)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45879" y="4458390"/>
            <a:ext cx="8063880" cy="58477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1600" dirty="0">
                <a:solidFill>
                  <a:srgbClr val="000000"/>
                </a:solidFill>
              </a:rPr>
              <a:t>ransac = RANSACRegressor(LinearRegression(), min_samples = </a:t>
            </a:r>
            <a:r>
              <a:rPr lang="en-US" sz="1600" dirty="0">
                <a:solidFill>
                  <a:srgbClr val="09885A"/>
                </a:solidFill>
              </a:rPr>
              <a:t>50</a:t>
            </a:r>
            <a:r>
              <a:rPr lang="en-US" sz="1600" dirty="0">
                <a:solidFill>
                  <a:srgbClr val="000000"/>
                </a:solidFill>
              </a:rPr>
              <a:t>,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 max_trials = </a:t>
            </a:r>
            <a:r>
              <a:rPr lang="en-US" sz="1600" dirty="0">
                <a:solidFill>
                  <a:srgbClr val="09885A"/>
                </a:solidFill>
              </a:rPr>
              <a:t>100</a:t>
            </a:r>
            <a:r>
              <a:rPr lang="en-US" sz="1600" dirty="0">
                <a:solidFill>
                  <a:srgbClr val="000000"/>
                </a:solidFill>
              </a:rPr>
              <a:t>, residual_threshold = </a:t>
            </a:r>
            <a:r>
              <a:rPr lang="en-US" sz="1600" dirty="0">
                <a:solidFill>
                  <a:srgbClr val="09885A"/>
                </a:solidFill>
              </a:rPr>
              <a:t>5.0</a:t>
            </a:r>
            <a:r>
              <a:rPr lang="en-US" sz="1600" dirty="0" smtClean="0">
                <a:solidFill>
                  <a:srgbClr val="000000"/>
                </a:solidFill>
              </a:rPr>
              <a:t>)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1231" y="5582792"/>
            <a:ext cx="8878527" cy="107721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1600" dirty="0">
                <a:solidFill>
                  <a:srgbClr val="000000"/>
                </a:solidFill>
              </a:rPr>
              <a:t>inliers = housing[ransac.inlier_mask_]</a:t>
            </a:r>
          </a:p>
          <a:p>
            <a:r>
              <a:rPr lang="en-US" sz="1600" dirty="0">
                <a:solidFill>
                  <a:srgbClr val="000000"/>
                </a:solidFill>
              </a:rPr>
              <a:t>outliers = housing[~</a:t>
            </a:r>
            <a:r>
              <a:rPr lang="en-US" sz="1600" dirty="0" err="1">
                <a:solidFill>
                  <a:srgbClr val="000000"/>
                </a:solidFill>
              </a:rPr>
              <a:t>ranplt.scatter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inliers.rooms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inliers.price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r>
              <a:rPr lang="en-US" sz="1600" dirty="0" err="1">
                <a:solidFill>
                  <a:srgbClr val="000000"/>
                </a:solidFill>
              </a:rPr>
              <a:t>plt.scatter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outliers.rooms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outliers.price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r>
              <a:rPr lang="en-US" sz="1600" dirty="0" err="1" smtClean="0">
                <a:solidFill>
                  <a:srgbClr val="000000"/>
                </a:solidFill>
              </a:rPr>
              <a:t>sac.inlier_mask</a:t>
            </a:r>
            <a:r>
              <a:rPr lang="en-US" sz="1600" dirty="0" smtClean="0">
                <a:solidFill>
                  <a:srgbClr val="000000"/>
                </a:solidFill>
              </a:rPr>
              <a:t>_]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04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Regression</a:t>
            </a:r>
            <a:endParaRPr lang="bg-BG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Extension of the linear regression algorithm</a:t>
                </a:r>
              </a:p>
              <a:p>
                <a:pPr lvl="1"/>
                <a:r>
                  <a:rPr lang="en-US" dirty="0" smtClean="0"/>
                  <a:t>We can use the linear regression algorithm to perform </a:t>
                </a:r>
                <a:br>
                  <a:rPr lang="en-US" dirty="0" smtClean="0"/>
                </a:br>
                <a:r>
                  <a:rPr lang="en-US" dirty="0" smtClean="0"/>
                  <a:t>polynomial regression (e.g. fitting a quadratic curve)</a:t>
                </a:r>
              </a:p>
              <a:p>
                <a:pPr lvl="2"/>
                <a:r>
                  <a:rPr lang="en-US" dirty="0" smtClean="0">
                    <a:solidFill>
                      <a:srgbClr val="2196F3"/>
                    </a:solidFill>
                  </a:rPr>
                  <a:t>Just precompute the columns</a:t>
                </a:r>
              </a:p>
              <a:p>
                <a:pPr lvl="2"/>
                <a:r>
                  <a:rPr lang="en-US" dirty="0" smtClean="0"/>
                  <a:t>Example: if we have columns </a:t>
                </a:r>
                <a:r>
                  <a:rPr lang="en-US" i="0" dirty="0" smtClean="0">
                    <a:latin typeface="Consolas" panose="020B0609020204030204" pitchFamily="49" charset="0"/>
                  </a:rPr>
                  <a:t>x</a:t>
                </a:r>
                <a:r>
                  <a:rPr lang="en-US" dirty="0" smtClean="0"/>
                  <a:t>, </a:t>
                </a:r>
                <a:r>
                  <a:rPr lang="en-US" i="0" dirty="0" smtClean="0">
                    <a:latin typeface="Consolas" panose="020B0609020204030204" pitchFamily="49" charset="0"/>
                  </a:rPr>
                  <a:t>y</a:t>
                </a:r>
                <a:r>
                  <a:rPr lang="en-US" dirty="0" smtClean="0"/>
                  <a:t> and </a:t>
                </a:r>
                <a:r>
                  <a:rPr lang="en-US" i="0" dirty="0" smtClean="0">
                    <a:latin typeface="Consolas" panose="020B0609020204030204" pitchFamily="49" charset="0"/>
                  </a:rPr>
                  <a:t>z</a:t>
                </a:r>
                <a:r>
                  <a:rPr lang="en-US" dirty="0" smtClean="0"/>
                  <a:t>, compute </a:t>
                </a:r>
                <a:r>
                  <a:rPr lang="en-US" i="0" dirty="0" smtClean="0">
                    <a:latin typeface="Consolas" panose="020B0609020204030204" pitchFamily="49" charset="0"/>
                  </a:rPr>
                  <a:t>x * z, y * z, x * z</a:t>
                </a:r>
                <a:r>
                  <a:rPr lang="en-US" i="0" dirty="0" smtClean="0">
                    <a:latin typeface="+mj-lt"/>
                  </a:rPr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and perform linear regression on these 6 features</a:t>
                </a:r>
              </a:p>
              <a:p>
                <a:pPr lvl="2"/>
                <a:r>
                  <a:rPr lang="en-US" dirty="0" smtClean="0"/>
                  <a:t>Example 2: polynomial terms: multiply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by itself: </a:t>
                </a:r>
                <a:r>
                  <a:rPr lang="en-US" dirty="0" smtClean="0">
                    <a:latin typeface="Consolas" panose="020B0609020204030204" pitchFamily="49" charset="0"/>
                  </a:rPr>
                  <a:t>x * x</a:t>
                </a:r>
                <a:r>
                  <a:rPr lang="en-US" dirty="0" smtClean="0"/>
                  <a:t>, </a:t>
                </a:r>
                <a:r>
                  <a:rPr lang="en-US" dirty="0" smtClean="0">
                    <a:latin typeface="Consolas" panose="020B0609020204030204" pitchFamily="49" charset="0"/>
                  </a:rPr>
                  <a:t>x * x * x</a:t>
                </a:r>
                <a:r>
                  <a:rPr lang="en-US" dirty="0" smtClean="0"/>
                  <a:t>, etc.</a:t>
                </a:r>
              </a:p>
              <a:p>
                <a:r>
                  <a:rPr lang="en-US" dirty="0" smtClean="0"/>
                  <a:t>This can be achieved easily with </a:t>
                </a:r>
                <a:r>
                  <a:rPr lang="en-US" dirty="0" smtClean="0">
                    <a:latin typeface="Consolas" panose="020B0609020204030204" pitchFamily="49" charset="0"/>
                  </a:rPr>
                  <a:t>scikit-learn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589668" y="4053250"/>
            <a:ext cx="9360667" cy="2585323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sklearn.preprocessing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PolynomialFeatures</a:t>
            </a:r>
          </a:p>
          <a:p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x = np.arange(</a:t>
            </a:r>
            <a:r>
              <a:rPr lang="en-US" dirty="0">
                <a:solidFill>
                  <a:srgbClr val="09885A"/>
                </a:solidFill>
              </a:rPr>
              <a:t>6</a:t>
            </a:r>
            <a:r>
              <a:rPr lang="en-US" dirty="0">
                <a:solidFill>
                  <a:srgbClr val="000000"/>
                </a:solidFill>
              </a:rPr>
              <a:t>).reshape(</a:t>
            </a:r>
            <a:r>
              <a:rPr lang="en-US" dirty="0">
                <a:solidFill>
                  <a:srgbClr val="09885A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poly = PolynomialFeatures(</a:t>
            </a:r>
            <a:r>
              <a:rPr lang="en-US" dirty="0">
                <a:solidFill>
                  <a:srgbClr val="09885A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x_transformed = poly.fit_transform(x)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(poly.get_feature_names())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(poly.n_input_features_)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(poly.n_output_features</a:t>
            </a:r>
            <a:r>
              <a:rPr lang="en-US" dirty="0" smtClean="0">
                <a:solidFill>
                  <a:srgbClr val="000000"/>
                </a:solidFill>
              </a:rPr>
              <a:t>_)</a:t>
            </a:r>
          </a:p>
          <a:p>
            <a:r>
              <a:rPr lang="en-US" dirty="0">
                <a:solidFill>
                  <a:srgbClr val="008000"/>
                </a:solidFill>
              </a:rPr>
              <a:t># </a:t>
            </a:r>
            <a:r>
              <a:rPr lang="en-US" dirty="0" smtClean="0">
                <a:solidFill>
                  <a:srgbClr val="008000"/>
                </a:solidFill>
              </a:rPr>
              <a:t>Now </a:t>
            </a:r>
            <a:r>
              <a:rPr lang="en-US" dirty="0">
                <a:solidFill>
                  <a:srgbClr val="008000"/>
                </a:solidFill>
              </a:rPr>
              <a:t>we can perform linear regression with x_transformed as the </a:t>
            </a:r>
            <a:r>
              <a:rPr lang="en-US" dirty="0" smtClean="0">
                <a:solidFill>
                  <a:srgbClr val="008000"/>
                </a:solidFill>
              </a:rPr>
              <a:t>input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25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two main types of errors</a:t>
            </a:r>
            <a:br>
              <a:rPr lang="en-US" dirty="0" smtClean="0"/>
            </a:br>
            <a:r>
              <a:rPr lang="en-US" dirty="0" smtClean="0"/>
              <a:t>we can make while trying</a:t>
            </a:r>
            <a:br>
              <a:rPr lang="en-US" dirty="0" smtClean="0"/>
            </a:br>
            <a:r>
              <a:rPr lang="en-US" dirty="0" smtClean="0"/>
              <a:t>regression models</a:t>
            </a:r>
          </a:p>
          <a:p>
            <a:pPr lvl="1"/>
            <a:r>
              <a:rPr lang="en-US" dirty="0" smtClean="0"/>
              <a:t>Use a </a:t>
            </a:r>
            <a:r>
              <a:rPr lang="en-US" b="1" dirty="0" smtClean="0"/>
              <a:t>wrong model</a:t>
            </a:r>
          </a:p>
          <a:p>
            <a:pPr lvl="2"/>
            <a:r>
              <a:rPr lang="en-US" dirty="0" smtClean="0"/>
              <a:t>Anscombe's quartet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Extrapolate</a:t>
            </a:r>
            <a:r>
              <a:rPr lang="en-US" dirty="0" smtClean="0"/>
              <a:t> without knowing</a:t>
            </a:r>
            <a:br>
              <a:rPr lang="en-US" dirty="0" smtClean="0"/>
            </a:br>
            <a:r>
              <a:rPr lang="en-US" dirty="0" smtClean="0"/>
              <a:t>(especially if we have interacting</a:t>
            </a:r>
            <a:br>
              <a:rPr lang="en-US" dirty="0" smtClean="0"/>
            </a:br>
            <a:r>
              <a:rPr lang="en-US" dirty="0" smtClean="0"/>
              <a:t>features)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467" y="647037"/>
            <a:ext cx="4131418" cy="30037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033" y="3650821"/>
            <a:ext cx="4715733" cy="301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9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a regression model to classify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992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 </a:t>
            </a:r>
            <a:r>
              <a:rPr lang="en-US" b="1" dirty="0" smtClean="0"/>
              <a:t>one of several known classes</a:t>
            </a:r>
          </a:p>
          <a:p>
            <a:pPr lvl="1"/>
            <a:r>
              <a:rPr lang="en-US" dirty="0" smtClean="0"/>
              <a:t>Based on the input parameters</a:t>
            </a:r>
          </a:p>
          <a:p>
            <a:pPr lvl="1"/>
            <a:r>
              <a:rPr lang="en-US" dirty="0" smtClean="0"/>
              <a:t>Example: classify whether a picture is of a cat or a dog</a:t>
            </a:r>
          </a:p>
          <a:p>
            <a:r>
              <a:rPr lang="en-US" dirty="0" smtClean="0">
                <a:solidFill>
                  <a:srgbClr val="2196F3"/>
                </a:solidFill>
              </a:rPr>
              <a:t>Regression and classification make up most of the </a:t>
            </a:r>
            <a:br>
              <a:rPr lang="en-US" dirty="0" smtClean="0">
                <a:solidFill>
                  <a:srgbClr val="2196F3"/>
                </a:solidFill>
              </a:rPr>
            </a:br>
            <a:r>
              <a:rPr lang="en-US" dirty="0" smtClean="0">
                <a:solidFill>
                  <a:srgbClr val="2196F3"/>
                </a:solidFill>
              </a:rPr>
              <a:t>machine learning problems</a:t>
            </a:r>
          </a:p>
          <a:p>
            <a:r>
              <a:rPr lang="en-US" dirty="0" smtClean="0"/>
              <a:t>Choosing an algorithm</a:t>
            </a:r>
          </a:p>
          <a:p>
            <a:pPr lvl="1"/>
            <a:r>
              <a:rPr lang="en-US" dirty="0" smtClean="0"/>
              <a:t>"No free lunch": </a:t>
            </a:r>
            <a:r>
              <a:rPr lang="en-US" b="1" dirty="0" smtClean="0"/>
              <a:t>no single algorithm </a:t>
            </a:r>
            <a:r>
              <a:rPr lang="en-US" dirty="0" smtClean="0"/>
              <a:t>works best</a:t>
            </a:r>
          </a:p>
          <a:p>
            <a:pPr lvl="1"/>
            <a:r>
              <a:rPr lang="en-US" dirty="0" smtClean="0"/>
              <a:t>It's best to compare some algorithms to select the best for</a:t>
            </a:r>
            <a:br>
              <a:rPr lang="en-US" dirty="0" smtClean="0"/>
            </a:br>
            <a:r>
              <a:rPr lang="en-US" dirty="0" smtClean="0"/>
              <a:t>a particular model</a:t>
            </a:r>
          </a:p>
          <a:p>
            <a:pPr lvl="2"/>
            <a:r>
              <a:rPr lang="en-US" dirty="0" smtClean="0"/>
              <a:t>Also, we might want to tune them first</a:t>
            </a:r>
          </a:p>
          <a:p>
            <a:r>
              <a:rPr lang="en-US" dirty="0" smtClean="0"/>
              <a:t>Reminder: ML process</a:t>
            </a:r>
          </a:p>
          <a:p>
            <a:pPr lvl="1"/>
            <a:r>
              <a:rPr lang="en-US" dirty="0" smtClean="0"/>
              <a:t>Select features, choose a performance metric (cost function), choose</a:t>
            </a:r>
            <a:br>
              <a:rPr lang="en-US" dirty="0" smtClean="0"/>
            </a:br>
            <a:r>
              <a:rPr lang="en-US" dirty="0" smtClean="0"/>
              <a:t>a classifier, evaluate and fine-tune the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911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bg-BG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Classification algorithm (despite its name)</a:t>
                </a:r>
              </a:p>
              <a:p>
                <a:r>
                  <a:rPr lang="en-US" dirty="0" smtClean="0"/>
                  <a:t>Two classes: negative (0) and positive (1)</a:t>
                </a:r>
              </a:p>
              <a:p>
                <a:pPr lvl="1"/>
                <a:r>
                  <a:rPr lang="en-US" dirty="0" smtClean="0"/>
                  <a:t>Can be extended to more classes</a:t>
                </a:r>
              </a:p>
              <a:p>
                <a:r>
                  <a:rPr lang="en-US" dirty="0" smtClean="0"/>
                  <a:t>How does it work?</a:t>
                </a:r>
              </a:p>
              <a:p>
                <a:pPr lvl="1"/>
                <a:r>
                  <a:rPr lang="en-US" dirty="0" smtClean="0"/>
                  <a:t>Linear regression can give us all kinds of values</a:t>
                </a:r>
              </a:p>
              <a:p>
                <a:pPr lvl="1"/>
                <a:r>
                  <a:rPr lang="en-US" dirty="0" smtClean="0"/>
                  <a:t>We want to constrain them between 0 and 1</a:t>
                </a:r>
              </a:p>
              <a:p>
                <a:pPr lvl="1"/>
                <a:r>
                  <a:rPr lang="en-US" dirty="0" smtClean="0"/>
                  <a:t>Approach</a:t>
                </a:r>
              </a:p>
              <a:p>
                <a:pPr lvl="2"/>
                <a:r>
                  <a:rPr lang="en-US" dirty="0" smtClean="0"/>
                  <a:t>Perform linear regression: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Use the sigmoid function to constrain the output:</a:t>
                </a:r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Quantization: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r>
                  <a:rPr lang="en-US" dirty="0" smtClean="0"/>
                  <a:t> return 1, and 0 otherwise</a:t>
                </a:r>
              </a:p>
              <a:p>
                <a:pPr lvl="3"/>
                <a:r>
                  <a:rPr lang="en-US" dirty="0" smtClean="0"/>
                  <a:t>Remember that we only need to return 0 or 1</a:t>
                </a:r>
              </a:p>
              <a:p>
                <a:pPr lvl="3"/>
                <a:r>
                  <a:rPr lang="en-US" dirty="0" smtClean="0"/>
                  <a:t>We can also use the raw values as probability measures</a:t>
                </a:r>
              </a:p>
              <a:p>
                <a:pPr lvl="2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326" y="4553862"/>
            <a:ext cx="3096527" cy="205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2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Classifying Iris Flowers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19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A classic dataset for classification is the Iris dataset</a:t>
            </a:r>
          </a:p>
          <a:p>
            <a:pPr lvl="1"/>
            <a:r>
              <a:rPr lang="en-US" dirty="0" smtClean="0"/>
              <a:t>Located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pPr lvl="1"/>
            <a:r>
              <a:rPr lang="en-US" b="1" dirty="0" smtClean="0"/>
              <a:t>3 classes</a:t>
            </a:r>
            <a:r>
              <a:rPr lang="en-US" dirty="0" smtClean="0"/>
              <a:t> (setosa, virginica, versicolor)</a:t>
            </a:r>
          </a:p>
          <a:p>
            <a:pPr lvl="1"/>
            <a:r>
              <a:rPr lang="en-US" b="1" dirty="0" smtClean="0"/>
              <a:t>4 attributes</a:t>
            </a:r>
            <a:r>
              <a:rPr lang="en-US" dirty="0" smtClean="0"/>
              <a:t>: petal width </a:t>
            </a:r>
            <a:r>
              <a:rPr lang="en-US" dirty="0"/>
              <a:t>/ height; sepal width / </a:t>
            </a:r>
            <a:r>
              <a:rPr lang="en-US" dirty="0" smtClean="0"/>
              <a:t>height (all in cm)</a:t>
            </a:r>
            <a:endParaRPr lang="en-US" dirty="0"/>
          </a:p>
          <a:p>
            <a:pPr lvl="2"/>
            <a:r>
              <a:rPr lang="en-US" dirty="0" smtClean="0"/>
              <a:t>Some features are highly correlated to the class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xplore and inspect the data before modelling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14155"/>
            <a:ext cx="6220193" cy="1876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201879"/>
            <a:ext cx="2910498" cy="333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6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sli.do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#MachineLearning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9020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Classifying Iris </a:t>
            </a:r>
            <a:r>
              <a:rPr lang="en-US" dirty="0" smtClean="0"/>
              <a:t>Flowers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20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Perform </a:t>
            </a:r>
            <a:r>
              <a:rPr lang="en-US" dirty="0"/>
              <a:t>logistic </a:t>
            </a:r>
            <a:r>
              <a:rPr lang="en-US" dirty="0" smtClean="0"/>
              <a:t>regression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Test (output classes or probabilities)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the model, there's a "mysterious" parameter </a:t>
            </a:r>
            <a:r>
              <a:rPr lang="en-US" dirty="0" smtClean="0">
                <a:latin typeface="Consolas" panose="020B0609020204030204" pitchFamily="49" charset="0"/>
              </a:rPr>
              <a:t>C</a:t>
            </a:r>
          </a:p>
          <a:p>
            <a:pPr lvl="1"/>
            <a:r>
              <a:rPr lang="en-US" dirty="0" smtClean="0"/>
              <a:t>Regularization: how powerful the data is (more – next time)</a:t>
            </a:r>
          </a:p>
          <a:p>
            <a:pPr lvl="1"/>
            <a:r>
              <a:rPr lang="en-US" dirty="0" smtClean="0"/>
              <a:t>A large number means no regularization</a:t>
            </a:r>
          </a:p>
          <a:p>
            <a:pPr lvl="2"/>
            <a:r>
              <a:rPr lang="en-US" dirty="0" smtClean="0"/>
              <a:t>We just take the data "as-is", with no other constraints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1" y="1296198"/>
            <a:ext cx="6924502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sklearn.linear_model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LogisticRegression</a:t>
            </a:r>
          </a:p>
          <a:p>
            <a:r>
              <a:rPr lang="en-US" dirty="0">
                <a:solidFill>
                  <a:srgbClr val="000000"/>
                </a:solidFill>
              </a:rPr>
              <a:t>model = LogisticRegression(C = </a:t>
            </a:r>
            <a:r>
              <a:rPr lang="en-US" dirty="0" smtClean="0">
                <a:solidFill>
                  <a:srgbClr val="09885A"/>
                </a:solidFill>
              </a:rPr>
              <a:t>1e6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model.fit(iris_train_data, iris_train_labels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1" y="3066524"/>
            <a:ext cx="6924502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(model.predict(iris_test))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(model.predict_proba(iris_test</a:t>
            </a:r>
            <a:r>
              <a:rPr lang="en-US" dirty="0" smtClean="0">
                <a:solidFill>
                  <a:srgbClr val="000000"/>
                </a:solidFill>
              </a:rPr>
              <a:t>))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29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Classes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21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Two main approaches</a:t>
            </a:r>
          </a:p>
          <a:p>
            <a:pPr lvl="1"/>
            <a:r>
              <a:rPr lang="en-US" dirty="0" smtClean="0"/>
              <a:t>One-vs-all: several predictors</a:t>
            </a:r>
          </a:p>
          <a:p>
            <a:pPr lvl="2"/>
            <a:r>
              <a:rPr lang="en-US" dirty="0" smtClean="0"/>
              <a:t>One predictor for each class vs. the others</a:t>
            </a:r>
          </a:p>
          <a:p>
            <a:pPr lvl="1"/>
            <a:r>
              <a:rPr lang="en-US" dirty="0" smtClean="0"/>
              <a:t>Overall: calculate probabilities of each class</a:t>
            </a:r>
          </a:p>
          <a:p>
            <a:r>
              <a:rPr lang="en-US" dirty="0">
                <a:latin typeface="Consolas" panose="020B0609020204030204" pitchFamily="49" charset="0"/>
              </a:rPr>
              <a:t>s</a:t>
            </a:r>
            <a:r>
              <a:rPr lang="en-US" dirty="0" smtClean="0">
                <a:latin typeface="Consolas" panose="020B0609020204030204" pitchFamily="49" charset="0"/>
              </a:rPr>
              <a:t>cikit-learn</a:t>
            </a:r>
            <a:r>
              <a:rPr lang="en-US" dirty="0" smtClean="0"/>
              <a:t> takes care of multiple classes </a:t>
            </a:r>
            <a:br>
              <a:rPr lang="en-US" dirty="0" smtClean="0"/>
            </a:br>
            <a:r>
              <a:rPr lang="en-US" dirty="0" smtClean="0"/>
              <a:t>(multinomial logistic regression) by default</a:t>
            </a:r>
          </a:p>
          <a:p>
            <a:pPr lvl="1"/>
            <a:r>
              <a:rPr lang="en-US" dirty="0" smtClean="0"/>
              <a:t>We don't even need to transform the labels</a:t>
            </a:r>
          </a:p>
          <a:p>
            <a:pPr lvl="1"/>
            <a:r>
              <a:rPr lang="en-US" dirty="0" smtClean="0"/>
              <a:t>This applies to all algorithms in the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20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  <a:p>
            <a:pPr lvl="1"/>
            <a:r>
              <a:rPr lang="en-US" dirty="0"/>
              <a:t>Objective function, cost function, optimization</a:t>
            </a:r>
          </a:p>
          <a:p>
            <a:r>
              <a:rPr lang="en-US" dirty="0"/>
              <a:t>Linear regression</a:t>
            </a:r>
          </a:p>
          <a:p>
            <a:pPr lvl="1"/>
            <a:r>
              <a:rPr lang="en-US" dirty="0"/>
              <a:t>Problem description, motivation</a:t>
            </a:r>
          </a:p>
          <a:p>
            <a:pPr lvl="1"/>
            <a:r>
              <a:rPr lang="en-US" dirty="0"/>
              <a:t>Algorithm</a:t>
            </a:r>
          </a:p>
          <a:p>
            <a:pPr lvl="1"/>
            <a:r>
              <a:rPr lang="en-US" dirty="0"/>
              <a:t>Usage</a:t>
            </a:r>
          </a:p>
          <a:p>
            <a:r>
              <a:rPr lang="en-US" dirty="0"/>
              <a:t>RANSAC</a:t>
            </a:r>
          </a:p>
          <a:p>
            <a:r>
              <a:rPr lang="en-US" dirty="0"/>
              <a:t>Extensions: polynomial regression</a:t>
            </a:r>
          </a:p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Problem description</a:t>
            </a:r>
          </a:p>
          <a:p>
            <a:pPr lvl="1"/>
            <a:r>
              <a:rPr lang="en-US" dirty="0"/>
              <a:t>Algorithm</a:t>
            </a:r>
          </a:p>
          <a:p>
            <a:pPr lvl="1"/>
            <a:r>
              <a:rPr lang="en-US" dirty="0"/>
              <a:t>Usage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3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 basics</a:t>
            </a:r>
          </a:p>
          <a:p>
            <a:pPr lvl="1"/>
            <a:r>
              <a:rPr lang="en-US" dirty="0" smtClean="0"/>
              <a:t>Objective function, cost function, optimization</a:t>
            </a:r>
          </a:p>
          <a:p>
            <a:r>
              <a:rPr lang="en-US" dirty="0" smtClean="0"/>
              <a:t>Linear regression</a:t>
            </a:r>
          </a:p>
          <a:p>
            <a:pPr lvl="1"/>
            <a:r>
              <a:rPr lang="en-US" dirty="0" smtClean="0"/>
              <a:t>Problem description, motivation</a:t>
            </a:r>
          </a:p>
          <a:p>
            <a:pPr lvl="1"/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Usage</a:t>
            </a:r>
          </a:p>
          <a:p>
            <a:r>
              <a:rPr lang="en-US" dirty="0" smtClean="0"/>
              <a:t>RANSAC</a:t>
            </a:r>
          </a:p>
          <a:p>
            <a:r>
              <a:rPr lang="en-US" dirty="0" smtClean="0"/>
              <a:t>Extensions: polynomial regression</a:t>
            </a:r>
          </a:p>
          <a:p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Problem description</a:t>
            </a:r>
          </a:p>
          <a:p>
            <a:pPr lvl="1"/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Usage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17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 continuous values… </a:t>
            </a:r>
            <a:br>
              <a:rPr lang="en-US" dirty="0"/>
            </a:br>
            <a:r>
              <a:rPr lang="en-US" dirty="0"/>
              <a:t>and torture first-semester students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839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Intuition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Regression – predicting a continuous variable</a:t>
                </a:r>
              </a:p>
              <a:p>
                <a:r>
                  <a:rPr lang="en-US" dirty="0" smtClean="0"/>
                  <a:t>Problem statement</a:t>
                </a:r>
              </a:p>
              <a:p>
                <a:pPr lvl="1"/>
                <a:r>
                  <a:rPr lang="en-US" dirty="0" smtClean="0"/>
                  <a:t>Given pairs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points, create a model</a:t>
                </a:r>
              </a:p>
              <a:p>
                <a:pPr lvl="2"/>
                <a:r>
                  <a:rPr lang="en-US" dirty="0" smtClean="0"/>
                  <a:t>Input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output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;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goal: predict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>
                    <a:solidFill>
                      <a:srgbClr val="2196F3"/>
                    </a:solidFill>
                  </a:rPr>
                  <a:t>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>
                  <a:solidFill>
                    <a:srgbClr val="2196F3"/>
                  </a:solidFill>
                </a:endParaRPr>
              </a:p>
              <a:p>
                <a:pPr lvl="3"/>
                <a:r>
                  <a:rPr lang="en-US" dirty="0"/>
                  <a:t>Under the assumption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depends linearly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(and nothing else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Modelling function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Many samples: for each sample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∈[1;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Many variables: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 smtClean="0"/>
              </a:p>
              <a:p>
                <a:pPr lvl="2"/>
                <a:r>
                  <a:rPr lang="en-US" dirty="0" smtClean="0"/>
                  <a:t>Trick: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≡1⇒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.1+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218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Loss function</a:t>
                </a:r>
              </a:p>
              <a:p>
                <a:pPr lvl="1"/>
                <a:r>
                  <a:rPr lang="en-US" dirty="0" smtClean="0"/>
                  <a:t>For each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r>
                  <a:rPr lang="en-US" dirty="0" smtClean="0"/>
                  <a:t>Total cost function</a:t>
                </a:r>
              </a:p>
              <a:p>
                <a:pPr lvl="1"/>
                <a:r>
                  <a:rPr lang="en-US" dirty="0" smtClean="0"/>
                  <a:t>Also called simply "cost function"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 smtClean="0"/>
                  <a:t> depends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Training process</a:t>
                </a:r>
              </a:p>
              <a:p>
                <a:pPr lvl="1"/>
                <a:r>
                  <a:rPr lang="en-US" dirty="0" smtClean="0"/>
                  <a:t>Minimize the cost function</a:t>
                </a:r>
              </a:p>
              <a:p>
                <a:pPr lvl="2"/>
                <a:r>
                  <a:rPr lang="en-US" dirty="0" smtClean="0"/>
                  <a:t>We're looking for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that lead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Written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</m:func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func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272" y="568796"/>
            <a:ext cx="3227879" cy="251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6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;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Paraboloid (3D parabola)</a:t>
                </a:r>
              </a:p>
              <a:p>
                <a:pPr lvl="1"/>
                <a:r>
                  <a:rPr lang="en-US" dirty="0" smtClean="0"/>
                  <a:t>It has exactly one min value</a:t>
                </a:r>
              </a:p>
              <a:p>
                <a:pPr lvl="2"/>
                <a:r>
                  <a:rPr lang="en-US" dirty="0" smtClean="0"/>
                  <a:t>And we can see it</a:t>
                </a:r>
              </a:p>
              <a:p>
                <a:r>
                  <a:rPr lang="en-US" dirty="0" smtClean="0"/>
                  <a:t>Intuition</a:t>
                </a:r>
                <a:endParaRPr lang="en-US" dirty="0"/>
              </a:p>
              <a:p>
                <a:pPr lvl="1"/>
                <a:r>
                  <a:rPr lang="en-US" dirty="0"/>
                  <a:t>If the plot was a real object (say, a sheet of some sort), we could</a:t>
                </a:r>
                <a:br>
                  <a:rPr lang="en-US" dirty="0"/>
                </a:br>
                <a:r>
                  <a:rPr lang="en-US" dirty="0"/>
                  <a:t>slide a ball bearing on it</a:t>
                </a:r>
              </a:p>
              <a:p>
                <a:pPr lvl="1"/>
                <a:r>
                  <a:rPr lang="en-US" dirty="0"/>
                  <a:t>After a while, the ball bearing will settle at the “bottom”</a:t>
                </a:r>
                <a:br>
                  <a:rPr lang="en-US" dirty="0"/>
                </a:br>
                <a:r>
                  <a:rPr lang="en-US" dirty="0"/>
                  <a:t>due to </a:t>
                </a:r>
                <a:r>
                  <a:rPr lang="en-US" dirty="0" smtClean="0"/>
                  <a:t>gravity</a:t>
                </a:r>
              </a:p>
              <a:p>
                <a:pPr lvl="1"/>
                <a:r>
                  <a:rPr lang="en-US" dirty="0" smtClean="0"/>
                  <a:t>We can "simulate" this: </a:t>
                </a:r>
                <a:r>
                  <a:rPr lang="en-US" b="1" dirty="0" smtClean="0">
                    <a:solidFill>
                      <a:srgbClr val="2196F3"/>
                    </a:solidFill>
                  </a:rPr>
                  <a:t>gradient descent</a:t>
                </a:r>
              </a:p>
              <a:p>
                <a:r>
                  <a:rPr lang="en-US" dirty="0" smtClean="0"/>
                  <a:t>Reminder: gradient</a:t>
                </a:r>
              </a:p>
              <a:p>
                <a:pPr lvl="1"/>
                <a:r>
                  <a:rPr lang="en-US" dirty="0" smtClean="0"/>
                  <a:t>"Multi-dimensional derivative"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314" y="352539"/>
            <a:ext cx="3802033" cy="27643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758" y="5301769"/>
            <a:ext cx="1521199" cy="103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4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(2)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Iterative algorithm – perform as long as needed</a:t>
                </a:r>
              </a:p>
              <a:p>
                <a:pPr lvl="1"/>
                <a:r>
                  <a:rPr lang="en-US" dirty="0" smtClean="0"/>
                  <a:t>Start from some point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space: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Decide how big steps to take: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Called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learning rate</a:t>
                </a:r>
                <a:r>
                  <a:rPr lang="en-US" dirty="0" smtClean="0"/>
                  <a:t> in ML terminology</a:t>
                </a:r>
              </a:p>
              <a:p>
                <a:pPr lvl="1"/>
                <a:r>
                  <a:rPr lang="en-US" dirty="0" smtClean="0"/>
                  <a:t>Use the current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to compute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 tells us how much to move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direction in order</a:t>
                </a:r>
                <a:br>
                  <a:rPr lang="en-US" dirty="0" smtClean="0"/>
                </a:br>
                <a:r>
                  <a:rPr lang="en-US" dirty="0" smtClean="0"/>
                  <a:t>to get to the minimum</a:t>
                </a:r>
              </a:p>
              <a:p>
                <a:pPr lvl="2"/>
                <a:r>
                  <a:rPr lang="en-US" dirty="0" smtClean="0"/>
                  <a:t>Similar for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Take a step with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 smtClean="0"/>
                  <a:t> in each direction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 smtClean="0"/>
                  <a:t> are the new coordinates</a:t>
                </a:r>
              </a:p>
              <a:p>
                <a:pPr lvl="1"/>
                <a:r>
                  <a:rPr lang="en-US" dirty="0" smtClean="0"/>
                  <a:t>Repeat the two preceding steps as needed</a:t>
                </a:r>
              </a:p>
              <a:p>
                <a:pPr lvl="2"/>
                <a:r>
                  <a:rPr lang="en-US" b="0" dirty="0" smtClean="0"/>
                  <a:t>Usually, we do thi</a:t>
                </a:r>
                <a:r>
                  <a:rPr lang="en-US" dirty="0" smtClean="0"/>
                  <a:t>s for a fixed number of iterations</a:t>
                </a:r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356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Housing Prices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linear regression</a:t>
            </a:r>
          </a:p>
          <a:p>
            <a:pPr lvl="1"/>
            <a:r>
              <a:rPr lang="en-US" dirty="0" smtClean="0"/>
              <a:t>Many predictor variables</a:t>
            </a:r>
          </a:p>
          <a:p>
            <a:r>
              <a:rPr lang="en-US" dirty="0" smtClean="0"/>
              <a:t>Let's use this model to try and predict housing prices</a:t>
            </a:r>
            <a:br>
              <a:rPr lang="en-US" dirty="0" smtClean="0"/>
            </a:br>
            <a:r>
              <a:rPr lang="en-US" dirty="0" smtClean="0"/>
              <a:t>(a classical dataset located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First, we want to explore the datasets</a:t>
            </a:r>
          </a:p>
          <a:p>
            <a:pPr lvl="1"/>
            <a:r>
              <a:rPr lang="en-US" dirty="0" smtClean="0"/>
              <a:t>A more thorough exploration is "left as an exercise to the reader"</a:t>
            </a:r>
          </a:p>
          <a:p>
            <a:pPr lvl="1"/>
            <a:r>
              <a:rPr lang="en-US" dirty="0" smtClean="0"/>
              <a:t>But we want to see what model would be appropriate</a:t>
            </a:r>
          </a:p>
          <a:p>
            <a:pPr lvl="2"/>
            <a:r>
              <a:rPr lang="en-US" dirty="0" smtClean="0"/>
              <a:t>In addition to usual data analysis techniques, let's plot all correlations</a:t>
            </a:r>
            <a:br>
              <a:rPr lang="en-US" dirty="0" smtClean="0"/>
            </a:br>
            <a:r>
              <a:rPr lang="en-US" dirty="0" smtClean="0"/>
              <a:t>between any pair of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556418" y="2774732"/>
            <a:ext cx="10100498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housing.columns = [</a:t>
            </a:r>
            <a:r>
              <a:rPr lang="en-US" dirty="0">
                <a:solidFill>
                  <a:srgbClr val="A31515"/>
                </a:solidFill>
              </a:rPr>
              <a:t>"crime_rate"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"zoned_land"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"industry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"bounds_river"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"nox_conc"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"rooms"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"age"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"distance"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"highways"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"tax"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"pt_ratio"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"b_estimator"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"pop_status"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"price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]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95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9,8142"/>
  <p:tag name="ORIGINALWIDTH" val="678,8447"/>
  <p:tag name="LATEXADDIN" val="\documentclass{article}&#10;\usepackage{amsmath}&#10;\pagestyle{empty}&#10;\begin{document}&#10;&#10;$$ \nabla J = \begin{pmatrix} \frac{\partial J}{\partial a} \\ \\ \frac{\partial J}{\partial b} \end{pmatrix} $$&#10;&#10;\end{document}"/>
  <p:tag name="IGUANATEXSIZE" val="22"/>
  <p:tag name="IGUANATEXCURSOR" val="14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851</Words>
  <Application>Microsoft Office PowerPoint</Application>
  <PresentationFormat>Widescreen</PresentationFormat>
  <Paragraphs>252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Cambria Math</vt:lpstr>
      <vt:lpstr>Consolas</vt:lpstr>
      <vt:lpstr>Lato</vt:lpstr>
      <vt:lpstr>Montserrat Medium</vt:lpstr>
      <vt:lpstr>Open Sans</vt:lpstr>
      <vt:lpstr>Wingdings</vt:lpstr>
      <vt:lpstr>Office Theme</vt:lpstr>
      <vt:lpstr>Linear and Logistic Regression</vt:lpstr>
      <vt:lpstr>sli.do #MachineLearning</vt:lpstr>
      <vt:lpstr>Table of Contents</vt:lpstr>
      <vt:lpstr>Linear Regression</vt:lpstr>
      <vt:lpstr>Linear Regression Intuition</vt:lpstr>
      <vt:lpstr>Training</vt:lpstr>
      <vt:lpstr>Gradient Descent</vt:lpstr>
      <vt:lpstr>Gradient Descent (2)</vt:lpstr>
      <vt:lpstr>Example: Housing Prices</vt:lpstr>
      <vt:lpstr>Creating a Model</vt:lpstr>
      <vt:lpstr>Delving Deeper into Matrices</vt:lpstr>
      <vt:lpstr>Regression with Outliers</vt:lpstr>
      <vt:lpstr>Lab: RANSAC on the Housing Dataset</vt:lpstr>
      <vt:lpstr>Polynomial Regression</vt:lpstr>
      <vt:lpstr>Common Mistakes</vt:lpstr>
      <vt:lpstr>Logistic Regression</vt:lpstr>
      <vt:lpstr>Classification</vt:lpstr>
      <vt:lpstr>Logistic Regression</vt:lpstr>
      <vt:lpstr>Example: Classifying Iris Flowers</vt:lpstr>
      <vt:lpstr>Example: Classifying Iris Flowers (2)</vt:lpstr>
      <vt:lpstr>Many Classes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100</cp:revision>
  <dcterms:created xsi:type="dcterms:W3CDTF">2017-09-11T12:40:37Z</dcterms:created>
  <dcterms:modified xsi:type="dcterms:W3CDTF">2020-09-09T19:52:34Z</dcterms:modified>
</cp:coreProperties>
</file>