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262" r:id="rId4"/>
    <p:sldId id="343" r:id="rId5"/>
    <p:sldId id="333" r:id="rId6"/>
    <p:sldId id="335" r:id="rId7"/>
    <p:sldId id="337" r:id="rId8"/>
    <p:sldId id="338" r:id="rId9"/>
    <p:sldId id="339" r:id="rId10"/>
    <p:sldId id="340" r:id="rId11"/>
    <p:sldId id="344" r:id="rId12"/>
    <p:sldId id="345" r:id="rId13"/>
    <p:sldId id="346" r:id="rId14"/>
    <p:sldId id="286" r:id="rId15"/>
    <p:sldId id="26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30.9.2020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cikit-learn.org/stable/modules/neighbo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outlier_dete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16/02/svmtutorial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comments/1joh9v/can_someone_explain_kernel_trick_intuitively/" TargetMode="External"/><Relationship Id="rId2" Type="http://schemas.openxmlformats.org/officeDocument/2006/relationships/hyperlink" Target="https://www.quora.com/What-is-the-kernel-t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hyperlink" Target="https://towardsdatascience.com/truly-understanding-the-kernel-trick-1aeb1156076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algorithm with a clever trick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-346" r="15284" b="-2456"/>
          <a:stretch/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k-Nearest Neighbors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kNN on Iris data</a:t>
            </a:r>
          </a:p>
          <a:p>
            <a:pPr lvl="1"/>
            <a:r>
              <a:rPr lang="en-US" dirty="0" smtClean="0"/>
              <a:t>It can also be used for regression</a:t>
            </a:r>
          </a:p>
          <a:p>
            <a:pPr lvl="2"/>
            <a:r>
              <a:rPr lang="en-US" dirty="0" smtClean="0"/>
              <a:t>We need to be extremely careful, especially in the case of extrapolation</a:t>
            </a:r>
          </a:p>
          <a:p>
            <a:r>
              <a:rPr lang="en-US" dirty="0" smtClean="0"/>
              <a:t>Display the decision regions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Voronoi tiling (tessellation)</a:t>
            </a:r>
          </a:p>
          <a:p>
            <a:pPr lvl="1"/>
            <a:r>
              <a:rPr lang="en-US" dirty="0" smtClean="0"/>
              <a:t>Very useful in image processing</a:t>
            </a:r>
            <a:br>
              <a:rPr lang="en-US" dirty="0" smtClean="0"/>
            </a:br>
            <a:r>
              <a:rPr lang="en-US" dirty="0" smtClean="0"/>
              <a:t>and working with graphs</a:t>
            </a:r>
          </a:p>
          <a:p>
            <a:pPr lvl="1"/>
            <a:endParaRPr lang="en-US" dirty="0"/>
          </a:p>
          <a:p>
            <a:r>
              <a:rPr lang="en-US" dirty="0" smtClean="0"/>
              <a:t>Can also be used for regression</a:t>
            </a:r>
          </a:p>
          <a:p>
            <a:pPr lvl="1"/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43" y="2469156"/>
            <a:ext cx="4115146" cy="2710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243" y="2656777"/>
            <a:ext cx="6509700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sklearn.neighbors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KNeighborsClassifier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knn = KNeighborsClassifier(n_neighbors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knn.fit(iris.data, iris.target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276" y="5278055"/>
            <a:ext cx="5625779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knn </a:t>
            </a:r>
            <a:r>
              <a:rPr lang="en-US" dirty="0">
                <a:solidFill>
                  <a:srgbClr val="000000"/>
                </a:solidFill>
              </a:rPr>
              <a:t>= KNeighborsClassifier(n_neighbors = 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SVMs to find unusual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One-Class SVM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Anomaly / novelty detection</a:t>
                </a:r>
              </a:p>
              <a:p>
                <a:pPr lvl="1"/>
                <a:r>
                  <a:rPr lang="en-US" dirty="0" smtClean="0"/>
                  <a:t>Given a dataset </a:t>
                </a:r>
                <a:r>
                  <a:rPr lang="en-US" b="1" dirty="0" smtClean="0"/>
                  <a:t>free of outliers</a:t>
                </a:r>
                <a:r>
                  <a:rPr lang="en-US" dirty="0" smtClean="0"/>
                  <a:t>, detect anomalies</a:t>
                </a:r>
                <a:br>
                  <a:rPr lang="en-US" dirty="0" smtClean="0"/>
                </a:br>
                <a:r>
                  <a:rPr lang="en-US" dirty="0" smtClean="0"/>
                  <a:t>in new observations</a:t>
                </a:r>
              </a:p>
              <a:p>
                <a:r>
                  <a:rPr lang="en-US" dirty="0" smtClean="0"/>
                  <a:t>Outlier detection</a:t>
                </a:r>
              </a:p>
              <a:p>
                <a:pPr lvl="1"/>
                <a:r>
                  <a:rPr lang="en-US" dirty="0" smtClean="0"/>
                  <a:t>Given a "polluted" dataset, filter out the outliers</a:t>
                </a:r>
              </a:p>
              <a:p>
                <a:pPr lvl="2"/>
                <a:r>
                  <a:rPr lang="en-US" dirty="0" smtClean="0"/>
                  <a:t>We already know about RANSAC – this is one of many methods</a:t>
                </a:r>
              </a:p>
              <a:p>
                <a:r>
                  <a:rPr lang="en-US" dirty="0" smtClean="0"/>
                  <a:t>We can use a one-class SVM as an anomaly detector</a:t>
                </a:r>
              </a:p>
              <a:p>
                <a:pPr lvl="1"/>
                <a:r>
                  <a:rPr lang="en-US" dirty="0" smtClean="0">
                    <a:hlinkClick r:id="rId2"/>
                  </a:rPr>
                  <a:t>Docs and example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Kernel: usually RBF</a:t>
                </a:r>
              </a:p>
              <a:p>
                <a:pPr lvl="1"/>
                <a:r>
                  <a:rPr lang="en-US" dirty="0" smtClean="0"/>
                  <a:t>Parameters: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– kernel coefficient</a:t>
                </a:r>
                <a:endParaRPr lang="en-US" dirty="0"/>
              </a:p>
              <a:p>
                <a:pPr lvl="2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 smtClean="0"/>
                  <a:t> – probability of finding a regular observation far from the others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n-US" dirty="0" smtClean="0"/>
                  <a:t> by default</a:t>
                </a:r>
              </a:p>
              <a:p>
                <a:pPr lvl="1"/>
                <a:r>
                  <a:rPr lang="en-US" dirty="0" smtClean="0"/>
                  <a:t>Works for outlier detection too, but not on all datasets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 b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Outlier Detection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 one-class SVM to detect anomalies in the Boston</a:t>
                </a:r>
                <a:br>
                  <a:rPr lang="en-US" dirty="0" smtClean="0"/>
                </a:br>
                <a:r>
                  <a:rPr lang="en-US" dirty="0" smtClean="0"/>
                  <a:t>housing dataset</a:t>
                </a:r>
              </a:p>
              <a:p>
                <a:pPr lvl="1"/>
                <a:r>
                  <a:rPr lang="en-US" dirty="0" smtClean="0"/>
                  <a:t>Plot the anomalous observations</a:t>
                </a:r>
              </a:p>
              <a:p>
                <a:r>
                  <a:rPr lang="en-US" dirty="0" smtClean="0"/>
                  <a:t>* Optionally, compare different outlier detectors</a:t>
                </a:r>
              </a:p>
              <a:p>
                <a:pPr lvl="1"/>
                <a:r>
                  <a:rPr lang="en-US" dirty="0" smtClean="0"/>
                  <a:t>E.g. RANSAC vs. one-class SVM</a:t>
                </a:r>
              </a:p>
              <a:p>
                <a:pPr lvl="1"/>
                <a:r>
                  <a:rPr lang="en-US" dirty="0" smtClean="0"/>
                  <a:t>Follow the tutorial in the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docs</a:t>
                </a:r>
              </a:p>
              <a:p>
                <a:pPr lvl="2"/>
                <a:r>
                  <a:rPr lang="en-US" dirty="0" smtClean="0"/>
                  <a:t>Apply it to the Boston data</a:t>
                </a:r>
              </a:p>
              <a:p>
                <a:r>
                  <a:rPr lang="en-US" dirty="0" smtClean="0"/>
                  <a:t>Notes</a:t>
                </a:r>
              </a:p>
              <a:p>
                <a:pPr lvl="1"/>
                <a:r>
                  <a:rPr lang="en-US" dirty="0" smtClean="0"/>
                  <a:t>Be extremely careful with the testing data</a:t>
                </a:r>
              </a:p>
              <a:p>
                <a:pPr lvl="2"/>
                <a:r>
                  <a:rPr lang="en-US" dirty="0" smtClean="0"/>
                  <a:t>It must be properly stratified</a:t>
                </a:r>
              </a:p>
              <a:p>
                <a:pPr lvl="1"/>
                <a:r>
                  <a:rPr lang="en-US" dirty="0" smtClean="0"/>
                  <a:t>You'll see that these algorithms don't accept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parameter</a:t>
                </a:r>
              </a:p>
              <a:p>
                <a:pPr lvl="2"/>
                <a:r>
                  <a:rPr lang="en-US" dirty="0" smtClean="0"/>
                  <a:t>Unsupervised learning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2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trick</a:t>
            </a:r>
          </a:p>
          <a:p>
            <a:pPr lvl="1"/>
            <a:r>
              <a:rPr lang="en-US" dirty="0" smtClean="0">
                <a:hlinkClick r:id="rId2"/>
              </a:rPr>
              <a:t>A mathematically rigorous tutorial</a:t>
            </a:r>
            <a:r>
              <a:rPr lang="en-US" dirty="0" smtClean="0"/>
              <a:t> (Microsoft)</a:t>
            </a:r>
            <a:endParaRPr lang="en-US" dirty="0"/>
          </a:p>
          <a:p>
            <a:r>
              <a:rPr lang="en-US" dirty="0"/>
              <a:t>k-nearest </a:t>
            </a:r>
            <a:r>
              <a:rPr lang="en-US" dirty="0" smtClean="0"/>
              <a:t>neighbors</a:t>
            </a:r>
          </a:p>
          <a:p>
            <a:r>
              <a:rPr lang="en-US" dirty="0"/>
              <a:t>Anomaly detection and 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0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Kernel trick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Anomaly detection and 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Extreme(ly easy) case</a:t>
            </a:r>
          </a:p>
          <a:p>
            <a:pPr lvl="1"/>
            <a:r>
              <a:rPr lang="en-US" dirty="0" smtClean="0"/>
              <a:t>Two linearly separable classes</a:t>
            </a:r>
          </a:p>
          <a:p>
            <a:pPr lvl="2"/>
            <a:r>
              <a:rPr lang="en-US" dirty="0" smtClean="0"/>
              <a:t>Decision boundary: simple line (plane in many dimensions)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Choose the line that best separates the classes</a:t>
            </a:r>
          </a:p>
          <a:p>
            <a:pPr lvl="1"/>
            <a:r>
              <a:rPr lang="en-US" dirty="0" smtClean="0"/>
              <a:t>Maximum margin</a:t>
            </a:r>
          </a:p>
          <a:p>
            <a:pPr lvl="1"/>
            <a:r>
              <a:rPr lang="en-US" dirty="0" smtClean="0"/>
              <a:t>The math formula for the objective function</a:t>
            </a:r>
            <a:br>
              <a:rPr lang="en-US" dirty="0" smtClean="0"/>
            </a:br>
            <a:r>
              <a:rPr lang="en-US" dirty="0" smtClean="0"/>
              <a:t>is a little complex because it involves</a:t>
            </a:r>
            <a:br>
              <a:rPr lang="en-US" dirty="0" smtClean="0"/>
            </a:br>
            <a:r>
              <a:rPr lang="en-US" dirty="0" smtClean="0"/>
              <a:t>matrix algebra</a:t>
            </a:r>
          </a:p>
          <a:p>
            <a:r>
              <a:rPr lang="en-US" dirty="0"/>
              <a:t>Applications: </a:t>
            </a:r>
            <a:endParaRPr lang="en-US" dirty="0" smtClean="0"/>
          </a:p>
          <a:p>
            <a:pPr lvl="1"/>
            <a:r>
              <a:rPr lang="en-US" dirty="0" smtClean="0"/>
              <a:t>Mainly </a:t>
            </a:r>
            <a:r>
              <a:rPr lang="en-US" dirty="0"/>
              <a:t>for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sklearn.svm.SVC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LinearSVC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Regression: </a:t>
            </a:r>
            <a:r>
              <a:rPr lang="en-US" dirty="0" smtClean="0">
                <a:latin typeface="Consolas" panose="020B0609020204030204" pitchFamily="49" charset="0"/>
              </a:rPr>
              <a:t>sklearn.svm.SVR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34" y="3383281"/>
            <a:ext cx="4483720" cy="32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(2)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Difficult to separate classes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regularization</a:t>
                </a: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</a:rPr>
                  <a:t>C</a:t>
                </a:r>
                <a:r>
                  <a:rPr lang="en-US" dirty="0" smtClean="0"/>
                  <a:t> – penalty for misclassification (L2,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Smaller value = less strict (less regularization)</a:t>
                </a:r>
              </a:p>
              <a:p>
                <a:r>
                  <a:rPr lang="en-US" dirty="0" smtClean="0"/>
                  <a:t>Many classes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</a:t>
                </a:r>
                <a:r>
                  <a:rPr lang="en-US" dirty="0" smtClean="0">
                    <a:latin typeface="Consolas" panose="020B0609020204030204" pitchFamily="49" charset="0"/>
                  </a:rPr>
                  <a:t>cikit-learn</a:t>
                </a:r>
                <a:r>
                  <a:rPr lang="en-US" dirty="0" smtClean="0"/>
                  <a:t> uses the "one-vs-one</a:t>
                </a:r>
                <a:r>
                  <a:rPr lang="en-US" dirty="0"/>
                  <a:t>"</a:t>
                </a:r>
                <a:r>
                  <a:rPr lang="en-US" dirty="0" smtClean="0"/>
                  <a:t> approach</a:t>
                </a:r>
              </a:p>
              <a:p>
                <a:pPr lvl="2"/>
                <a:r>
                  <a:rPr lang="en-US" dirty="0" smtClean="0"/>
                  <a:t>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classifiers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– number of classes)</a:t>
                </a:r>
              </a:p>
              <a:p>
                <a:r>
                  <a:rPr lang="en-US" dirty="0" smtClean="0"/>
                  <a:t>Considerations</a:t>
                </a:r>
              </a:p>
              <a:p>
                <a:pPr lvl="1"/>
                <a:r>
                  <a:rPr lang="en-US" dirty="0" smtClean="0"/>
                  <a:t>Few datasets are linearly separable</a:t>
                </a:r>
              </a:p>
              <a:p>
                <a:pPr lvl="1"/>
                <a:r>
                  <a:rPr lang="en-US" dirty="0" smtClean="0"/>
                  <a:t>High complexity: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– number of features,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– number of samples</a:t>
                </a:r>
              </a:p>
              <a:p>
                <a:pPr lvl="2"/>
                <a:r>
                  <a:rPr lang="en-US" dirty="0" smtClean="0"/>
                  <a:t>Feasible for max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000"/>
          <a:stretch/>
        </p:blipFill>
        <p:spPr>
          <a:xfrm>
            <a:off x="7552941" y="2997913"/>
            <a:ext cx="3673431" cy="25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"Kernel Trick"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Used when data is not linearly separable</a:t>
                </a:r>
                <a:endParaRPr lang="en-US" dirty="0"/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Create non-linear combinations of the features using a mapping function (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kernel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This projects them to a higher-dimensional space</a:t>
                </a:r>
              </a:p>
              <a:p>
                <a:r>
                  <a:rPr lang="en-US" dirty="0" smtClean="0"/>
                  <a:t>Most widely used: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</a:t>
                </a:r>
                <a:r>
                  <a:rPr lang="en-US" dirty="0" smtClean="0"/>
                  <a:t>adial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B</a:t>
                </a:r>
                <a:r>
                  <a:rPr lang="en-US" dirty="0" smtClean="0"/>
                  <a:t>asis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F</a:t>
                </a:r>
                <a:r>
                  <a:rPr lang="en-US" dirty="0" smtClean="0"/>
                  <a:t>unction (Gaussian) kernel</a:t>
                </a:r>
              </a:p>
              <a:p>
                <a:pPr lvl="1"/>
                <a:r>
                  <a:rPr lang="en-US" dirty="0" smtClean="0"/>
                  <a:t>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– needs to be optimized (e.g. via grid search)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grpSp>
        <p:nvGrpSpPr>
          <p:cNvPr id="10" name="Group 9"/>
          <p:cNvGrpSpPr/>
          <p:nvPr/>
        </p:nvGrpSpPr>
        <p:grpSpPr>
          <a:xfrm>
            <a:off x="588817" y="4060947"/>
            <a:ext cx="10641481" cy="2546227"/>
            <a:chOff x="836612" y="4451138"/>
            <a:chExt cx="9485796" cy="22697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12" y="4576455"/>
              <a:ext cx="4588523" cy="2144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012" y="4451138"/>
              <a:ext cx="4761396" cy="226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3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Kernel SVM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a Gaussian SVM to predict Iris classes</a:t>
                </a:r>
              </a:p>
              <a:p>
                <a:pPr lvl="1"/>
                <a:r>
                  <a:rPr lang="en-US" dirty="0" smtClean="0"/>
                  <a:t>Try to fine-tune the parameters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Using cross-validation</a:t>
                </a:r>
              </a:p>
              <a:p>
                <a:pPr lvl="1"/>
                <a:r>
                  <a:rPr lang="en-US" dirty="0" smtClean="0"/>
                  <a:t>Print out-of-sample test scores</a:t>
                </a:r>
                <a:br>
                  <a:rPr lang="en-US" dirty="0" smtClean="0"/>
                </a:br>
                <a:r>
                  <a:rPr lang="en-US" dirty="0" smtClean="0"/>
                  <a:t>for the model</a:t>
                </a:r>
              </a:p>
              <a:p>
                <a:pPr lvl="1"/>
                <a:r>
                  <a:rPr lang="en-US" dirty="0" smtClean="0"/>
                  <a:t>Plot the decision regions</a:t>
                </a:r>
              </a:p>
              <a:p>
                <a:pPr lvl="1"/>
                <a:r>
                  <a:rPr lang="en-US" dirty="0" smtClean="0"/>
                  <a:t>Plot a ROC curve</a:t>
                </a:r>
              </a:p>
              <a:p>
                <a:pPr lvl="1"/>
                <a:r>
                  <a:rPr lang="en-US" dirty="0" smtClean="0"/>
                  <a:t>Perform model selection</a:t>
                </a:r>
              </a:p>
              <a:p>
                <a:pPr lvl="2"/>
                <a:r>
                  <a:rPr lang="en-US" dirty="0" smtClean="0"/>
                  <a:t>Linear vs. RBF (Gaussian) kernel</a:t>
                </a:r>
              </a:p>
              <a:p>
                <a:r>
                  <a:rPr lang="en-US" dirty="0" smtClean="0"/>
                  <a:t>Some other explanations</a:t>
                </a:r>
                <a:br>
                  <a:rPr lang="en-US" dirty="0" smtClean="0"/>
                </a:br>
                <a:r>
                  <a:rPr lang="en-US" dirty="0" smtClean="0"/>
                  <a:t>of the "kernel trick"</a:t>
                </a:r>
              </a:p>
              <a:p>
                <a:pPr lvl="1"/>
                <a:r>
                  <a:rPr lang="en-US" dirty="0" smtClean="0">
                    <a:hlinkClick r:id="rId2"/>
                  </a:rPr>
                  <a:t>Quora</a:t>
                </a:r>
                <a:endParaRPr lang="en-US" dirty="0" smtClean="0"/>
              </a:p>
              <a:p>
                <a:pPr lvl="1"/>
                <a:r>
                  <a:rPr lang="en-US" dirty="0" err="1" smtClean="0">
                    <a:hlinkClick r:id="rId3"/>
                  </a:rPr>
                  <a:t>Reddit</a:t>
                </a:r>
                <a:endParaRPr lang="en-US" dirty="0" smtClean="0"/>
              </a:p>
              <a:p>
                <a:pPr lvl="1"/>
                <a:r>
                  <a:rPr lang="en-US" dirty="0" smtClean="0">
                    <a:hlinkClick r:id="rId4"/>
                  </a:rPr>
                  <a:t>Medium</a:t>
                </a:r>
                <a:r>
                  <a:rPr lang="en-US" dirty="0" smtClean="0"/>
                  <a:t> (a little more math)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197" y="1547189"/>
            <a:ext cx="3685456" cy="50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"Lazy learning"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(kNN)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"Lazy learner"</a:t>
            </a:r>
          </a:p>
          <a:p>
            <a:pPr lvl="1"/>
            <a:r>
              <a:rPr lang="en-US" dirty="0" smtClean="0"/>
              <a:t>Doesn't learn a fitting function but memorizes the training data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Choose a number 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en-US" dirty="0" smtClean="0"/>
              <a:t> and a distance metric (e.g. Euclidean)</a:t>
            </a:r>
          </a:p>
          <a:p>
            <a:pPr lvl="2"/>
            <a:r>
              <a:rPr lang="en-US" dirty="0" smtClean="0"/>
              <a:t>This choice provides bias / variance balance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Minkowski distance</a:t>
            </a:r>
            <a:r>
              <a:rPr lang="en-US" dirty="0" smtClean="0"/>
              <a:t>: generalized Euclidean distance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en-US" dirty="0" smtClean="0"/>
              <a:t> nearest neighbors of the current sample</a:t>
            </a:r>
          </a:p>
          <a:p>
            <a:pPr lvl="1"/>
            <a:r>
              <a:rPr lang="en-US" dirty="0" smtClean="0"/>
              <a:t>Use majority vote to classify</a:t>
            </a:r>
          </a:p>
          <a:p>
            <a:r>
              <a:rPr lang="en-US" dirty="0" smtClean="0"/>
              <a:t>Advantage: easily adapts to new data</a:t>
            </a:r>
          </a:p>
          <a:p>
            <a:r>
              <a:rPr lang="en-US" dirty="0" smtClean="0"/>
              <a:t>Downside: computational complexity grows</a:t>
            </a:r>
            <a:br>
              <a:rPr lang="en-US" dirty="0" smtClean="0"/>
            </a:br>
            <a:r>
              <a:rPr lang="en-US" dirty="0" smtClean="0"/>
              <a:t>linearly with new samples</a:t>
            </a:r>
          </a:p>
          <a:p>
            <a:pPr lvl="1"/>
            <a:r>
              <a:rPr lang="en-US" dirty="0" smtClean="0"/>
              <a:t>Efficient implementation: k-d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225954"/>
            <a:ext cx="2859992" cy="24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419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Support Vector Machines</vt:lpstr>
      <vt:lpstr>sli.do #MachineLearning</vt:lpstr>
      <vt:lpstr>Table of Contents</vt:lpstr>
      <vt:lpstr>Support Vector Machines</vt:lpstr>
      <vt:lpstr>Support Vector Machines (2)</vt:lpstr>
      <vt:lpstr>"Kernel Trick"</vt:lpstr>
      <vt:lpstr>Example: Kernel SVM</vt:lpstr>
      <vt:lpstr>k-Nearest Neighbors</vt:lpstr>
      <vt:lpstr>k-Nearest Neighbors (kNN)</vt:lpstr>
      <vt:lpstr>Example: k-Nearest Neighbors</vt:lpstr>
      <vt:lpstr>Anomaly Detection</vt:lpstr>
      <vt:lpstr>One-Class SVM</vt:lpstr>
      <vt:lpstr>Example: Outlier Detection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120</cp:revision>
  <dcterms:created xsi:type="dcterms:W3CDTF">2017-09-11T12:40:37Z</dcterms:created>
  <dcterms:modified xsi:type="dcterms:W3CDTF">2020-09-30T09:22:32Z</dcterms:modified>
</cp:coreProperties>
</file>