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262" r:id="rId4"/>
    <p:sldId id="341" r:id="rId5"/>
    <p:sldId id="342" r:id="rId6"/>
    <p:sldId id="345" r:id="rId7"/>
    <p:sldId id="346" r:id="rId8"/>
    <p:sldId id="347" r:id="rId9"/>
    <p:sldId id="348" r:id="rId10"/>
    <p:sldId id="349" r:id="rId11"/>
    <p:sldId id="350" r:id="rId12"/>
    <p:sldId id="352" r:id="rId13"/>
    <p:sldId id="353" r:id="rId14"/>
    <p:sldId id="354" r:id="rId15"/>
    <p:sldId id="355" r:id="rId16"/>
    <p:sldId id="356" r:id="rId17"/>
    <p:sldId id="357" r:id="rId18"/>
    <p:sldId id="286" r:id="rId19"/>
    <p:sldId id="261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13.10.2020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cikit-learn.org/stable/auto_examples/manifold/plot_lle_digit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applications/plot_face_recognition.html" TargetMode="External"/><Relationship Id="rId2" Type="http://schemas.openxmlformats.org/officeDocument/2006/relationships/hyperlink" Target="http://vis-www.cs.umass.edu/lf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applications/plot_topics_extraction_with_nmf_lda.html" TargetMode="External"/><Relationship Id="rId2" Type="http://schemas.openxmlformats.org/officeDocument/2006/relationships/hyperlink" Target="http://qwone.com/~jason/20Newsgroup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dsinet.org/Annual_Meetings/2016_Proceedings/papers/Paper45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mulkn0x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tosa.io/ev/principal-component-analysi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decomposition/plot_kernel_pca.html#sphx-glr-auto-examples-decomposition-plot-kernel-pca-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decomposition/plot_pca_vs_lda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Simplifying life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" t="6482" r="6198" b="6518"/>
          <a:stretch/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Manifold Learning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"Flattening out" surfaces </a:t>
            </a:r>
            <a:br>
              <a:rPr lang="en-US" dirty="0" smtClean="0"/>
            </a:br>
            <a:r>
              <a:rPr lang="en-US" dirty="0" smtClean="0"/>
              <a:t>in fewer dimensions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94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Manifold = surface / shape (not necessarily a plane)</a:t>
            </a:r>
          </a:p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The dimensions are only artificially high</a:t>
            </a:r>
          </a:p>
          <a:p>
            <a:pPr lvl="1"/>
            <a:r>
              <a:rPr lang="en-US" dirty="0" smtClean="0"/>
              <a:t>Even though there are many features, they can be expressed</a:t>
            </a:r>
            <a:br>
              <a:rPr lang="en-US" dirty="0" smtClean="0"/>
            </a:br>
            <a:r>
              <a:rPr lang="en-US" dirty="0" smtClean="0"/>
              <a:t>with a few parameters</a:t>
            </a:r>
          </a:p>
          <a:p>
            <a:pPr lvl="2"/>
            <a:r>
              <a:rPr lang="en-US" dirty="0" smtClean="0"/>
              <a:t>"Low-dimensional manifold in a high-dimensional space"</a:t>
            </a:r>
          </a:p>
          <a:p>
            <a:pPr lvl="2"/>
            <a:r>
              <a:rPr lang="en-US" dirty="0" smtClean="0"/>
              <a:t>Non-linear methods</a:t>
            </a:r>
          </a:p>
          <a:p>
            <a:r>
              <a:rPr lang="en-US" dirty="0" smtClean="0"/>
              <a:t>Example: "swiss roll" dataset</a:t>
            </a:r>
          </a:p>
          <a:p>
            <a:pPr lvl="1"/>
            <a:r>
              <a:rPr lang="en-US" dirty="0" smtClean="0"/>
              <a:t>2D "curled" shape in 3D</a:t>
            </a:r>
          </a:p>
          <a:p>
            <a:r>
              <a:rPr lang="en-US" dirty="0" smtClean="0"/>
              <a:t>Used not only for dimensionality</a:t>
            </a:r>
            <a:br>
              <a:rPr lang="en-US" dirty="0" smtClean="0"/>
            </a:br>
            <a:r>
              <a:rPr lang="en-US" dirty="0" smtClean="0"/>
              <a:t>reduction, it's a common way to visualize</a:t>
            </a:r>
            <a:br>
              <a:rPr lang="en-US" dirty="0" smtClean="0"/>
            </a:br>
            <a:r>
              <a:rPr lang="en-US" dirty="0" smtClean="0"/>
              <a:t>high-dimensional datasets</a:t>
            </a:r>
          </a:p>
          <a:p>
            <a:pPr lvl="1"/>
            <a:r>
              <a:rPr lang="en-US" dirty="0" smtClean="0"/>
              <a:t>Especially for classification cases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39" y="3288196"/>
            <a:ext cx="3433279" cy="343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Isometric Mapping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Seeks a lower-dimensional projection (embedding)</a:t>
            </a:r>
            <a:br>
              <a:rPr lang="en-US" dirty="0" smtClean="0"/>
            </a:br>
            <a:r>
              <a:rPr lang="en-US" dirty="0" smtClean="0"/>
              <a:t>which preserves distances between points</a:t>
            </a:r>
          </a:p>
          <a:p>
            <a:r>
              <a:rPr lang="en-US" dirty="0" smtClean="0"/>
              <a:t>Algorithm overview</a:t>
            </a:r>
          </a:p>
          <a:p>
            <a:pPr lvl="1"/>
            <a:r>
              <a:rPr lang="en-US" dirty="0" smtClean="0"/>
              <a:t>Find the k nearest neighbors of each point (kNN)</a:t>
            </a:r>
          </a:p>
          <a:p>
            <a:pPr lvl="1"/>
            <a:r>
              <a:rPr lang="en-US" dirty="0" smtClean="0"/>
              <a:t>Construct a connectivity graph</a:t>
            </a:r>
          </a:p>
          <a:p>
            <a:pPr lvl="2"/>
            <a:r>
              <a:rPr lang="en-US" dirty="0" smtClean="0"/>
              <a:t>Two points are connected if they're neighbors (from the first step)</a:t>
            </a:r>
          </a:p>
          <a:p>
            <a:pPr lvl="1"/>
            <a:r>
              <a:rPr lang="en-US" dirty="0" smtClean="0"/>
              <a:t>Compute shortest paths (Dijkstra, </a:t>
            </a:r>
            <a:r>
              <a:rPr lang="en-US" dirty="0" smtClean="0"/>
              <a:t>Floyd – </a:t>
            </a:r>
            <a:r>
              <a:rPr lang="en-US" dirty="0" err="1" smtClean="0"/>
              <a:t>Warshall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 projection on the graph</a:t>
            </a:r>
          </a:p>
          <a:p>
            <a:pPr lvl="2"/>
            <a:r>
              <a:rPr lang="en-US" dirty="0" smtClean="0"/>
              <a:t>Similar to PCA</a:t>
            </a:r>
          </a:p>
          <a:p>
            <a:r>
              <a:rPr lang="en-US" dirty="0" smtClean="0"/>
              <a:t>High-level overview: project a manifold using</a:t>
            </a:r>
            <a:br>
              <a:rPr lang="en-US" dirty="0" smtClean="0"/>
            </a:br>
            <a:r>
              <a:rPr lang="en-US" dirty="0" smtClean="0"/>
              <a:t>nearest neighbors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577695" y="5683844"/>
            <a:ext cx="6870509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sklearn.manifold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Isomap</a:t>
            </a:r>
          </a:p>
          <a:p>
            <a:r>
              <a:rPr lang="en-US" dirty="0">
                <a:solidFill>
                  <a:srgbClr val="000000"/>
                </a:solidFill>
              </a:rPr>
              <a:t>isomap = Isomap(n_neighbors = </a:t>
            </a:r>
            <a:r>
              <a:rPr lang="en-US" dirty="0">
                <a:solidFill>
                  <a:srgbClr val="09885A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, n_components =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transformed_data = isomap.fit_transform(data)</a:t>
            </a:r>
          </a:p>
        </p:txBody>
      </p:sp>
    </p:spTree>
    <p:extLst>
      <p:ext uri="{BB962C8B-B14F-4D97-AF65-F5344CB8AC3E}">
        <p14:creationId xmlns:p14="http://schemas.microsoft.com/office/powerpoint/2010/main" val="32964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t</a:t>
            </a:r>
            <a:r>
              <a:rPr lang="en-US" dirty="0" smtClean="0"/>
              <a:t>-distributed </a:t>
            </a:r>
            <a:r>
              <a:rPr lang="en-US" dirty="0" smtClean="0">
                <a:solidFill>
                  <a:srgbClr val="2196F3"/>
                </a:solidFill>
              </a:rPr>
              <a:t>S</a:t>
            </a:r>
            <a:r>
              <a:rPr lang="en-US" dirty="0" smtClean="0"/>
              <a:t>tochastic </a:t>
            </a:r>
            <a:r>
              <a:rPr lang="en-US" dirty="0" smtClean="0">
                <a:solidFill>
                  <a:srgbClr val="2196F3"/>
                </a:solidFill>
              </a:rPr>
              <a:t>N</a:t>
            </a:r>
            <a:r>
              <a:rPr lang="en-US" dirty="0" smtClean="0"/>
              <a:t>eighbor </a:t>
            </a:r>
            <a:r>
              <a:rPr lang="en-US" dirty="0" smtClean="0">
                <a:solidFill>
                  <a:srgbClr val="2196F3"/>
                </a:solidFill>
              </a:rPr>
              <a:t>E</a:t>
            </a:r>
            <a:r>
              <a:rPr lang="en-US" dirty="0" smtClean="0"/>
              <a:t>mbedding</a:t>
            </a:r>
          </a:p>
          <a:p>
            <a:pPr lvl="1"/>
            <a:r>
              <a:rPr lang="en-US" dirty="0" smtClean="0"/>
              <a:t>Isomap tries to "unfold" a continuous structure</a:t>
            </a:r>
          </a:p>
          <a:p>
            <a:pPr lvl="2"/>
            <a:r>
              <a:rPr lang="en-US" dirty="0" smtClean="0"/>
              <a:t>This is also true for other algorithms (</a:t>
            </a:r>
            <a:r>
              <a:rPr lang="en-US" dirty="0" smtClean="0">
                <a:hlinkClick r:id="rId2"/>
              </a:rPr>
              <a:t>comparison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t-SNE looks for </a:t>
            </a:r>
            <a:r>
              <a:rPr lang="en-US" dirty="0"/>
              <a:t>local clusters in the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Useful for revealing clusters and structure</a:t>
            </a:r>
          </a:p>
          <a:p>
            <a:r>
              <a:rPr lang="en-US" dirty="0" smtClean="0"/>
              <a:t>Usual implementation: Barnes – Hut (2D or 3D only)</a:t>
            </a:r>
          </a:p>
          <a:p>
            <a:pPr lvl="1"/>
            <a:r>
              <a:rPr lang="en-US" dirty="0" smtClean="0"/>
              <a:t>To preserve high-dimensional structure, we need</a:t>
            </a:r>
            <a:br>
              <a:rPr lang="en-US" dirty="0" smtClean="0"/>
            </a:br>
            <a:r>
              <a:rPr lang="en-US" dirty="0" smtClean="0"/>
              <a:t>to initialize it with PCA (instead of randomly)</a:t>
            </a:r>
          </a:p>
          <a:p>
            <a:pPr lvl="1"/>
            <a:r>
              <a:rPr lang="en-US" dirty="0" smtClean="0"/>
              <a:t>It can be slow</a:t>
            </a:r>
          </a:p>
          <a:p>
            <a:pPr lvl="1"/>
            <a:r>
              <a:rPr lang="en-US" dirty="0" smtClean="0"/>
              <a:t>Mainly used for </a:t>
            </a:r>
            <a:r>
              <a:rPr lang="en-US" b="1" dirty="0" smtClean="0"/>
              <a:t>visualization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image and text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577695" y="5683844"/>
            <a:ext cx="6870509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sklearn.manifold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TSNE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tsne = TSNE(n_components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init = </a:t>
            </a:r>
            <a:r>
              <a:rPr lang="en-US" dirty="0">
                <a:solidFill>
                  <a:srgbClr val="A31515"/>
                </a:solidFill>
              </a:rPr>
              <a:t>"pca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transformed_data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000000"/>
                </a:solidFill>
              </a:rPr>
              <a:t>tsne.fit_transform(data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6280" r="6967" b="8575"/>
          <a:stretch/>
        </p:blipFill>
        <p:spPr>
          <a:xfrm>
            <a:off x="7840940" y="4022770"/>
            <a:ext cx="3563430" cy="27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Seeing dimensionality reduction</a:t>
            </a:r>
            <a:br>
              <a:rPr lang="en-US" dirty="0" smtClean="0"/>
            </a:br>
            <a:r>
              <a:rPr lang="en-US" dirty="0" smtClean="0"/>
              <a:t>in action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6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Iris dataset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PCA on the Iris dataset</a:t>
            </a:r>
          </a:p>
          <a:p>
            <a:pPr lvl="1"/>
            <a:r>
              <a:rPr lang="en-US" dirty="0" smtClean="0"/>
              <a:t>Use the results to perform feature selection</a:t>
            </a:r>
          </a:p>
          <a:p>
            <a:r>
              <a:rPr lang="en-US" dirty="0" smtClean="0"/>
              <a:t>Compare the results to isometric mapping and 2D t-SNE</a:t>
            </a:r>
          </a:p>
          <a:p>
            <a:pPr lvl="1"/>
            <a:r>
              <a:rPr lang="en-US" dirty="0" smtClean="0"/>
              <a:t>Visualize the first 2 components in all three cases</a:t>
            </a:r>
          </a:p>
          <a:p>
            <a:r>
              <a:rPr lang="en-US" dirty="0" smtClean="0"/>
              <a:t>Choose a classifier and score it before / after PCA</a:t>
            </a:r>
          </a:p>
          <a:p>
            <a:pPr lvl="1"/>
            <a:r>
              <a:rPr lang="en-US" dirty="0" smtClean="0"/>
              <a:t>E.g. random forest</a:t>
            </a:r>
          </a:p>
          <a:p>
            <a:pPr lvl="1"/>
            <a:r>
              <a:rPr lang="en-US" dirty="0" smtClean="0"/>
              <a:t>In most cases, first components will give a lower score but</a:t>
            </a:r>
            <a:br>
              <a:rPr lang="en-US" dirty="0" smtClean="0"/>
            </a:br>
            <a:r>
              <a:rPr lang="en-US" dirty="0" smtClean="0"/>
              <a:t>the algorithm will perform much faster (fewer variables)</a:t>
            </a:r>
          </a:p>
          <a:p>
            <a:pPr lvl="1"/>
            <a:r>
              <a:rPr lang="en-US" dirty="0" smtClean="0"/>
              <a:t>Don't forget to transform new incoming data!</a:t>
            </a:r>
          </a:p>
          <a:p>
            <a:pPr lvl="2"/>
            <a:r>
              <a:rPr lang="en-US" dirty="0" smtClean="0"/>
              <a:t>You can use pipelines to do this</a:t>
            </a:r>
            <a:endParaRPr lang="en-US" dirty="0"/>
          </a:p>
          <a:p>
            <a:r>
              <a:rPr lang="en-US" dirty="0" smtClean="0"/>
              <a:t>Compare kNN results on the raw dataset, and on the</a:t>
            </a:r>
            <a:br>
              <a:rPr lang="en-US" dirty="0" smtClean="0"/>
            </a:br>
            <a:r>
              <a:rPr lang="en-US" dirty="0" smtClean="0"/>
              <a:t>isomap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5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Eigenfaces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Dataset: </a:t>
                </a:r>
                <a:r>
                  <a:rPr lang="en-US" dirty="0" smtClean="0">
                    <a:hlinkClick r:id="rId2"/>
                  </a:rPr>
                  <a:t>Labeled Faces in the Wild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Included in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scikit-learn</a:t>
                </a:r>
                <a:endParaRPr lang="en-US" dirty="0"/>
              </a:p>
              <a:p>
                <a:r>
                  <a:rPr lang="en-US" dirty="0" smtClean="0">
                    <a:hlinkClick r:id="rId3"/>
                  </a:rPr>
                  <a:t>Example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Select only people with many images</a:t>
                </a:r>
              </a:p>
              <a:p>
                <a:pPr lvl="2"/>
                <a:r>
                  <a:rPr lang="en-US" dirty="0" smtClean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≥70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pixel values as raw inputs</a:t>
                </a:r>
              </a:p>
              <a:p>
                <a:pPr lvl="1"/>
                <a:r>
                  <a:rPr lang="en-US" dirty="0" smtClean="0"/>
                  <a:t>Perform PCA to select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r>
                  <a:rPr lang="en-US" dirty="0" smtClean="0"/>
                  <a:t> components (out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~3000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Use the PCA components to visualize "eigenfaces"</a:t>
                </a:r>
              </a:p>
              <a:p>
                <a:pPr lvl="2"/>
                <a:r>
                  <a:rPr lang="en-US" dirty="0" smtClean="0"/>
                  <a:t>I.e. to see each principal component as an image</a:t>
                </a:r>
              </a:p>
              <a:p>
                <a:pPr lvl="2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Train and optimize an SVM</a:t>
                </a:r>
              </a:p>
              <a:p>
                <a:pPr lvl="1"/>
                <a:r>
                  <a:rPr lang="en-US" dirty="0" smtClean="0"/>
                  <a:t>Perform classification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1442218" y="4727879"/>
            <a:ext cx="7660218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eigenfaces = pca.components_.reshape((n_components, h, w))</a:t>
            </a:r>
          </a:p>
          <a:p>
            <a:r>
              <a:rPr lang="en-US" dirty="0">
                <a:solidFill>
                  <a:srgbClr val="008000"/>
                </a:solidFill>
              </a:rPr>
              <a:t># h, w are image height and width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Topics in Text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Dataset: </a:t>
                </a:r>
                <a:r>
                  <a:rPr lang="en-US" dirty="0" smtClean="0">
                    <a:hlinkClick r:id="rId2"/>
                  </a:rPr>
                  <a:t>Newsgroups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Included in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scikit-learn</a:t>
                </a:r>
              </a:p>
              <a:p>
                <a:r>
                  <a:rPr lang="en-US" dirty="0">
                    <a:hlinkClick r:id="rId3"/>
                  </a:rPr>
                  <a:t>Example</a:t>
                </a:r>
                <a:r>
                  <a:rPr lang="en-US" dirty="0"/>
                  <a:t> (LatDA and NMF</a:t>
                </a:r>
                <a:r>
                  <a:rPr lang="en-US" dirty="0" smtClean="0"/>
                  <a:t>)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dirty="0" smtClean="0"/>
                  <a:t>LatDA –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Lat</a:t>
                </a:r>
                <a:r>
                  <a:rPr lang="en-US" dirty="0" smtClean="0"/>
                  <a:t>ent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D</a:t>
                </a:r>
                <a:r>
                  <a:rPr lang="en-US" dirty="0" smtClean="0"/>
                  <a:t>irichlet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A</a:t>
                </a:r>
                <a:r>
                  <a:rPr lang="en-US" dirty="0" smtClean="0"/>
                  <a:t>llocation</a:t>
                </a:r>
              </a:p>
              <a:p>
                <a:pPr lvl="2"/>
                <a:r>
                  <a:rPr lang="en-US" dirty="0" smtClean="0"/>
                  <a:t>Most widely-used algorithm for topic extraction</a:t>
                </a:r>
              </a:p>
              <a:p>
                <a:pPr lvl="1"/>
                <a:r>
                  <a:rPr lang="en-US" dirty="0" smtClean="0"/>
                  <a:t>NMF –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N</a:t>
                </a:r>
                <a:r>
                  <a:rPr lang="en-US" dirty="0" smtClean="0"/>
                  <a:t>on-negative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M</a:t>
                </a:r>
                <a:r>
                  <a:rPr lang="en-US" dirty="0" smtClean="0"/>
                  <a:t>atrix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F</a:t>
                </a:r>
                <a:r>
                  <a:rPr lang="en-US" dirty="0" smtClean="0"/>
                  <a:t>actorization</a:t>
                </a:r>
              </a:p>
              <a:p>
                <a:pPr lvl="2"/>
                <a:r>
                  <a:rPr lang="en-US" dirty="0" smtClean="0"/>
                  <a:t>Simpler than LatDA, also used for topic extraction</a:t>
                </a:r>
              </a:p>
              <a:p>
                <a:r>
                  <a:rPr lang="en-US" dirty="0" smtClean="0"/>
                  <a:t>Preprocessing: counting words</a:t>
                </a:r>
              </a:p>
              <a:p>
                <a:pPr lvl="1"/>
                <a:r>
                  <a:rPr lang="en-US" dirty="0" smtClean="0"/>
                  <a:t>"Bag of words" model</a:t>
                </a:r>
              </a:p>
              <a:p>
                <a:pPr lvl="2"/>
                <a:r>
                  <a:rPr lang="en-US" dirty="0" smtClean="0"/>
                  <a:t>Matrix of how often each word occurs in each document</a:t>
                </a:r>
              </a:p>
              <a:p>
                <a:r>
                  <a:rPr lang="en-US" dirty="0" smtClean="0"/>
                  <a:t>Visualization of topics: top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words for each topic</a:t>
                </a:r>
              </a:p>
              <a:p>
                <a:r>
                  <a:rPr lang="en-US" dirty="0" smtClean="0">
                    <a:hlinkClick r:id="rId4"/>
                  </a:rPr>
                  <a:t>LatDA and k-means clustering on the newsgroups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31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Projections and dimensionality reduction</a:t>
            </a:r>
          </a:p>
          <a:p>
            <a:pPr lvl="1"/>
            <a:r>
              <a:rPr lang="en-US" dirty="0"/>
              <a:t>Problem definition</a:t>
            </a:r>
          </a:p>
          <a:p>
            <a:pPr lvl="1"/>
            <a:r>
              <a:rPr lang="en-US" dirty="0"/>
              <a:t>PCA</a:t>
            </a:r>
          </a:p>
          <a:p>
            <a:pPr lvl="1"/>
            <a:r>
              <a:rPr lang="en-US" dirty="0"/>
              <a:t>Kernel PCA</a:t>
            </a:r>
          </a:p>
          <a:p>
            <a:pPr lvl="1"/>
            <a:r>
              <a:rPr lang="en-US" dirty="0"/>
              <a:t>LinDA</a:t>
            </a:r>
          </a:p>
          <a:p>
            <a:r>
              <a:rPr lang="en-US" dirty="0"/>
              <a:t>Manifold learning</a:t>
            </a:r>
          </a:p>
          <a:p>
            <a:pPr lvl="1"/>
            <a:r>
              <a:rPr lang="en-US" dirty="0"/>
              <a:t>Problem definition</a:t>
            </a:r>
          </a:p>
          <a:p>
            <a:pPr lvl="1"/>
            <a:r>
              <a:rPr lang="en-US" dirty="0" smtClean="0"/>
              <a:t>Isometric mapping</a:t>
            </a:r>
            <a:endParaRPr lang="en-US" dirty="0"/>
          </a:p>
          <a:p>
            <a:pPr lvl="1"/>
            <a:r>
              <a:rPr lang="en-US" dirty="0"/>
              <a:t>t-SNE</a:t>
            </a:r>
          </a:p>
          <a:p>
            <a:r>
              <a:rPr lang="en-US" dirty="0"/>
              <a:t>Real-world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24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Projections and dimensionality reduction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PCA</a:t>
            </a:r>
          </a:p>
          <a:p>
            <a:pPr lvl="1"/>
            <a:r>
              <a:rPr lang="en-US" dirty="0" smtClean="0"/>
              <a:t>Kernel PCA</a:t>
            </a:r>
          </a:p>
          <a:p>
            <a:pPr lvl="1"/>
            <a:r>
              <a:rPr lang="en-US" dirty="0" smtClean="0"/>
              <a:t>LinDA</a:t>
            </a:r>
          </a:p>
          <a:p>
            <a:r>
              <a:rPr lang="en-US" dirty="0" smtClean="0"/>
              <a:t>Manifold learning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Isometric mapping</a:t>
            </a:r>
          </a:p>
          <a:p>
            <a:pPr lvl="1"/>
            <a:r>
              <a:rPr lang="en-US" dirty="0" smtClean="0"/>
              <a:t>t-SNE</a:t>
            </a:r>
          </a:p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Reducing the number of features</a:t>
            </a:r>
            <a:br>
              <a:rPr lang="en-US" dirty="0" smtClean="0"/>
            </a:br>
            <a:r>
              <a:rPr lang="en-US" dirty="0" smtClean="0"/>
              <a:t>via projection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6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 (PCA)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non-parametric</a:t>
                </a:r>
                <a:r>
                  <a:rPr lang="en-US" dirty="0" smtClean="0"/>
                  <a:t> technique for feature extraction</a:t>
                </a:r>
              </a:p>
              <a:p>
                <a:pPr lvl="1"/>
                <a:r>
                  <a:rPr lang="en-US" dirty="0" smtClean="0"/>
                  <a:t>Transforms all variables so they are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linearly independent</a:t>
                </a:r>
              </a:p>
              <a:p>
                <a:pPr lvl="2"/>
                <a:r>
                  <a:rPr lang="en-US" dirty="0" smtClean="0"/>
                  <a:t>Note that this is a linear transformation</a:t>
                </a:r>
              </a:p>
              <a:p>
                <a:r>
                  <a:rPr lang="en-US" dirty="0" smtClean="0"/>
                  <a:t>The transformation is done to increase</a:t>
                </a:r>
                <a:br>
                  <a:rPr lang="en-US" dirty="0" smtClean="0"/>
                </a:br>
                <a:r>
                  <a:rPr lang="en-US" dirty="0" smtClean="0"/>
                  <a:t>the explained variance in the data</a:t>
                </a:r>
                <a:endParaRPr lang="en-US" dirty="0"/>
              </a:p>
              <a:p>
                <a:r>
                  <a:rPr lang="en-US" dirty="0"/>
                  <a:t>Number of principal components (PC):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– number of features,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number of observations</a:t>
                </a:r>
              </a:p>
              <a:p>
                <a:pPr lvl="1"/>
                <a:r>
                  <a:rPr lang="en-US" dirty="0" smtClean="0"/>
                  <a:t>Sorted from highest to lowest explained variance</a:t>
                </a:r>
              </a:p>
              <a:p>
                <a:r>
                  <a:rPr lang="en-US" dirty="0" smtClean="0"/>
                  <a:t>Most widely used practical application</a:t>
                </a:r>
              </a:p>
              <a:p>
                <a:pPr lvl="1"/>
                <a:r>
                  <a:rPr lang="en-US" dirty="0" smtClean="0"/>
                  <a:t>Load a high-dimensional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features</a:t>
                </a:r>
              </a:p>
              <a:p>
                <a:pPr lvl="1"/>
                <a:r>
                  <a:rPr lang="en-US" dirty="0" smtClean="0"/>
                  <a:t>Perform PCA, remove 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components</a:t>
                </a:r>
              </a:p>
              <a:p>
                <a:pPr lvl="2"/>
                <a:r>
                  <a:rPr lang="en-US" dirty="0" smtClean="0"/>
                  <a:t>Result: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</a:p>
              <a:p>
                <a:pPr lvl="2"/>
                <a:r>
                  <a:rPr lang="en-US" dirty="0" smtClean="0"/>
                  <a:t>Note that these </a:t>
                </a:r>
                <a:r>
                  <a:rPr lang="en-US" b="1" dirty="0" smtClean="0"/>
                  <a:t>are not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of the original columns!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61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Intuition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a lot of math (and even physics) involved</a:t>
            </a:r>
          </a:p>
          <a:p>
            <a:r>
              <a:rPr lang="en-US" dirty="0" smtClean="0"/>
              <a:t>Intuitive explanation: casting a shadow</a:t>
            </a:r>
          </a:p>
          <a:p>
            <a:pPr lvl="1"/>
            <a:r>
              <a:rPr lang="en-US" dirty="0" smtClean="0"/>
              <a:t>Projection into a lower-dimensional space</a:t>
            </a:r>
          </a:p>
          <a:p>
            <a:pPr lvl="2"/>
            <a:r>
              <a:rPr lang="en-US" dirty="0" smtClean="0"/>
              <a:t>A nice </a:t>
            </a:r>
            <a:r>
              <a:rPr lang="en-US" dirty="0" smtClean="0">
                <a:hlinkClick r:id="rId2"/>
              </a:rPr>
              <a:t>visualization</a:t>
            </a:r>
            <a:r>
              <a:rPr lang="en-US" dirty="0" smtClean="0"/>
              <a:t> of PCA</a:t>
            </a:r>
          </a:p>
          <a:p>
            <a:r>
              <a:rPr lang="en-US" dirty="0" smtClean="0"/>
              <a:t>Example: 2D</a:t>
            </a:r>
          </a:p>
          <a:p>
            <a:pPr lvl="1"/>
            <a:r>
              <a:rPr lang="en-US" dirty="0" smtClean="0"/>
              <a:t>The first principal component aligns with the axis of most</a:t>
            </a:r>
            <a:br>
              <a:rPr lang="en-US" dirty="0" smtClean="0"/>
            </a:br>
            <a:r>
              <a:rPr lang="en-US" dirty="0" smtClean="0"/>
              <a:t>variance in the data</a:t>
            </a:r>
          </a:p>
          <a:p>
            <a:pPr lvl="1"/>
            <a:r>
              <a:rPr lang="en-US" dirty="0" smtClean="0"/>
              <a:t>The second is perpendicular to the first</a:t>
            </a:r>
          </a:p>
          <a:p>
            <a:pPr lvl="2"/>
            <a:r>
              <a:rPr lang="en-US" dirty="0" smtClean="0">
                <a:solidFill>
                  <a:srgbClr val="2196F3"/>
                </a:solidFill>
              </a:rPr>
              <a:t>All components</a:t>
            </a:r>
            <a:r>
              <a:rPr lang="en-US" dirty="0" smtClean="0"/>
              <a:t> are mutually orthogonal</a:t>
            </a:r>
          </a:p>
          <a:p>
            <a:pPr lvl="3"/>
            <a:r>
              <a:rPr lang="en-US" dirty="0" smtClean="0"/>
              <a:t>I.e. linearly independent</a:t>
            </a:r>
          </a:p>
          <a:p>
            <a:pPr lvl="1"/>
            <a:r>
              <a:rPr lang="en-US" dirty="0" smtClean="0"/>
              <a:t>Result: The red arrows represent a new</a:t>
            </a:r>
            <a:br>
              <a:rPr lang="en-US" dirty="0" smtClean="0"/>
            </a:br>
            <a:r>
              <a:rPr lang="en-US" dirty="0" smtClean="0"/>
              <a:t>coordinate system</a:t>
            </a:r>
          </a:p>
          <a:p>
            <a:pPr lvl="2"/>
            <a:r>
              <a:rPr lang="en-US" dirty="0" smtClean="0"/>
              <a:t>Also: if we drop the second coordinate, we've</a:t>
            </a:r>
            <a:br>
              <a:rPr lang="en-US" dirty="0" smtClean="0"/>
            </a:br>
            <a:r>
              <a:rPr lang="en-US" dirty="0" smtClean="0"/>
              <a:t>achieved dimensionality reduction without</a:t>
            </a:r>
            <a:br>
              <a:rPr lang="en-US" dirty="0" smtClean="0"/>
            </a:br>
            <a:r>
              <a:rPr lang="en-US" dirty="0" smtClean="0"/>
              <a:t>too much loss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621" y="3474721"/>
            <a:ext cx="4511041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PCA in 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Reproduce the 2D example</a:t>
            </a:r>
          </a:p>
          <a:p>
            <a:pPr lvl="1"/>
            <a:r>
              <a:rPr lang="en-US" dirty="0" smtClean="0"/>
              <a:t>Generate a blob</a:t>
            </a:r>
          </a:p>
          <a:p>
            <a:pPr lvl="1"/>
            <a:r>
              <a:rPr lang="en-US" dirty="0" smtClean="0"/>
              <a:t>Use a shear transformation to make it look like a rotated ellipse</a:t>
            </a:r>
          </a:p>
          <a:p>
            <a:pPr lvl="2"/>
            <a:r>
              <a:rPr lang="en-US" dirty="0" smtClean="0"/>
              <a:t>You can look up how to do this, for example in Wikipedia</a:t>
            </a:r>
          </a:p>
          <a:p>
            <a:pPr lvl="1"/>
            <a:r>
              <a:rPr lang="en-US" dirty="0" smtClean="0"/>
              <a:t>Plot the original data, after the transformation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Rescale the data</a:t>
            </a:r>
          </a:p>
          <a:p>
            <a:pPr lvl="2"/>
            <a:r>
              <a:rPr lang="en-US" dirty="0" smtClean="0"/>
              <a:t>This is </a:t>
            </a:r>
            <a:r>
              <a:rPr lang="en-US" dirty="0" smtClean="0">
                <a:solidFill>
                  <a:srgbClr val="2196F3"/>
                </a:solidFill>
              </a:rPr>
              <a:t>really important</a:t>
            </a:r>
            <a:r>
              <a:rPr lang="en-US" dirty="0" smtClean="0"/>
              <a:t> in PCA, otherwise columns with large values</a:t>
            </a:r>
            <a:br>
              <a:rPr lang="en-US" dirty="0" smtClean="0"/>
            </a:br>
            <a:r>
              <a:rPr lang="en-US" dirty="0" smtClean="0"/>
              <a:t>will dominate in the PCs</a:t>
            </a:r>
          </a:p>
          <a:p>
            <a:pPr lvl="1"/>
            <a:r>
              <a:rPr lang="en-US" dirty="0" smtClean="0"/>
              <a:t>Fit a PCA and apply the learned transformation to the original data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Plot the transformed data</a:t>
            </a:r>
          </a:p>
          <a:p>
            <a:pPr lvl="1"/>
            <a:r>
              <a:rPr lang="en-US" dirty="0" smtClean="0"/>
              <a:t>Plot the explained variance ratios of the various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1018272" y="4468951"/>
            <a:ext cx="5124833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sklearn.decomposition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PCA</a:t>
            </a:r>
          </a:p>
          <a:p>
            <a:r>
              <a:rPr lang="en-US" dirty="0">
                <a:solidFill>
                  <a:srgbClr val="000000"/>
                </a:solidFill>
              </a:rPr>
              <a:t>pca = PCA().fit(data)</a:t>
            </a:r>
          </a:p>
          <a:p>
            <a:r>
              <a:rPr lang="en-US" dirty="0">
                <a:solidFill>
                  <a:srgbClr val="000000"/>
                </a:solidFill>
              </a:rPr>
              <a:t>transformed_data = pca.transform(data)</a:t>
            </a:r>
          </a:p>
        </p:txBody>
      </p:sp>
    </p:spTree>
    <p:extLst>
      <p:ext uri="{BB962C8B-B14F-4D97-AF65-F5344CB8AC3E}">
        <p14:creationId xmlns:p14="http://schemas.microsoft.com/office/powerpoint/2010/main" val="24592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PCA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saw, PCA only works for linear transformations</a:t>
            </a:r>
          </a:p>
          <a:p>
            <a:pPr lvl="1"/>
            <a:r>
              <a:rPr lang="en-US" dirty="0" smtClean="0"/>
              <a:t>We can obtain non-linear transformations</a:t>
            </a:r>
            <a:br>
              <a:rPr lang="en-US" dirty="0" smtClean="0"/>
            </a:br>
            <a:r>
              <a:rPr lang="en-US" dirty="0" smtClean="0"/>
              <a:t>using the "kernel trick"</a:t>
            </a:r>
          </a:p>
          <a:p>
            <a:pPr lvl="2"/>
            <a:r>
              <a:rPr lang="en-US" dirty="0" smtClean="0"/>
              <a:t>Exactly the same way as we did in SVMs</a:t>
            </a:r>
          </a:p>
          <a:p>
            <a:r>
              <a:rPr lang="en-US" dirty="0" smtClean="0"/>
              <a:t>This allows us to separate non-convex and non-linear data</a:t>
            </a:r>
          </a:p>
          <a:p>
            <a:pPr lvl="1"/>
            <a:r>
              <a:rPr lang="en-US" dirty="0" smtClean="0"/>
              <a:t>Such as nested circles</a:t>
            </a:r>
          </a:p>
          <a:p>
            <a:pPr lvl="1"/>
            <a:r>
              <a:rPr lang="en-US" dirty="0" smtClean="0"/>
              <a:t>As before, we need to set the </a:t>
            </a:r>
            <a:r>
              <a:rPr lang="en-US" dirty="0" smtClean="0">
                <a:latin typeface="Consolas" panose="020B0609020204030204" pitchFamily="49" charset="0"/>
              </a:rPr>
              <a:t>gamma</a:t>
            </a:r>
            <a:r>
              <a:rPr lang="en-US" dirty="0" smtClean="0"/>
              <a:t> parameter</a:t>
            </a:r>
          </a:p>
          <a:p>
            <a:pPr lvl="2"/>
            <a:r>
              <a:rPr lang="en-US" dirty="0" smtClean="0"/>
              <a:t>Width of the kernel (in the case of </a:t>
            </a:r>
            <a:r>
              <a:rPr lang="en-US" dirty="0" smtClean="0">
                <a:latin typeface="Consolas" panose="020B0609020204030204" pitchFamily="49" charset="0"/>
              </a:rPr>
              <a:t>rbf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If we don't know the exact value, we need to perform grid search</a:t>
            </a:r>
          </a:p>
          <a:p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 (note how linear PCA doesn't separate the data)</a:t>
            </a:r>
          </a:p>
          <a:p>
            <a:r>
              <a:rPr lang="en-US" dirty="0" smtClean="0"/>
              <a:t>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569383" y="5707547"/>
            <a:ext cx="6853881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sklearn.decomposition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KernelPCA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pca = </a:t>
            </a:r>
            <a:r>
              <a:rPr lang="en-US" dirty="0">
                <a:solidFill>
                  <a:srgbClr val="000000"/>
                </a:solidFill>
              </a:rPr>
              <a:t>KernelPCA(kernel = </a:t>
            </a:r>
            <a:r>
              <a:rPr lang="en-US" dirty="0">
                <a:solidFill>
                  <a:srgbClr val="A31515"/>
                </a:solidFill>
              </a:rPr>
              <a:t>"rbf"</a:t>
            </a:r>
            <a:r>
              <a:rPr lang="en-US" dirty="0">
                <a:solidFill>
                  <a:srgbClr val="000000"/>
                </a:solidFill>
              </a:rPr>
              <a:t>, gamma = </a:t>
            </a:r>
            <a:r>
              <a:rPr lang="en-US" dirty="0">
                <a:solidFill>
                  <a:srgbClr val="09885A"/>
                </a:solidFill>
              </a:rPr>
              <a:t>5</a:t>
            </a:r>
            <a:r>
              <a:rPr lang="en-US" dirty="0" smtClean="0">
                <a:solidFill>
                  <a:srgbClr val="000000"/>
                </a:solidFill>
              </a:rPr>
              <a:t>).fit(data)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transformed_data </a:t>
            </a:r>
            <a:r>
              <a:rPr lang="en-US" dirty="0">
                <a:solidFill>
                  <a:srgbClr val="000000"/>
                </a:solidFill>
              </a:rPr>
              <a:t>= pca.transform(data)</a:t>
            </a:r>
          </a:p>
        </p:txBody>
      </p:sp>
    </p:spTree>
    <p:extLst>
      <p:ext uri="{BB962C8B-B14F-4D97-AF65-F5344CB8AC3E}">
        <p14:creationId xmlns:p14="http://schemas.microsoft.com/office/powerpoint/2010/main" val="1558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Discriminant Analysis (LDA)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LinDA is a </a:t>
            </a:r>
            <a:r>
              <a:rPr lang="en-US" dirty="0" smtClean="0">
                <a:solidFill>
                  <a:srgbClr val="2196F3"/>
                </a:solidFill>
              </a:rPr>
              <a:t>supervised method</a:t>
            </a:r>
            <a:r>
              <a:rPr lang="en-US" dirty="0" smtClean="0"/>
              <a:t> which tries to identify</a:t>
            </a:r>
            <a:br>
              <a:rPr lang="en-US" dirty="0" smtClean="0"/>
            </a:br>
            <a:r>
              <a:rPr lang="en-US" dirty="0" smtClean="0"/>
              <a:t>the attributes that account for the most variance</a:t>
            </a:r>
            <a:br>
              <a:rPr lang="en-US" dirty="0" smtClean="0"/>
            </a:br>
            <a:r>
              <a:rPr lang="en-US" dirty="0" smtClean="0"/>
              <a:t>between classes</a:t>
            </a:r>
          </a:p>
          <a:p>
            <a:pPr lvl="1"/>
            <a:r>
              <a:rPr lang="en-US" dirty="0" smtClean="0"/>
              <a:t>Used in classification cases, with known class labels</a:t>
            </a:r>
          </a:p>
          <a:p>
            <a:pPr lvl="1"/>
            <a:r>
              <a:rPr lang="en-US" dirty="0" smtClean="0"/>
              <a:t>Returns a transformation of the input data, similar to PCA</a:t>
            </a:r>
          </a:p>
          <a:p>
            <a:r>
              <a:rPr lang="en-US" dirty="0" smtClean="0">
                <a:hlinkClick r:id="rId2"/>
              </a:rPr>
              <a:t>Comparison of 2-component PCA and LinDA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 the Iris dataset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Linear Discriminant Analysis and Latent Dirichlet</a:t>
            </a:r>
            <a:br>
              <a:rPr lang="en-US" dirty="0"/>
            </a:br>
            <a:r>
              <a:rPr lang="en-US" dirty="0"/>
              <a:t>Allocation </a:t>
            </a:r>
            <a:r>
              <a:rPr lang="en-US" dirty="0">
                <a:solidFill>
                  <a:srgbClr val="C00000"/>
                </a:solidFill>
              </a:rPr>
              <a:t>have the same acronyms</a:t>
            </a:r>
            <a:r>
              <a:rPr lang="en-US" dirty="0"/>
              <a:t>, and are both used</a:t>
            </a:r>
            <a:br>
              <a:rPr lang="en-US" dirty="0"/>
            </a:br>
            <a:r>
              <a:rPr lang="en-US" dirty="0"/>
              <a:t>for dimensionality reduction / transformation</a:t>
            </a:r>
          </a:p>
          <a:p>
            <a:pPr lvl="1"/>
            <a:r>
              <a:rPr lang="en-US" dirty="0"/>
              <a:t>They work in completely different </a:t>
            </a:r>
            <a:r>
              <a:rPr lang="en-US" dirty="0" smtClean="0"/>
              <a:t>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544445" y="3911997"/>
            <a:ext cx="9613708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sklearn.discriminant_analysis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LinearDiscriminantAnalysis</a:t>
            </a:r>
          </a:p>
          <a:p>
            <a:r>
              <a:rPr lang="en-US" dirty="0">
                <a:solidFill>
                  <a:srgbClr val="000000"/>
                </a:solidFill>
              </a:rPr>
              <a:t>lda = LinearDiscriminantAnalysis(n_components =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transformed_attributes </a:t>
            </a:r>
            <a:r>
              <a:rPr lang="en-US" dirty="0">
                <a:solidFill>
                  <a:srgbClr val="000000"/>
                </a:solidFill>
              </a:rPr>
              <a:t>= lda.fit(attributes, labels).transform(attributes)</a:t>
            </a:r>
          </a:p>
        </p:txBody>
      </p:sp>
    </p:spTree>
    <p:extLst>
      <p:ext uri="{BB962C8B-B14F-4D97-AF65-F5344CB8AC3E}">
        <p14:creationId xmlns:p14="http://schemas.microsoft.com/office/powerpoint/2010/main" val="4279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675</Words>
  <Application>Microsoft Office PowerPoint</Application>
  <PresentationFormat>Widescreen</PresentationFormat>
  <Paragraphs>195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Dimensionality Reduction</vt:lpstr>
      <vt:lpstr>sli.do #MachineLearning</vt:lpstr>
      <vt:lpstr>Table of Contents</vt:lpstr>
      <vt:lpstr>Dimensionality Reduction</vt:lpstr>
      <vt:lpstr>Principal Component Analysis (PCA)</vt:lpstr>
      <vt:lpstr>PCA Intuition</vt:lpstr>
      <vt:lpstr>Example: PCA in scikit-learn</vt:lpstr>
      <vt:lpstr>Kernel PCA</vt:lpstr>
      <vt:lpstr>Linear Discriminant Analysis (LDA)</vt:lpstr>
      <vt:lpstr>Manifold Learning</vt:lpstr>
      <vt:lpstr>Problem Definition</vt:lpstr>
      <vt:lpstr>Isometric Mapping</vt:lpstr>
      <vt:lpstr>t-SNE</vt:lpstr>
      <vt:lpstr>Real-World Examples</vt:lpstr>
      <vt:lpstr>Example: Iris dataset</vt:lpstr>
      <vt:lpstr>Example: Eigenfaces</vt:lpstr>
      <vt:lpstr>Example: Topics in Text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155</cp:revision>
  <dcterms:created xsi:type="dcterms:W3CDTF">2017-09-11T12:40:37Z</dcterms:created>
  <dcterms:modified xsi:type="dcterms:W3CDTF">2020-10-13T11:32:59Z</dcterms:modified>
</cp:coreProperties>
</file>