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5" r:id="rId3"/>
    <p:sldId id="262" r:id="rId4"/>
    <p:sldId id="376" r:id="rId5"/>
    <p:sldId id="354" r:id="rId6"/>
    <p:sldId id="349" r:id="rId7"/>
    <p:sldId id="350" r:id="rId8"/>
    <p:sldId id="355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77" r:id="rId19"/>
    <p:sldId id="378" r:id="rId20"/>
    <p:sldId id="379" r:id="rId21"/>
    <p:sldId id="380" r:id="rId22"/>
    <p:sldId id="367" r:id="rId23"/>
    <p:sldId id="368" r:id="rId24"/>
    <p:sldId id="370" r:id="rId25"/>
    <p:sldId id="371" r:id="rId26"/>
    <p:sldId id="372" r:id="rId27"/>
    <p:sldId id="374" r:id="rId28"/>
    <p:sldId id="373" r:id="rId29"/>
    <p:sldId id="286" r:id="rId30"/>
    <p:sldId id="261" r:id="rId3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B80808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20.10.2020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neural_networks/plot_mlp_alpha.html#sphx-glr-auto-examples-neural-networks-plot-mlp-alpha-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mulkn0xn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2" Type="http://schemas.openxmlformats.org/officeDocument/2006/relationships/hyperlink" Target="https://math.stackexchange.com/questions/78575/derivative-of-sigmoid-function-sigma-x-frac11e-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mastery.com/inspirational-applications-deep-learn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nologyreview.com/s/604087/the-dark-secret-at-the-heart-of-a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l-cheatsheet.readthedocs.io/en/latest/backpropaga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Neural Networks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like a human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" t="-1916" r="1005" b="-142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Learning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Classification: just use one-hot encoding</a:t>
            </a:r>
          </a:p>
          <a:p>
            <a:pPr lvl="1"/>
            <a:r>
              <a:rPr lang="en-US" dirty="0" smtClean="0"/>
              <a:t>MLP = multi-layer perceptron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Regression: no activation function at the output layer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Regularization: parameter </a:t>
            </a:r>
            <a:r>
              <a:rPr lang="en-US" dirty="0" smtClean="0">
                <a:latin typeface="Consolas" panose="020B0609020204030204" pitchFamily="49" charset="0"/>
              </a:rPr>
              <a:t>alpha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Increasing = less overfitting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hlinkClick r:id="rId2"/>
              </a:rPr>
              <a:t>visual comparison </a:t>
            </a:r>
            <a:r>
              <a:rPr lang="en-US" dirty="0" smtClean="0"/>
              <a:t>of regularization parameters</a:t>
            </a:r>
          </a:p>
          <a:p>
            <a:r>
              <a:rPr lang="en-US" dirty="0" smtClean="0"/>
              <a:t>Tips</a:t>
            </a:r>
          </a:p>
          <a:p>
            <a:pPr lvl="1"/>
            <a:r>
              <a:rPr lang="en-US" dirty="0" smtClean="0"/>
              <a:t>A neural network is very sensitive to feature scaling </a:t>
            </a:r>
          </a:p>
          <a:p>
            <a:pPr lvl="2"/>
            <a:r>
              <a:rPr lang="en-US" dirty="0" smtClean="0"/>
              <a:t>[0; 1], [-1; 1] or Z</a:t>
            </a:r>
          </a:p>
          <a:p>
            <a:pPr lvl="2"/>
            <a:r>
              <a:rPr lang="en-US" dirty="0" smtClean="0"/>
              <a:t>Use a scaler, e.g. </a:t>
            </a:r>
            <a:r>
              <a:rPr lang="en-US" dirty="0" smtClean="0">
                <a:latin typeface="Consolas" panose="020B0609020204030204" pitchFamily="49" charset="0"/>
              </a:rPr>
              <a:t>StandardScaler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Use fine-tuning to optimize </a:t>
            </a:r>
            <a:r>
              <a:rPr lang="en-US" dirty="0" smtClean="0">
                <a:latin typeface="Consolas" panose="020B0609020204030204" pitchFamily="49" charset="0"/>
              </a:rPr>
              <a:t>alpha</a:t>
            </a:r>
          </a:p>
          <a:p>
            <a:pPr lvl="2"/>
            <a:r>
              <a:rPr lang="en-US" dirty="0" smtClean="0"/>
              <a:t>Usually in the range </a:t>
            </a:r>
            <a:r>
              <a:rPr lang="en-US" dirty="0" smtClean="0">
                <a:latin typeface="Consolas" panose="020B0609020204030204" pitchFamily="49" charset="0"/>
              </a:rPr>
              <a:t>10.0 ** -np.arange(1, 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1009959" y="1679337"/>
            <a:ext cx="7003511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sklearn.neural_network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MLPClassifier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154" y="2506619"/>
            <a:ext cx="7003511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sklearn.neural_network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MLPRegressor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Classifying Handwritten Digits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 the MNIST dataset of handwritten digits</a:t>
            </a:r>
          </a:p>
          <a:p>
            <a:pPr lvl="1"/>
            <a:r>
              <a:rPr lang="en-US" dirty="0" smtClean="0"/>
              <a:t>This is a famous dataset for learning and comparing</a:t>
            </a:r>
            <a:br>
              <a:rPr lang="en-US" dirty="0" smtClean="0"/>
            </a:br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Each data point represents a 28 x 28 image of a digit (0 – 9)</a:t>
            </a:r>
          </a:p>
          <a:p>
            <a:r>
              <a:rPr lang="en-US" dirty="0" smtClean="0"/>
              <a:t>Train a simple NN on the MNIST dataset</a:t>
            </a:r>
          </a:p>
          <a:p>
            <a:pPr lvl="1"/>
            <a:r>
              <a:rPr lang="en-US" dirty="0" smtClean="0"/>
              <a:t>Choose a reasonable number of layers </a:t>
            </a:r>
            <a:br>
              <a:rPr lang="en-US" dirty="0" smtClean="0"/>
            </a:br>
            <a:r>
              <a:rPr lang="en-US" dirty="0" smtClean="0"/>
              <a:t>and units per layer, e.g. {3, 3}</a:t>
            </a:r>
          </a:p>
          <a:p>
            <a:r>
              <a:rPr lang="en-US" dirty="0" smtClean="0"/>
              <a:t>Test, score and evaluate the classification performance</a:t>
            </a:r>
          </a:p>
          <a:p>
            <a:pPr lvl="1"/>
            <a:r>
              <a:rPr lang="en-US" dirty="0" smtClean="0"/>
              <a:t>E.g. accuracy, precision, recall, F1, confusion matrix, ROC curve</a:t>
            </a:r>
          </a:p>
          <a:p>
            <a:r>
              <a:rPr lang="en-US" dirty="0" smtClean="0"/>
              <a:t>* Try several other architectures (e.g. more layers, more units</a:t>
            </a:r>
            <a:br>
              <a:rPr lang="en-US" dirty="0" smtClean="0"/>
            </a:br>
            <a:r>
              <a:rPr lang="en-US" dirty="0" smtClean="0"/>
              <a:t>per layer, different structure, e.g. 2 + 3 + 2 units, etc.)</a:t>
            </a:r>
          </a:p>
          <a:p>
            <a:r>
              <a:rPr lang="en-US" dirty="0" smtClean="0"/>
              <a:t>* Compare the results with (an)other classifier(s), e.g.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04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Implementation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Achieving glory…</a:t>
            </a:r>
            <a:br>
              <a:rPr lang="en-US" dirty="0" smtClean="0"/>
            </a:br>
            <a:r>
              <a:rPr lang="en-US" dirty="0" smtClean="0"/>
              <a:t>just a little bit harder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63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20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Try to vectorize where possible</a:t>
                </a:r>
              </a:p>
              <a:p>
                <a:pPr lvl="1"/>
                <a:r>
                  <a:rPr lang="en-US" dirty="0" smtClean="0"/>
                  <a:t>Hundreds to thousands of times faster</a:t>
                </a:r>
              </a:p>
              <a:p>
                <a:r>
                  <a:rPr lang="en-US" dirty="0" smtClean="0"/>
                  <a:t>Always use 2-dimensional matrices</a:t>
                </a:r>
              </a:p>
              <a:p>
                <a:pPr lvl="1"/>
                <a:r>
                  <a:rPr lang="en-US" dirty="0" smtClean="0"/>
                  <a:t>Matrix: </a:t>
                </a:r>
                <a:r>
                  <a:rPr lang="en-US" dirty="0" smtClean="0">
                    <a:latin typeface="Consolas" panose="020B0609020204030204" pitchFamily="49" charset="0"/>
                  </a:rPr>
                  <a:t>[[1, 2, 3], [4, 5, 6], [7, 8, 9], [10, 11, 12]]</a:t>
                </a:r>
              </a:p>
              <a:p>
                <a:pPr lvl="1"/>
                <a:r>
                  <a:rPr lang="en-US" dirty="0" smtClean="0"/>
                  <a:t>Row vector: </a:t>
                </a:r>
                <a:r>
                  <a:rPr lang="en-US" dirty="0" smtClean="0">
                    <a:latin typeface="Consolas" panose="020B0609020204030204" pitchFamily="49" charset="0"/>
                  </a:rPr>
                  <a:t>[[1, 10, 100]]</a:t>
                </a:r>
              </a:p>
              <a:p>
                <a:pPr lvl="1"/>
                <a:r>
                  <a:rPr lang="en-US" dirty="0" smtClean="0"/>
                  <a:t>Column vector: </a:t>
                </a:r>
                <a:r>
                  <a:rPr lang="en-US" dirty="0" smtClean="0">
                    <a:latin typeface="Consolas" panose="020B0609020204030204" pitchFamily="49" charset="0"/>
                  </a:rPr>
                  <a:t>[[10], [100], [1000]]</a:t>
                </a:r>
              </a:p>
              <a:p>
                <a:pPr lvl="1"/>
                <a:r>
                  <a:rPr lang="en-US" dirty="0" smtClean="0"/>
                  <a:t>Scalar: can be </a:t>
                </a:r>
                <a:r>
                  <a:rPr lang="en-US" dirty="0" smtClean="0">
                    <a:latin typeface="Consolas" panose="020B0609020204030204" pitchFamily="49" charset="0"/>
                  </a:rPr>
                  <a:t>[[42]]</a:t>
                </a:r>
                <a:r>
                  <a:rPr lang="en-US" dirty="0" smtClean="0"/>
                  <a:t> or just the number</a:t>
                </a:r>
              </a:p>
              <a:p>
                <a:r>
                  <a:rPr lang="en-US" dirty="0" smtClean="0"/>
                  <a:t>Python broadcasting will turn any vector to a matrix</a:t>
                </a:r>
                <a:br>
                  <a:rPr lang="en-US" dirty="0" smtClean="0"/>
                </a:br>
                <a:r>
                  <a:rPr lang="en-US" dirty="0" smtClean="0"/>
                  <a:t>where needed</a:t>
                </a:r>
              </a:p>
              <a:p>
                <a:pPr lvl="1"/>
                <a:r>
                  <a:rPr lang="en-US" dirty="0" smtClean="0"/>
                  <a:t>If a dimension has size 1 (e.g.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), it will be copied</a:t>
                </a:r>
              </a:p>
              <a:p>
                <a:pPr lvl="1"/>
                <a:r>
                  <a:rPr lang="en-US" dirty="0" smtClean="0">
                    <a:latin typeface="Consolas" panose="020B0609020204030204" pitchFamily="49" charset="0"/>
                  </a:rPr>
                  <a:t>[[2, 3], [4, 5] + [[-4, 2]] 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[[2, 3], [4, 5] + [[-4, 2</a:t>
                </a:r>
                <a:r>
                  <a:rPr lang="en-US" dirty="0" smtClean="0">
                    <a:latin typeface="Consolas" panose="020B0609020204030204" pitchFamily="49" charset="0"/>
                  </a:rPr>
                  <a:t>], [-4, 2]]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504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Logistic Regression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main NN unit (perceptron) does exactly this</a:t>
                </a:r>
              </a:p>
              <a:p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;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∈[0;1]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Objective: Maximize the probability of the class</a:t>
                </a:r>
                <a:br>
                  <a:rPr lang="en-US" dirty="0" smtClean="0"/>
                </a:br>
                <a:r>
                  <a:rPr lang="en-US" dirty="0" smtClean="0"/>
                  <a:t>given the input</a:t>
                </a:r>
              </a:p>
              <a:p>
                <a:pPr lvl="1"/>
                <a:r>
                  <a:rPr lang="en-US" dirty="0" smtClean="0"/>
                  <a:t>Simplest possible: linear combination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Convert this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[0;1]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Input augmentation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.1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Also: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59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Logistic Regression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Objective function: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Represents the probability the class is 1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Loss function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;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Combined loss (we can check that):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Log both sides: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We want to maximize the probability, so the loss should be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1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Total cost function: The average of all losses (on all examples)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fun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This is called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categorical cross-entropy</a:t>
                </a:r>
                <a:r>
                  <a:rPr lang="en-US" dirty="0" smtClean="0"/>
                  <a:t> and is widely used</a:t>
                </a:r>
                <a:br>
                  <a:rPr lang="en-US" dirty="0" smtClean="0"/>
                </a:br>
                <a:r>
                  <a:rPr lang="en-US" dirty="0" smtClean="0"/>
                  <a:t>in machine learning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5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Graphs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A useful representation of computation sequences</a:t>
            </a:r>
          </a:p>
          <a:p>
            <a:pPr lvl="1"/>
            <a:r>
              <a:rPr lang="en-US" dirty="0" smtClean="0"/>
              <a:t>Good not only for visualization</a:t>
            </a:r>
          </a:p>
          <a:p>
            <a:pPr lvl="1"/>
            <a:r>
              <a:rPr lang="en-US" dirty="0" smtClean="0"/>
              <a:t>Almost every compiler / interpreter has some implementation</a:t>
            </a:r>
          </a:p>
          <a:p>
            <a:r>
              <a:rPr lang="en-US" dirty="0" smtClean="0"/>
              <a:t>Example: logistic regression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is a graph so useful?</a:t>
            </a:r>
          </a:p>
          <a:p>
            <a:pPr lvl="1"/>
            <a:r>
              <a:rPr lang="en-US" dirty="0" smtClean="0"/>
              <a:t>We need to know the derivatives of the last quantity</a:t>
            </a:r>
          </a:p>
          <a:p>
            <a:pPr lvl="2"/>
            <a:r>
              <a:rPr lang="en-US" dirty="0" smtClean="0"/>
              <a:t>To compute them, we just need to go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  <p:grpSp>
        <p:nvGrpSpPr>
          <p:cNvPr id="40" name="Group 39"/>
          <p:cNvGrpSpPr/>
          <p:nvPr/>
        </p:nvGrpSpPr>
        <p:grpSpPr>
          <a:xfrm>
            <a:off x="581890" y="3305089"/>
            <a:ext cx="10594921" cy="1867274"/>
            <a:chOff x="689956" y="3108960"/>
            <a:chExt cx="7955500" cy="1402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689956" y="3108960"/>
                  <a:ext cx="465513" cy="465513"/>
                </a:xfrm>
                <a:prstGeom prst="ellipse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56" y="3108960"/>
                  <a:ext cx="465513" cy="465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689956" y="3719037"/>
                  <a:ext cx="465513" cy="465513"/>
                </a:xfrm>
                <a:prstGeom prst="ellipse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56" y="3719037"/>
                  <a:ext cx="465513" cy="465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4497188" y="4045543"/>
                  <a:ext cx="465513" cy="465513"/>
                </a:xfrm>
                <a:prstGeom prst="ellipse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188" y="4045543"/>
                  <a:ext cx="465513" cy="465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529543" y="3719037"/>
                  <a:ext cx="598516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543" y="3719037"/>
                  <a:ext cx="598516" cy="4572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6" idx="6"/>
              <a:endCxn id="8" idx="1"/>
            </p:cNvCxnSpPr>
            <p:nvPr/>
          </p:nvCxnSpPr>
          <p:spPr>
            <a:xfrm flipV="1">
              <a:off x="1155469" y="3947637"/>
              <a:ext cx="374074" cy="415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43449" y="3345873"/>
                  <a:ext cx="598516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3449" y="3345873"/>
                  <a:ext cx="598516" cy="457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5" idx="6"/>
              <a:endCxn id="15" idx="1"/>
            </p:cNvCxnSpPr>
            <p:nvPr/>
          </p:nvCxnSpPr>
          <p:spPr>
            <a:xfrm>
              <a:off x="1155469" y="3341717"/>
              <a:ext cx="1487980" cy="23275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  <a:endCxn id="15" idx="1"/>
            </p:cNvCxnSpPr>
            <p:nvPr/>
          </p:nvCxnSpPr>
          <p:spPr>
            <a:xfrm flipV="1">
              <a:off x="2128059" y="3574473"/>
              <a:ext cx="515390" cy="37316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738649" y="3345873"/>
                  <a:ext cx="991296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49" y="3345873"/>
                  <a:ext cx="991296" cy="457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>
              <a:stCxn id="15" idx="3"/>
              <a:endCxn id="26" idx="1"/>
            </p:cNvCxnSpPr>
            <p:nvPr/>
          </p:nvCxnSpPr>
          <p:spPr>
            <a:xfrm>
              <a:off x="3241965" y="3574473"/>
              <a:ext cx="496684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3"/>
              <a:endCxn id="32" idx="1"/>
            </p:cNvCxnSpPr>
            <p:nvPr/>
          </p:nvCxnSpPr>
          <p:spPr>
            <a:xfrm flipV="1">
              <a:off x="4729944" y="3570318"/>
              <a:ext cx="866133" cy="4155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877711" y="3249953"/>
                  <a:ext cx="3777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711" y="3249953"/>
                  <a:ext cx="37779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9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596078" y="3341717"/>
                  <a:ext cx="1184565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𝐿𝑜𝑠𝑠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078" y="3341717"/>
                  <a:ext cx="1184565" cy="4572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>
              <a:stCxn id="7" idx="6"/>
              <a:endCxn id="32" idx="1"/>
            </p:cNvCxnSpPr>
            <p:nvPr/>
          </p:nvCxnSpPr>
          <p:spPr>
            <a:xfrm flipV="1">
              <a:off x="4962701" y="3570318"/>
              <a:ext cx="633377" cy="70798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7460891" y="3345873"/>
                  <a:ext cx="1184565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0891" y="3345873"/>
                  <a:ext cx="1184565" cy="4572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>
              <a:stCxn id="32" idx="3"/>
              <a:endCxn id="37" idx="1"/>
            </p:cNvCxnSpPr>
            <p:nvPr/>
          </p:nvCxnSpPr>
          <p:spPr>
            <a:xfrm>
              <a:off x="6780643" y="3570318"/>
              <a:ext cx="680248" cy="4155"/>
            </a:xfrm>
            <a:prstGeom prst="straightConnector1">
              <a:avLst/>
            </a:prstGeom>
            <a:ln w="25400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8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 on Computational Graphs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Now that we've computed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b="0" dirty="0" smtClean="0"/>
                  <a:t>, we need to perform gradient descent</a:t>
                </a:r>
              </a:p>
              <a:p>
                <a:pPr lvl="1"/>
                <a:r>
                  <a:rPr lang="en-US" dirty="0" smtClean="0"/>
                  <a:t>i.e. we need the gradient (derivatives)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b="0" dirty="0" smtClean="0"/>
                  <a:t> w.r.t. </a:t>
                </a:r>
                <a:r>
                  <a:rPr lang="en-US" dirty="0" smtClean="0"/>
                  <a:t>its input variables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We don't like to change the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 smtClean="0"/>
                  <a:t> We're only interested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In case of many weights: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914400" lvl="2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grpSp>
        <p:nvGrpSpPr>
          <p:cNvPr id="40" name="Group 39"/>
          <p:cNvGrpSpPr/>
          <p:nvPr/>
        </p:nvGrpSpPr>
        <p:grpSpPr>
          <a:xfrm>
            <a:off x="457198" y="783793"/>
            <a:ext cx="10124904" cy="1665922"/>
            <a:chOff x="421498" y="3108960"/>
            <a:chExt cx="7975144" cy="1402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421498" y="3108960"/>
                  <a:ext cx="465513" cy="465513"/>
                </a:xfrm>
                <a:prstGeom prst="ellipse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98" y="3108960"/>
                  <a:ext cx="465513" cy="465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21498" y="3719037"/>
                  <a:ext cx="465513" cy="465513"/>
                </a:xfrm>
                <a:prstGeom prst="ellipse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98" y="3719037"/>
                  <a:ext cx="465513" cy="465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4497188" y="4045543"/>
                  <a:ext cx="465513" cy="465513"/>
                </a:xfrm>
                <a:prstGeom prst="ellipse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188" y="4045543"/>
                  <a:ext cx="465513" cy="465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261085" y="3719037"/>
                  <a:ext cx="598516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085" y="3719037"/>
                  <a:ext cx="598516" cy="457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6" idx="6"/>
              <a:endCxn id="8" idx="1"/>
            </p:cNvCxnSpPr>
            <p:nvPr/>
          </p:nvCxnSpPr>
          <p:spPr>
            <a:xfrm flipV="1">
              <a:off x="887011" y="3947637"/>
              <a:ext cx="374074" cy="415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374114" y="3345873"/>
                  <a:ext cx="867851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114" y="3345873"/>
                  <a:ext cx="867851" cy="457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5" idx="6"/>
            </p:cNvCxnSpPr>
            <p:nvPr/>
          </p:nvCxnSpPr>
          <p:spPr>
            <a:xfrm>
              <a:off x="887011" y="3341717"/>
              <a:ext cx="1487980" cy="23275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</p:cNvCxnSpPr>
            <p:nvPr/>
          </p:nvCxnSpPr>
          <p:spPr>
            <a:xfrm flipV="1">
              <a:off x="1859601" y="3574473"/>
              <a:ext cx="515390" cy="37316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738649" y="3345873"/>
                  <a:ext cx="1218644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49" y="3345873"/>
                  <a:ext cx="1218644" cy="4572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>
              <a:stCxn id="15" idx="3"/>
              <a:endCxn id="26" idx="1"/>
            </p:cNvCxnSpPr>
            <p:nvPr/>
          </p:nvCxnSpPr>
          <p:spPr>
            <a:xfrm>
              <a:off x="3241965" y="3574473"/>
              <a:ext cx="496684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3"/>
              <a:endCxn id="32" idx="1"/>
            </p:cNvCxnSpPr>
            <p:nvPr/>
          </p:nvCxnSpPr>
          <p:spPr>
            <a:xfrm flipV="1">
              <a:off x="4957293" y="3570317"/>
              <a:ext cx="638785" cy="415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596078" y="3341717"/>
                  <a:ext cx="977214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078" y="3341717"/>
                  <a:ext cx="977214" cy="4572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>
              <a:stCxn id="7" idx="6"/>
              <a:endCxn id="32" idx="1"/>
            </p:cNvCxnSpPr>
            <p:nvPr/>
          </p:nvCxnSpPr>
          <p:spPr>
            <a:xfrm flipV="1">
              <a:off x="4962701" y="3570318"/>
              <a:ext cx="633377" cy="70798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7212077" y="3345873"/>
                  <a:ext cx="1184565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077" y="3345873"/>
                  <a:ext cx="1184565" cy="4572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>
              <a:stCxn id="32" idx="3"/>
              <a:endCxn id="37" idx="1"/>
            </p:cNvCxnSpPr>
            <p:nvPr/>
          </p:nvCxnSpPr>
          <p:spPr>
            <a:xfrm>
              <a:off x="6573292" y="3570317"/>
              <a:ext cx="638786" cy="4156"/>
            </a:xfrm>
            <a:prstGeom prst="straightConnector1">
              <a:avLst/>
            </a:prstGeom>
            <a:ln w="25400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49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 on Computational Graphs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Solution: Chain rule</a:t>
                </a:r>
              </a:p>
              <a:p>
                <a:pPr lvl="1"/>
                <a:r>
                  <a:rPr lang="en-US" dirty="0" smtClean="0"/>
                  <a:t>For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rgbClr val="8BC34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8BC34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i="1" smtClean="0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8BC34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8BC34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func>
                    <m:r>
                      <a:rPr lang="en-US" i="1">
                        <a:solidFill>
                          <a:srgbClr val="8BC34A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i="1" smtClean="0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8BC34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8BC34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8BC34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8BC34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grpSp>
        <p:nvGrpSpPr>
          <p:cNvPr id="40" name="Group 39"/>
          <p:cNvGrpSpPr/>
          <p:nvPr/>
        </p:nvGrpSpPr>
        <p:grpSpPr>
          <a:xfrm>
            <a:off x="457198" y="783793"/>
            <a:ext cx="10124904" cy="1665922"/>
            <a:chOff x="421498" y="3108960"/>
            <a:chExt cx="7975144" cy="1402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421498" y="3108960"/>
                  <a:ext cx="465513" cy="465513"/>
                </a:xfrm>
                <a:prstGeom prst="ellipse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98" y="3108960"/>
                  <a:ext cx="465513" cy="465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21498" y="3719037"/>
                  <a:ext cx="465513" cy="465513"/>
                </a:xfrm>
                <a:prstGeom prst="ellipse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98" y="3719037"/>
                  <a:ext cx="465513" cy="465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4497188" y="4045543"/>
                  <a:ext cx="465513" cy="465513"/>
                </a:xfrm>
                <a:prstGeom prst="ellipse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188" y="4045543"/>
                  <a:ext cx="465513" cy="465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261085" y="3719037"/>
                  <a:ext cx="598516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085" y="3719037"/>
                  <a:ext cx="598516" cy="457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6" idx="6"/>
              <a:endCxn id="8" idx="1"/>
            </p:cNvCxnSpPr>
            <p:nvPr/>
          </p:nvCxnSpPr>
          <p:spPr>
            <a:xfrm flipV="1">
              <a:off x="887011" y="3947637"/>
              <a:ext cx="374074" cy="415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374114" y="3345873"/>
                  <a:ext cx="867851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114" y="3345873"/>
                  <a:ext cx="867851" cy="457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5" idx="6"/>
            </p:cNvCxnSpPr>
            <p:nvPr/>
          </p:nvCxnSpPr>
          <p:spPr>
            <a:xfrm>
              <a:off x="887011" y="3341717"/>
              <a:ext cx="1487980" cy="23275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</p:cNvCxnSpPr>
            <p:nvPr/>
          </p:nvCxnSpPr>
          <p:spPr>
            <a:xfrm flipV="1">
              <a:off x="1859601" y="3574473"/>
              <a:ext cx="515390" cy="37316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738649" y="3345873"/>
                  <a:ext cx="1218644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49" y="3345873"/>
                  <a:ext cx="1218644" cy="4572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>
              <a:stCxn id="15" idx="3"/>
              <a:endCxn id="26" idx="1"/>
            </p:cNvCxnSpPr>
            <p:nvPr/>
          </p:nvCxnSpPr>
          <p:spPr>
            <a:xfrm>
              <a:off x="3241965" y="3574473"/>
              <a:ext cx="496684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3"/>
              <a:endCxn id="32" idx="1"/>
            </p:cNvCxnSpPr>
            <p:nvPr/>
          </p:nvCxnSpPr>
          <p:spPr>
            <a:xfrm flipV="1">
              <a:off x="4957293" y="3570317"/>
              <a:ext cx="638785" cy="415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596078" y="3341717"/>
                  <a:ext cx="977214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078" y="3341717"/>
                  <a:ext cx="977214" cy="4572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>
              <a:stCxn id="7" idx="6"/>
              <a:endCxn id="32" idx="1"/>
            </p:cNvCxnSpPr>
            <p:nvPr/>
          </p:nvCxnSpPr>
          <p:spPr>
            <a:xfrm flipV="1">
              <a:off x="4962701" y="3570318"/>
              <a:ext cx="633377" cy="70798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7212077" y="3345873"/>
                  <a:ext cx="1184565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077" y="3345873"/>
                  <a:ext cx="1184565" cy="4572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>
              <a:stCxn id="32" idx="3"/>
              <a:endCxn id="37" idx="1"/>
            </p:cNvCxnSpPr>
            <p:nvPr/>
          </p:nvCxnSpPr>
          <p:spPr>
            <a:xfrm>
              <a:off x="6573292" y="3570317"/>
              <a:ext cx="638786" cy="4156"/>
            </a:xfrm>
            <a:prstGeom prst="straightConnector1">
              <a:avLst/>
            </a:prstGeom>
            <a:ln w="25400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Arc 23"/>
          <p:cNvSpPr/>
          <p:nvPr/>
        </p:nvSpPr>
        <p:spPr>
          <a:xfrm rot="8100000">
            <a:off x="5849867" y="270620"/>
            <a:ext cx="1579450" cy="1579450"/>
          </a:xfrm>
          <a:prstGeom prst="arc">
            <a:avLst/>
          </a:prstGeom>
          <a:ln w="635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456885" y="1874126"/>
                <a:ext cx="511871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8BC34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8BC34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8BC34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8BC34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rgbClr val="8BC34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BC34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>
                  <a:solidFill>
                    <a:srgbClr val="8BC34A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885" y="1874126"/>
                <a:ext cx="511871" cy="6663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68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 on Computational Graphs (3)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hlinkClick r:id="rId2"/>
                  </a:rPr>
                  <a:t>Detailed derivation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For any individual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=0, 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B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B80808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B8080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B80808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B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B80808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B80808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(for simplicity: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B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B80808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B8080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B80808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B8080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grpSp>
        <p:nvGrpSpPr>
          <p:cNvPr id="40" name="Group 39"/>
          <p:cNvGrpSpPr/>
          <p:nvPr/>
        </p:nvGrpSpPr>
        <p:grpSpPr>
          <a:xfrm>
            <a:off x="457198" y="783793"/>
            <a:ext cx="10124904" cy="1665922"/>
            <a:chOff x="421498" y="3108960"/>
            <a:chExt cx="7975144" cy="1402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421498" y="3108960"/>
                  <a:ext cx="465513" cy="465513"/>
                </a:xfrm>
                <a:prstGeom prst="ellipse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98" y="3108960"/>
                  <a:ext cx="465513" cy="465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21498" y="3719037"/>
                  <a:ext cx="465513" cy="465513"/>
                </a:xfrm>
                <a:prstGeom prst="ellipse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98" y="3719037"/>
                  <a:ext cx="465513" cy="465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4497188" y="4045543"/>
                  <a:ext cx="465513" cy="465513"/>
                </a:xfrm>
                <a:prstGeom prst="ellipse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188" y="4045543"/>
                  <a:ext cx="465513" cy="4655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261085" y="3719037"/>
                  <a:ext cx="598516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085" y="3719037"/>
                  <a:ext cx="598516" cy="457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6" idx="6"/>
              <a:endCxn id="8" idx="1"/>
            </p:cNvCxnSpPr>
            <p:nvPr/>
          </p:nvCxnSpPr>
          <p:spPr>
            <a:xfrm flipV="1">
              <a:off x="887011" y="3947637"/>
              <a:ext cx="374074" cy="415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374114" y="3345873"/>
                  <a:ext cx="867851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114" y="3345873"/>
                  <a:ext cx="867851" cy="4572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5" idx="6"/>
            </p:cNvCxnSpPr>
            <p:nvPr/>
          </p:nvCxnSpPr>
          <p:spPr>
            <a:xfrm>
              <a:off x="887011" y="3341717"/>
              <a:ext cx="1487980" cy="23275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</p:cNvCxnSpPr>
            <p:nvPr/>
          </p:nvCxnSpPr>
          <p:spPr>
            <a:xfrm flipV="1">
              <a:off x="1859601" y="3574473"/>
              <a:ext cx="515390" cy="37316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738649" y="3345873"/>
                  <a:ext cx="1218644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49" y="3345873"/>
                  <a:ext cx="1218644" cy="4572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>
              <a:stCxn id="15" idx="3"/>
              <a:endCxn id="26" idx="1"/>
            </p:cNvCxnSpPr>
            <p:nvPr/>
          </p:nvCxnSpPr>
          <p:spPr>
            <a:xfrm>
              <a:off x="3241965" y="3574473"/>
              <a:ext cx="496684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3"/>
              <a:endCxn id="32" idx="1"/>
            </p:cNvCxnSpPr>
            <p:nvPr/>
          </p:nvCxnSpPr>
          <p:spPr>
            <a:xfrm flipV="1">
              <a:off x="4957293" y="3570317"/>
              <a:ext cx="638785" cy="415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596078" y="3341717"/>
                  <a:ext cx="977214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078" y="3341717"/>
                  <a:ext cx="977214" cy="4572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>
              <a:stCxn id="7" idx="6"/>
              <a:endCxn id="32" idx="1"/>
            </p:cNvCxnSpPr>
            <p:nvPr/>
          </p:nvCxnSpPr>
          <p:spPr>
            <a:xfrm flipV="1">
              <a:off x="4962701" y="3570318"/>
              <a:ext cx="633377" cy="70798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7212077" y="3345873"/>
                  <a:ext cx="1184565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077" y="3345873"/>
                  <a:ext cx="1184565" cy="4572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>
              <a:stCxn id="32" idx="3"/>
              <a:endCxn id="37" idx="1"/>
            </p:cNvCxnSpPr>
            <p:nvPr/>
          </p:nvCxnSpPr>
          <p:spPr>
            <a:xfrm>
              <a:off x="6573292" y="3570317"/>
              <a:ext cx="638786" cy="4156"/>
            </a:xfrm>
            <a:prstGeom prst="straightConnector1">
              <a:avLst/>
            </a:prstGeom>
            <a:ln w="25400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Arc 23"/>
          <p:cNvSpPr/>
          <p:nvPr/>
        </p:nvSpPr>
        <p:spPr>
          <a:xfrm rot="8100000">
            <a:off x="5849867" y="270620"/>
            <a:ext cx="1579450" cy="1579450"/>
          </a:xfrm>
          <a:prstGeom prst="arc">
            <a:avLst/>
          </a:prstGeom>
          <a:ln w="635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456885" y="1874126"/>
                <a:ext cx="511871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8BC34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8BC34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8BC34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8BC34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rgbClr val="8BC34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BC34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>
                  <a:solidFill>
                    <a:srgbClr val="8BC34A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885" y="1874126"/>
                <a:ext cx="511871" cy="6663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 rot="8100000">
            <a:off x="3616186" y="284072"/>
            <a:ext cx="1579450" cy="1579450"/>
          </a:xfrm>
          <a:prstGeom prst="arc">
            <a:avLst/>
          </a:prstGeom>
          <a:ln w="635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90686" y="1961746"/>
                <a:ext cx="548868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B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B80808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B80808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B80808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B8080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B80808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686" y="1961746"/>
                <a:ext cx="548868" cy="6190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 rot="7527990">
            <a:off x="1968135" y="398981"/>
            <a:ext cx="1579450" cy="1579450"/>
          </a:xfrm>
          <a:prstGeom prst="arc">
            <a:avLst/>
          </a:prstGeom>
          <a:ln w="635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23205" y="1874126"/>
                <a:ext cx="511871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205" y="1874126"/>
                <a:ext cx="511871" cy="619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4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 on Computational Graphs (4)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Applying the chain rule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8BC34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8BC34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rgbClr val="B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B80808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B8080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solidFill>
                              <a:srgbClr val="B80808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B8080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8BC34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8BC34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acc>
                              <m:accPr>
                                <m:chr m:val="̃"/>
                                <m:ctrlPr>
                                  <a:rPr lang="en-US" i="1" dirty="0">
                                    <a:solidFill>
                                      <a:srgbClr val="8BC34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8BC34A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  <m:r>
                          <a:rPr lang="en-US" b="0" i="1" dirty="0" smtClean="0">
                            <a:solidFill>
                              <a:srgbClr val="8BC34A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8BC34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8BC34A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rgbClr val="8BC34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8BC34A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rgbClr val="8BC34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8BC34A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 smtClean="0">
                    <a:solidFill>
                      <a:srgbClr val="4D4D4D"/>
                    </a:solidFill>
                  </a:rPr>
                  <a:t/>
                </a:r>
                <a:br>
                  <a:rPr lang="en-US" b="0" dirty="0" smtClean="0">
                    <a:solidFill>
                      <a:srgbClr val="4D4D4D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acc>
                          <m:accPr>
                            <m:chr m:val="̃"/>
                            <m:ctrlPr>
                              <a:rPr lang="en-US" b="0" i="1" strike="sngStrike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trike="sngStrike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b="0" i="1" strike="sngStrike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trike="sngStrike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trike="sngStrike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trike="sngStrike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den>
                    </m:f>
                    <m:acc>
                      <m:accPr>
                        <m:chr m:val="̃"/>
                        <m:ctrlPr>
                          <a:rPr lang="en-US" i="1" strike="sngStrik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trike="sngStrik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i="1" strike="sngStrike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̃"/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𝑦</m:t>
                        </m:r>
                        <m:acc>
                          <m:accPr>
                            <m:chr m:val="̃"/>
                            <m:ctrlPr>
                              <a:rPr lang="en-US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trike="sngStrike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𝑦</m:t>
                        </m:r>
                        <m:acc>
                          <m:accPr>
                            <m:chr m:val="̃"/>
                            <m:ctrlPr>
                              <a:rPr lang="en-US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trike="sngStrike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>
                  <a:solidFill>
                    <a:srgbClr val="B80808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4000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4000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2196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2196F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solidFill>
                              <a:srgbClr val="2196F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4000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  <p:grpSp>
        <p:nvGrpSpPr>
          <p:cNvPr id="40" name="Group 39"/>
          <p:cNvGrpSpPr/>
          <p:nvPr/>
        </p:nvGrpSpPr>
        <p:grpSpPr>
          <a:xfrm>
            <a:off x="457198" y="783793"/>
            <a:ext cx="10124904" cy="1665922"/>
            <a:chOff x="421498" y="3108960"/>
            <a:chExt cx="7975144" cy="1402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421498" y="3108960"/>
                  <a:ext cx="465513" cy="465513"/>
                </a:xfrm>
                <a:prstGeom prst="ellipse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98" y="3108960"/>
                  <a:ext cx="465513" cy="465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21498" y="3719037"/>
                  <a:ext cx="465513" cy="465513"/>
                </a:xfrm>
                <a:prstGeom prst="ellipse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98" y="3719037"/>
                  <a:ext cx="465513" cy="465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4497188" y="4045543"/>
                  <a:ext cx="465513" cy="465513"/>
                </a:xfrm>
                <a:prstGeom prst="ellipse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188" y="4045543"/>
                  <a:ext cx="465513" cy="465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261085" y="3719037"/>
                  <a:ext cx="598516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085" y="3719037"/>
                  <a:ext cx="598516" cy="457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6" idx="6"/>
              <a:endCxn id="8" idx="1"/>
            </p:cNvCxnSpPr>
            <p:nvPr/>
          </p:nvCxnSpPr>
          <p:spPr>
            <a:xfrm flipV="1">
              <a:off x="887011" y="3947637"/>
              <a:ext cx="374074" cy="415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374114" y="3345873"/>
                  <a:ext cx="867851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114" y="3345873"/>
                  <a:ext cx="867851" cy="457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5" idx="6"/>
            </p:cNvCxnSpPr>
            <p:nvPr/>
          </p:nvCxnSpPr>
          <p:spPr>
            <a:xfrm>
              <a:off x="887011" y="3341717"/>
              <a:ext cx="1487980" cy="23275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</p:cNvCxnSpPr>
            <p:nvPr/>
          </p:nvCxnSpPr>
          <p:spPr>
            <a:xfrm flipV="1">
              <a:off x="1859601" y="3574473"/>
              <a:ext cx="515390" cy="37316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738649" y="3345873"/>
                  <a:ext cx="1218644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49" y="3345873"/>
                  <a:ext cx="1218644" cy="4572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>
              <a:stCxn id="15" idx="3"/>
              <a:endCxn id="26" idx="1"/>
            </p:cNvCxnSpPr>
            <p:nvPr/>
          </p:nvCxnSpPr>
          <p:spPr>
            <a:xfrm>
              <a:off x="3241965" y="3574473"/>
              <a:ext cx="496684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3"/>
              <a:endCxn id="32" idx="1"/>
            </p:cNvCxnSpPr>
            <p:nvPr/>
          </p:nvCxnSpPr>
          <p:spPr>
            <a:xfrm flipV="1">
              <a:off x="4957293" y="3570317"/>
              <a:ext cx="638785" cy="415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596078" y="3341717"/>
                  <a:ext cx="977214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078" y="3341717"/>
                  <a:ext cx="977214" cy="4572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>
              <a:stCxn id="7" idx="6"/>
              <a:endCxn id="32" idx="1"/>
            </p:cNvCxnSpPr>
            <p:nvPr/>
          </p:nvCxnSpPr>
          <p:spPr>
            <a:xfrm flipV="1">
              <a:off x="4962701" y="3570318"/>
              <a:ext cx="633377" cy="70798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7212077" y="3345873"/>
                  <a:ext cx="1184565" cy="457200"/>
                </a:xfrm>
                <a:prstGeom prst="rect">
                  <a:avLst/>
                </a:prstGeom>
                <a:noFill/>
                <a:ln w="19050">
                  <a:solidFill>
                    <a:srgbClr val="2196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077" y="3345873"/>
                  <a:ext cx="1184565" cy="4572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rgbClr val="2196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>
              <a:stCxn id="32" idx="3"/>
              <a:endCxn id="37" idx="1"/>
            </p:cNvCxnSpPr>
            <p:nvPr/>
          </p:nvCxnSpPr>
          <p:spPr>
            <a:xfrm>
              <a:off x="6573292" y="3570317"/>
              <a:ext cx="638786" cy="4156"/>
            </a:xfrm>
            <a:prstGeom prst="straightConnector1">
              <a:avLst/>
            </a:prstGeom>
            <a:ln w="25400"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Arc 23"/>
          <p:cNvSpPr/>
          <p:nvPr/>
        </p:nvSpPr>
        <p:spPr>
          <a:xfrm rot="8100000">
            <a:off x="5849867" y="270620"/>
            <a:ext cx="1579450" cy="1579450"/>
          </a:xfrm>
          <a:prstGeom prst="arc">
            <a:avLst/>
          </a:prstGeom>
          <a:ln w="635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456885" y="1874126"/>
                <a:ext cx="511871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8BC34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8BC34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8BC34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8BC34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rgbClr val="8BC34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BC34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>
                  <a:solidFill>
                    <a:srgbClr val="8BC34A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885" y="1874126"/>
                <a:ext cx="511871" cy="6663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 rot="8100000">
            <a:off x="3616186" y="284072"/>
            <a:ext cx="1579450" cy="1579450"/>
          </a:xfrm>
          <a:prstGeom prst="arc">
            <a:avLst/>
          </a:prstGeom>
          <a:ln w="635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90686" y="1961746"/>
                <a:ext cx="548868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B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B80808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B80808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B80808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B8080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B80808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686" y="1961746"/>
                <a:ext cx="548868" cy="6190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 rot="7527990">
            <a:off x="1968135" y="398981"/>
            <a:ext cx="1579450" cy="1579450"/>
          </a:xfrm>
          <a:prstGeom prst="arc">
            <a:avLst/>
          </a:prstGeom>
          <a:ln w="635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23205" y="1874126"/>
                <a:ext cx="511871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205" y="1874126"/>
                <a:ext cx="511871" cy="6190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5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Forward propagation (left to right)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func>
                    <m:r>
                      <a:rPr lang="en-US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US" dirty="0" smtClean="0"/>
                  <a:t>Backpropagation (computing gradients, right to left)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Gradient updates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0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Generalization: Many 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cs typeface="Calibri" panose="020F0502020204030204" pitchFamily="34" charset="0"/>
                  </a:rPr>
                  <a:t>Just work in parallel</a:t>
                </a:r>
              </a:p>
              <a:p>
                <a:pPr lvl="1"/>
                <a:r>
                  <a:rPr lang="en-US" dirty="0" smtClean="0">
                    <a:cs typeface="Calibri" panose="020F0502020204030204" pitchFamily="34" charset="0"/>
                  </a:rPr>
                  <a:t>All training examples at once</a:t>
                </a:r>
              </a:p>
              <a:p>
                <a:pPr lvl="1"/>
                <a:r>
                  <a:rPr lang="en-US" b="0" dirty="0" smtClean="0">
                    <a:cs typeface="Calibri" panose="020F0502020204030204" pitchFamily="34" charset="0"/>
                  </a:rPr>
                  <a:t>You can check that the matrix multiplication works out exactly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Warning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contains all variables in </a:t>
                </a:r>
                <a:r>
                  <a:rPr lang="en-US" b="1" dirty="0" smtClean="0"/>
                  <a:t>rows</a:t>
                </a:r>
              </a:p>
              <a:p>
                <a:pPr lvl="1"/>
                <a:r>
                  <a:rPr lang="en-US" dirty="0" smtClean="0"/>
                  <a:t>Keep this in mind, it's different than what we're used to seeing</a:t>
                </a:r>
              </a:p>
              <a:p>
                <a:pPr lvl="1"/>
                <a:r>
                  <a:rPr lang="en-US" dirty="0" smtClean="0"/>
                  <a:t>This makes computations easier</a:t>
                </a:r>
              </a:p>
              <a:p>
                <a:pPr lvl="3"/>
                <a:r>
                  <a:rPr lang="en-US" dirty="0" smtClean="0"/>
                  <a:t>Otherwise we need too many transpositions and indexing magic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4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Logistic regression (forward) at a glance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In NN terminology, this is called a perceptron</a:t>
                </a:r>
              </a:p>
              <a:p>
                <a:pPr lvl="1"/>
                <a:r>
                  <a:rPr lang="en-US" dirty="0" smtClean="0"/>
                  <a:t>The main NN unit</a:t>
                </a:r>
              </a:p>
              <a:p>
                <a:pPr lvl="1"/>
                <a:r>
                  <a:rPr lang="en-US" dirty="0" smtClean="0"/>
                  <a:t>The result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called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activation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called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activation function</a:t>
                </a:r>
              </a:p>
              <a:p>
                <a:pPr lvl="2"/>
                <a:r>
                  <a:rPr lang="en-US" dirty="0" smtClean="0"/>
                  <a:t>May be something else than sigmoid</a:t>
                </a:r>
              </a:p>
              <a:p>
                <a:pPr lvl="2"/>
                <a:r>
                  <a:rPr lang="en-US" dirty="0" smtClean="0"/>
                  <a:t>Usually, we use other activations in the "middle" and sigmoid</a:t>
                </a:r>
                <a:br>
                  <a:rPr lang="en-US" dirty="0" smtClean="0"/>
                </a:br>
                <a:r>
                  <a:rPr lang="en-US" dirty="0" smtClean="0"/>
                  <a:t>at the output layer</a:t>
                </a:r>
              </a:p>
              <a:p>
                <a:pPr lvl="1"/>
                <a:r>
                  <a:rPr lang="en-US" dirty="0" smtClean="0"/>
                  <a:t>Many of those form a neural network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layer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  <p:grpSp>
        <p:nvGrpSpPr>
          <p:cNvPr id="73" name="Group 72"/>
          <p:cNvGrpSpPr/>
          <p:nvPr/>
        </p:nvGrpSpPr>
        <p:grpSpPr>
          <a:xfrm>
            <a:off x="581890" y="1334974"/>
            <a:ext cx="2923367" cy="1426469"/>
            <a:chOff x="581890" y="1334974"/>
            <a:chExt cx="2923367" cy="14264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581890" y="1334974"/>
                  <a:ext cx="419011" cy="4190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90" y="1334974"/>
                  <a:ext cx="419011" cy="41901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581890" y="1848201"/>
                  <a:ext cx="416360" cy="4163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90" y="1848201"/>
                  <a:ext cx="416360" cy="41636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565173" y="1812175"/>
                  <a:ext cx="396632" cy="4523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173" y="1812175"/>
                  <a:ext cx="396632" cy="4523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/>
                <p:cNvSpPr/>
                <p:nvPr/>
              </p:nvSpPr>
              <p:spPr>
                <a:xfrm>
                  <a:off x="581890" y="2345083"/>
                  <a:ext cx="416360" cy="4163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Oval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90" y="2345083"/>
                  <a:ext cx="416360" cy="41636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>
              <a:stCxn id="30" idx="6"/>
              <a:endCxn id="35" idx="1"/>
            </p:cNvCxnSpPr>
            <p:nvPr/>
          </p:nvCxnSpPr>
          <p:spPr>
            <a:xfrm>
              <a:off x="1000901" y="1544480"/>
              <a:ext cx="564272" cy="493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1" idx="6"/>
              <a:endCxn id="35" idx="1"/>
            </p:cNvCxnSpPr>
            <p:nvPr/>
          </p:nvCxnSpPr>
          <p:spPr>
            <a:xfrm flipV="1">
              <a:off x="998250" y="2038368"/>
              <a:ext cx="566923" cy="18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3" idx="6"/>
              <a:endCxn id="35" idx="1"/>
            </p:cNvCxnSpPr>
            <p:nvPr/>
          </p:nvCxnSpPr>
          <p:spPr>
            <a:xfrm flipV="1">
              <a:off x="998250" y="2038368"/>
              <a:ext cx="566923" cy="514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2345212" y="1806007"/>
                  <a:ext cx="396632" cy="4523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212" y="1806007"/>
                  <a:ext cx="396632" cy="4523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>
              <a:stCxn id="35" idx="3"/>
              <a:endCxn id="65" idx="1"/>
            </p:cNvCxnSpPr>
            <p:nvPr/>
          </p:nvCxnSpPr>
          <p:spPr>
            <a:xfrm flipV="1">
              <a:off x="1961805" y="2032200"/>
              <a:ext cx="383407" cy="6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5" idx="3"/>
            </p:cNvCxnSpPr>
            <p:nvPr/>
          </p:nvCxnSpPr>
          <p:spPr>
            <a:xfrm>
              <a:off x="2741844" y="2032200"/>
              <a:ext cx="466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127461" y="1839221"/>
                  <a:ext cx="3777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461" y="1839221"/>
                  <a:ext cx="37779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129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1527087" y="1753985"/>
              <a:ext cx="1252842" cy="5418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3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Layers</a:t>
                </a:r>
              </a:p>
              <a:p>
                <a:pPr lvl="1"/>
                <a:r>
                  <a:rPr lang="en-US" dirty="0" smtClean="0"/>
                  <a:t>Input layer</a:t>
                </a:r>
              </a:p>
              <a:p>
                <a:pPr lvl="1"/>
                <a:r>
                  <a:rPr lang="en-US" dirty="0" smtClean="0"/>
                  <a:t>Hidden layers</a:t>
                </a:r>
              </a:p>
              <a:p>
                <a:pPr lvl="1"/>
                <a:r>
                  <a:rPr lang="en-US" dirty="0" smtClean="0"/>
                  <a:t>Output layer</a:t>
                </a:r>
              </a:p>
              <a:p>
                <a:r>
                  <a:rPr lang="en-US" dirty="0" smtClean="0"/>
                  <a:t>Each layer has some</a:t>
                </a:r>
                <a:br>
                  <a:rPr lang="en-US" dirty="0" smtClean="0"/>
                </a:br>
                <a:r>
                  <a:rPr lang="en-US" dirty="0" smtClean="0"/>
                  <a:t>number of perceptrons: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The perceptrons in one layer are </a:t>
                </a:r>
                <a:br>
                  <a:rPr lang="en-US" dirty="0" smtClean="0"/>
                </a:br>
                <a:r>
                  <a:rPr lang="en-US" b="1" dirty="0" smtClean="0"/>
                  <a:t>fully connected to the next</a:t>
                </a:r>
              </a:p>
              <a:p>
                <a:r>
                  <a:rPr lang="en-US" dirty="0" smtClean="0"/>
                  <a:t>There are </a:t>
                </a:r>
                <a:r>
                  <a:rPr lang="en-US" b="1" dirty="0" smtClean="0"/>
                  <a:t>no connections within a layer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38" y="440575"/>
            <a:ext cx="56864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Implementation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each layer, compute several instances of</a:t>
                </a:r>
                <a:br>
                  <a:rPr lang="en-US" dirty="0" smtClean="0"/>
                </a:br>
                <a:r>
                  <a:rPr lang="en-US" dirty="0" smtClean="0"/>
                  <a:t>regression with the chosen activation function </a:t>
                </a:r>
              </a:p>
              <a:p>
                <a:pPr lvl="1"/>
                <a:r>
                  <a:rPr lang="en-US" dirty="0" smtClean="0"/>
                  <a:t>Sigmoid in this case</a:t>
                </a:r>
              </a:p>
              <a:p>
                <a:r>
                  <a:rPr lang="en-US" dirty="0" smtClean="0"/>
                  <a:t>Vectorize for the entire layer</a:t>
                </a:r>
              </a:p>
              <a:p>
                <a:pPr lvl="1"/>
                <a:r>
                  <a:rPr lang="en-US" dirty="0" smtClean="0"/>
                  <a:t>I.e. compute all logistic regressions at once</a:t>
                </a:r>
              </a:p>
              <a:p>
                <a:pPr lvl="1"/>
                <a:r>
                  <a:rPr lang="en-US" dirty="0" smtClean="0"/>
                  <a:t>Don't forget to augment the input with bias terms</a:t>
                </a:r>
              </a:p>
              <a:p>
                <a:pPr lvl="1"/>
                <a:r>
                  <a:rPr lang="en-US" dirty="0" smtClean="0"/>
                  <a:t>Using our convention</a:t>
                </a:r>
              </a:p>
              <a:p>
                <a:pPr lvl="2"/>
                <a:r>
                  <a:rPr lang="en-US" dirty="0" smtClean="0"/>
                  <a:t>Each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p>
                  </m:oMath>
                </a14:m>
                <a:r>
                  <a:rPr lang="en-US" dirty="0" smtClean="0"/>
                  <a:t> inputs (+ 1 bias term),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Each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 smtClean="0"/>
                  <a:t> outputs</a:t>
                </a:r>
              </a:p>
              <a:p>
                <a:pPr lvl="2"/>
                <a:r>
                  <a:rPr lang="en-US" dirty="0" smtClean="0"/>
                  <a:t>Therefore, each weight matrix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B80808"/>
                    </a:solidFill>
                  </a:rPr>
                  <a:t>Don't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B80808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rgbClr val="B80808"/>
                    </a:solidFill>
                  </a:rPr>
                  <a:t> with zeroes!</a:t>
                </a:r>
              </a:p>
              <a:p>
                <a:r>
                  <a:rPr lang="en-US" dirty="0" smtClean="0">
                    <a:solidFill>
                      <a:srgbClr val="B80808"/>
                    </a:solidFill>
                  </a:rPr>
                  <a:t>Don't forget the activation function!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43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Implementation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4D4D4D"/>
                    </a:solidFill>
                  </a:rPr>
                  <a:t>Define layer sizes: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>
                  <a:solidFill>
                    <a:srgbClr val="4D4D4D"/>
                  </a:solidFill>
                </a:endParaRPr>
              </a:p>
              <a:p>
                <a:r>
                  <a:rPr lang="en-US" dirty="0" smtClean="0"/>
                  <a:t>Initialize weights randomly: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solidFill>
                      <a:srgbClr val="4D4D4D"/>
                    </a:solidFill>
                  </a:rPr>
                  <a:t>,</a:t>
                </a:r>
                <a:br>
                  <a:rPr lang="en-US" dirty="0" smtClean="0">
                    <a:solidFill>
                      <a:srgbClr val="4D4D4D"/>
                    </a:solidFill>
                  </a:rPr>
                </a:br>
                <a:r>
                  <a:rPr lang="en-US" dirty="0" smtClean="0">
                    <a:solidFill>
                      <a:srgbClr val="4D4D4D"/>
                    </a:solidFill>
                  </a:rPr>
                  <a:t>with dimensions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>
                  <a:solidFill>
                    <a:srgbClr val="4D4D4D"/>
                  </a:solidFill>
                </a:endParaRPr>
              </a:p>
              <a:p>
                <a:r>
                  <a:rPr lang="en-US" dirty="0" smtClean="0">
                    <a:solidFill>
                      <a:srgbClr val="4D4D4D"/>
                    </a:solidFill>
                  </a:rPr>
                  <a:t>Forward (input activation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4D4D4D"/>
                    </a:solidFill>
                  </a:rPr>
                  <a:t>)</a:t>
                </a:r>
              </a:p>
              <a:p>
                <a:pPr lvl="1"/>
                <a:r>
                  <a:rPr lang="en-US" dirty="0" smtClean="0">
                    <a:solidFill>
                      <a:srgbClr val="4D4D4D"/>
                    </a:solidFill>
                  </a:rPr>
                  <a:t>For each layer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1, 2, …, </m:t>
                        </m:r>
                        <m:r>
                          <a:rPr lang="en-US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4D4D4D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rgbClr val="4D4D4D"/>
                    </a:solidFill>
                  </a:rPr>
                  <a:t>Augment the input activation so that it has dimensions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p>
                    <m:r>
                      <a:rPr lang="en-US" b="0" i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>
                  <a:solidFill>
                    <a:srgbClr val="4D4D4D"/>
                  </a:solidFill>
                </a:endParaRPr>
              </a:p>
              <a:p>
                <a:pPr lvl="2"/>
                <a:r>
                  <a:rPr lang="en-US" dirty="0" smtClean="0"/>
                  <a:t>Compute the linear combination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, cache it</a:t>
                </a:r>
              </a:p>
              <a:p>
                <a:pPr lvl="2"/>
                <a:r>
                  <a:rPr lang="en-US" dirty="0" smtClean="0"/>
                  <a:t>Compute the activation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4D4D4D"/>
                    </a:solidFill>
                  </a:rPr>
                  <a:t>Backward (input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4D4D4D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For each layer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 2, …,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 smtClean="0">
                    <a:solidFill>
                      <a:srgbClr val="4D4D4D"/>
                    </a:solidFill>
                  </a:rPr>
                  <a:t>Compute the gradients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4D4D4D"/>
                    </a:solidFill>
                  </a:rPr>
                  <a:t>, update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14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There are a lot of things we can (and will) do</a:t>
                </a:r>
              </a:p>
              <a:p>
                <a:pPr lvl="1"/>
                <a:r>
                  <a:rPr lang="en-US" dirty="0" smtClean="0"/>
                  <a:t>Add regularization</a:t>
                </a:r>
              </a:p>
              <a:p>
                <a:pPr lvl="1"/>
                <a:r>
                  <a:rPr lang="en-US" dirty="0" smtClean="0"/>
                  <a:t>Use a better / different optimization algorithm</a:t>
                </a:r>
              </a:p>
              <a:p>
                <a:pPr lvl="1"/>
                <a:r>
                  <a:rPr lang="en-US" dirty="0" smtClean="0"/>
                  <a:t>Tune hyperparameters</a:t>
                </a:r>
              </a:p>
              <a:p>
                <a:pPr lvl="1"/>
                <a:r>
                  <a:rPr lang="en-US" dirty="0" smtClean="0"/>
                  <a:t>Deal with vanishing / exploding gradients</a:t>
                </a:r>
              </a:p>
              <a:p>
                <a:pPr lvl="1"/>
                <a:r>
                  <a:rPr lang="en-US" dirty="0" smtClean="0"/>
                  <a:t>Reuse computations</a:t>
                </a:r>
              </a:p>
              <a:p>
                <a:pPr lvl="1"/>
                <a:r>
                  <a:rPr lang="en-US" dirty="0" smtClean="0"/>
                  <a:t>…</a:t>
                </a:r>
              </a:p>
              <a:p>
                <a:r>
                  <a:rPr lang="en-US" dirty="0" smtClean="0"/>
                  <a:t>Regression</a:t>
                </a:r>
              </a:p>
              <a:p>
                <a:pPr lvl="1"/>
                <a:r>
                  <a:rPr lang="en-US" dirty="0" smtClean="0"/>
                  <a:t>Omit the output activation, take the raw output</a:t>
                </a:r>
              </a:p>
              <a:p>
                <a:r>
                  <a:rPr lang="en-US" dirty="0" smtClean="0"/>
                  <a:t>Many classes / output values</a:t>
                </a:r>
              </a:p>
              <a:p>
                <a:pPr lvl="1"/>
                <a:r>
                  <a:rPr lang="en-US" dirty="0" smtClean="0"/>
                  <a:t>Use many output neurons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I recommend that you try to implement this yourself</a:t>
                </a:r>
              </a:p>
              <a:p>
                <a:pPr lvl="1"/>
                <a:r>
                  <a:rPr lang="en-US" dirty="0" smtClean="0"/>
                  <a:t>It's quite hard but useful once you do it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02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Problem statement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Perceptron</a:t>
            </a:r>
          </a:p>
          <a:p>
            <a:r>
              <a:rPr lang="en-US" dirty="0"/>
              <a:t>Feed-forward NNs (multi-layer perceptrons)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Applications for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Problem </a:t>
            </a:r>
            <a:r>
              <a:rPr lang="en-US" dirty="0"/>
              <a:t>statement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Perceptron</a:t>
            </a:r>
          </a:p>
          <a:p>
            <a:r>
              <a:rPr lang="en-US" dirty="0"/>
              <a:t>Feed-forward NNs (multi-layer perceptrons)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for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35" y="1178479"/>
            <a:ext cx="4607906" cy="54524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63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Combining simple algorithms</a:t>
            </a:r>
            <a:br>
              <a:rPr lang="en-US" dirty="0" smtClean="0"/>
            </a:br>
            <a:r>
              <a:rPr lang="en-US" dirty="0" smtClean="0"/>
              <a:t>to achieve glory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01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Neural networks try to mimic the way the human </a:t>
            </a:r>
            <a:br>
              <a:rPr lang="en-US" dirty="0" smtClean="0"/>
            </a:br>
            <a:r>
              <a:rPr lang="en-US" dirty="0" smtClean="0"/>
              <a:t>brain works</a:t>
            </a:r>
          </a:p>
          <a:p>
            <a:pPr lvl="1"/>
            <a:r>
              <a:rPr lang="en-US" dirty="0" smtClean="0"/>
              <a:t>Series of interconnected artificial neurons (perceptrons)</a:t>
            </a:r>
          </a:p>
          <a:p>
            <a:pPr lvl="1"/>
            <a:r>
              <a:rPr lang="en-US" dirty="0" smtClean="0"/>
              <a:t>Can do classification, regression, unsupervised learning, etc.</a:t>
            </a:r>
          </a:p>
          <a:p>
            <a:r>
              <a:rPr lang="en-US" dirty="0" smtClean="0"/>
              <a:t>Perceptrons were "invented" in the 1940s</a:t>
            </a:r>
          </a:p>
          <a:p>
            <a:pPr lvl="1"/>
            <a:r>
              <a:rPr lang="en-US" dirty="0" smtClean="0"/>
              <a:t>Great development in the recent years</a:t>
            </a:r>
            <a:endParaRPr lang="en-US" dirty="0"/>
          </a:p>
          <a:p>
            <a:r>
              <a:rPr lang="en-US" dirty="0" smtClean="0"/>
              <a:t>"Deep learning" – ML algorithms using neural networks</a:t>
            </a:r>
          </a:p>
          <a:p>
            <a:r>
              <a:rPr lang="en-US" dirty="0" smtClean="0"/>
              <a:t>Cutting-edge applications</a:t>
            </a:r>
          </a:p>
          <a:p>
            <a:pPr lvl="1"/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Speech recognition and generation</a:t>
            </a:r>
          </a:p>
          <a:p>
            <a:pPr lvl="1"/>
            <a:r>
              <a:rPr lang="en-US" dirty="0" smtClean="0"/>
              <a:t>Image recognition</a:t>
            </a:r>
          </a:p>
          <a:p>
            <a:pPr lvl="1"/>
            <a:r>
              <a:rPr lang="en-US" dirty="0" smtClean="0"/>
              <a:t>Game playing, etc.</a:t>
            </a:r>
          </a:p>
          <a:p>
            <a:r>
              <a:rPr lang="en-US" dirty="0" smtClean="0"/>
              <a:t>Some </a:t>
            </a:r>
            <a:r>
              <a:rPr lang="en-US" dirty="0" smtClean="0">
                <a:hlinkClick r:id="rId2"/>
              </a:rPr>
              <a:t>examples</a:t>
            </a:r>
            <a:r>
              <a:rPr lang="en-US" dirty="0" smtClean="0"/>
              <a:t> of deep learning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21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Networks: Pros and Cons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Can be used to model any datasets</a:t>
            </a:r>
          </a:p>
          <a:p>
            <a:pPr lvl="1"/>
            <a:r>
              <a:rPr lang="en-US" dirty="0" smtClean="0"/>
              <a:t>Arbitrary dataset complexity</a:t>
            </a:r>
          </a:p>
          <a:p>
            <a:pPr lvl="1"/>
            <a:r>
              <a:rPr lang="en-US" dirty="0" smtClean="0"/>
              <a:t>One type of algorithm can be used for many applications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Do not provide any interpretability</a:t>
            </a:r>
          </a:p>
          <a:p>
            <a:pPr lvl="1"/>
            <a:r>
              <a:rPr lang="en-US" dirty="0" smtClean="0"/>
              <a:t>The classification boundaries are hard to interpret</a:t>
            </a:r>
          </a:p>
          <a:p>
            <a:pPr lvl="1"/>
            <a:r>
              <a:rPr lang="en-US" dirty="0" smtClean="0"/>
              <a:t>The model is mostly "black box"</a:t>
            </a:r>
          </a:p>
          <a:p>
            <a:pPr lvl="1"/>
            <a:r>
              <a:rPr lang="en-US" dirty="0" smtClean="0"/>
              <a:t>NNs are not probabilistic (we can't get a confidence metric)</a:t>
            </a:r>
          </a:p>
          <a:p>
            <a:pPr lvl="1"/>
            <a:r>
              <a:rPr lang="en-US" dirty="0" smtClean="0">
                <a:hlinkClick r:id="rId2"/>
              </a:rPr>
              <a:t>"The Dark Secrets at the Heart of AI"</a:t>
            </a:r>
            <a:endParaRPr lang="en-US" dirty="0" smtClean="0"/>
          </a:p>
          <a:p>
            <a:pPr lvl="2"/>
            <a:r>
              <a:rPr lang="en-US" dirty="0" smtClean="0"/>
              <a:t>Solutions: trying to explain decisions, combining with other algorithms, etc.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Can be slow</a:t>
            </a:r>
          </a:p>
          <a:p>
            <a:pPr lvl="1"/>
            <a:r>
              <a:rPr lang="en-US" dirty="0" smtClean="0"/>
              <a:t>Other models usually train a lot faster, even if we use special hardware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NNs are not a substitute for understanding the problem deeply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49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Neural network layout</a:t>
                </a:r>
              </a:p>
              <a:p>
                <a:pPr lvl="1"/>
                <a:r>
                  <a:rPr lang="en-US" dirty="0" smtClean="0"/>
                  <a:t>Input(s) (+ bias unit)</a:t>
                </a:r>
              </a:p>
              <a:p>
                <a:pPr lvl="1"/>
                <a:r>
                  <a:rPr lang="en-US" dirty="0" smtClean="0"/>
                  <a:t>"Hidden layers" (+ bias units)</a:t>
                </a:r>
              </a:p>
              <a:p>
                <a:pPr lvl="1"/>
                <a:r>
                  <a:rPr lang="en-US" dirty="0" smtClean="0"/>
                  <a:t>Output(s)</a:t>
                </a:r>
              </a:p>
              <a:p>
                <a:r>
                  <a:rPr lang="en-US" dirty="0" smtClean="0"/>
                  <a:t>Each "node" is a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perceptron</a:t>
                </a:r>
              </a:p>
              <a:p>
                <a:r>
                  <a:rPr lang="en-US" dirty="0" smtClean="0"/>
                  <a:t>Each arrow carries 0 or 1, and is assigned a weight</a:t>
                </a:r>
              </a:p>
              <a:p>
                <a:r>
                  <a:rPr lang="en-US" dirty="0" smtClean="0"/>
                  <a:t>The layers are fully connected</a:t>
                </a:r>
              </a:p>
              <a:p>
                <a:pPr lvl="1"/>
                <a:r>
                  <a:rPr lang="en-US" dirty="0" smtClean="0"/>
                  <a:t>There are no connections within layers</a:t>
                </a:r>
              </a:p>
              <a:p>
                <a:r>
                  <a:rPr lang="en-US" dirty="0" smtClean="0"/>
                  <a:t>More than 1 hidden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"deep learning" (deep NN)</a:t>
                </a:r>
              </a:p>
              <a:p>
                <a:r>
                  <a:rPr lang="en-US" dirty="0" smtClean="0"/>
                  <a:t>How many layers? How many units per layer?</a:t>
                </a:r>
              </a:p>
              <a:p>
                <a:pPr lvl="1"/>
                <a:r>
                  <a:rPr lang="en-US" dirty="0" smtClean="0"/>
                  <a:t>We don't know :(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hyperparameter tuning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685" y="652549"/>
            <a:ext cx="3941900" cy="24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Learning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type of NN we look at is called a "feed-forward NN"</a:t>
            </a:r>
          </a:p>
          <a:p>
            <a:pPr lvl="1"/>
            <a:r>
              <a:rPr lang="en-US" dirty="0" smtClean="0"/>
              <a:t>Data flows only forward, there are no "back-links"</a:t>
            </a:r>
          </a:p>
          <a:p>
            <a:r>
              <a:rPr lang="en-US" dirty="0" smtClean="0"/>
              <a:t>Learning algorithm: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orward propagation / backpropagation</a:t>
            </a:r>
          </a:p>
          <a:p>
            <a:pPr lvl="1"/>
            <a:r>
              <a:rPr lang="en-US" dirty="0" smtClean="0"/>
              <a:t>Using the data, propagate the patterns from input to output</a:t>
            </a:r>
          </a:p>
          <a:p>
            <a:pPr lvl="1"/>
            <a:r>
              <a:rPr lang="en-US" dirty="0" smtClean="0"/>
              <a:t>Based on the output, calculate the error (using a cost function)</a:t>
            </a:r>
          </a:p>
          <a:p>
            <a:pPr lvl="1"/>
            <a:r>
              <a:rPr lang="en-US" dirty="0" smtClean="0"/>
              <a:t>Backpropagate the error (using derivatives), update the model</a:t>
            </a:r>
          </a:p>
          <a:p>
            <a:r>
              <a:rPr lang="en-US" dirty="0" smtClean="0"/>
              <a:t>We get the "final" weights after repeating the process </a:t>
            </a:r>
            <a:br>
              <a:rPr lang="en-US" dirty="0" smtClean="0"/>
            </a:br>
            <a:r>
              <a:rPr lang="en-US" dirty="0" smtClean="0"/>
              <a:t>for several epochs</a:t>
            </a:r>
          </a:p>
          <a:p>
            <a:r>
              <a:rPr lang="en-US" dirty="0" smtClean="0"/>
              <a:t>The math is a bit ugly</a:t>
            </a:r>
          </a:p>
          <a:p>
            <a:pPr lvl="1"/>
            <a:r>
              <a:rPr lang="en-US" dirty="0" smtClean="0"/>
              <a:t>You can read an explanation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61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1001</Words>
  <Application>Microsoft Office PowerPoint</Application>
  <PresentationFormat>Widescreen</PresentationFormat>
  <Paragraphs>349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Introduction to Neural Networks</vt:lpstr>
      <vt:lpstr>sli.do #MachineLearning</vt:lpstr>
      <vt:lpstr>Table of Contents</vt:lpstr>
      <vt:lpstr>Before We Start…</vt:lpstr>
      <vt:lpstr>Neural Networks</vt:lpstr>
      <vt:lpstr>Neural Networks</vt:lpstr>
      <vt:lpstr>Neural Networks: Pros and Cons</vt:lpstr>
      <vt:lpstr>Neural Network Architecture</vt:lpstr>
      <vt:lpstr>Neural Network Learning</vt:lpstr>
      <vt:lpstr>Neural Network Learning (2)</vt:lpstr>
      <vt:lpstr>Example: Classifying Handwritten Digits</vt:lpstr>
      <vt:lpstr>Neural Network Implementation</vt:lpstr>
      <vt:lpstr>PowerPoint Presentation</vt:lpstr>
      <vt:lpstr>Conventions</vt:lpstr>
      <vt:lpstr>Review: Logistic Regression</vt:lpstr>
      <vt:lpstr>Review: Logistic Regression (2)</vt:lpstr>
      <vt:lpstr>Computation Graphs</vt:lpstr>
      <vt:lpstr>Gradients on Computational Graphs</vt:lpstr>
      <vt:lpstr>Gradients on Computational Graphs (2)</vt:lpstr>
      <vt:lpstr>Gradients on Computational Graphs (3)</vt:lpstr>
      <vt:lpstr>Gradients on Computational Graphs (4)</vt:lpstr>
      <vt:lpstr>Putting It All Together</vt:lpstr>
      <vt:lpstr>Generalization: Many Examples</vt:lpstr>
      <vt:lpstr>Perceptron</vt:lpstr>
      <vt:lpstr>Neural Network</vt:lpstr>
      <vt:lpstr>Neural Network Implementation</vt:lpstr>
      <vt:lpstr>Neural Network Implementation (2)</vt:lpstr>
      <vt:lpstr>Extensions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196</cp:revision>
  <dcterms:created xsi:type="dcterms:W3CDTF">2017-09-11T12:40:37Z</dcterms:created>
  <dcterms:modified xsi:type="dcterms:W3CDTF">2020-10-20T21:11:40Z</dcterms:modified>
</cp:coreProperties>
</file>