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57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6" r:id="rId27"/>
    <p:sldId id="283" r:id="rId28"/>
    <p:sldId id="284" r:id="rId29"/>
    <p:sldId id="285" r:id="rId30"/>
    <p:sldId id="259" r:id="rId31"/>
    <p:sldId id="261" r:id="rId3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  <a:srgbClr val="4D4D4D"/>
    <a:srgbClr val="8BC34A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1.4.2020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1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30.png"/><Relationship Id="rId5" Type="http://schemas.openxmlformats.org/officeDocument/2006/relationships/image" Target="../media/image28.gif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20.xml"/><Relationship Id="rId7" Type="http://schemas.openxmlformats.org/officeDocument/2006/relationships/image" Target="../media/image34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33.png"/><Relationship Id="rId5" Type="http://schemas.openxmlformats.org/officeDocument/2006/relationships/hyperlink" Target="http://www.math.com/tables/derivatives/tableof.htm" TargetMode="External"/><Relationship Id="rId10" Type="http://schemas.openxmlformats.org/officeDocument/2006/relationships/image" Target="../media/image37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2.sli.do/event/yysbwb2e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5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44.gif"/><Relationship Id="rId5" Type="http://schemas.openxmlformats.org/officeDocument/2006/relationships/image" Target="../media/image43.jpe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hyperlink" Target="https://www.youtube.com/watch?v=C7ducZoLKgw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5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53.png"/><Relationship Id="rId5" Type="http://schemas.openxmlformats.org/officeDocument/2006/relationships/image" Target="../media/image52.gif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tags" Target="../tags/tag6.xm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2.gif"/><Relationship Id="rId4" Type="http://schemas.openxmlformats.org/officeDocument/2006/relationships/tags" Target="../tags/tag7.xm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0.xml"/><Relationship Id="rId7" Type="http://schemas.openxmlformats.org/officeDocument/2006/relationships/image" Target="../media/image16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5.png"/><Relationship Id="rId5" Type="http://schemas.openxmlformats.org/officeDocument/2006/relationships/hyperlink" Target="https://www.youtube.com/watch?v=YokKp3pwVFc" TargetMode="External"/><Relationship Id="rId10" Type="http://schemas.openxmlformats.org/officeDocument/2006/relationships/image" Target="../media/image19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Calculus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Looking at functions in detail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iordan93@gmail.com</a:t>
            </a:r>
            <a:endParaRPr lang="bg-BG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3" t="-11305" r="3249" b="-6347"/>
          <a:stretch/>
        </p:blipFill>
        <p:spPr>
          <a:xfrm>
            <a:off x="7830590" y="3976964"/>
            <a:ext cx="2692268" cy="2690536"/>
          </a:xfrm>
        </p:spPr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Derivatives and Velocity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all know that</a:t>
                </a:r>
              </a:p>
              <a:p>
                <a:pPr lvl="1"/>
                <a:r>
                  <a:rPr lang="en-US" dirty="0" smtClean="0"/>
                  <a:t>But that's mostly useless</a:t>
                </a:r>
              </a:p>
              <a:p>
                <a:pPr lvl="1"/>
                <a:r>
                  <a:rPr lang="en-US" dirty="0" smtClean="0"/>
                  <a:t>Travelling is not done at a uniform velocity, it's not a fixed number</a:t>
                </a:r>
                <a:br>
                  <a:rPr lang="en-US" dirty="0" smtClean="0"/>
                </a:br>
                <a:r>
                  <a:rPr lang="en-US" dirty="0" smtClean="0"/>
                  <a:t>but a function of time: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Instantaneous velocity:</a:t>
                </a:r>
              </a:p>
              <a:p>
                <a:r>
                  <a:rPr lang="en-US" dirty="0" smtClean="0"/>
                  <a:t>Computing instantaneous velocity from travelled distance</a:t>
                </a:r>
              </a:p>
              <a:p>
                <a:pPr lvl="1"/>
                <a:r>
                  <a:rPr lang="en-US" dirty="0" smtClean="0"/>
                  <a:t>Say,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; say we start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and finish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Final distance: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Average speed: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But we cover different distances for the same time</a:t>
                </a:r>
              </a:p>
              <a:p>
                <a:pPr lvl="2"/>
                <a:r>
                  <a:rPr lang="en-US" dirty="0" smtClean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=1−0=1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=16−9=7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≤5</m:t>
                    </m:r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=25−16=9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And neither of these is even close to the average speed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644" y="843742"/>
            <a:ext cx="612733" cy="4587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633" y="2513765"/>
            <a:ext cx="2169589" cy="32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2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Derivatives and Velocity (2)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Let's calculate the instantaneous velocity</a:t>
                </a:r>
              </a:p>
              <a:p>
                <a:pPr lvl="1"/>
                <a:r>
                  <a:rPr lang="en-US" dirty="0" smtClean="0"/>
                  <a:t>Fix time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But…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how can we move</a:t>
                </a:r>
                <a:r>
                  <a:rPr lang="en-US" dirty="0" smtClean="0"/>
                  <a:t> if time is fixed?</a:t>
                </a:r>
              </a:p>
              <a:p>
                <a:r>
                  <a:rPr lang="en-US" dirty="0" smtClean="0"/>
                  <a:t>Let's apply our previous idea</a:t>
                </a:r>
              </a:p>
              <a:p>
                <a:pPr lvl="1"/>
                <a:r>
                  <a:rPr lang="en-US" dirty="0" smtClean="0"/>
                  <a:t>Nudge time a tiny bit and see how the distance changes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=3,01</m:t>
                    </m:r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3,01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3,01−3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3,01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=6,01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=3,00001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3,00001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3,00001−3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3,00001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,00001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=6,00001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More generally, if we nudge time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, we'll get </a:t>
                </a:r>
                <a:br>
                  <a:rPr lang="en-US" dirty="0" smtClean="0"/>
                </a:br>
                <a:r>
                  <a:rPr lang="en-US" dirty="0" smtClean="0"/>
                  <a:t>an approximation of the instantaneous velocity: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  <a:p>
                <a:pPr lvl="2"/>
                <a:r>
                  <a:rPr lang="en-US" dirty="0" smtClean="0"/>
                  <a:t>This approximation will get increasingly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more accurate</a:t>
                </a:r>
                <a:r>
                  <a:rPr lang="en-US" dirty="0" smtClean="0"/>
                  <a:t>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becomes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smaller</a:t>
                </a:r>
              </a:p>
              <a:p>
                <a:pPr lvl="2"/>
                <a:r>
                  <a:rPr lang="en-US" dirty="0" smtClean="0"/>
                  <a:t>Smaller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better approximation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346" y="4825998"/>
            <a:ext cx="4142830" cy="52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0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Derivatives and Velocity (3)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How does the velocity behave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 lvl="1"/>
                <a:r>
                  <a:rPr lang="en-US" dirty="0" smtClean="0"/>
                  <a:t>Note that we </a:t>
                </a:r>
                <a:r>
                  <a:rPr lang="en-US" b="1" dirty="0" smtClean="0">
                    <a:solidFill>
                      <a:srgbClr val="2196F3"/>
                    </a:solidFill>
                  </a:rPr>
                  <a:t>cannot</a:t>
                </a:r>
                <a:r>
                  <a:rPr lang="en-US" dirty="0" smtClean="0"/>
                  <a:t>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, this will freeze time</a:t>
                </a:r>
              </a:p>
              <a:p>
                <a:pPr lvl="1"/>
                <a:r>
                  <a:rPr lang="en-US" dirty="0" smtClean="0"/>
                  <a:t>Math notation: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 smtClean="0"/>
                  <a:t>, we write it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dirty="0" smtClean="0"/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  <a:p>
                <a:r>
                  <a:rPr lang="en-US" dirty="0" smtClean="0"/>
                  <a:t>We now have a nice definition of velocity</a:t>
                </a:r>
              </a:p>
              <a:p>
                <a:pPr lvl="1"/>
                <a:r>
                  <a:rPr lang="en-US" dirty="0" smtClean="0"/>
                  <a:t>But what does it mean mathematically?</a:t>
                </a:r>
              </a:p>
              <a:p>
                <a:pPr lvl="2"/>
                <a:r>
                  <a:rPr lang="en-US" dirty="0" smtClean="0"/>
                  <a:t>Velocity =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rate of change</a:t>
                </a:r>
                <a:r>
                  <a:rPr lang="en-US" dirty="0" smtClean="0"/>
                  <a:t> of travelled distance over time</a:t>
                </a:r>
              </a:p>
              <a:p>
                <a:pPr lvl="1"/>
                <a:r>
                  <a:rPr lang="en-US" dirty="0" smtClean="0"/>
                  <a:t>The rate of change of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as its argument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changes,</a:t>
                </a:r>
                <a:br>
                  <a:rPr lang="en-US" dirty="0" smtClean="0"/>
                </a:br>
                <a:r>
                  <a:rPr lang="en-US" dirty="0" smtClean="0"/>
                  <a:t>is called the </a:t>
                </a:r>
                <a:r>
                  <a:rPr lang="en-US" b="1" dirty="0" smtClean="0">
                    <a:solidFill>
                      <a:srgbClr val="2196F3"/>
                    </a:solidFill>
                  </a:rPr>
                  <a:t>first derivative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196F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2196F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2196F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2196F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2196F3"/>
                    </a:solidFill>
                  </a:rPr>
                  <a:t>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196F3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Math notation: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Note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 smtClean="0"/>
                  <a:t> is only notation, it is not equal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2"/>
                <a:endParaRPr lang="en-US" dirty="0" smtClean="0"/>
              </a:p>
              <a:p>
                <a:pPr lvl="1"/>
                <a:r>
                  <a:rPr lang="en-US" dirty="0" smtClean="0"/>
                  <a:t>Definition: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51" y="2130357"/>
            <a:ext cx="3261053" cy="590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875" y="5906654"/>
            <a:ext cx="3443806" cy="59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5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Interpretation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52055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r>
                  <a:rPr lang="en-US" dirty="0" smtClean="0"/>
                  <a:t>The numerator</a:t>
                </a:r>
                <a:r>
                  <a:rPr lang="en-US" dirty="0"/>
                  <a:t> </a:t>
                </a:r>
                <a:r>
                  <a:rPr lang="en-US" dirty="0" smtClean="0"/>
                  <a:t>is equal to the chord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𝑃𝑄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 approaches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chord becomes the same as</a:t>
                </a:r>
                <a:br>
                  <a:rPr lang="en-US" dirty="0" smtClean="0"/>
                </a:br>
                <a:r>
                  <a:rPr lang="en-US" dirty="0" smtClean="0"/>
                  <a:t>the tangent line at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angle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: slope of the tangent line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Geometrically, the derivative at a given point is </a:t>
                </a:r>
                <a:r>
                  <a:rPr lang="en-US" b="1" dirty="0" smtClean="0"/>
                  <a:t>equal</a:t>
                </a:r>
                <a:r>
                  <a:rPr lang="en-US" dirty="0" smtClean="0"/>
                  <a:t> to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the slope</a:t>
                </a:r>
                <a:br>
                  <a:rPr lang="en-US" dirty="0" smtClean="0">
                    <a:solidFill>
                      <a:srgbClr val="2196F3"/>
                    </a:solidFill>
                  </a:rPr>
                </a:br>
                <a:r>
                  <a:rPr lang="en-US" dirty="0" smtClean="0">
                    <a:solidFill>
                      <a:srgbClr val="2196F3"/>
                    </a:solidFill>
                  </a:rPr>
                  <a:t>of the tangent line</a:t>
                </a:r>
                <a:r>
                  <a:rPr lang="en-US" dirty="0" smtClean="0"/>
                  <a:t> to the function at this point</a:t>
                </a:r>
              </a:p>
              <a:p>
                <a:r>
                  <a:rPr lang="en-US" dirty="0" smtClean="0"/>
                  <a:t>This is what calculus is all about</a:t>
                </a:r>
              </a:p>
              <a:p>
                <a:pPr lvl="1"/>
                <a:r>
                  <a:rPr lang="en-US" b="1" dirty="0" smtClean="0">
                    <a:solidFill>
                      <a:srgbClr val="2196F3"/>
                    </a:solidFill>
                  </a:rPr>
                  <a:t>Zooming in really close</a:t>
                </a:r>
                <a:r>
                  <a:rPr lang="en-US" dirty="0" smtClean="0"/>
                  <a:t> until everything appears as a straight line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52055"/>
                <a:ext cx="11720941" cy="5869420"/>
              </a:xfrm>
              <a:blipFill>
                <a:blip r:embed="rId4"/>
                <a:stretch>
                  <a:fillRect l="-832" t="-1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140" y="1475572"/>
            <a:ext cx="4013660" cy="28396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3" y="818803"/>
            <a:ext cx="3130733" cy="5365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27" y="3786765"/>
            <a:ext cx="2822731" cy="52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6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Derivatives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Note that we have two definitions</a:t>
                </a:r>
              </a:p>
              <a:p>
                <a:pPr lvl="1"/>
                <a:r>
                  <a:rPr lang="en-US" dirty="0" smtClean="0"/>
                  <a:t>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at a fixed point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(e.g.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 smtClean="0"/>
                  <a:t>): this is a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number</a:t>
                </a:r>
              </a:p>
              <a:p>
                <a:pPr lvl="1"/>
                <a:r>
                  <a:rPr lang="en-US" dirty="0" smtClean="0"/>
                  <a:t>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at any point</a:t>
                </a:r>
                <a:r>
                  <a:rPr lang="en-US" dirty="0" smtClean="0"/>
                  <a:t>: this is another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function</a:t>
                </a:r>
              </a:p>
              <a:p>
                <a:r>
                  <a:rPr lang="en-US" dirty="0" smtClean="0"/>
                  <a:t>Calculate the 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−8</m:t>
                    </m:r>
                  </m:oMath>
                </a14:m>
                <a:r>
                  <a:rPr lang="en-US" dirty="0" smtClean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We're doing a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numerical approximation</a:t>
                </a:r>
              </a:p>
              <a:p>
                <a:pPr lvl="1"/>
                <a:r>
                  <a:rPr lang="en-US" dirty="0" smtClean="0"/>
                  <a:t>We can't work with infinitesimally small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but we can get away with</a:t>
                </a:r>
                <a:br>
                  <a:rPr lang="en-US" dirty="0" smtClean="0"/>
                </a:br>
                <a:r>
                  <a:rPr lang="en-US" dirty="0" smtClean="0"/>
                  <a:t>something quite small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We can also do this </a:t>
                </a:r>
                <a:r>
                  <a:rPr lang="en-US" b="1" dirty="0" smtClean="0">
                    <a:solidFill>
                      <a:srgbClr val="2196F3"/>
                    </a:solidFill>
                  </a:rPr>
                  <a:t>analytically</a:t>
                </a:r>
              </a:p>
              <a:p>
                <a:pPr lvl="1"/>
                <a:r>
                  <a:rPr lang="en-US" dirty="0" smtClean="0"/>
                  <a:t>A fancy term for "with pen and paper"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967053" y="3786765"/>
            <a:ext cx="9041471" cy="1631216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calculate_derivative(f, a, h = </a:t>
            </a:r>
            <a:r>
              <a:rPr lang="pt-BR" sz="2000" dirty="0">
                <a:solidFill>
                  <a:srgbClr val="09885A"/>
                </a:solidFill>
                <a:latin typeface="Consolas" panose="020B0609020204030204" pitchFamily="49" charset="0"/>
              </a:rPr>
              <a:t>1e-7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pt-B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pt-B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(f(a + h) - f(a)) / h</a:t>
            </a:r>
          </a:p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(calculate_derivative(</a:t>
            </a: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x: </a:t>
            </a:r>
            <a:r>
              <a:rPr lang="pt-BR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* x**</a:t>
            </a:r>
            <a:r>
              <a:rPr lang="pt-BR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* x - </a:t>
            </a:r>
            <a:r>
              <a:rPr lang="pt-BR" sz="20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pt-B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23.00000026878024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82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Derivatives Analytically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Let's take a relatively simple function like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We're looking for approximation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is small, </a:t>
                </a:r>
                <a:br>
                  <a:rPr lang="en-US" dirty="0" smtClean="0"/>
                </a:br>
                <a:r>
                  <a:rPr lang="en-US" dirty="0" smtClean="0"/>
                  <a:t>so let's ignore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Ignoring higher-order terms is completely valid (</a:t>
                </a:r>
                <a:r>
                  <a:rPr lang="en-US" dirty="0"/>
                  <a:t>and is done </a:t>
                </a:r>
                <a:r>
                  <a:rPr lang="en-US" dirty="0" smtClean="0"/>
                  <a:t>often)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  <a:p>
                <a:pPr lvl="1"/>
                <a:r>
                  <a:rPr lang="en-US" dirty="0" smtClean="0"/>
                  <a:t>Note that the derivative </a:t>
                </a:r>
                <a:r>
                  <a:rPr lang="en-US" b="1" dirty="0" smtClean="0"/>
                  <a:t>does not depend</a:t>
                </a:r>
                <a:r>
                  <a:rPr lang="en-US" dirty="0" smtClean="0"/>
                  <a:t> on the tiny shift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We can do this for every function</a:t>
                </a:r>
              </a:p>
              <a:p>
                <a:pPr lvl="1"/>
                <a:r>
                  <a:rPr lang="en-US" dirty="0" smtClean="0"/>
                  <a:t>We have precomputed </a:t>
                </a:r>
                <a:r>
                  <a:rPr lang="en-US" dirty="0" smtClean="0">
                    <a:hlinkClick r:id="rId5"/>
                  </a:rPr>
                  <a:t>tables of derivatives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99" y="1342967"/>
            <a:ext cx="5474150" cy="5596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468" y="2178985"/>
            <a:ext cx="4718931" cy="5579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85" y="4491281"/>
            <a:ext cx="2863996" cy="5243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44507" y="921750"/>
            <a:ext cx="2331414" cy="222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8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Derivatives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 derivative of a constant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) is 0</a:t>
                </a:r>
              </a:p>
              <a:p>
                <a:r>
                  <a:rPr lang="en-US" dirty="0" smtClean="0"/>
                  <a:t>Derivatives are linear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±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Product rule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Derivative of a function composition</a:t>
                </a:r>
              </a:p>
              <a:p>
                <a:pPr lvl="1"/>
                <a:r>
                  <a:rPr lang="en-US" dirty="0" smtClean="0"/>
                  <a:t>Also called </a:t>
                </a:r>
                <a:r>
                  <a:rPr lang="en-US" b="1" dirty="0" smtClean="0">
                    <a:solidFill>
                      <a:srgbClr val="2196F3"/>
                    </a:solidFill>
                  </a:rPr>
                  <a:t>chain rule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Looks better in the other notation: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𝑑𝑔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𝑑𝑔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We can prove these using the geometric intuition or the definition</a:t>
                </a:r>
              </a:p>
              <a:p>
                <a:pPr lvl="1"/>
                <a:r>
                  <a:rPr lang="en-US" dirty="0" smtClean="0"/>
                  <a:t>This is left as an exercise for the reader :)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38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Derivatives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second derivative of a function is the first derivative of</a:t>
                </a:r>
                <a:br>
                  <a:rPr lang="en-US" dirty="0" smtClean="0"/>
                </a:br>
                <a:r>
                  <a:rPr lang="en-US" dirty="0" smtClean="0"/>
                  <a:t>its first derivative</a:t>
                </a:r>
              </a:p>
              <a:p>
                <a:pPr lvl="1"/>
                <a:r>
                  <a:rPr lang="en-US" dirty="0" smtClean="0"/>
                  <a:t>Interpretation: "rate of change of the rate of change"</a:t>
                </a:r>
              </a:p>
              <a:p>
                <a:pPr lvl="1"/>
                <a:r>
                  <a:rPr lang="en-US" dirty="0" smtClean="0"/>
                  <a:t>… a.k.a. acceleration</a:t>
                </a:r>
              </a:p>
              <a:p>
                <a:pPr lvl="1"/>
                <a:r>
                  <a:rPr lang="en-US" dirty="0" smtClean="0"/>
                  <a:t>Notation: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/>
                  <a:t>This can be applied arbitrary many </a:t>
                </a:r>
                <a:r>
                  <a:rPr lang="en-US" dirty="0" smtClean="0"/>
                  <a:t>times</a:t>
                </a:r>
              </a:p>
              <a:p>
                <a:pPr lvl="1"/>
                <a:r>
                  <a:rPr lang="en-US" dirty="0" smtClean="0"/>
                  <a:t>E.g. rate of change of acceleration: third derivative</a:t>
                </a:r>
              </a:p>
              <a:p>
                <a:pPr lvl="2"/>
                <a:r>
                  <a:rPr lang="en-US" dirty="0" smtClean="0"/>
                  <a:t>a.k.a. "jerk"… don't ask me why</a:t>
                </a:r>
                <a:endParaRPr lang="en-US" dirty="0"/>
              </a:p>
              <a:p>
                <a:pPr lvl="1"/>
                <a:r>
                  <a:rPr lang="en-US" dirty="0" smtClean="0"/>
                  <a:t>Third, fourth, etc. derivatives;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-th derivative notation: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E.g.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776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Extrema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Even if we don't know the function,</a:t>
                </a:r>
                <a:br>
                  <a:rPr lang="en-US" dirty="0" smtClean="0"/>
                </a:br>
                <a:r>
                  <a:rPr lang="en-US" dirty="0" smtClean="0"/>
                  <a:t>its derivatives give us useful information</a:t>
                </a:r>
              </a:p>
              <a:p>
                <a:r>
                  <a:rPr lang="en-US" dirty="0" smtClean="0"/>
                  <a:t>Consider the drawn function</a:t>
                </a:r>
              </a:p>
              <a:p>
                <a:pPr lvl="1"/>
                <a:r>
                  <a:rPr lang="en-US" dirty="0" smtClean="0"/>
                  <a:t>The smallest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called</a:t>
                </a:r>
                <a:br>
                  <a:rPr lang="en-US" dirty="0" smtClean="0"/>
                </a:br>
                <a:r>
                  <a:rPr lang="en-US" dirty="0" smtClean="0"/>
                  <a:t>a </a:t>
                </a:r>
                <a:r>
                  <a:rPr lang="en-US" b="1" dirty="0" smtClean="0">
                    <a:solidFill>
                      <a:srgbClr val="2196F3"/>
                    </a:solidFill>
                  </a:rPr>
                  <a:t>global minimum</a:t>
                </a:r>
              </a:p>
              <a:p>
                <a:pPr lvl="1"/>
                <a:r>
                  <a:rPr lang="en-US" dirty="0" smtClean="0"/>
                  <a:t>Conversely, largest value: </a:t>
                </a:r>
                <a:br>
                  <a:rPr lang="en-US" dirty="0" smtClean="0"/>
                </a:br>
                <a:r>
                  <a:rPr lang="en-US" b="1" dirty="0" smtClean="0">
                    <a:solidFill>
                      <a:srgbClr val="2196F3"/>
                    </a:solidFill>
                  </a:rPr>
                  <a:t>global maximum</a:t>
                </a:r>
              </a:p>
              <a:p>
                <a:r>
                  <a:rPr lang="en-US" dirty="0" smtClean="0"/>
                  <a:t>These are collectively called extrema (plural of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extremum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Smallest / largest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in a tiny range: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local min / max</a:t>
                </a:r>
              </a:p>
              <a:p>
                <a:r>
                  <a:rPr lang="en-US" dirty="0" smtClean="0"/>
                  <a:t>More formally, we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has a maximum at, say,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 smtClean="0"/>
                  <a:t> if the</a:t>
                </a:r>
                <a:br>
                  <a:rPr lang="en-US" dirty="0" smtClean="0"/>
                </a:br>
                <a:r>
                  <a:rPr lang="en-US" dirty="0" smtClean="0"/>
                  <a:t>function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US" dirty="0" smtClean="0"/>
                  <a:t> is bigger than the function values immediately</a:t>
                </a:r>
                <a:br>
                  <a:rPr lang="en-US" dirty="0" smtClean="0"/>
                </a:br>
                <a:r>
                  <a:rPr lang="en-US" dirty="0" smtClean="0"/>
                  <a:t>to the left and right</a:t>
                </a:r>
              </a:p>
              <a:p>
                <a:pPr lvl="1"/>
                <a:r>
                  <a:rPr lang="en-US" dirty="0" smtClean="0"/>
                  <a:t>The complete definition involves limits</a:t>
                </a:r>
              </a:p>
              <a:p>
                <a:pPr lvl="1"/>
                <a:r>
                  <a:rPr lang="en-US" dirty="0" smtClean="0"/>
                  <a:t>The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of min / max (e.g.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 smtClean="0"/>
                  <a:t>) are called </a:t>
                </a:r>
                <a:r>
                  <a:rPr lang="en-US" b="1" dirty="0" smtClean="0">
                    <a:solidFill>
                      <a:srgbClr val="2196F3"/>
                    </a:solidFill>
                  </a:rPr>
                  <a:t>critical points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183" y="673330"/>
            <a:ext cx="4091767" cy="204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4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Extrema (2)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Notice how the tangent line behaves</a:t>
                </a:r>
              </a:p>
              <a:p>
                <a:pPr lvl="1"/>
                <a:r>
                  <a:rPr lang="en-US" dirty="0" smtClean="0"/>
                  <a:t>At max / min,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Around max / min,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changes its sign</a:t>
                </a:r>
              </a:p>
              <a:p>
                <a:r>
                  <a:rPr lang="en-US" dirty="0" smtClean="0"/>
                  <a:t>Also notice that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 in a given interval, the function increases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 smtClean="0"/>
                  <a:t>, the function decreases</a:t>
                </a:r>
              </a:p>
              <a:p>
                <a:r>
                  <a:rPr lang="en-US" dirty="0" smtClean="0"/>
                  <a:t>Therefore,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behaves like this</a:t>
                </a:r>
              </a:p>
              <a:p>
                <a:pPr lvl="1"/>
                <a:r>
                  <a:rPr lang="en-US" dirty="0" smtClean="0"/>
                  <a:t>Increasing; stop; decreasing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local maximum</a:t>
                </a:r>
              </a:p>
              <a:p>
                <a:pPr lvl="1"/>
                <a:r>
                  <a:rPr lang="en-US" dirty="0" smtClean="0"/>
                  <a:t>Decreasing; stop; increasing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local minimum</a:t>
                </a:r>
              </a:p>
              <a:p>
                <a:r>
                  <a:rPr lang="en-US" dirty="0" smtClean="0"/>
                  <a:t>The second derivative gives us more information</a:t>
                </a:r>
                <a:br>
                  <a:rPr lang="en-US" dirty="0" smtClean="0"/>
                </a:br>
                <a:r>
                  <a:rPr lang="en-US" dirty="0" smtClean="0"/>
                  <a:t>about whether the function is "concave up" </a:t>
                </a:r>
                <a:br>
                  <a:rPr lang="en-US" dirty="0" smtClean="0"/>
                </a:br>
                <a:r>
                  <a:rPr lang="en-US" dirty="0" smtClean="0"/>
                  <a:t>or "concave down"</a:t>
                </a:r>
              </a:p>
              <a:p>
                <a:pPr lvl="1"/>
                <a:r>
                  <a:rPr lang="en-US" dirty="0" smtClean="0"/>
                  <a:t>More specifically, its sign</a:t>
                </a:r>
              </a:p>
              <a:p>
                <a:pPr lvl="1"/>
                <a:r>
                  <a:rPr lang="en-US" dirty="0" smtClean="0"/>
                  <a:t>These are sometimes called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convex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and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concave</a:t>
                </a:r>
                <a:r>
                  <a:rPr lang="en-US" dirty="0" smtClean="0"/>
                  <a:t> functions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265" y="336578"/>
            <a:ext cx="2867025" cy="1895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472" y="4148051"/>
            <a:ext cx="3274332" cy="246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0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sli.do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#MathForDevs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7764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Integrals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Areas and accumulation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9881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under a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Look back to the motivating example</a:t>
                </a:r>
              </a:p>
              <a:p>
                <a:r>
                  <a:rPr lang="en-US" dirty="0" smtClean="0"/>
                  <a:t>How can we find the area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"under" a curve given by a function?</a:t>
                </a:r>
              </a:p>
              <a:p>
                <a:pPr lvl="1"/>
                <a:r>
                  <a:rPr lang="en-US" dirty="0" smtClean="0"/>
                  <a:t>What is the shaded area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 smtClean="0"/>
                  <a:t>)?</a:t>
                </a:r>
              </a:p>
              <a:p>
                <a:r>
                  <a:rPr lang="en-US" b="1" dirty="0" smtClean="0"/>
                  <a:t>Approach:</a:t>
                </a:r>
                <a:r>
                  <a:rPr lang="en-US" dirty="0" smtClean="0"/>
                  <a:t> approximate and zoom in</a:t>
                </a:r>
              </a:p>
              <a:p>
                <a:r>
                  <a:rPr lang="en-US" dirty="0" smtClean="0"/>
                  <a:t>Divide the x-axis into equal intervals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Approximate the area with trapezoids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  <a:p>
                <a:r>
                  <a:rPr lang="en-US" dirty="0" smtClean="0"/>
                  <a:t>If the intervals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are really small, the trapezoids</a:t>
                </a:r>
                <a:br>
                  <a:rPr lang="en-US" dirty="0" smtClean="0"/>
                </a:br>
                <a:r>
                  <a:rPr lang="en-US" dirty="0" smtClean="0"/>
                  <a:t>will look like rectangles</a:t>
                </a:r>
              </a:p>
              <a:p>
                <a:endParaRPr lang="en-US" dirty="0"/>
              </a:p>
              <a:p>
                <a:r>
                  <a:rPr lang="en-US" dirty="0" smtClean="0"/>
                  <a:t>Smaller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better approximation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http://www.a-levelmathstutor.com/images/integration/curve-area02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150" y="1828800"/>
            <a:ext cx="3015244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 2" descr="http://tutorial.math.lamar.edu/Classes/CalcII/ApproximatingDefIntegrals_files/image002.gif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4445942"/>
            <a:ext cx="3085165" cy="218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01" y="3652408"/>
            <a:ext cx="1119945" cy="5416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81" y="5285585"/>
            <a:ext cx="1484583" cy="25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of a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At the limit,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 smtClean="0"/>
                  <a:t>, so we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 sum is denoted differently:</a:t>
                </a:r>
              </a:p>
              <a:p>
                <a:pPr lvl="1"/>
                <a:endParaRPr lang="en-US" b="1" dirty="0" smtClean="0"/>
              </a:p>
              <a:p>
                <a:pPr lvl="1"/>
                <a:r>
                  <a:rPr lang="en-US" dirty="0" smtClean="0"/>
                  <a:t>This is called the </a:t>
                </a:r>
                <a:r>
                  <a:rPr lang="en-US" b="1" dirty="0" smtClean="0">
                    <a:solidFill>
                      <a:srgbClr val="2196F3"/>
                    </a:solidFill>
                  </a:rPr>
                  <a:t>definite integral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b="1" dirty="0" smtClean="0"/>
                  <a:t>Note: </a:t>
                </a:r>
                <a:r>
                  <a:rPr lang="en-US" dirty="0" smtClean="0"/>
                  <a:t>don't forget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dirty="0" smtClean="0"/>
                  <a:t> after the function!</a:t>
                </a:r>
              </a:p>
              <a:p>
                <a:r>
                  <a:rPr lang="en-US" b="1" dirty="0" smtClean="0">
                    <a:solidFill>
                      <a:srgbClr val="2196F3"/>
                    </a:solidFill>
                  </a:rPr>
                  <a:t>Indefinite integral</a:t>
                </a:r>
                <a:r>
                  <a:rPr lang="en-US" dirty="0" smtClean="0"/>
                  <a:t>: the same, without the end points</a:t>
                </a:r>
              </a:p>
              <a:p>
                <a:pPr lvl="1"/>
                <a:r>
                  <a:rPr lang="en-US" dirty="0" smtClean="0"/>
                  <a:t>Like derivatives, the definite integral is a number</a:t>
                </a:r>
              </a:p>
              <a:p>
                <a:pPr lvl="1"/>
                <a:r>
                  <a:rPr lang="en-US" dirty="0" smtClean="0"/>
                  <a:t>The indefinite integral is a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Calculating integrals</a:t>
                </a:r>
              </a:p>
              <a:p>
                <a:pPr lvl="1"/>
                <a:r>
                  <a:rPr lang="en-US" dirty="0" smtClean="0"/>
                  <a:t>Analytically – very difficult (unlike derivatives)</a:t>
                </a:r>
              </a:p>
              <a:p>
                <a:pPr lvl="1"/>
                <a:r>
                  <a:rPr lang="en-US" dirty="0" smtClean="0"/>
                  <a:t>Numerically – apply the trapezoidal rule</a:t>
                </a:r>
              </a:p>
              <a:p>
                <a:pPr lvl="2"/>
                <a:r>
                  <a:rPr lang="en-US" dirty="0" smtClean="0"/>
                  <a:t>Use a small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dirty="0" smtClean="0"/>
                  <a:t>, like before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866" y="1220661"/>
            <a:ext cx="3461773" cy="73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6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Fundamental Theorem of Calculus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8079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Antiderivatives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antiderivative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of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such a function</a:t>
                </a:r>
                <a:br>
                  <a:rPr lang="en-US" dirty="0" smtClean="0"/>
                </a:br>
                <a:r>
                  <a:rPr lang="en-US" dirty="0" smtClean="0"/>
                  <a:t>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It's also called the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primitive function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Note that since the derivative of a constant is zero, there are many</a:t>
                </a:r>
                <a:br>
                  <a:rPr lang="en-US" dirty="0" smtClean="0"/>
                </a:br>
                <a:r>
                  <a:rPr lang="en-US" dirty="0" smtClean="0"/>
                  <a:t>antiderivatives: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)′=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Therefore, we can know the antiderivative only </a:t>
                </a:r>
                <a:br>
                  <a:rPr lang="en-US" dirty="0" smtClean="0"/>
                </a:br>
                <a:r>
                  <a:rPr lang="en-US" dirty="0" smtClean="0"/>
                  <a:t>up to an arbitrary additive constant</a:t>
                </a:r>
              </a:p>
              <a:p>
                <a:r>
                  <a:rPr lang="en-US" dirty="0" smtClean="0"/>
                  <a:t>If we do definite integrals,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does not apply – we know the area exactly</a:t>
                </a:r>
              </a:p>
              <a:p>
                <a:r>
                  <a:rPr lang="en-US" dirty="0" smtClean="0"/>
                  <a:t>If we do indefinite integrals, we must always add the constant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36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Theorem of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indefinite integral of a function is related to its antiderivative</a:t>
            </a:r>
            <a:br>
              <a:rPr lang="en-US" dirty="0" smtClean="0"/>
            </a:br>
            <a:r>
              <a:rPr lang="en-US" dirty="0" smtClean="0"/>
              <a:t>and can be reversed via differentiation</a:t>
            </a:r>
          </a:p>
          <a:p>
            <a:r>
              <a:rPr lang="en-US" dirty="0"/>
              <a:t>The definite integral of a function can be computed using one</a:t>
            </a:r>
            <a:br>
              <a:rPr lang="en-US" dirty="0"/>
            </a:br>
            <a:r>
              <a:rPr lang="en-US" dirty="0"/>
              <a:t>of its infinitely many </a:t>
            </a:r>
            <a:r>
              <a:rPr lang="en-US" dirty="0" smtClean="0"/>
              <a:t>antiderivatives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Simply, </a:t>
            </a:r>
            <a:r>
              <a:rPr lang="en-US" dirty="0" smtClean="0">
                <a:solidFill>
                  <a:srgbClr val="2196F3"/>
                </a:solidFill>
              </a:rPr>
              <a:t>differentiation and integration are inverse functions</a:t>
            </a:r>
          </a:p>
          <a:p>
            <a:r>
              <a:rPr lang="en-US" dirty="0" smtClean="0"/>
              <a:t>Proof: </a:t>
            </a:r>
            <a:r>
              <a:rPr lang="en-US" dirty="0" smtClean="0">
                <a:hlinkClick r:id="rId4"/>
              </a:rPr>
              <a:t>Khan Academy</a:t>
            </a:r>
            <a:endParaRPr lang="en-US" dirty="0" smtClean="0"/>
          </a:p>
          <a:p>
            <a:r>
              <a:rPr lang="en-US" dirty="0" smtClean="0"/>
              <a:t>Intuition</a:t>
            </a:r>
          </a:p>
          <a:p>
            <a:pPr lvl="1"/>
            <a:r>
              <a:rPr lang="en-US" dirty="0"/>
              <a:t>The sum of infinitesimal changes in a quantity over time adds up </a:t>
            </a:r>
            <a:br>
              <a:rPr lang="en-US" dirty="0"/>
            </a:br>
            <a:r>
              <a:rPr lang="en-US" dirty="0"/>
              <a:t>to the net change in quantity</a:t>
            </a:r>
          </a:p>
          <a:p>
            <a:pPr lvl="1"/>
            <a:r>
              <a:rPr lang="en-US" dirty="0" smtClean="0"/>
              <a:t>Think about distance and velocity again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36" y="5515956"/>
            <a:ext cx="3109162" cy="5306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36" y="6125603"/>
            <a:ext cx="2387144" cy="56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5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Calculus in </a:t>
            </a:r>
            <a:br>
              <a:rPr lang="en-US" dirty="0" smtClean="0"/>
            </a:br>
            <a:r>
              <a:rPr lang="en-US" dirty="0" smtClean="0"/>
              <a:t>Many Dimensions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thing, a little </a:t>
            </a:r>
            <a:br>
              <a:rPr lang="en-US" dirty="0" smtClean="0"/>
            </a:br>
            <a:r>
              <a:rPr lang="en-US" dirty="0" smtClean="0"/>
              <a:t>different notation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2018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notions of derivatives and integrals</a:t>
                </a:r>
                <a:br>
                  <a:rPr lang="en-US" dirty="0" smtClean="0"/>
                </a:br>
                <a:r>
                  <a:rPr lang="en-US" dirty="0" smtClean="0"/>
                  <a:t>generalize to more dimensions</a:t>
                </a:r>
              </a:p>
              <a:p>
                <a:pPr lvl="1"/>
                <a:r>
                  <a:rPr lang="en-US" dirty="0"/>
                  <a:t>Derivatives: take the derivative </a:t>
                </a:r>
                <a:br>
                  <a:rPr lang="en-US" dirty="0"/>
                </a:br>
                <a:r>
                  <a:rPr lang="en-US" dirty="0"/>
                  <a:t>w.r.t. one variable, treat the other</a:t>
                </a:r>
                <a:br>
                  <a:rPr lang="en-US" dirty="0"/>
                </a:br>
                <a:r>
                  <a:rPr lang="en-US" dirty="0"/>
                  <a:t>variables as </a:t>
                </a:r>
                <a:r>
                  <a:rPr lang="en-US" dirty="0" smtClean="0"/>
                  <a:t>"parameters" 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/>
                  <a:t>partial derivatives</a:t>
                </a:r>
              </a:p>
              <a:p>
                <a:pPr lvl="1"/>
                <a:endParaRPr lang="en-US" b="1" dirty="0"/>
              </a:p>
              <a:p>
                <a:pPr lvl="1"/>
                <a:endParaRPr lang="en-US" b="1" dirty="0" smtClean="0"/>
              </a:p>
              <a:p>
                <a:pPr lvl="2"/>
                <a:r>
                  <a:rPr lang="en-US" dirty="0" smtClean="0"/>
                  <a:t>Yet more confusing notation: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𝜕</m:t>
                    </m:r>
                  </m:oMath>
                </a14:m>
                <a:r>
                  <a:rPr lang="en-US" dirty="0" smtClean="0"/>
                  <a:t> is the same 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, it's just</a:t>
                </a:r>
                <a:br>
                  <a:rPr lang="en-US" dirty="0" smtClean="0"/>
                </a:br>
                <a:r>
                  <a:rPr lang="en-US" dirty="0" smtClean="0"/>
                  <a:t>used for many dimensions</a:t>
                </a:r>
                <a:endParaRPr lang="en-US" dirty="0"/>
              </a:p>
              <a:p>
                <a:pPr lvl="1"/>
                <a:r>
                  <a:rPr lang="en-US" dirty="0"/>
                  <a:t>Integrals: 1D intervals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can become curves or planes</a:t>
                </a:r>
              </a:p>
              <a:p>
                <a:pPr lvl="2"/>
                <a:r>
                  <a:rPr lang="en-US" dirty="0"/>
                  <a:t>Apply the same </a:t>
                </a:r>
                <a:r>
                  <a:rPr lang="en-US" dirty="0" smtClean="0"/>
                  <a:t>"zooming in" </a:t>
                </a:r>
                <a:r>
                  <a:rPr lang="en-US" dirty="0"/>
                  <a:t>technique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27</a:t>
            </a:fld>
            <a:endParaRPr lang="bg-BG"/>
          </a:p>
        </p:txBody>
      </p:sp>
      <p:pic>
        <p:nvPicPr>
          <p:cNvPr id="2050" name="Picture 2" descr="http://tutorial.math.lamar.edu/Classes/CalcIII/DoubleIntegrals_files/image004.gif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819" y="3728279"/>
            <a:ext cx="2589451" cy="306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934" y="3041135"/>
            <a:ext cx="1857219" cy="6553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680" y="5794387"/>
            <a:ext cx="4638710" cy="816182"/>
          </a:xfrm>
          <a:prstGeom prst="rect">
            <a:avLst/>
          </a:prstGeom>
        </p:spPr>
      </p:pic>
      <p:pic>
        <p:nvPicPr>
          <p:cNvPr id="2052" name="Picture 4 2" descr="http://mathinsight.org/media/image/image/partial_derivative_as_slop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852" y="685822"/>
            <a:ext cx="4261337" cy="302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31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Optimization method</a:t>
                </a:r>
              </a:p>
              <a:p>
                <a:pPr lvl="1"/>
                <a:r>
                  <a:rPr lang="en-US" dirty="0" smtClean="0"/>
                  <a:t>Used for finding </a:t>
                </a:r>
                <a:r>
                  <a:rPr lang="en-US" dirty="0"/>
                  <a:t>local </a:t>
                </a:r>
                <a:r>
                  <a:rPr lang="en-US" dirty="0" smtClean="0"/>
                  <a:t>extrema</a:t>
                </a:r>
                <a:endParaRPr lang="en-US" dirty="0"/>
              </a:p>
              <a:p>
                <a:r>
                  <a:rPr lang="en-US" dirty="0" smtClean="0"/>
                  <a:t>Gradient: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grad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 combination of vector and derivative:</a:t>
                </a:r>
                <a:endParaRPr lang="en-US" dirty="0"/>
              </a:p>
              <a:p>
                <a:pPr lvl="2"/>
                <a:r>
                  <a:rPr lang="en-US" dirty="0" smtClean="0"/>
                  <a:t>"Multi-dimensional derivative"</a:t>
                </a:r>
              </a:p>
              <a:p>
                <a:pPr lvl="2"/>
                <a:r>
                  <a:rPr lang="en-US" dirty="0" smtClean="0"/>
                  <a:t>A vector whose components are the partial derivatives </a:t>
                </a:r>
                <a:br>
                  <a:rPr lang="en-US" dirty="0" smtClean="0"/>
                </a:br>
                <a:r>
                  <a:rPr lang="en-US" dirty="0" smtClean="0"/>
                  <a:t>w.r.t. every variable</a:t>
                </a:r>
                <a:endParaRPr lang="en-US" dirty="0"/>
              </a:p>
              <a:p>
                <a:pPr lvl="1"/>
                <a:r>
                  <a:rPr lang="en-US" dirty="0"/>
                  <a:t>Shows where the </a:t>
                </a:r>
                <a:r>
                  <a:rPr lang="en-US" b="1" dirty="0"/>
                  <a:t>steepest rise in slope</a:t>
                </a:r>
                <a:r>
                  <a:rPr lang="en-US" dirty="0"/>
                  <a:t> </a:t>
                </a:r>
                <a:r>
                  <a:rPr lang="en-US" dirty="0" smtClean="0"/>
                  <a:t>is</a:t>
                </a:r>
                <a:endParaRPr lang="en-US" dirty="0"/>
              </a:p>
              <a:p>
                <a:r>
                  <a:rPr lang="en-US" dirty="0"/>
                  <a:t>If we follow the gradient, </a:t>
                </a:r>
                <a:r>
                  <a:rPr lang="en-US" dirty="0" smtClean="0"/>
                  <a:t>we'll </a:t>
                </a:r>
                <a:r>
                  <a:rPr lang="en-US" dirty="0"/>
                  <a:t>arrive at a maximum</a:t>
                </a:r>
              </a:p>
              <a:p>
                <a:pPr lvl="1"/>
                <a:r>
                  <a:rPr lang="en-US" dirty="0"/>
                  <a:t>Conversely, negative gradient takes us to a minimum</a:t>
                </a:r>
              </a:p>
              <a:p>
                <a:r>
                  <a:rPr lang="en-US" dirty="0"/>
                  <a:t>Iterative </a:t>
                </a:r>
                <a:r>
                  <a:rPr lang="en-US" dirty="0" smtClean="0"/>
                  <a:t>procedure</a:t>
                </a:r>
              </a:p>
              <a:p>
                <a:pPr lvl="1"/>
                <a:r>
                  <a:rPr lang="en-US" dirty="0" smtClean="0"/>
                  <a:t>Continue to apply until close enough</a:t>
                </a:r>
                <a:endParaRPr lang="en-US" dirty="0"/>
              </a:p>
              <a:p>
                <a:r>
                  <a:rPr lang="en-US" dirty="0"/>
                  <a:t>Not guaranteed to find global extrema</a:t>
                </a:r>
              </a:p>
              <a:p>
                <a:pPr lvl="1"/>
                <a:r>
                  <a:rPr lang="en-US" dirty="0"/>
                  <a:t>May get </a:t>
                </a:r>
                <a:r>
                  <a:rPr lang="en-US" dirty="0" smtClean="0"/>
                  <a:t>"stuck" in a local extremum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28</a:t>
            </a:fld>
            <a:endParaRPr lang="bg-BG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741" y="1850046"/>
            <a:ext cx="2321099" cy="99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6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Gradient Descent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Find a local minimum of the function</a:t>
                </a:r>
              </a:p>
              <a:p>
                <a:pPr lvl="1"/>
                <a:r>
                  <a:rPr lang="en-US" dirty="0"/>
                  <a:t>Start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29</a:t>
            </a:fld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030" y="852055"/>
            <a:ext cx="3070195" cy="4052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3803" y="1708580"/>
            <a:ext cx="9856118" cy="470898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x_old = </a:t>
            </a:r>
            <a:r>
              <a:rPr lang="en-US" sz="20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x_new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step_size = </a:t>
            </a:r>
            <a:r>
              <a:rPr lang="en-US" sz="20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0.01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precision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0.00001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df(x):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# f'(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x^4 - 3x^3 + 2) = 4x^3 - 9x^2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y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 ** </a:t>
            </a:r>
            <a:r>
              <a:rPr lang="en-US" sz="20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 ** </a:t>
            </a:r>
            <a:r>
              <a:rPr lang="en-US" sz="20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abs(x_new - x_old) &gt; precision: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x_old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x_new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x_new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step_size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 df(x_old)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"The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local minimum occurs at </a:t>
            </a:r>
            <a:r>
              <a:rPr lang="en-US" sz="200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smtClean="0">
                <a:solidFill>
                  <a:srgbClr val="000000"/>
                </a:solidFill>
                <a:latin typeface="Consolas" panose="020B0609020204030204" pitchFamily="49" charset="0"/>
              </a:rPr>
              <a:t>x_new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634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Limits</a:t>
            </a:r>
          </a:p>
          <a:p>
            <a:r>
              <a:rPr lang="en-US" dirty="0" smtClean="0"/>
              <a:t>Derivatives</a:t>
            </a:r>
          </a:p>
          <a:p>
            <a:r>
              <a:rPr lang="en-US" dirty="0" smtClean="0"/>
              <a:t>Integrals</a:t>
            </a:r>
          </a:p>
          <a:p>
            <a:r>
              <a:rPr lang="en-US" dirty="0" smtClean="0"/>
              <a:t>Calculus in many dimensions</a:t>
            </a:r>
          </a:p>
          <a:p>
            <a:r>
              <a:rPr lang="en-US" dirty="0" smtClean="0"/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0974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Limits</a:t>
            </a:r>
          </a:p>
          <a:p>
            <a:r>
              <a:rPr lang="en-US" dirty="0"/>
              <a:t>Derivatives</a:t>
            </a:r>
          </a:p>
          <a:p>
            <a:r>
              <a:rPr lang="en-US" dirty="0"/>
              <a:t>Integrals</a:t>
            </a:r>
          </a:p>
          <a:p>
            <a:r>
              <a:rPr lang="en-US" dirty="0"/>
              <a:t>Calculus in many dimensions</a:t>
            </a:r>
          </a:p>
          <a:p>
            <a:r>
              <a:rPr lang="en-US" dirty="0"/>
              <a:t>Gradient </a:t>
            </a:r>
            <a:r>
              <a:rPr lang="en-US" dirty="0" smtClean="0"/>
              <a:t>descent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Limits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Approaching places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9109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Natural definition</a:t>
                </a:r>
              </a:p>
              <a:p>
                <a:pPr lvl="1"/>
                <a:r>
                  <a:rPr lang="en-US" dirty="0" smtClean="0"/>
                  <a:t>Given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"nudge" the input around a given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As a result, the function value changes</a:t>
                </a:r>
              </a:p>
              <a:p>
                <a:pPr lvl="1"/>
                <a:r>
                  <a:rPr lang="en-US" dirty="0" smtClean="0"/>
                  <a:t>Limit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at the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: what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approaches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approaches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Notation:</a:t>
                </a:r>
              </a:p>
              <a:p>
                <a:r>
                  <a:rPr lang="en-US" dirty="0" smtClean="0"/>
                  <a:t>Mathematical definition</a:t>
                </a:r>
              </a:p>
              <a:p>
                <a:pPr lvl="1"/>
                <a:r>
                  <a:rPr lang="en-US" dirty="0" smtClean="0"/>
                  <a:t>Gives us a nice way to define "approaching a value"</a:t>
                </a:r>
              </a:p>
              <a:p>
                <a:pPr lvl="1"/>
                <a:r>
                  <a:rPr lang="en-US" dirty="0" smtClean="0"/>
                  <a:t>For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any positive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b="0" dirty="0" smtClean="0"/>
              </a:p>
              <a:p>
                <a:pPr lvl="2"/>
                <a:r>
                  <a:rPr lang="en-US" dirty="0" smtClean="0"/>
                  <a:t>If </a:t>
                </a:r>
              </a:p>
              <a:p>
                <a:pPr lvl="2"/>
                <a:r>
                  <a:rPr lang="en-US" dirty="0" smtClean="0"/>
                  <a:t>Then</a:t>
                </a:r>
              </a:p>
              <a:p>
                <a:pPr lvl="1"/>
                <a:r>
                  <a:rPr lang="en-US" dirty="0" smtClean="0"/>
                  <a:t>Also called "epsilon-delta" definition</a:t>
                </a:r>
              </a:p>
              <a:p>
                <a:pPr lvl="1"/>
                <a:r>
                  <a:rPr lang="en-US" dirty="0" smtClean="0"/>
                  <a:t>What are these numbers? Arbitrary, they only</a:t>
                </a:r>
                <a:br>
                  <a:rPr lang="en-US" dirty="0" smtClean="0"/>
                </a:br>
                <a:r>
                  <a:rPr lang="en-US" dirty="0" smtClean="0"/>
                  <a:t>need to be positive</a:t>
                </a:r>
              </a:p>
              <a:p>
                <a:pPr lvl="2"/>
                <a:r>
                  <a:rPr lang="en-US" dirty="0" smtClean="0"/>
                  <a:t>It's very useful to </a:t>
                </a:r>
                <a:r>
                  <a:rPr lang="en-US" b="1" dirty="0" smtClean="0"/>
                  <a:t>make them really small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174" y="2523377"/>
            <a:ext cx="1600802" cy="3800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576" y="4529775"/>
            <a:ext cx="1532047" cy="254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543" y="4174280"/>
            <a:ext cx="1800705" cy="2783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655" y="3951825"/>
            <a:ext cx="3489760" cy="276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9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in Python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find the limit of a function at a point, just apply the definition</a:t>
                </a:r>
              </a:p>
              <a:p>
                <a:pPr lvl="1"/>
                <a:r>
                  <a:rPr lang="en-US" dirty="0" smtClean="0"/>
                  <a:t>Generate several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around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Don't forget to include positive and negative "nudges"</a:t>
                </a:r>
              </a:p>
              <a:p>
                <a:pPr lvl="1"/>
                <a:r>
                  <a:rPr lang="en-US" dirty="0" smtClean="0"/>
                  <a:t>Print the function values at those points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17424" y="2609992"/>
            <a:ext cx="9856118" cy="378565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get_limit(f, a):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epsilon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np.array([</a:t>
            </a:r>
          </a:p>
          <a:p>
            <a:r>
              <a:rPr lang="en-US" sz="20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    10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** p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np.arange(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dtype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x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np.append(a - epsilon, (a + epsilon)[::-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y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f(x)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(get_limit(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x: x **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(get_limit(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x: x **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x,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(get_limit(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x: np.sin(x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10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Limits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Some functions don't have a value at certain points                    </a:t>
                </a:r>
              </a:p>
              <a:p>
                <a:pPr lvl="1"/>
                <a:r>
                  <a:rPr lang="en-US" dirty="0" smtClean="0"/>
                  <a:t>But they are defined "around" these points</a:t>
                </a:r>
              </a:p>
              <a:p>
                <a:pPr lvl="1"/>
                <a:r>
                  <a:rPr lang="en-US" b="1" dirty="0" smtClean="0">
                    <a:solidFill>
                      <a:srgbClr val="2196F3"/>
                    </a:solidFill>
                  </a:rPr>
                  <a:t>The limit exists</a:t>
                </a:r>
                <a:r>
                  <a:rPr lang="en-US" dirty="0" smtClean="0"/>
                  <a:t> even though the function value doesn't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Some limits can be infinite:</a:t>
                </a:r>
              </a:p>
              <a:p>
                <a:r>
                  <a:rPr lang="en-US" dirty="0" smtClean="0"/>
                  <a:t>Some functions "jump"</a:t>
                </a:r>
              </a:p>
              <a:p>
                <a:pPr lvl="1"/>
                <a:r>
                  <a:rPr lang="en-US" dirty="0" smtClean="0"/>
                  <a:t>The limits "from the left" and "from the right" are different</a:t>
                </a:r>
              </a:p>
              <a:p>
                <a:pPr lvl="2"/>
                <a:r>
                  <a:rPr lang="en-US" dirty="0" smtClean="0"/>
                  <a:t>Therefore, the limit is not defined</a:t>
                </a:r>
              </a:p>
              <a:p>
                <a:pPr lvl="2"/>
                <a:r>
                  <a:rPr lang="en-US" dirty="0" smtClean="0"/>
                  <a:t>We say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the function is not continuous at that point</a:t>
                </a:r>
              </a:p>
              <a:p>
                <a:pPr lvl="1"/>
                <a:r>
                  <a:rPr lang="en-US" dirty="0" smtClean="0"/>
                  <a:t>Example:</a:t>
                </a:r>
              </a:p>
              <a:p>
                <a:pPr lvl="2"/>
                <a:r>
                  <a:rPr lang="en-US" dirty="0" smtClean="0"/>
                  <a:t>In this case,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but the limit does not exist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50" y="2057863"/>
            <a:ext cx="1609793" cy="5365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623" y="955963"/>
            <a:ext cx="2722903" cy="17471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021" y="2620032"/>
            <a:ext cx="1388945" cy="3765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243" y="3998253"/>
            <a:ext cx="2491948" cy="24919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10" y="5311526"/>
            <a:ext cx="1660782" cy="8486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32" y="6243335"/>
            <a:ext cx="3409088" cy="37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6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Derivatives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Slope and velocity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8489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Calculus Motivation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Say you want to compute the area of a circle</a:t>
                </a:r>
              </a:p>
              <a:p>
                <a:pPr lvl="1"/>
                <a:r>
                  <a:rPr lang="en-US" dirty="0" smtClean="0"/>
                  <a:t>It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but why?</a:t>
                </a:r>
              </a:p>
              <a:p>
                <a:pPr lvl="1"/>
                <a:r>
                  <a:rPr lang="en-US" dirty="0" smtClean="0"/>
                  <a:t>Remember how you can divide a shape into simpler</a:t>
                </a:r>
                <a:br>
                  <a:rPr lang="en-US" dirty="0" smtClean="0"/>
                </a:br>
                <a:r>
                  <a:rPr lang="en-US" dirty="0" smtClean="0"/>
                  <a:t>shapes and sum their areas to get the total area</a:t>
                </a:r>
              </a:p>
              <a:p>
                <a:pPr lvl="2"/>
                <a:r>
                  <a:rPr lang="en-US" dirty="0" smtClean="0"/>
                  <a:t>One way: cut it like cake: see </a:t>
                </a:r>
                <a:r>
                  <a:rPr lang="en-US" dirty="0" smtClean="0">
                    <a:hlinkClick r:id="rId5"/>
                  </a:rPr>
                  <a:t>this video</a:t>
                </a:r>
                <a:endParaRPr lang="en-US" dirty="0" smtClean="0"/>
              </a:p>
              <a:p>
                <a:pPr lvl="2"/>
                <a:r>
                  <a:rPr lang="en-US" dirty="0" smtClean="0"/>
                  <a:t>Another way: concentric rings</a:t>
                </a:r>
              </a:p>
              <a:p>
                <a:pPr lvl="1"/>
                <a:r>
                  <a:rPr lang="en-US" dirty="0" smtClean="0"/>
                  <a:t>If you "cut" and "straighten" each ring, you'll get a trapezoid</a:t>
                </a:r>
              </a:p>
              <a:p>
                <a:pPr lvl="2"/>
                <a:r>
                  <a:rPr lang="en-US" dirty="0" smtClean="0"/>
                  <a:t>If your ring is very, very thin; it will actually be close to a rectangle</a:t>
                </a:r>
              </a:p>
              <a:p>
                <a:pPr lvl="2"/>
                <a:r>
                  <a:rPr lang="en-US" dirty="0" smtClean="0"/>
                  <a:t>Example: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  <a:p>
                <a:pPr lvl="2"/>
                <a:r>
                  <a:rPr lang="en-US" b="1" dirty="0" smtClean="0"/>
                  <a:t>Set the difference to be very, very, veeeeeeery small: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… and you get calculus :)</a:t>
                </a:r>
              </a:p>
              <a:p>
                <a:r>
                  <a:rPr lang="en-US" dirty="0" smtClean="0"/>
                  <a:t>Even in this simple example, there are the notions about derivatives</a:t>
                </a:r>
                <a:br>
                  <a:rPr lang="en-US" dirty="0" smtClean="0"/>
                </a:br>
                <a:r>
                  <a:rPr lang="en-US" dirty="0" smtClean="0"/>
                  <a:t>and integrals; even the fundamental theorem of calculus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832" t="-1558" b="-1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171" y="540351"/>
            <a:ext cx="2771834" cy="2435605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562793" y="4102322"/>
            <a:ext cx="6110620" cy="890441"/>
            <a:chOff x="1496291" y="3894503"/>
            <a:chExt cx="6110620" cy="890441"/>
          </a:xfrm>
        </p:grpSpPr>
        <p:sp>
          <p:nvSpPr>
            <p:cNvPr id="5" name="Trapezoid 4"/>
            <p:cNvSpPr/>
            <p:nvPr/>
          </p:nvSpPr>
          <p:spPr>
            <a:xfrm>
              <a:off x="1496291" y="4131427"/>
              <a:ext cx="5253644" cy="390699"/>
            </a:xfrm>
            <a:prstGeom prst="trapezoid">
              <a:avLst>
                <a:gd name="adj" fmla="val 16489"/>
              </a:avLst>
            </a:prstGeom>
            <a:solidFill>
              <a:srgbClr val="2196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Picture 17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0930" y="4251949"/>
              <a:ext cx="735981" cy="152443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4782" y="3894503"/>
              <a:ext cx="475324" cy="20582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4782" y="4573993"/>
              <a:ext cx="477952" cy="2109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181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9,5236"/>
  <p:tag name="ORIGINALWIDTH" val="715,5999"/>
  <p:tag name="LATEXADDIN" val="\documentclass{article}&#10;\usepackage{amsmath}&#10;\pagestyle{empty}&#10;\begin{document}&#10;&#10;$$ \lim_{x\rightarrow a}f(x) = L$$&#10;&#10;\end{document}"/>
  <p:tag name="IGUANATEXSIZE" val="22"/>
  <p:tag name="IGUANATEXCURSOR" val="11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5144"/>
  <p:tag name="ORIGINALWIDTH" val="233,2825"/>
  <p:tag name="LATEXADDIN" val="\documentclass{article}&#10;\usepackage{amsmath}&#10;\pagestyle{empty}&#10;\begin{document}&#10;&#10;$$ 2\pi r_3 $$&#10;&#10;&#10;\end{document}"/>
  <p:tag name="IGUANATEXSIZE" val="20"/>
  <p:tag name="IGUANATEXCURSOR" val="9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5,7815"/>
  <p:tag name="ORIGINALWIDTH" val="301,5421"/>
  <p:tag name="LATEXADDIN" val="\documentclass{article}&#10;\usepackage{amsmath}&#10;\pagestyle{empty}&#10;\begin{document}&#10;&#10;$$ v=\frac{s}{t} $$&#10;&#10;&#10;\end{document}"/>
  <p:tag name="IGUANATEXSIZE" val="20"/>
  <p:tag name="IGUANATEXCURSOR" val="96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9843"/>
  <p:tag name="ORIGINALWIDTH" val="855,6431"/>
  <p:tag name="LATEXADDIN" val="\documentclass{article}&#10;\usepackage{amsmath}&#10;\usepackage{amssymb}&#10;\pagestyle{empty}&#10;\begin{document}&#10;$$&#10;v(t_0) = v(t)|_{t=t_0}&#10;$$&#10;&#10;\end{document}"/>
  <p:tag name="IGUANATEXSIZE" val="24"/>
  <p:tag name="IGUANATEXCURSOR" val="1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,0381"/>
  <p:tag name="ORIGINALWIDTH" val="2146,05"/>
  <p:tag name="LATEXADDIN" val="\documentclass{article}&#10;\usepackage{amsmath}&#10;\pagestyle{empty}&#10;\begin{document}&#10;&#10;$$ v\approx\frac{s(t+\Delta t) - s(t)}{t+\Delta t - t}=\frac{s(t+\Delta t) - s(t)}{\Delta t} $$&#10;&#10;&#10;\end{document}"/>
  <p:tag name="IGUANATEXSIZE" val="19"/>
  <p:tag name="IGUANATEXCURSOR" val="9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4,0369"/>
  <p:tag name="ORIGINALWIDTH" val="1458,954"/>
  <p:tag name="LATEXADDIN" val="\documentclass{article}&#10;\usepackage{amsmath}&#10;\pagestyle{empty}&#10;\begin{document}&#10;&#10;$$ v(t)=\lim_{dt\rightarrow 0} \frac{s(t+dt) - s(t)}{dt} $$&#10;&#10;&#10;\end{document}"/>
  <p:tag name="IGUANATEXSIZE" val="22"/>
  <p:tag name="IGUANATEXCURSOR" val="8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4,0369"/>
  <p:tag name="ORIGINALWIDTH" val="1540,715"/>
  <p:tag name="LATEXADDIN" val="\documentclass{article}&#10;\usepackage{amsmath}&#10;\pagestyle{empty}&#10;\begin{document}&#10;&#10;$$ f'(x)=\lim_{h\rightarrow 0}\frac{f(x+h)-f(x)}{h} $$&#10;&#10;&#10;\end{document}"/>
  <p:tag name="IGUANATEXSIZE" val="22"/>
  <p:tag name="IGUANATEXCURSOR" val="12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4,0369"/>
  <p:tag name="ORIGINALWIDTH" val="1540,715"/>
  <p:tag name="LATEXADDIN" val="\documentclass{article}&#10;\usepackage{amsmath}&#10;\pagestyle{empty}&#10;\begin{document}&#10;&#10;$$ f'(x)=\lim_{h\rightarrow 0}\frac{f(x+h)-f(x)}{h} $$&#10;&#10;&#10;\end{document}"/>
  <p:tag name="IGUANATEXSIZE" val="20"/>
  <p:tag name="IGUANATEXCURSOR" val="12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9,5362"/>
  <p:tag name="ORIGINALWIDTH" val="1388,444"/>
  <p:tag name="LATEXADDIN" val="\documentclass{article}&#10;\usepackage{amsmath}&#10;\pagestyle{empty}&#10;\begin{document}&#10;&#10;&#10;$$ \tan(\alpha)=\lim_{h\rightarrow 0}\frac{\Delta f}{h}=f'(x) $$&#10;&#10;\end{document}"/>
  <p:tag name="IGUANATEXSIZE" val="20"/>
  <p:tag name="IGUANATEXCURSOR" val="96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,7882"/>
  <p:tag name="ORIGINALWIDTH" val="2692,126"/>
  <p:tag name="LATEXADDIN" val="\documentclass{article}&#10;\usepackage{amsmath}&#10;\pagestyle{empty}&#10;\begin{document}&#10;&#10;$$ f'(x) = \lim_{h\rightarrow 0}\frac{f(x+h)-f(x)}{h}=\lim_{h\rightarrow 0}\frac{(x+h)^2-x^2}{h} $$&#10;&#10;&#10;\end{document}"/>
  <p:tag name="IGUANATEXSIZE" val="20"/>
  <p:tag name="IGUANATEXCURSOR" val="17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,7882"/>
  <p:tag name="ORIGINALWIDTH" val="2321,574"/>
  <p:tag name="LATEXADDIN" val="\documentclass{article}&#10;\usepackage{amsmath}&#10;\pagestyle{empty}&#10;\begin{document}&#10;&#10;&#10;$$ = \lim_{h\rightarrow 0}\frac{x^2+2hx+h^2-x^2}{h} =&#10;\lim_{h\rightarrow 0}\frac{2hx+h^2}{h}&#10;$$&#10;&#10;\end{document}"/>
  <p:tag name="IGUANATEXSIZE" val="20"/>
  <p:tag name="IGUANATEXCURSOR" val="16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753,8552"/>
  <p:tag name="LATEXADDIN" val="\documentclass{article}&#10;\usepackage{amsmath}&#10;\pagestyle{empty}&#10;\begin{document}&#10;&#10;$$ |f(x) - L| &lt; \varepsilon $$&#10;&#10;&#10;\end{document}"/>
  <p:tag name="IGUANATEXSIZE" val="20"/>
  <p:tag name="IGUANATEXCURSOR" val="9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8,036"/>
  <p:tag name="ORIGINALWIDTH" val="1409,447"/>
  <p:tag name="LATEXADDIN" val="\documentclass{article}&#10;\usepackage{amsmath}&#10;\pagestyle{empty}&#10;\begin{document}&#10;&#10;&#10;$$ \Rightarrow f'(x) = \lim_{h-&gt;0}\frac{2hx}{h}=2x $$&#10;&#10;\end{document}"/>
  <p:tag name="IGUANATEXSIZE" val="20"/>
  <p:tag name="IGUANATEXCURSOR" val="13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,2872"/>
  <p:tag name="ORIGINALWIDTH" val="550,5768"/>
  <p:tag name="LATEXADDIN" val="\documentclass{article}&#10;\usepackage{amsmath}&#10;\pagestyle{empty}&#10;\begin{document}&#10;&#10;$$ S = \sum_{i}S_i $$&#10;&#10;&#10;\end{document}"/>
  <p:tag name="IGUANATEXSIZE" val="20"/>
  <p:tag name="IGUANATEXCURSOR" val="9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730,602"/>
  <p:tag name="LATEXADDIN" val="\documentclass{article}&#10;\usepackage{amsmath}&#10;\pagestyle{empty}&#10;\begin{document}&#10;&#10;$$ S_i = f(x_i)\Delta x $$&#10;&#10;&#10;\end{document}"/>
  <p:tag name="IGUANATEXSIZE" val="20"/>
  <p:tag name="IGUANATEXCURSOR" val="10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0,0502"/>
  <p:tag name="ORIGINALWIDTH" val="1701,988"/>
  <p:tag name="LATEXADDIN" val="\documentclass{article}&#10;\usepackage{amsmath}&#10;\pagestyle{empty}&#10;\begin{document}&#10;&#10;$$ \int_{a}^{b}f(x)dx=\lim_{\Delta x \rightarrow 0}\sum_{x=a}^{b}f(x_i)\Delta x $$&#10;&#10;&#10;\end{document}"/>
  <p:tag name="IGUANATEXSIZE" val="20"/>
  <p:tag name="IGUANATEXCURSOR" val="13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9,5362"/>
  <p:tag name="ORIGINALWIDTH" val="1528,713"/>
  <p:tag name="LATEXADDIN" val="\documentclass{article}&#10;\usepackage{amsmath}&#10;\pagestyle{empty}&#10;\begin{document}&#10;&#10;$$ s=v(t)\Delta t \rightarrow s=\sum\frac{\Delta s}{\Delta t}\Delta t $$&#10;&#10;\end{document}"/>
  <p:tag name="IGUANATEXSIZE" val="20"/>
  <p:tag name="IGUANATEXCURSOR" val="11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6,7887"/>
  <p:tag name="ORIGINALWIDTH" val="1173,164"/>
  <p:tag name="LATEXADDIN" val="\documentclass{article}&#10;\usepackage{amsmath}&#10;\pagestyle{empty}&#10;\begin{document}&#10;&#10;$$ \Delta t \rightarrow 0:\ s = \int\frac{ds}{dt}dt $$&#10;&#10;\end{document}"/>
  <p:tag name="IGUANATEXSIZE" val="20"/>
  <p:tag name="IGUANATEXCURSOR" val="13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3,2133"/>
  <p:tag name="ORIGINALWIDTH" val="830,8961"/>
  <p:tag name="LATEXADDIN" val="\documentclass{article}&#10;\usepackage{amsmath}&#10;\pagestyle{empty}&#10;\begin{document}&#10;&#10;$$&#10;\frac{\partial f(x,y)}{\partial(x)}=g(y)&#10;$$&#10;&#10;&#10;\end{document}"/>
  <p:tag name="IGUANATEXSIZE" val="22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4,9644"/>
  <p:tag name="ORIGINALWIDTH" val="1629,546"/>
  <p:tag name="LATEXADDIN" val="\documentclass{article}&#10;\usepackage{amsmath}&#10;\pagestyle{empty}&#10;\begin{document}&#10;&#10;$$&#10;\iint_{R}f(x,y)dxdy, \text{R: 2D-region}&#10;$$&#10;&#10;&#10;\end{document}"/>
  <p:tag name="IGUANATEXSIZE" val="28"/>
  <p:tag name="IGUANATEXCURSOR" val="11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89,0683"/>
  <p:tag name="ORIGINALWIDTH" val="1139,409"/>
  <p:tag name="LATEXADDIN" val="\documentclass{article}&#10;\usepackage{amsmath}&#10;\pagestyle{empty}&#10;\begin{document}&#10;&#10;$$ \text{grad}(f(x, y)) =&#10;\begin{bmatrix}&#10;\frac{\partial f}{\partial x} \\&#10;\\&#10;\frac{\partial f}{\partial y}&#10;\end{bmatrix}&#10; $$&#10;&#10;\end{document}"/>
  <p:tag name="IGUANATEXSIZE" val="20"/>
  <p:tag name="IGUANATEXCURSOR" val="10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,7323"/>
  <p:tag name="ORIGINALWIDTH" val="1079,115"/>
  <p:tag name="LATEXADDIN" val="\documentclass{article}&#10;\usepackage{amsmath}&#10;\pagestyle{empty}&#10;\begin{document}&#10;&#10;$$&#10;f(x)=x^4-3x^3+2&#10;$$&#10;&#10;\end{document}"/>
  <p:tag name="IGUANATEXSIZE" val="28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805,6124"/>
  <p:tag name="LATEXADDIN" val="\documentclass{article}&#10;\usepackage{amsmath}&#10;\pagestyle{empty}&#10;\begin{document}&#10;&#10;&#10;$$ 0 &lt; |x - a| &lt; \delta $$&#10;&#10;\end{document}"/>
  <p:tag name="IGUANATEXSIZE" val="22"/>
  <p:tag name="IGUANATEXCURSOR" val="10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4,0369"/>
  <p:tag name="ORIGINALWIDTH" val="792,1105"/>
  <p:tag name="LATEXADDIN" val="\documentclass{article}&#10;\usepackage{amsmath}&#10;\pagestyle{empty}&#10;\begin{document}&#10;&#10;$$ \lim_{x \rightarrow 0} \frac{\sin(x)}{x} = 1 $$&#10;&#10;&#10;\end{document}"/>
  <p:tag name="IGUANATEXSIZE" val="20"/>
  <p:tag name="IGUANATEXCURSOR" val="12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5,2758"/>
  <p:tag name="ORIGINALWIDTH" val="683,3453"/>
  <p:tag name="LATEXADDIN" val="\documentclass{article}&#10;\usepackage{amsmath}&#10;\pagestyle{empty}&#10;\begin{document}&#10;&#10;$$ \lim_{x \rightarrow \infty} x^2 = \infty $$&#10;&#10;&#10;\end{document}"/>
  <p:tag name="IGUANATEXSIZE" val="20"/>
  <p:tag name="IGUANATEXCURSOR" val="12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22,0728"/>
  <p:tag name="ORIGINALWIDTH" val="1021,643"/>
  <p:tag name="LATEXADDIN" val="\documentclass{article}&#10;\usepackage{amsmath}&#10;\pagestyle{empty}&#10;\begin{document}&#10;&#10;$$f(x) =&#10;\begin{cases}&#10;-1, x &lt; 0 \\&#10;0, x = 0 \\&#10;1, x &gt; 0\\&#10;\end{cases}$$&#10;&#10;&#10;\end{document}"/>
  <p:tag name="IGUANATEXSIZE" val="16"/>
  <p:tag name="IGUANATEXCURSOR" val="15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2,2754"/>
  <p:tag name="ORIGINALWIDTH" val="1676,484"/>
  <p:tag name="LATEXADDIN" val="\documentclass{article}&#10;\usepackage{amsmath}&#10;\pagestyle{empty}&#10;\begin{document}&#10;&#10;$$ \lim_{x\rightarrow 0^-} f(x) = -1; \lim_{x\rightarrow 0^+} f(x) = 1$$&#10;&#10;\end{document}"/>
  <p:tag name="IGUANATEXSIZE" val="20"/>
  <p:tag name="IGUANATEXCURSOR" val="11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01048"/>
  <p:tag name="ORIGINALWIDTH" val="361,5505"/>
  <p:tag name="LATEXADDIN" val="\documentclass{article}&#10;\usepackage{amsmath}&#10;\pagestyle{empty}&#10;\begin{document}&#10;&#10;$$ r_3 - r_2 $$&#10;&#10;&#10;\end{document}"/>
  <p:tag name="IGUANATEXSIZE" val="20"/>
  <p:tag name="IGUANATEXCURSOR" val="9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,2641"/>
  <p:tag name="ORIGINALWIDTH" val="232,5324"/>
  <p:tag name="LATEXADDIN" val="\documentclass{article}&#10;\usepackage{amsmath}&#10;\pagestyle{empty}&#10;\begin{document}&#10;&#10;$$ 2\pi r_2 $$&#10;&#10;&#10;\end{document}"/>
  <p:tag name="IGUANATEXSIZE" val="20"/>
  <p:tag name="IGUANATEXCURSOR" val="9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1974</TotalTime>
  <Words>842</Words>
  <Application>Microsoft Office PowerPoint</Application>
  <PresentationFormat>Widescreen</PresentationFormat>
  <Paragraphs>293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Cambria Math</vt:lpstr>
      <vt:lpstr>Consolas</vt:lpstr>
      <vt:lpstr>Lato</vt:lpstr>
      <vt:lpstr>Montserrat Medium</vt:lpstr>
      <vt:lpstr>Open Sans</vt:lpstr>
      <vt:lpstr>Wingdings</vt:lpstr>
      <vt:lpstr>Office Theme</vt:lpstr>
      <vt:lpstr>Calculus</vt:lpstr>
      <vt:lpstr>sli.do #MathForDevs</vt:lpstr>
      <vt:lpstr>Table of Contents</vt:lpstr>
      <vt:lpstr>Limits</vt:lpstr>
      <vt:lpstr>Limit</vt:lpstr>
      <vt:lpstr>Limits in Python</vt:lpstr>
      <vt:lpstr>More Limits</vt:lpstr>
      <vt:lpstr>Derivatives</vt:lpstr>
      <vt:lpstr>Calculus Motivation</vt:lpstr>
      <vt:lpstr>Derivatives and Velocity</vt:lpstr>
      <vt:lpstr>Derivatives and Velocity (2)</vt:lpstr>
      <vt:lpstr>Derivatives and Velocity (3)</vt:lpstr>
      <vt:lpstr>Geometric Interpretation</vt:lpstr>
      <vt:lpstr>Calculating Derivatives</vt:lpstr>
      <vt:lpstr>Calculating Derivatives Analytically</vt:lpstr>
      <vt:lpstr>Properties of Derivatives</vt:lpstr>
      <vt:lpstr>Higher-Order Derivatives</vt:lpstr>
      <vt:lpstr>Function Extrema</vt:lpstr>
      <vt:lpstr>Function Extrema (2)</vt:lpstr>
      <vt:lpstr>Integrals</vt:lpstr>
      <vt:lpstr>Area under a Function</vt:lpstr>
      <vt:lpstr>Integral of a Function</vt:lpstr>
      <vt:lpstr>Fundamental Theorem of Calculus</vt:lpstr>
      <vt:lpstr>Antiderivatives</vt:lpstr>
      <vt:lpstr>Fundamental Theorem of Calculus</vt:lpstr>
      <vt:lpstr>Calculus in  Many Dimensions</vt:lpstr>
      <vt:lpstr>Generalizations</vt:lpstr>
      <vt:lpstr>Gradient Descent</vt:lpstr>
      <vt:lpstr>Example: Gradient Descent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280</cp:revision>
  <dcterms:created xsi:type="dcterms:W3CDTF">2017-09-11T12:40:37Z</dcterms:created>
  <dcterms:modified xsi:type="dcterms:W3CDTF">2020-04-01T14:55:46Z</dcterms:modified>
</cp:coreProperties>
</file>