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6" r:id="rId19"/>
    <p:sldId id="287" r:id="rId20"/>
    <p:sldId id="288" r:id="rId21"/>
    <p:sldId id="289" r:id="rId22"/>
    <p:sldId id="290" r:id="rId23"/>
    <p:sldId id="293" r:id="rId24"/>
    <p:sldId id="294" r:id="rId25"/>
    <p:sldId id="304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59" r:id="rId34"/>
    <p:sldId id="261" r:id="rId35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3"/>
    <a:srgbClr val="4D4D4D"/>
    <a:srgbClr val="8BC34A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 userDrawn="1"/>
        </p:nvGrpSpPr>
        <p:grpSpPr>
          <a:xfrm>
            <a:off x="3810" y="-7619"/>
            <a:ext cx="12191998" cy="6880134"/>
            <a:chOff x="3810" y="-1"/>
            <a:chExt cx="12191998" cy="6858001"/>
          </a:xfrm>
        </p:grpSpPr>
        <p:sp>
          <p:nvSpPr>
            <p:cNvPr id="109" name="Freeform 108"/>
            <p:cNvSpPr/>
            <p:nvPr userDrawn="1"/>
          </p:nvSpPr>
          <p:spPr>
            <a:xfrm>
              <a:off x="1803400" y="0"/>
              <a:ext cx="10392408" cy="6858000"/>
            </a:xfrm>
            <a:custGeom>
              <a:avLst/>
              <a:gdLst>
                <a:gd name="connsiteX0" fmla="*/ 0 w 10392408"/>
                <a:gd name="connsiteY0" fmla="*/ 0 h 6858000"/>
                <a:gd name="connsiteX1" fmla="*/ 6534783 w 10392408"/>
                <a:gd name="connsiteY1" fmla="*/ 0 h 6858000"/>
                <a:gd name="connsiteX2" fmla="*/ 6658608 w 10392408"/>
                <a:gd name="connsiteY2" fmla="*/ 0 h 6858000"/>
                <a:gd name="connsiteX3" fmla="*/ 9106533 w 10392408"/>
                <a:gd name="connsiteY3" fmla="*/ 0 h 6858000"/>
                <a:gd name="connsiteX4" fmla="*/ 10392408 w 10392408"/>
                <a:gd name="connsiteY4" fmla="*/ 6858000 h 6858000"/>
                <a:gd name="connsiteX5" fmla="*/ 6658608 w 10392408"/>
                <a:gd name="connsiteY5" fmla="*/ 6858000 h 6858000"/>
                <a:gd name="connsiteX6" fmla="*/ 5248908 w 10392408"/>
                <a:gd name="connsiteY6" fmla="*/ 6858000 h 6858000"/>
                <a:gd name="connsiteX7" fmla="*/ 0 w 1039240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2408" h="6858000">
                  <a:moveTo>
                    <a:pt x="0" y="0"/>
                  </a:moveTo>
                  <a:lnTo>
                    <a:pt x="6534783" y="0"/>
                  </a:lnTo>
                  <a:lnTo>
                    <a:pt x="6658608" y="0"/>
                  </a:lnTo>
                  <a:lnTo>
                    <a:pt x="9106533" y="0"/>
                  </a:lnTo>
                  <a:lnTo>
                    <a:pt x="10392408" y="6858000"/>
                  </a:lnTo>
                  <a:lnTo>
                    <a:pt x="6658608" y="6858000"/>
                  </a:lnTo>
                  <a:lnTo>
                    <a:pt x="524890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05" name="Freeform 104"/>
            <p:cNvSpPr/>
            <p:nvPr userDrawn="1"/>
          </p:nvSpPr>
          <p:spPr>
            <a:xfrm>
              <a:off x="1943102" y="-1"/>
              <a:ext cx="9842498" cy="6858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0" name="Freeform 89"/>
            <p:cNvSpPr/>
            <p:nvPr userDrawn="1"/>
          </p:nvSpPr>
          <p:spPr>
            <a:xfrm rot="10800000">
              <a:off x="3810" y="-1"/>
              <a:ext cx="1939290" cy="6858000"/>
            </a:xfrm>
            <a:custGeom>
              <a:avLst/>
              <a:gdLst>
                <a:gd name="connsiteX0" fmla="*/ 1939290 w 1939290"/>
                <a:gd name="connsiteY0" fmla="*/ 6858000 h 6858000"/>
                <a:gd name="connsiteX1" fmla="*/ 0 w 1939290"/>
                <a:gd name="connsiteY1" fmla="*/ 6858000 h 6858000"/>
                <a:gd name="connsiteX2" fmla="*/ 0 w 1939290"/>
                <a:gd name="connsiteY2" fmla="*/ 0 h 6858000"/>
                <a:gd name="connsiteX3" fmla="*/ 653415 w 193929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9290" h="6858000">
                  <a:moveTo>
                    <a:pt x="193929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5341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8" name="Freeform 87"/>
            <p:cNvSpPr/>
            <p:nvPr userDrawn="1"/>
          </p:nvSpPr>
          <p:spPr>
            <a:xfrm rot="10800000">
              <a:off x="419100" y="-1"/>
              <a:ext cx="1524000" cy="6858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2960" y="137160"/>
            <a:ext cx="9688467" cy="1988820"/>
          </a:xfrm>
        </p:spPr>
        <p:txBody>
          <a:bodyPr anchor="b">
            <a:normAutofit/>
          </a:bodyPr>
          <a:lstStyle>
            <a:lvl1pPr algn="r">
              <a:defRPr sz="52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97280" y="2153510"/>
            <a:ext cx="9414147" cy="1390311"/>
          </a:xfrm>
        </p:spPr>
        <p:txBody>
          <a:bodyPr>
            <a:normAutofit/>
          </a:bodyPr>
          <a:lstStyle>
            <a:lvl1pPr marL="0" indent="0" algn="r">
              <a:buNone/>
              <a:defRPr sz="3200" b="0" i="0" strike="noStrike" baseline="0">
                <a:solidFill>
                  <a:srgbClr val="2196F3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Main topics</a:t>
            </a:r>
            <a:endParaRPr lang="bg-BG" dirty="0"/>
          </a:p>
        </p:txBody>
      </p:sp>
      <p:sp>
        <p:nvSpPr>
          <p:cNvPr id="113" name="Text Placeholder 112"/>
          <p:cNvSpPr>
            <a:spLocks noGrp="1"/>
          </p:cNvSpPr>
          <p:nvPr>
            <p:ph type="body" sz="quarter" idx="10" hasCustomPrompt="1"/>
          </p:nvPr>
        </p:nvSpPr>
        <p:spPr>
          <a:xfrm>
            <a:off x="1803399" y="5339499"/>
            <a:ext cx="4281486" cy="489744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4D4D4D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Name</a:t>
            </a:r>
            <a:endParaRPr lang="bg-BG" dirty="0"/>
          </a:p>
        </p:txBody>
      </p:sp>
      <p:sp>
        <p:nvSpPr>
          <p:cNvPr id="114" name="Text Placeholder 112"/>
          <p:cNvSpPr>
            <a:spLocks noGrp="1"/>
          </p:cNvSpPr>
          <p:nvPr>
            <p:ph type="body" sz="quarter" idx="11" hasCustomPrompt="1"/>
          </p:nvPr>
        </p:nvSpPr>
        <p:spPr>
          <a:xfrm>
            <a:off x="1803399" y="5829300"/>
            <a:ext cx="4281487" cy="3683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bg-BG" dirty="0"/>
          </a:p>
        </p:txBody>
      </p:sp>
      <p:sp>
        <p:nvSpPr>
          <p:cNvPr id="115" name="Text Placeholder 112"/>
          <p:cNvSpPr>
            <a:spLocks noGrp="1"/>
          </p:cNvSpPr>
          <p:nvPr>
            <p:ph type="body" sz="quarter" idx="12" hasCustomPrompt="1"/>
          </p:nvPr>
        </p:nvSpPr>
        <p:spPr>
          <a:xfrm>
            <a:off x="1803398" y="6221072"/>
            <a:ext cx="4281487" cy="446428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2196F3"/>
                </a:solidFill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 smtClean="0"/>
              <a:t>Email</a:t>
            </a:r>
            <a:endParaRPr lang="bg-BG" dirty="0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13"/>
          </p:nvPr>
        </p:nvSpPr>
        <p:spPr>
          <a:xfrm>
            <a:off x="8055882" y="4202112"/>
            <a:ext cx="2466975" cy="2465388"/>
          </a:xfrm>
        </p:spPr>
        <p:txBody>
          <a:bodyPr/>
          <a:lstStyle>
            <a:lvl1pPr marL="0" indent="0">
              <a:buNone/>
              <a:defRPr>
                <a:latin typeface="+mn-lt"/>
                <a:cs typeface="Calibri" panose="020F0502020204030204" pitchFamily="34" charset="0"/>
              </a:defRPr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5761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350" y="0"/>
            <a:ext cx="12192000" cy="6858000"/>
            <a:chOff x="-6350" y="0"/>
            <a:chExt cx="12192000" cy="6858000"/>
          </a:xfrm>
        </p:grpSpPr>
        <p:sp>
          <p:nvSpPr>
            <p:cNvPr id="13" name="Freeform 12"/>
            <p:cNvSpPr/>
            <p:nvPr userDrawn="1"/>
          </p:nvSpPr>
          <p:spPr>
            <a:xfrm>
              <a:off x="-635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8334375 w 12192000"/>
                <a:gd name="connsiteY1" fmla="*/ 0 h 6858000"/>
                <a:gd name="connsiteX2" fmla="*/ 8458200 w 12192000"/>
                <a:gd name="connsiteY2" fmla="*/ 0 h 6858000"/>
                <a:gd name="connsiteX3" fmla="*/ 10906125 w 12192000"/>
                <a:gd name="connsiteY3" fmla="*/ 0 h 6858000"/>
                <a:gd name="connsiteX4" fmla="*/ 12192000 w 12192000"/>
                <a:gd name="connsiteY4" fmla="*/ 6858000 h 6858000"/>
                <a:gd name="connsiteX5" fmla="*/ 8458200 w 12192000"/>
                <a:gd name="connsiteY5" fmla="*/ 6858000 h 6858000"/>
                <a:gd name="connsiteX6" fmla="*/ 7048500 w 12192000"/>
                <a:gd name="connsiteY6" fmla="*/ 6858000 h 6858000"/>
                <a:gd name="connsiteX7" fmla="*/ 0 w 1219200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8334375" y="0"/>
                  </a:lnTo>
                  <a:lnTo>
                    <a:pt x="8458200" y="0"/>
                  </a:lnTo>
                  <a:lnTo>
                    <a:pt x="10906125" y="0"/>
                  </a:lnTo>
                  <a:lnTo>
                    <a:pt x="12192000" y="6858000"/>
                  </a:lnTo>
                  <a:lnTo>
                    <a:pt x="8458200" y="6858000"/>
                  </a:lnTo>
                  <a:lnTo>
                    <a:pt x="70485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9" name="Freeform 8"/>
            <p:cNvSpPr/>
            <p:nvPr userDrawn="1"/>
          </p:nvSpPr>
          <p:spPr>
            <a:xfrm>
              <a:off x="0" y="0"/>
              <a:ext cx="11969750" cy="6858000"/>
            </a:xfrm>
            <a:custGeom>
              <a:avLst/>
              <a:gdLst>
                <a:gd name="connsiteX0" fmla="*/ 0 w 11969750"/>
                <a:gd name="connsiteY0" fmla="*/ 0 h 6858000"/>
                <a:gd name="connsiteX1" fmla="*/ 8112125 w 11969750"/>
                <a:gd name="connsiteY1" fmla="*/ 0 h 6858000"/>
                <a:gd name="connsiteX2" fmla="*/ 8235950 w 11969750"/>
                <a:gd name="connsiteY2" fmla="*/ 0 h 6858000"/>
                <a:gd name="connsiteX3" fmla="*/ 10683875 w 11969750"/>
                <a:gd name="connsiteY3" fmla="*/ 0 h 6858000"/>
                <a:gd name="connsiteX4" fmla="*/ 11969750 w 11969750"/>
                <a:gd name="connsiteY4" fmla="*/ 6858000 h 6858000"/>
                <a:gd name="connsiteX5" fmla="*/ 8235950 w 11969750"/>
                <a:gd name="connsiteY5" fmla="*/ 6858000 h 6858000"/>
                <a:gd name="connsiteX6" fmla="*/ 6826250 w 11969750"/>
                <a:gd name="connsiteY6" fmla="*/ 6858000 h 6858000"/>
                <a:gd name="connsiteX7" fmla="*/ 0 w 11969750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69750" h="6858000">
                  <a:moveTo>
                    <a:pt x="0" y="0"/>
                  </a:moveTo>
                  <a:lnTo>
                    <a:pt x="8112125" y="0"/>
                  </a:lnTo>
                  <a:lnTo>
                    <a:pt x="8235950" y="0"/>
                  </a:lnTo>
                  <a:lnTo>
                    <a:pt x="10683875" y="0"/>
                  </a:lnTo>
                  <a:lnTo>
                    <a:pt x="11969750" y="6858000"/>
                  </a:lnTo>
                  <a:lnTo>
                    <a:pt x="8235950" y="6858000"/>
                  </a:lnTo>
                  <a:lnTo>
                    <a:pt x="682625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18212" y="0"/>
            <a:ext cx="11720942" cy="831273"/>
          </a:xfrm>
        </p:spPr>
        <p:txBody>
          <a:bodyPr>
            <a:normAutofit/>
          </a:bodyPr>
          <a:lstStyle>
            <a:lvl1pPr algn="l">
              <a:defRPr sz="4000" baseline="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Slide Title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211" y="852055"/>
            <a:ext cx="11720941" cy="586942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4D4D4D"/>
                </a:solidFill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solidFill>
                  <a:srgbClr val="4D4D4D"/>
                </a:solidFill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rgbClr val="4D4D4D"/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4D4D4D"/>
                </a:solidFill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443853" y="6424612"/>
            <a:ext cx="422564" cy="365125"/>
          </a:xfrm>
        </p:spPr>
        <p:txBody>
          <a:bodyPr/>
          <a:lstStyle/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6272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572770" y="0"/>
            <a:ext cx="11619230" cy="6858000"/>
            <a:chOff x="572770" y="0"/>
            <a:chExt cx="11619230" cy="6858000"/>
          </a:xfrm>
        </p:grpSpPr>
        <p:sp>
          <p:nvSpPr>
            <p:cNvPr id="19" name="Freeform 18"/>
            <p:cNvSpPr/>
            <p:nvPr userDrawn="1"/>
          </p:nvSpPr>
          <p:spPr>
            <a:xfrm rot="10800000">
              <a:off x="572770" y="0"/>
              <a:ext cx="11619230" cy="6858000"/>
            </a:xfrm>
            <a:custGeom>
              <a:avLst/>
              <a:gdLst>
                <a:gd name="connsiteX0" fmla="*/ 11619230 w 11619230"/>
                <a:gd name="connsiteY0" fmla="*/ 6858000 h 6858000"/>
                <a:gd name="connsiteX1" fmla="*/ 7885430 w 11619230"/>
                <a:gd name="connsiteY1" fmla="*/ 6858000 h 6858000"/>
                <a:gd name="connsiteX2" fmla="*/ 6475730 w 11619230"/>
                <a:gd name="connsiteY2" fmla="*/ 6858000 h 6858000"/>
                <a:gd name="connsiteX3" fmla="*/ 0 w 11619230"/>
                <a:gd name="connsiteY3" fmla="*/ 6858000 h 6858000"/>
                <a:gd name="connsiteX4" fmla="*/ 0 w 11619230"/>
                <a:gd name="connsiteY4" fmla="*/ 0 h 6858000"/>
                <a:gd name="connsiteX5" fmla="*/ 7761605 w 11619230"/>
                <a:gd name="connsiteY5" fmla="*/ 0 h 6858000"/>
                <a:gd name="connsiteX6" fmla="*/ 7885430 w 11619230"/>
                <a:gd name="connsiteY6" fmla="*/ 0 h 6858000"/>
                <a:gd name="connsiteX7" fmla="*/ 10333355 w 1161923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9230" h="6858000">
                  <a:moveTo>
                    <a:pt x="11619230" y="6858000"/>
                  </a:moveTo>
                  <a:lnTo>
                    <a:pt x="7885430" y="6858000"/>
                  </a:lnTo>
                  <a:lnTo>
                    <a:pt x="647573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761605" y="0"/>
                  </a:lnTo>
                  <a:lnTo>
                    <a:pt x="7885430" y="0"/>
                  </a:lnTo>
                  <a:lnTo>
                    <a:pt x="10333355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7" name="Freeform 16"/>
            <p:cNvSpPr/>
            <p:nvPr userDrawn="1"/>
          </p:nvSpPr>
          <p:spPr>
            <a:xfrm rot="10800000">
              <a:off x="988060" y="0"/>
              <a:ext cx="11203940" cy="6858000"/>
            </a:xfrm>
            <a:custGeom>
              <a:avLst/>
              <a:gdLst>
                <a:gd name="connsiteX0" fmla="*/ 11203940 w 11203940"/>
                <a:gd name="connsiteY0" fmla="*/ 6858000 h 6858000"/>
                <a:gd name="connsiteX1" fmla="*/ 7470140 w 11203940"/>
                <a:gd name="connsiteY1" fmla="*/ 6858000 h 6858000"/>
                <a:gd name="connsiteX2" fmla="*/ 6060440 w 11203940"/>
                <a:gd name="connsiteY2" fmla="*/ 6858000 h 6858000"/>
                <a:gd name="connsiteX3" fmla="*/ 0 w 11203940"/>
                <a:gd name="connsiteY3" fmla="*/ 6858000 h 6858000"/>
                <a:gd name="connsiteX4" fmla="*/ 0 w 11203940"/>
                <a:gd name="connsiteY4" fmla="*/ 0 h 6858000"/>
                <a:gd name="connsiteX5" fmla="*/ 7346315 w 11203940"/>
                <a:gd name="connsiteY5" fmla="*/ 0 h 6858000"/>
                <a:gd name="connsiteX6" fmla="*/ 7470140 w 11203940"/>
                <a:gd name="connsiteY6" fmla="*/ 0 h 6858000"/>
                <a:gd name="connsiteX7" fmla="*/ 9918065 w 11203940"/>
                <a:gd name="connsiteY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03940" h="6858000">
                  <a:moveTo>
                    <a:pt x="11203940" y="6858000"/>
                  </a:moveTo>
                  <a:lnTo>
                    <a:pt x="7470140" y="6858000"/>
                  </a:lnTo>
                  <a:lnTo>
                    <a:pt x="6060440" y="6858000"/>
                  </a:lnTo>
                  <a:lnTo>
                    <a:pt x="0" y="6858000"/>
                  </a:lnTo>
                  <a:lnTo>
                    <a:pt x="0" y="0"/>
                  </a:lnTo>
                  <a:lnTo>
                    <a:pt x="7346315" y="0"/>
                  </a:lnTo>
                  <a:lnTo>
                    <a:pt x="7470140" y="0"/>
                  </a:lnTo>
                  <a:lnTo>
                    <a:pt x="99180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930400" y="1709738"/>
            <a:ext cx="9906000" cy="2852737"/>
          </a:xfrm>
        </p:spPr>
        <p:txBody>
          <a:bodyPr anchor="b"/>
          <a:lstStyle>
            <a:lvl1pPr>
              <a:defRPr sz="6000">
                <a:solidFill>
                  <a:srgbClr val="2196F3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2324100" y="4589463"/>
            <a:ext cx="9512300" cy="1500187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rgbClr val="4D4D4D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4010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" y="3812"/>
            <a:ext cx="12195811" cy="6854190"/>
            <a:chOff x="-1" y="3812"/>
            <a:chExt cx="12195811" cy="6854190"/>
          </a:xfrm>
        </p:grpSpPr>
        <p:sp>
          <p:nvSpPr>
            <p:cNvPr id="17" name="Freeform 16"/>
            <p:cNvSpPr/>
            <p:nvPr userDrawn="1"/>
          </p:nvSpPr>
          <p:spPr>
            <a:xfrm rot="16200000">
              <a:off x="3385185" y="-337756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6" name="Freeform 15"/>
            <p:cNvSpPr/>
            <p:nvPr userDrawn="1"/>
          </p:nvSpPr>
          <p:spPr>
            <a:xfrm rot="5400000">
              <a:off x="3381375" y="-1952624"/>
              <a:ext cx="5429250" cy="12192001"/>
            </a:xfrm>
            <a:custGeom>
              <a:avLst/>
              <a:gdLst>
                <a:gd name="connsiteX0" fmla="*/ 0 w 5429250"/>
                <a:gd name="connsiteY0" fmla="*/ 12192001 h 12192001"/>
                <a:gd name="connsiteX1" fmla="*/ 0 w 5429250"/>
                <a:gd name="connsiteY1" fmla="*/ 0 h 12192001"/>
                <a:gd name="connsiteX2" fmla="*/ 3259336 w 5429250"/>
                <a:gd name="connsiteY2" fmla="*/ 0 h 12192001"/>
                <a:gd name="connsiteX3" fmla="*/ 3328988 w 5429250"/>
                <a:gd name="connsiteY3" fmla="*/ 0 h 12192001"/>
                <a:gd name="connsiteX4" fmla="*/ 4705946 w 5429250"/>
                <a:gd name="connsiteY4" fmla="*/ 0 h 12192001"/>
                <a:gd name="connsiteX5" fmla="*/ 5429250 w 5429250"/>
                <a:gd name="connsiteY5" fmla="*/ 12192001 h 12192001"/>
                <a:gd name="connsiteX6" fmla="*/ 3328988 w 5429250"/>
                <a:gd name="connsiteY6" fmla="*/ 12192001 h 12192001"/>
                <a:gd name="connsiteX7" fmla="*/ 2536032 w 5429250"/>
                <a:gd name="connsiteY7" fmla="*/ 12192001 h 12192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9250" h="12192001">
                  <a:moveTo>
                    <a:pt x="0" y="12192001"/>
                  </a:moveTo>
                  <a:lnTo>
                    <a:pt x="0" y="0"/>
                  </a:lnTo>
                  <a:lnTo>
                    <a:pt x="3259336" y="0"/>
                  </a:lnTo>
                  <a:lnTo>
                    <a:pt x="3328988" y="0"/>
                  </a:lnTo>
                  <a:lnTo>
                    <a:pt x="4705946" y="0"/>
                  </a:lnTo>
                  <a:lnTo>
                    <a:pt x="5429250" y="12192001"/>
                  </a:lnTo>
                  <a:lnTo>
                    <a:pt x="3328988" y="12192001"/>
                  </a:lnTo>
                  <a:lnTo>
                    <a:pt x="2536032" y="1219200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bg-BG"/>
            </a:p>
          </p:txBody>
        </p:sp>
        <p:sp>
          <p:nvSpPr>
            <p:cNvPr id="11" name="Freeform 10"/>
            <p:cNvSpPr/>
            <p:nvPr userDrawn="1"/>
          </p:nvSpPr>
          <p:spPr>
            <a:xfrm rot="5400000">
              <a:off x="3327799" y="-2236944"/>
              <a:ext cx="5536405" cy="12192000"/>
            </a:xfrm>
            <a:custGeom>
              <a:avLst/>
              <a:gdLst>
                <a:gd name="connsiteX0" fmla="*/ 0 w 9842498"/>
                <a:gd name="connsiteY0" fmla="*/ 0 h 6858000"/>
                <a:gd name="connsiteX1" fmla="*/ 5984873 w 9842498"/>
                <a:gd name="connsiteY1" fmla="*/ 0 h 6858000"/>
                <a:gd name="connsiteX2" fmla="*/ 6108698 w 9842498"/>
                <a:gd name="connsiteY2" fmla="*/ 0 h 6858000"/>
                <a:gd name="connsiteX3" fmla="*/ 8556623 w 9842498"/>
                <a:gd name="connsiteY3" fmla="*/ 0 h 6858000"/>
                <a:gd name="connsiteX4" fmla="*/ 9842498 w 9842498"/>
                <a:gd name="connsiteY4" fmla="*/ 6858000 h 6858000"/>
                <a:gd name="connsiteX5" fmla="*/ 6108698 w 9842498"/>
                <a:gd name="connsiteY5" fmla="*/ 6858000 h 6858000"/>
                <a:gd name="connsiteX6" fmla="*/ 4698998 w 9842498"/>
                <a:gd name="connsiteY6" fmla="*/ 6858000 h 6858000"/>
                <a:gd name="connsiteX7" fmla="*/ 0 w 9842498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42498" h="6858000">
                  <a:moveTo>
                    <a:pt x="0" y="0"/>
                  </a:moveTo>
                  <a:lnTo>
                    <a:pt x="5984873" y="0"/>
                  </a:lnTo>
                  <a:lnTo>
                    <a:pt x="6108698" y="0"/>
                  </a:lnTo>
                  <a:lnTo>
                    <a:pt x="8556623" y="0"/>
                  </a:lnTo>
                  <a:lnTo>
                    <a:pt x="9842498" y="6858000"/>
                  </a:lnTo>
                  <a:lnTo>
                    <a:pt x="6108698" y="6858000"/>
                  </a:lnTo>
                  <a:lnTo>
                    <a:pt x="4698998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3" name="Freeform 12"/>
            <p:cNvSpPr/>
            <p:nvPr userDrawn="1"/>
          </p:nvSpPr>
          <p:spPr>
            <a:xfrm rot="16200000">
              <a:off x="5667377" y="-5433772"/>
              <a:ext cx="857250" cy="12192000"/>
            </a:xfrm>
            <a:custGeom>
              <a:avLst/>
              <a:gdLst>
                <a:gd name="connsiteX0" fmla="*/ 1524000 w 1524000"/>
                <a:gd name="connsiteY0" fmla="*/ 6858000 h 6858000"/>
                <a:gd name="connsiteX1" fmla="*/ 0 w 1524000"/>
                <a:gd name="connsiteY1" fmla="*/ 6858000 h 6858000"/>
                <a:gd name="connsiteX2" fmla="*/ 0 w 1524000"/>
                <a:gd name="connsiteY2" fmla="*/ 0 h 6858000"/>
                <a:gd name="connsiteX3" fmla="*/ 238125 w 15240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6858000">
                  <a:moveTo>
                    <a:pt x="1524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3" name="TextBox 2"/>
          <p:cNvSpPr txBox="1"/>
          <p:nvPr userDrawn="1"/>
        </p:nvSpPr>
        <p:spPr>
          <a:xfrm rot="21411406">
            <a:off x="0" y="266319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solidFill>
                  <a:srgbClr val="2196F3"/>
                </a:solidFill>
                <a:latin typeface="+mj-lt"/>
              </a:rPr>
              <a:t>Questions?</a:t>
            </a:r>
            <a:endParaRPr lang="bg-BG" sz="9600" dirty="0">
              <a:solidFill>
                <a:srgbClr val="2196F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09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26A4-A17A-4698-BE1B-BA61FFEA96A2}" type="datetimeFigureOut">
              <a:rPr lang="bg-BG" smtClean="0"/>
              <a:t>29.4.2020 г.</a:t>
            </a:fld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A7C-99B5-4334-BAA0-6F9111C4149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4764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96F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ebula.deanza.edu/~bloom/math10/m10divideby_nminus1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5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2.sli.do/event/yysbwb2e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ti6vGctQM" TargetMode="External"/><Relationship Id="rId2" Type="http://schemas.openxmlformats.org/officeDocument/2006/relationships/hyperlink" Target="http://tylervigen.com/spurious-correl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en.wikipedia.org/wiki/Anscombe's_quart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ftp.cs.ucla.edu/pub/stat_ser/r41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.stat.uiowa.edu/~mbognar/1030/Bickel-Berkeley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bg-BG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science of analyzing data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Yordan Darakchiev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Technical Trainer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iordan93@gmail.com</a:t>
            </a:r>
            <a:endParaRPr lang="bg-BG" dirty="0"/>
          </a:p>
        </p:txBody>
      </p:sp>
      <p:pic>
        <p:nvPicPr>
          <p:cNvPr id="16" name="Picture 2" descr="http://clipart-library.com/data_images/595212.jpg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" t="-6650" r="3630" b="-608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0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Distributions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histogram</a:t>
            </a:r>
            <a:r>
              <a:rPr lang="en-US" dirty="0"/>
              <a:t> is a </a:t>
            </a:r>
            <a:r>
              <a:rPr lang="en-US" b="1" dirty="0"/>
              <a:t>complete description</a:t>
            </a:r>
            <a:r>
              <a:rPr lang="en-US" dirty="0"/>
              <a:t> of the sample </a:t>
            </a:r>
            <a:r>
              <a:rPr lang="en-US" dirty="0" smtClean="0"/>
              <a:t>distribution</a:t>
            </a:r>
            <a:endParaRPr lang="en-US" dirty="0"/>
          </a:p>
          <a:p>
            <a:r>
              <a:rPr lang="en-US" dirty="0"/>
              <a:t>We often summarize it using a few descriptive statistics</a:t>
            </a:r>
          </a:p>
          <a:p>
            <a:pPr lvl="1"/>
            <a:r>
              <a:rPr lang="en-US" dirty="0">
                <a:solidFill>
                  <a:srgbClr val="2196F3"/>
                </a:solidFill>
              </a:rPr>
              <a:t>Central </a:t>
            </a:r>
            <a:r>
              <a:rPr lang="en-US" dirty="0" smtClean="0">
                <a:solidFill>
                  <a:srgbClr val="2196F3"/>
                </a:solidFill>
              </a:rPr>
              <a:t>tendency</a:t>
            </a:r>
          </a:p>
          <a:p>
            <a:pPr lvl="2"/>
            <a:r>
              <a:rPr lang="en-US" dirty="0" smtClean="0"/>
              <a:t>Do </a:t>
            </a:r>
            <a:r>
              <a:rPr lang="en-US" dirty="0"/>
              <a:t>the values tend to cluster around a center?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Modes</a:t>
            </a:r>
            <a:endParaRPr lang="en-US" dirty="0"/>
          </a:p>
          <a:p>
            <a:pPr lvl="2"/>
            <a:r>
              <a:rPr lang="en-US" dirty="0" smtClean="0"/>
              <a:t>How </a:t>
            </a:r>
            <a:r>
              <a:rPr lang="en-US" dirty="0"/>
              <a:t>many clusters are there? Where are they?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Variance</a:t>
            </a:r>
            <a:endParaRPr lang="en-US" dirty="0"/>
          </a:p>
          <a:p>
            <a:pPr lvl="2"/>
            <a:r>
              <a:rPr lang="en-US" dirty="0" smtClean="0"/>
              <a:t>How </a:t>
            </a:r>
            <a:r>
              <a:rPr lang="en-US" dirty="0"/>
              <a:t>much variability is there (how "spread out" </a:t>
            </a:r>
            <a:r>
              <a:rPr lang="en-US" dirty="0" smtClean="0"/>
              <a:t>is </a:t>
            </a:r>
            <a:r>
              <a:rPr lang="en-US" dirty="0"/>
              <a:t>the distribution)?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Tails</a:t>
            </a:r>
            <a:endParaRPr lang="en-US" dirty="0"/>
          </a:p>
          <a:p>
            <a:pPr lvl="2"/>
            <a:r>
              <a:rPr lang="en-US" dirty="0" smtClean="0"/>
              <a:t>How </a:t>
            </a:r>
            <a:r>
              <a:rPr lang="en-US" dirty="0"/>
              <a:t>quickly do probabilities drop off as we move away </a:t>
            </a:r>
            <a:r>
              <a:rPr lang="en-US" dirty="0" smtClean="0"/>
              <a:t>from </a:t>
            </a:r>
            <a:r>
              <a:rPr lang="en-US" dirty="0"/>
              <a:t>the center(s)?</a:t>
            </a:r>
          </a:p>
          <a:p>
            <a:pPr lvl="1"/>
            <a:r>
              <a:rPr lang="en-US" dirty="0" smtClean="0">
                <a:solidFill>
                  <a:srgbClr val="2196F3"/>
                </a:solidFill>
              </a:rPr>
              <a:t>Outliers</a:t>
            </a:r>
          </a:p>
          <a:p>
            <a:pPr lvl="2"/>
            <a:r>
              <a:rPr lang="en-US" dirty="0" smtClean="0"/>
              <a:t>Are </a:t>
            </a:r>
            <a:r>
              <a:rPr lang="en-US" dirty="0"/>
              <a:t>there extreme values, far from the center(s)?</a:t>
            </a:r>
          </a:p>
          <a:p>
            <a:r>
              <a:rPr lang="en-US" dirty="0"/>
              <a:t>These are also called </a:t>
            </a:r>
            <a:r>
              <a:rPr lang="en-US" b="1" dirty="0">
                <a:solidFill>
                  <a:srgbClr val="2196F3"/>
                </a:solidFill>
              </a:rPr>
              <a:t>summary </a:t>
            </a:r>
            <a:r>
              <a:rPr lang="en-US" b="1" dirty="0" smtClean="0">
                <a:solidFill>
                  <a:srgbClr val="2196F3"/>
                </a:solidFill>
              </a:rPr>
              <a:t>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2102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rgbClr val="2196F3"/>
                    </a:solidFill>
                  </a:rPr>
                  <a:t>Average</a:t>
                </a:r>
                <a:r>
                  <a:rPr lang="en-US" dirty="0"/>
                  <a:t> – a number which describes a typical data point</a:t>
                </a:r>
              </a:p>
              <a:p>
                <a:pPr lvl="1"/>
                <a:r>
                  <a:rPr lang="en-US" dirty="0"/>
                  <a:t>Can be calculated in many ways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Arithmetic mean</a:t>
                </a:r>
              </a:p>
              <a:p>
                <a:pPr lvl="1"/>
                <a:r>
                  <a:rPr lang="en-US" dirty="0"/>
                  <a:t>The sum of all measurements divided </a:t>
                </a:r>
                <a:br>
                  <a:rPr lang="en-US" dirty="0"/>
                </a:br>
                <a:r>
                  <a:rPr lang="en-US" dirty="0"/>
                  <a:t>by the number of observations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Median</a:t>
                </a:r>
              </a:p>
              <a:p>
                <a:pPr lvl="1"/>
                <a:r>
                  <a:rPr lang="en-US" dirty="0"/>
                  <a:t>The middle value of the distribution</a:t>
                </a:r>
              </a:p>
              <a:p>
                <a:pPr lvl="1"/>
                <a:r>
                  <a:rPr lang="en-US" dirty="0"/>
                  <a:t>To calculate it, the numbers must be sorted in ascending order</a:t>
                </a:r>
              </a:p>
              <a:p>
                <a:pPr lvl="1"/>
                <a:r>
                  <a:rPr lang="en-US" dirty="0"/>
                  <a:t>Examples</a:t>
                </a:r>
                <a:r>
                  <a:rPr lang="en-US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1, 2, 2, 3, 4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Me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1, 2, 2, 3, 4, 10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Mode</a:t>
                </a:r>
              </a:p>
              <a:p>
                <a:pPr lvl="1"/>
                <a:r>
                  <a:rPr lang="en-US" dirty="0"/>
                  <a:t>The most frequent </a:t>
                </a:r>
                <a:r>
                  <a:rPr lang="en-US" dirty="0" smtClean="0"/>
                  <a:t>item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1, 3, 2, 3, 4, 3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Many "most frequent </a:t>
                </a:r>
                <a:r>
                  <a:rPr lang="en-US" dirty="0" smtClean="0"/>
                  <a:t>items"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multimodal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11</a:t>
            </a:fld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16" y="1883674"/>
            <a:ext cx="1622492" cy="83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/>
              <a:lstStyle/>
              <a:p>
                <a:r>
                  <a:rPr lang="en-US" dirty="0" smtClean="0"/>
                  <a:t>Describes how far away a sample is from the sample mean</a:t>
                </a:r>
              </a:p>
              <a:p>
                <a:pPr lvl="1"/>
                <a:r>
                  <a:rPr lang="en-US" dirty="0"/>
                  <a:t>All </a:t>
                </a:r>
                <a:r>
                  <a:rPr lang="en-US" dirty="0" smtClean="0"/>
                  <a:t>differences </a:t>
                </a:r>
                <a:r>
                  <a:rPr lang="en-US" dirty="0"/>
                  <a:t>from the </a:t>
                </a:r>
                <a:r>
                  <a:rPr lang="en-US" dirty="0" smtClean="0"/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positive or negative</a:t>
                </a:r>
              </a:p>
              <a:p>
                <a:pPr lvl="1"/>
                <a:r>
                  <a:rPr lang="en-US" dirty="0"/>
                  <a:t>They all sum up to 0 (that's the definition of the mean)</a:t>
                </a:r>
              </a:p>
              <a:p>
                <a:pPr lvl="1"/>
                <a:r>
                  <a:rPr lang="en-US" dirty="0"/>
                  <a:t>So we square them to make them </a:t>
                </a:r>
                <a:r>
                  <a:rPr lang="en-US" dirty="0" smtClean="0"/>
                  <a:t>positive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Standard </a:t>
                </a:r>
                <a:r>
                  <a:rPr lang="en-US" dirty="0" smtClean="0"/>
                  <a:t>deviation: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In the sample variance formula, </a:t>
                </a:r>
                <a:r>
                  <a:rPr lang="en-US" dirty="0" smtClean="0"/>
                  <a:t>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dirty="0"/>
                  <a:t>the denominator</a:t>
                </a:r>
              </a:p>
              <a:p>
                <a:pPr lvl="1"/>
                <a:r>
                  <a:rPr lang="en-US" dirty="0"/>
                  <a:t>It refers to "degrees of freedom" – how many items we can remove</a:t>
                </a:r>
              </a:p>
              <a:p>
                <a:pPr lvl="2"/>
                <a:r>
                  <a:rPr lang="en-US" dirty="0"/>
                  <a:t>The number of parameters that can vary</a:t>
                </a:r>
              </a:p>
              <a:p>
                <a:pPr lvl="1"/>
                <a:r>
                  <a:rPr lang="en-US" dirty="0"/>
                  <a:t>Because all distances sum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if we </a:t>
                </a:r>
                <a:r>
                  <a:rPr lang="en-US" dirty="0" smtClean="0"/>
                  <a:t>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of </a:t>
                </a:r>
                <a:r>
                  <a:rPr lang="en-US" dirty="0"/>
                  <a:t>them,</a:t>
                </a:r>
                <a:br>
                  <a:rPr lang="en-US" dirty="0"/>
                </a:br>
                <a:r>
                  <a:rPr lang="en-US" dirty="0"/>
                  <a:t>we can find the last one</a:t>
                </a:r>
              </a:p>
              <a:p>
                <a:pPr lvl="1"/>
                <a:r>
                  <a:rPr lang="en-US" dirty="0"/>
                  <a:t>Gives us an unbiased estimator (more on that </a:t>
                </a:r>
                <a:r>
                  <a:rPr lang="en-US" dirty="0">
                    <a:hlinkClick r:id="rId3"/>
                  </a:rPr>
                  <a:t>here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12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8" y="2342798"/>
            <a:ext cx="3583503" cy="83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9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Why bother to take the standard deviation?</a:t>
                </a:r>
              </a:p>
              <a:p>
                <a:pPr lvl="1"/>
                <a:r>
                  <a:rPr lang="en-US" dirty="0" smtClean="0"/>
                  <a:t>Instead of using variance directly</a:t>
                </a:r>
              </a:p>
              <a:p>
                <a:r>
                  <a:rPr lang="en-US" dirty="0"/>
                  <a:t>It's all about units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Let's say we're measuring length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By definition, the variance will have units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want to see how far is a certain point from the center</a:t>
                </a:r>
                <a:br>
                  <a:rPr lang="en-US" dirty="0"/>
                </a:br>
                <a:r>
                  <a:rPr lang="en-US" dirty="0"/>
                  <a:t>and the units don't </a:t>
                </a:r>
                <a:r>
                  <a:rPr lang="en-US" dirty="0" smtClean="0"/>
                  <a:t>match</a:t>
                </a:r>
              </a:p>
              <a:p>
                <a:pPr lvl="2"/>
                <a:r>
                  <a:rPr lang="en-US" dirty="0" smtClean="0"/>
                  <a:t>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=0,25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2±0,5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order to make units match, we take the square root</a:t>
                </a:r>
              </a:p>
              <a:p>
                <a:pPr lvl="1"/>
                <a:r>
                  <a:rPr lang="en-US" dirty="0" smtClean="0"/>
                  <a:t>Example</a:t>
                </a:r>
              </a:p>
              <a:p>
                <a:pPr lvl="2"/>
                <a:r>
                  <a:rPr lang="en-US" dirty="0"/>
                  <a:t>I</a:t>
                </a:r>
                <a:r>
                  <a:rPr lang="en-US" dirty="0" smtClean="0"/>
                  <a:t>f we measure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2,75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, we </a:t>
                </a:r>
                <a:r>
                  <a:rPr lang="en-US" dirty="0"/>
                  <a:t>can say "This measurement is </a:t>
                </a:r>
                <a:r>
                  <a:rPr lang="en-US" dirty="0" smtClean="0"/>
                  <a:t>located</a:t>
                </a:r>
                <a:br>
                  <a:rPr lang="en-US" dirty="0" smtClean="0"/>
                </a:br>
                <a:r>
                  <a:rPr lang="en-US" dirty="0" smtClean="0"/>
                  <a:t>at </a:t>
                </a:r>
                <a:r>
                  <a:rPr lang="en-US" b="1" dirty="0"/>
                  <a:t>1,5 </a:t>
                </a:r>
                <a:r>
                  <a:rPr lang="en-US" b="1" dirty="0" smtClean="0"/>
                  <a:t>standard deviations </a:t>
                </a:r>
                <a:r>
                  <a:rPr lang="en-US" b="1" dirty="0"/>
                  <a:t>above the </a:t>
                </a:r>
                <a:r>
                  <a:rPr lang="en-US" b="1" dirty="0" smtClean="0"/>
                  <a:t>mean</a:t>
                </a:r>
                <a:r>
                  <a:rPr lang="en-US" dirty="0"/>
                  <a:t>"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Comparisons </a:t>
                </a:r>
                <a:r>
                  <a:rPr lang="en-US" dirty="0"/>
                  <a:t>like these are very useful in statistics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102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vs. Sample: Measures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There are differences between a population and samples</a:t>
                </a:r>
                <a:br>
                  <a:rPr lang="en-US" dirty="0" smtClean="0"/>
                </a:br>
                <a:r>
                  <a:rPr lang="en-US" dirty="0" smtClean="0"/>
                  <a:t>from that population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we have different statistics</a:t>
                </a:r>
              </a:p>
              <a:p>
                <a:pPr lvl="1"/>
                <a:r>
                  <a:rPr lang="en-US" dirty="0" smtClean="0"/>
                  <a:t>Notation</a:t>
                </a:r>
              </a:p>
              <a:p>
                <a:pPr lvl="2"/>
                <a:r>
                  <a:rPr lang="en-US" dirty="0" smtClean="0"/>
                  <a:t>Sample </a:t>
                </a:r>
                <a:r>
                  <a:rPr lang="en-US" dirty="0"/>
                  <a:t>statistics – sample mean, sample variance, etc. – Latin letters</a:t>
                </a:r>
              </a:p>
              <a:p>
                <a:pPr lvl="2"/>
                <a:r>
                  <a:rPr lang="en-US" dirty="0"/>
                  <a:t>Population statistics – Greek letters</a:t>
                </a:r>
              </a:p>
              <a:p>
                <a:r>
                  <a:rPr lang="en-US" dirty="0"/>
                  <a:t>Population </a:t>
                </a:r>
                <a:r>
                  <a:rPr lang="en-US" dirty="0" smtClean="0"/>
                  <a:t>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</a:t>
                </a:r>
                <a:r>
                  <a:rPr lang="en-US" dirty="0">
                    <a:solidFill>
                      <a:srgbClr val="2196F3"/>
                    </a:solidFill>
                  </a:rPr>
                  <a:t>expected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– population size</a:t>
                </a:r>
              </a:p>
              <a:p>
                <a:r>
                  <a:rPr lang="en-US" dirty="0"/>
                  <a:t>Population </a:t>
                </a:r>
                <a:r>
                  <a:rPr lang="en-US" dirty="0" smtClean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how since we know the entire </a:t>
                </a:r>
                <a:br>
                  <a:rPr lang="en-US" dirty="0"/>
                </a:br>
                <a:r>
                  <a:rPr lang="en-US" dirty="0"/>
                  <a:t>population, there is </a:t>
                </a:r>
                <a:r>
                  <a:rPr lang="en-US" b="1" dirty="0"/>
                  <a:t>no estimation </a:t>
                </a:r>
                <a:r>
                  <a:rPr lang="en-US" dirty="0"/>
                  <a:t>going on</a:t>
                </a:r>
              </a:p>
              <a:p>
                <a:pPr lvl="1"/>
                <a:r>
                  <a:rPr lang="en-US" dirty="0"/>
                  <a:t>So </a:t>
                </a:r>
                <a:r>
                  <a:rPr lang="en-US" dirty="0" smtClean="0"/>
                  <a:t>there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dirty="0"/>
                  <a:t>the denominator</a:t>
                </a:r>
              </a:p>
              <a:p>
                <a:r>
                  <a:rPr lang="en-US" dirty="0"/>
                  <a:t>Population standard </a:t>
                </a:r>
                <a:r>
                  <a:rPr lang="en-US" dirty="0" smtClean="0"/>
                  <a:t>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5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14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15" y="3023574"/>
            <a:ext cx="2859780" cy="8134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04" y="4407135"/>
            <a:ext cx="2785828" cy="3151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821606"/>
            <a:ext cx="2124583" cy="81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Snowfall Data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You are given data of snowfall in Buffalo, NY in inches for</a:t>
            </a:r>
            <a:br>
              <a:rPr lang="en-US" dirty="0"/>
            </a:br>
            <a:r>
              <a:rPr lang="en-US" dirty="0"/>
              <a:t>years 1910 – 1972 (</a:t>
            </a:r>
            <a:r>
              <a:rPr lang="en-US" b="1" dirty="0">
                <a:latin typeface="Consolas" panose="020B0609020204030204" pitchFamily="49" charset="0"/>
              </a:rPr>
              <a:t>snowfall.csv</a:t>
            </a:r>
            <a:r>
              <a:rPr lang="en-US" dirty="0"/>
              <a:t>)</a:t>
            </a:r>
          </a:p>
          <a:p>
            <a:r>
              <a:rPr lang="en-US" dirty="0"/>
              <a:t>Plot a histogram</a:t>
            </a:r>
          </a:p>
          <a:p>
            <a:r>
              <a:rPr lang="en-US" dirty="0"/>
              <a:t>Print the mean, standard deviation and </a:t>
            </a:r>
            <a:r>
              <a:rPr lang="en-US" dirty="0" smtClean="0"/>
              <a:t>modes</a:t>
            </a:r>
          </a:p>
          <a:p>
            <a:r>
              <a:rPr lang="en-US" dirty="0" smtClean="0"/>
              <a:t>Print the standard deviation</a:t>
            </a:r>
            <a:endParaRPr lang="en-US" dirty="0"/>
          </a:p>
          <a:p>
            <a:pPr lvl="1"/>
            <a:r>
              <a:rPr lang="en-US" dirty="0"/>
              <a:t>Note: If you're using </a:t>
            </a:r>
            <a:r>
              <a:rPr lang="en-US" b="1" dirty="0">
                <a:latin typeface="Consolas" panose="020B0609020204030204" pitchFamily="49" charset="0"/>
              </a:rPr>
              <a:t>numpy</a:t>
            </a:r>
            <a:r>
              <a:rPr lang="en-US" dirty="0"/>
              <a:t>, it returns</a:t>
            </a:r>
            <a:br>
              <a:rPr lang="en-US" dirty="0"/>
            </a:br>
            <a:r>
              <a:rPr lang="en-US" dirty="0"/>
              <a:t>the biased estimator of standard </a:t>
            </a:r>
            <a:br>
              <a:rPr lang="en-US" dirty="0"/>
            </a:br>
            <a:r>
              <a:rPr lang="en-US" dirty="0"/>
              <a:t>deviation. Pass a parameter </a:t>
            </a:r>
            <a:r>
              <a:rPr lang="en-US" b="1" dirty="0">
                <a:latin typeface="Consolas" panose="020B0609020204030204" pitchFamily="49" charset="0"/>
              </a:rPr>
              <a:t>ddof = 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(difference in degrees of freedom) </a:t>
            </a:r>
            <a:br>
              <a:rPr lang="en-US" dirty="0"/>
            </a:br>
            <a:r>
              <a:rPr lang="en-US" dirty="0"/>
              <a:t>to calculate the unbiased estimator</a:t>
            </a:r>
          </a:p>
          <a:p>
            <a:r>
              <a:rPr lang="en-US" dirty="0"/>
              <a:t>Overlay the mean, median </a:t>
            </a:r>
            <a:br>
              <a:rPr lang="en-US" dirty="0"/>
            </a:br>
            <a:r>
              <a:rPr lang="en-US" dirty="0"/>
              <a:t>and first mode on the histogram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15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19" y="3092335"/>
            <a:ext cx="4187862" cy="33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Five-Number Summary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Conveys similar information to a histogram</a:t>
            </a:r>
          </a:p>
          <a:p>
            <a:pPr lvl="1"/>
            <a:r>
              <a:rPr lang="en-US" dirty="0"/>
              <a:t>How many </a:t>
            </a:r>
            <a:r>
              <a:rPr lang="en-US" dirty="0" smtClean="0"/>
              <a:t>percent </a:t>
            </a:r>
            <a:r>
              <a:rPr lang="en-US" dirty="0"/>
              <a:t>of the data are less than </a:t>
            </a:r>
            <a:r>
              <a:rPr lang="en-US" dirty="0" smtClean="0"/>
              <a:t>or </a:t>
            </a:r>
            <a:r>
              <a:rPr lang="en-US" dirty="0"/>
              <a:t>equal to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specified number</a:t>
            </a:r>
            <a:endParaRPr lang="en-US" dirty="0"/>
          </a:p>
          <a:p>
            <a:pPr lvl="2"/>
            <a:r>
              <a:rPr lang="en-US" dirty="0"/>
              <a:t>Minimum (0</a:t>
            </a:r>
            <a:r>
              <a:rPr lang="en-US" dirty="0" smtClean="0"/>
              <a:t>%); first </a:t>
            </a:r>
            <a:r>
              <a:rPr lang="en-US" dirty="0"/>
              <a:t>quartile (25</a:t>
            </a:r>
            <a:r>
              <a:rPr lang="en-US" dirty="0" smtClean="0"/>
              <a:t>%); median </a:t>
            </a:r>
            <a:r>
              <a:rPr lang="en-US" dirty="0"/>
              <a:t>(50</a:t>
            </a:r>
            <a:r>
              <a:rPr lang="en-US" dirty="0" smtClean="0"/>
              <a:t>%); </a:t>
            </a:r>
            <a:br>
              <a:rPr lang="en-US" dirty="0" smtClean="0"/>
            </a:br>
            <a:r>
              <a:rPr lang="en-US" dirty="0" smtClean="0"/>
              <a:t>third </a:t>
            </a:r>
            <a:r>
              <a:rPr lang="en-US" dirty="0"/>
              <a:t>quartile (75</a:t>
            </a:r>
            <a:r>
              <a:rPr lang="en-US" dirty="0" smtClean="0"/>
              <a:t>%); maximum </a:t>
            </a:r>
            <a:r>
              <a:rPr lang="en-US" dirty="0"/>
              <a:t>(100</a:t>
            </a:r>
            <a:r>
              <a:rPr lang="en-US" dirty="0" smtClean="0"/>
              <a:t>%)</a:t>
            </a:r>
          </a:p>
          <a:p>
            <a:pPr lvl="3"/>
            <a:r>
              <a:rPr lang="en-US" dirty="0" smtClean="0"/>
              <a:t>Generalization: </a:t>
            </a:r>
            <a:r>
              <a:rPr lang="en-US" b="1" dirty="0" smtClean="0">
                <a:solidFill>
                  <a:srgbClr val="2196F3"/>
                </a:solidFill>
              </a:rPr>
              <a:t>quantiles</a:t>
            </a:r>
            <a:r>
              <a:rPr lang="en-US" dirty="0" smtClean="0"/>
              <a:t> – divide the frequency</a:t>
            </a:r>
            <a:br>
              <a:rPr lang="en-US" dirty="0" smtClean="0"/>
            </a:br>
            <a:r>
              <a:rPr lang="en-US" dirty="0" smtClean="0"/>
              <a:t>distribution into equal groups</a:t>
            </a:r>
          </a:p>
          <a:p>
            <a:pPr lvl="3"/>
            <a:r>
              <a:rPr lang="en-US" dirty="0" smtClean="0"/>
              <a:t>100 groups = </a:t>
            </a:r>
            <a:r>
              <a:rPr lang="en-US" b="1" dirty="0" smtClean="0">
                <a:solidFill>
                  <a:srgbClr val="2196F3"/>
                </a:solidFill>
              </a:rPr>
              <a:t>percentiles</a:t>
            </a:r>
            <a:endParaRPr lang="en-US" b="1" dirty="0">
              <a:solidFill>
                <a:srgbClr val="2196F3"/>
              </a:solidFill>
            </a:endParaRPr>
          </a:p>
          <a:p>
            <a:r>
              <a:rPr lang="en-US" dirty="0"/>
              <a:t>Visualization: boxplot</a:t>
            </a:r>
          </a:p>
          <a:p>
            <a:pPr lvl="1"/>
            <a:r>
              <a:rPr lang="en-US" dirty="0"/>
              <a:t>Middle line – median</a:t>
            </a:r>
          </a:p>
          <a:p>
            <a:pPr lvl="1"/>
            <a:r>
              <a:rPr lang="en-US" dirty="0"/>
              <a:t>Box – quartiles</a:t>
            </a:r>
          </a:p>
          <a:p>
            <a:pPr lvl="1"/>
            <a:r>
              <a:rPr lang="en-US" dirty="0"/>
              <a:t>Whiskers – largest "non-outliers" – </a:t>
            </a:r>
            <a:br>
              <a:rPr lang="en-US" dirty="0"/>
            </a:br>
            <a:r>
              <a:rPr lang="en-US" dirty="0"/>
              <a:t>1.5 times the interquartile range</a:t>
            </a:r>
          </a:p>
          <a:p>
            <a:pPr lvl="1"/>
            <a:r>
              <a:rPr lang="en-US" dirty="0"/>
              <a:t>Points –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16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233" y="3657600"/>
            <a:ext cx="4206018" cy="271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Moments of Distributions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baseline="30000" dirty="0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central moment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Defined for discrete and continuous </a:t>
                </a:r>
                <a:r>
                  <a:rPr lang="en-US" dirty="0" smtClean="0"/>
                  <a:t>variables</a:t>
                </a:r>
              </a:p>
              <a:p>
                <a:pPr lvl="1"/>
                <a:r>
                  <a:rPr lang="en-US" dirty="0" smtClean="0"/>
                  <a:t>Measure the shape of the probability distribution</a:t>
                </a:r>
                <a:endParaRPr lang="en-US" dirty="0"/>
              </a:p>
              <a:p>
                <a:r>
                  <a:rPr lang="en-US" dirty="0" smtClean="0"/>
                  <a:t>Zeroth moment</a:t>
                </a:r>
                <a:r>
                  <a:rPr lang="en-US" dirty="0"/>
                  <a:t>: 1 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total probability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/>
                  <a:t>First moment: </a:t>
                </a:r>
                <a:r>
                  <a:rPr lang="en-US" b="1" dirty="0" smtClean="0"/>
                  <a:t>arithmetic mean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Second moment: </a:t>
                </a:r>
                <a:r>
                  <a:rPr lang="en-US" b="1" dirty="0" smtClean="0"/>
                  <a:t>variance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Third moment: </a:t>
                </a:r>
                <a:r>
                  <a:rPr lang="en-US" b="1" dirty="0" smtClean="0"/>
                  <a:t>skewness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Asymmetry in </a:t>
                </a:r>
                <a:r>
                  <a:rPr lang="en-US" dirty="0"/>
                  <a:t>the </a:t>
                </a:r>
                <a:r>
                  <a:rPr lang="en-US" dirty="0" smtClean="0"/>
                  <a:t>distribution</a:t>
                </a:r>
                <a:endParaRPr lang="en-US" dirty="0"/>
              </a:p>
              <a:p>
                <a:r>
                  <a:rPr lang="en-US" dirty="0"/>
                  <a:t>Fourth moment: </a:t>
                </a:r>
                <a:r>
                  <a:rPr lang="en-US" b="1" dirty="0" smtClean="0"/>
                  <a:t>kurtosis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Heaviness of </a:t>
                </a:r>
                <a:r>
                  <a:rPr lang="en-US" dirty="0"/>
                  <a:t>the "</a:t>
                </a:r>
                <a:r>
                  <a:rPr lang="en-US" dirty="0" smtClean="0"/>
                  <a:t>tails"</a:t>
                </a:r>
              </a:p>
              <a:p>
                <a:pPr lvl="1"/>
                <a:r>
                  <a:rPr lang="en-US" dirty="0"/>
                  <a:t>"</a:t>
                </a:r>
                <a:r>
                  <a:rPr lang="en-US" dirty="0" smtClean="0"/>
                  <a:t>Normal":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Excess kurtosis: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17</a:t>
            </a:fld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68" y="733285"/>
            <a:ext cx="2150475" cy="5403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683" y="3437052"/>
            <a:ext cx="46577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 of the Gaussian </a:t>
            </a:r>
            <a:r>
              <a:rPr lang="en-US" dirty="0"/>
              <a:t>Distribution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Generalization of the binomial distribution</a:t>
                </a:r>
              </a:p>
              <a:p>
                <a:r>
                  <a:rPr lang="en-US" dirty="0"/>
                  <a:t>Probability density </a:t>
                </a:r>
                <a:r>
                  <a:rPr lang="en-US" dirty="0" smtClean="0"/>
                  <a:t>function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Mean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Median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Variance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Skewness: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Excess kurtosis: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"And </a:t>
                </a:r>
                <a:r>
                  <a:rPr lang="en-US" i="1" dirty="0" smtClean="0"/>
                  <a:t>that, kids, </a:t>
                </a:r>
                <a:r>
                  <a:rPr lang="en-US" i="1" dirty="0"/>
                  <a:t>is why I love the Gaussian distribution."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18</a:t>
            </a:fld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7" y="1781628"/>
            <a:ext cx="3626057" cy="6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Score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 order to compare different Gaussian distributions, we can</a:t>
                </a:r>
                <a:br>
                  <a:rPr lang="en-US" dirty="0" smtClean="0"/>
                </a:br>
                <a:r>
                  <a:rPr lang="en-US" dirty="0" smtClean="0"/>
                  <a:t>"normalize" them</a:t>
                </a:r>
              </a:p>
              <a:p>
                <a:pPr lvl="1"/>
                <a:r>
                  <a:rPr lang="en-US" dirty="0"/>
                  <a:t>Change their parameters to get a "standard" Gaussian distribution</a:t>
                </a:r>
                <a:br>
                  <a:rPr lang="en-US" dirty="0"/>
                </a:br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need to "shift" the distribution left or </a:t>
                </a:r>
                <a:r>
                  <a:rPr lang="en-US" dirty="0" smtClean="0"/>
                  <a:t>right</a:t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:r>
                  <a:rPr lang="en-US" dirty="0"/>
                  <a:t>"squish" or "</a:t>
                </a:r>
                <a:r>
                  <a:rPr lang="en-US" dirty="0" smtClean="0"/>
                  <a:t>stretch" to </a:t>
                </a:r>
                <a:r>
                  <a:rPr lang="en-US" dirty="0"/>
                  <a:t>achieve the required standard deviation</a:t>
                </a:r>
              </a:p>
              <a:p>
                <a:pPr lvl="1"/>
                <a:r>
                  <a:rPr lang="en-US" dirty="0"/>
                  <a:t>The shift is denoted by the standard score (or </a:t>
                </a:r>
                <a:r>
                  <a:rPr lang="en-US" dirty="0" smtClean="0"/>
                  <a:t>z-score):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Example: 50 student scores</a:t>
                </a:r>
              </a:p>
              <a:p>
                <a:pPr lvl="1"/>
                <a:r>
                  <a:rPr lang="en-US" dirty="0"/>
                  <a:t>Normal distribution, mean 60 (out of 100) and standard deviation 15</a:t>
                </a:r>
              </a:p>
              <a:p>
                <a:pPr lvl="1"/>
                <a:r>
                  <a:rPr lang="en-US" dirty="0"/>
                  <a:t>How well did a student perform if they had 70 / 100?</a:t>
                </a:r>
              </a:p>
              <a:p>
                <a:pPr lvl="2"/>
                <a:r>
                  <a:rPr lang="en-US" dirty="0"/>
                  <a:t>Top 25% of the class</a:t>
                </a:r>
              </a:p>
              <a:p>
                <a:pPr lvl="1"/>
                <a:r>
                  <a:rPr lang="en-US" dirty="0"/>
                  <a:t>What marks do the top 10% of the class have?</a:t>
                </a:r>
              </a:p>
              <a:p>
                <a:pPr lvl="2"/>
                <a:r>
                  <a:rPr lang="en-US" dirty="0"/>
                  <a:t>79 and 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06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1709738"/>
            <a:ext cx="9512300" cy="2852737"/>
          </a:xfrm>
        </p:spPr>
        <p:txBody>
          <a:bodyPr/>
          <a:lstStyle/>
          <a:p>
            <a:r>
              <a:rPr lang="en-US" dirty="0" smtClean="0"/>
              <a:t>sli.do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#MathForDevs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745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Variables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Extending what we know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96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Up to now, we've been looking at variables on their own</a:t>
                </a:r>
              </a:p>
              <a:p>
                <a:pPr lvl="1"/>
                <a:r>
                  <a:rPr lang="en-US" dirty="0"/>
                  <a:t>But in many cases they interact with each other</a:t>
                </a:r>
              </a:p>
              <a:p>
                <a:r>
                  <a:rPr lang="en-US" b="1" dirty="0">
                    <a:solidFill>
                      <a:srgbClr val="2196F3"/>
                    </a:solidFill>
                  </a:rPr>
                  <a:t>Covariance</a:t>
                </a:r>
                <a:r>
                  <a:rPr lang="en-US" dirty="0"/>
                  <a:t> is a measure of the joint variability of two variables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Positive: as one variable increases, the other also increases</a:t>
                </a:r>
              </a:p>
              <a:p>
                <a:pPr lvl="1"/>
                <a:r>
                  <a:rPr lang="en-US" dirty="0"/>
                  <a:t>Negative: as one variable increases, the other decreases</a:t>
                </a:r>
              </a:p>
              <a:p>
                <a:pPr lvl="1"/>
                <a:r>
                  <a:rPr lang="en-US" dirty="0"/>
                  <a:t>Zero: the two variables don't vary together at all</a:t>
                </a:r>
              </a:p>
              <a:p>
                <a:r>
                  <a:rPr lang="en-US" dirty="0"/>
                  <a:t>We can see </a:t>
                </a:r>
                <a:r>
                  <a:rPr lang="en-US" dirty="0" smtClean="0"/>
                  <a:t>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higher dimensions, we calculate a </a:t>
                </a:r>
                <a:r>
                  <a:rPr lang="en-US" b="1" dirty="0">
                    <a:solidFill>
                      <a:srgbClr val="2196F3"/>
                    </a:solidFill>
                  </a:rPr>
                  <a:t>covariance matrix</a:t>
                </a:r>
              </a:p>
              <a:p>
                <a:pPr lvl="1"/>
                <a:r>
                  <a:rPr lang="en-US" dirty="0"/>
                  <a:t>The same idea: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equal to the covariance </a:t>
                </a:r>
                <a:br>
                  <a:rPr lang="en-US" dirty="0"/>
                </a:br>
                <a:r>
                  <a:rPr lang="en-US" dirty="0"/>
                  <a:t>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</a:t>
                </a:r>
                <a:r>
                  <a:rPr lang="en-US" dirty="0" smtClean="0"/>
                  <a:t>dimensions: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21</a:t>
            </a:fld>
            <a:endParaRPr lang="bg-BG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4" y="2112814"/>
            <a:ext cx="5046958" cy="7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Like the variance, covariance is in "weird" units</a:t>
                </a:r>
              </a:p>
              <a:p>
                <a:pPr lvl="1"/>
                <a:r>
                  <a:rPr lang="en-US" dirty="0"/>
                  <a:t>We divide by the standard deviations to normalize them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standard scores (similar to z-scores)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mean value can be calculated as</a:t>
                </a:r>
              </a:p>
              <a:p>
                <a:pPr lvl="2"/>
                <a:r>
                  <a:rPr lang="en-US" dirty="0"/>
                  <a:t>This is called </a:t>
                </a:r>
                <a:r>
                  <a:rPr lang="en-US" b="1" dirty="0">
                    <a:solidFill>
                      <a:srgbClr val="2196F3"/>
                    </a:solidFill>
                  </a:rPr>
                  <a:t>Pearson's correlation coefficient</a:t>
                </a:r>
              </a:p>
              <a:p>
                <a:r>
                  <a:rPr lang="en-US" dirty="0"/>
                  <a:t>The correlation coefficient can be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[−1; 1]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>
                    <a:solidFill>
                      <a:srgbClr val="2196F3"/>
                    </a:solidFill>
                  </a:rPr>
                  <a:t>High absolute value </a:t>
                </a:r>
                <a:br>
                  <a:rPr lang="en-US" dirty="0" smtClean="0">
                    <a:solidFill>
                      <a:srgbClr val="2196F3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196F3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rgbClr val="2196F3"/>
                    </a:solidFill>
                  </a:rPr>
                  <a:t> </a:t>
                </a:r>
                <a:r>
                  <a:rPr lang="en-US" dirty="0">
                    <a:solidFill>
                      <a:srgbClr val="2196F3"/>
                    </a:solidFill>
                  </a:rPr>
                  <a:t>strong correlation</a:t>
                </a:r>
              </a:p>
              <a:p>
                <a:pPr lvl="1"/>
                <a:r>
                  <a:rPr lang="en-US" dirty="0"/>
                  <a:t>Measures the </a:t>
                </a:r>
                <a:r>
                  <a:rPr lang="en-US" dirty="0" smtClean="0"/>
                  <a:t>linearity of </a:t>
                </a:r>
                <a:r>
                  <a:rPr lang="en-US" dirty="0"/>
                  <a:t>a relationship </a:t>
                </a:r>
                <a:br>
                  <a:rPr lang="en-US" dirty="0"/>
                </a:br>
                <a:r>
                  <a:rPr lang="en-US" dirty="0"/>
                  <a:t>between two variables</a:t>
                </a:r>
              </a:p>
              <a:p>
                <a:pPr lvl="1"/>
                <a:r>
                  <a:rPr lang="en-US" dirty="0"/>
                  <a:t>Cannot express </a:t>
                </a:r>
                <a:r>
                  <a:rPr lang="en-US" dirty="0" smtClean="0"/>
                  <a:t>other, more </a:t>
                </a:r>
                <a:r>
                  <a:rPr lang="en-US" dirty="0"/>
                  <a:t>complex </a:t>
                </a:r>
                <a:br>
                  <a:rPr lang="en-US" dirty="0"/>
                </a:br>
                <a:r>
                  <a:rPr lang="en-US" dirty="0"/>
                  <a:t>relationships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22</a:t>
            </a:fld>
            <a:endParaRPr lang="bg-BG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12" y="1955402"/>
            <a:ext cx="2613181" cy="668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80" y="2629982"/>
            <a:ext cx="2921600" cy="66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6392"/>
          <a:stretch/>
        </p:blipFill>
        <p:spPr>
          <a:xfrm>
            <a:off x="6542892" y="4272741"/>
            <a:ext cx="4833057" cy="21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easiest way to see how two variables are correlated</a:t>
                </a:r>
              </a:p>
              <a:p>
                <a:r>
                  <a:rPr lang="en-US" dirty="0"/>
                  <a:t>Two versions:</a:t>
                </a:r>
              </a:p>
              <a:p>
                <a:pPr lvl="1"/>
                <a:r>
                  <a:rPr lang="en-US" dirty="0"/>
                  <a:t>"Independent" variable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axis, "dependent" variable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axis</a:t>
                </a:r>
              </a:p>
              <a:p>
                <a:pPr lvl="1"/>
                <a:r>
                  <a:rPr lang="en-US" dirty="0"/>
                  <a:t>Two correlated variables (we can't say which is "independent")</a:t>
                </a:r>
              </a:p>
              <a:p>
                <a:r>
                  <a:rPr lang="en-US" dirty="0"/>
                  <a:t>Besides, outliers usually become easily visible</a:t>
                </a:r>
              </a:p>
              <a:p>
                <a:r>
                  <a:rPr lang="en-US" dirty="0"/>
                  <a:t>Best practices</a:t>
                </a:r>
              </a:p>
              <a:p>
                <a:pPr lvl="1"/>
                <a:r>
                  <a:rPr lang="en-US" b="1" dirty="0" smtClean="0">
                    <a:solidFill>
                      <a:srgbClr val="2196F3"/>
                    </a:solidFill>
                  </a:rPr>
                  <a:t>Label your axes</a:t>
                </a:r>
                <a:endParaRPr lang="en-US" dirty="0"/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/>
                  <a:t>needed, include a legend</a:t>
                </a:r>
              </a:p>
              <a:p>
                <a:pPr lvl="1"/>
                <a:r>
                  <a:rPr lang="en-US" dirty="0"/>
                  <a:t>Scale / transform the variables if needed</a:t>
                </a:r>
              </a:p>
              <a:p>
                <a:pPr lvl="2"/>
                <a:r>
                  <a:rPr lang="en-US" dirty="0"/>
                  <a:t>Simplifies the relationship</a:t>
                </a:r>
              </a:p>
              <a:p>
                <a:pPr lvl="1"/>
                <a:r>
                  <a:rPr lang="en-US" dirty="0"/>
                  <a:t>Add trendlines if needed</a:t>
                </a:r>
              </a:p>
              <a:p>
                <a:pPr lvl="2"/>
                <a:r>
                  <a:rPr lang="en-US" dirty="0"/>
                  <a:t>You can also plot line charts if that's what your data suggests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415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Birth Rates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You are given the number of live births per </a:t>
            </a:r>
            <a:r>
              <a:rPr lang="en-US" dirty="0" smtClean="0"/>
              <a:t>10 000 23-year-old</a:t>
            </a:r>
            <a:br>
              <a:rPr lang="en-US" dirty="0" smtClean="0"/>
            </a:br>
            <a:r>
              <a:rPr lang="en-US" dirty="0" smtClean="0"/>
              <a:t>women </a:t>
            </a:r>
            <a:r>
              <a:rPr lang="en-US" dirty="0"/>
              <a:t>in the US between 1917 and 1975</a:t>
            </a:r>
          </a:p>
          <a:p>
            <a:pPr lvl="1"/>
            <a:r>
              <a:rPr lang="en-US" dirty="0"/>
              <a:t>File: </a:t>
            </a:r>
            <a:r>
              <a:rPr lang="en-US" b="1" dirty="0">
                <a:latin typeface="Consolas" panose="020B0609020204030204" pitchFamily="49" charset="0"/>
              </a:rPr>
              <a:t>birth_rates.csv</a:t>
            </a:r>
          </a:p>
          <a:p>
            <a:r>
              <a:rPr lang="en-US" dirty="0"/>
              <a:t>Plot a scatter plot of the birth rates per year</a:t>
            </a:r>
          </a:p>
          <a:p>
            <a:pPr lvl="1"/>
            <a:r>
              <a:rPr lang="en-US" dirty="0"/>
              <a:t>What conclusions can you make?</a:t>
            </a:r>
          </a:p>
          <a:p>
            <a:pPr lvl="1"/>
            <a:r>
              <a:rPr lang="en-US" dirty="0"/>
              <a:t>This is called "time series analysis" – we are analyzing a process</a:t>
            </a:r>
            <a:br>
              <a:rPr lang="en-US" dirty="0"/>
            </a:br>
            <a:r>
              <a:rPr lang="en-US" dirty="0"/>
              <a:t>as it evolves with time</a:t>
            </a:r>
          </a:p>
          <a:p>
            <a:r>
              <a:rPr lang="en-US" dirty="0"/>
              <a:t>Additionally, you can still inspect the variables one by one</a:t>
            </a:r>
          </a:p>
          <a:p>
            <a:pPr lvl="1"/>
            <a:r>
              <a:rPr lang="en-US" dirty="0"/>
              <a:t>Plot a histogram of the birth rates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disregarding </a:t>
            </a:r>
            <a:r>
              <a:rPr lang="en-US" dirty="0"/>
              <a:t>the years</a:t>
            </a:r>
          </a:p>
          <a:p>
            <a:pPr lvl="1"/>
            <a:r>
              <a:rPr lang="en-US" dirty="0"/>
              <a:t>Are there any "typical" birth rates? </a:t>
            </a:r>
            <a:endParaRPr lang="en-US" dirty="0" smtClean="0"/>
          </a:p>
          <a:p>
            <a:pPr lvl="2"/>
            <a:r>
              <a:rPr lang="en-US" dirty="0" smtClean="0"/>
              <a:t>Are </a:t>
            </a:r>
            <a:r>
              <a:rPr lang="en-US" dirty="0"/>
              <a:t>they distributed normally?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24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141" y="4066540"/>
            <a:ext cx="3365702" cy="265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/>
              <a:t>Brain and Body </a:t>
            </a:r>
            <a:r>
              <a:rPr lang="en-US" dirty="0" smtClean="0"/>
              <a:t>Weights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File: </a:t>
            </a:r>
            <a:r>
              <a:rPr lang="en-US" b="1" dirty="0">
                <a:latin typeface="Consolas" panose="020B0609020204030204" pitchFamily="49" charset="0"/>
              </a:rPr>
              <a:t>brain_weight.csv</a:t>
            </a:r>
          </a:p>
          <a:p>
            <a:r>
              <a:rPr lang="en-US" dirty="0"/>
              <a:t>Inspect the two variables: body weight [kg], brain weight [g]</a:t>
            </a:r>
          </a:p>
          <a:p>
            <a:pPr lvl="1"/>
            <a:r>
              <a:rPr lang="en-US" dirty="0"/>
              <a:t>Plot histograms, even boxplots if needed</a:t>
            </a:r>
          </a:p>
          <a:p>
            <a:r>
              <a:rPr lang="en-US" dirty="0"/>
              <a:t>Create a scatterplot</a:t>
            </a:r>
          </a:p>
          <a:p>
            <a:pPr lvl="1"/>
            <a:r>
              <a:rPr lang="en-US" dirty="0"/>
              <a:t>The distribution is highly skewed, almost nothing is visible</a:t>
            </a:r>
          </a:p>
          <a:p>
            <a:r>
              <a:rPr lang="en-US" dirty="0"/>
              <a:t>Transform the data</a:t>
            </a:r>
          </a:p>
          <a:p>
            <a:pPr lvl="1"/>
            <a:r>
              <a:rPr lang="en-US" dirty="0"/>
              <a:t>Take logarithms of both the body weight and the brain weight</a:t>
            </a:r>
          </a:p>
          <a:p>
            <a:pPr lvl="1"/>
            <a:r>
              <a:rPr lang="en-US" dirty="0"/>
              <a:t>Plot histograms of the logarithms</a:t>
            </a:r>
          </a:p>
          <a:p>
            <a:pPr lvl="1"/>
            <a:r>
              <a:rPr lang="en-US" dirty="0"/>
              <a:t>Create another (log-log) scatterplot</a:t>
            </a:r>
          </a:p>
          <a:p>
            <a:pPr lvl="1"/>
            <a:r>
              <a:rPr lang="en-US" dirty="0"/>
              <a:t>Is there any significant relationship?</a:t>
            </a:r>
          </a:p>
          <a:p>
            <a:pPr lvl="2"/>
            <a:r>
              <a:rPr lang="en-US" dirty="0"/>
              <a:t>If so, what is the </a:t>
            </a:r>
            <a:r>
              <a:rPr lang="en-US" b="1" dirty="0"/>
              <a:t>real</a:t>
            </a:r>
            <a:r>
              <a:rPr lang="en-US" dirty="0"/>
              <a:t> relationship (between the untransformed variables</a:t>
            </a:r>
            <a:r>
              <a:rPr lang="en-US" dirty="0" smtClean="0"/>
              <a:t>)?</a:t>
            </a:r>
          </a:p>
          <a:p>
            <a:pPr lvl="2"/>
            <a:r>
              <a:rPr lang="en-US" dirty="0" smtClean="0"/>
              <a:t>To find it, you have to "reverse" the transformation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65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Pitfalls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r>
              <a:rPr lang="en-US" dirty="0"/>
              <a:t> </a:t>
            </a:r>
            <a:r>
              <a:rPr lang="en-US" dirty="0" smtClean="0"/>
              <a:t>can be dangerous</a:t>
            </a:r>
            <a:br>
              <a:rPr lang="en-US" dirty="0" smtClean="0"/>
            </a:br>
            <a:r>
              <a:rPr lang="en-US" dirty="0" smtClean="0"/>
              <a:t>(and wrong)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26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818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BF1313"/>
                </a:solidFill>
              </a:rPr>
              <a:t>Correlation Does Not Imply Causation!</a:t>
            </a:r>
            <a:endParaRPr lang="bg-BG" dirty="0">
              <a:solidFill>
                <a:srgbClr val="BF131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If two variables are correlated, this does not mean that</a:t>
            </a:r>
            <a:br>
              <a:rPr lang="en-US" dirty="0"/>
            </a:br>
            <a:r>
              <a:rPr lang="en-US" dirty="0"/>
              <a:t>necessarily the first causes the second</a:t>
            </a:r>
          </a:p>
          <a:p>
            <a:r>
              <a:rPr lang="en-US" dirty="0"/>
              <a:t>Example: height and weight</a:t>
            </a:r>
          </a:p>
          <a:p>
            <a:pPr lvl="1"/>
            <a:r>
              <a:rPr lang="en-US" dirty="0"/>
              <a:t>Does a greater weight cause a greater height?</a:t>
            </a:r>
          </a:p>
          <a:p>
            <a:r>
              <a:rPr lang="en-US" dirty="0"/>
              <a:t>We can still describe them</a:t>
            </a:r>
          </a:p>
          <a:p>
            <a:r>
              <a:rPr lang="en-US" b="1" dirty="0"/>
              <a:t>We can predict </a:t>
            </a:r>
            <a:r>
              <a:rPr lang="en-US" dirty="0"/>
              <a:t>height from weight and vice versa</a:t>
            </a:r>
          </a:p>
          <a:p>
            <a:r>
              <a:rPr lang="en-US" dirty="0"/>
              <a:t>But that still does not say anything about one causing the other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27</a:t>
            </a:fld>
            <a:endParaRPr lang="bg-BG" dirty="0"/>
          </a:p>
        </p:txBody>
      </p:sp>
      <p:pic>
        <p:nvPicPr>
          <p:cNvPr id="14338" name="Picture 2" descr="Cor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21575"/>
            <a:ext cx="6169568" cy="24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4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vs. </a:t>
            </a:r>
            <a:r>
              <a:rPr lang="en-US" dirty="0" smtClean="0"/>
              <a:t>Causation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Reverse causation</a:t>
                </a:r>
              </a:p>
              <a:p>
                <a:pPr lvl="1"/>
                <a:r>
                  <a:rPr lang="en-US" dirty="0"/>
                  <a:t>The faster the windmills rotate, the more wind there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Windmills cause wind</a:t>
                </a:r>
              </a:p>
              <a:p>
                <a:r>
                  <a:rPr lang="en-US" dirty="0"/>
                  <a:t>Lurking variable</a:t>
                </a:r>
              </a:p>
              <a:p>
                <a:pPr lvl="1"/>
                <a:r>
                  <a:rPr lang="en-US" dirty="0"/>
                  <a:t>The more firefighters there </a:t>
                </a:r>
                <a:r>
                  <a:rPr lang="en-US" dirty="0" smtClean="0"/>
                  <a:t>are to put out a fire, </a:t>
                </a:r>
                <a:br>
                  <a:rPr lang="en-US" dirty="0" smtClean="0"/>
                </a:br>
                <a:r>
                  <a:rPr lang="en-US" dirty="0" smtClean="0"/>
                  <a:t>the greater </a:t>
                </a:r>
                <a:r>
                  <a:rPr lang="en-US" dirty="0"/>
                  <a:t>the damage </a:t>
                </a:r>
                <a:r>
                  <a:rPr lang="en-US" dirty="0" smtClean="0"/>
                  <a:t>caused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Firefighters being present at fires, cause more damage</a:t>
                </a:r>
              </a:p>
              <a:p>
                <a:r>
                  <a:rPr lang="en-US" dirty="0"/>
                  <a:t>Bidirectional relationship</a:t>
                </a:r>
              </a:p>
              <a:p>
                <a:pPr lvl="1"/>
                <a:r>
                  <a:rPr lang="en-US" dirty="0"/>
                  <a:t>Predator numbers affect prey numbers, but prey </a:t>
                </a:r>
                <a:r>
                  <a:rPr lang="en-US" dirty="0" smtClean="0"/>
                  <a:t>numbers</a:t>
                </a:r>
                <a:br>
                  <a:rPr lang="en-US" dirty="0" smtClean="0"/>
                </a:br>
                <a:r>
                  <a:rPr lang="en-US" dirty="0" smtClean="0"/>
                  <a:t>(amount </a:t>
                </a:r>
                <a:r>
                  <a:rPr lang="en-US" dirty="0"/>
                  <a:t>of food) also affect predator numbers</a:t>
                </a:r>
              </a:p>
              <a:p>
                <a:r>
                  <a:rPr lang="en-US" dirty="0"/>
                  <a:t>Coincidence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</a:t>
                </a:r>
                <a:r>
                  <a:rPr lang="en-US" dirty="0" smtClean="0">
                    <a:hlinkClick r:id="rId2"/>
                  </a:rPr>
                  <a:t>tylervigen.com/spurious-correlations</a:t>
                </a:r>
                <a:endParaRPr lang="en-US" dirty="0"/>
              </a:p>
              <a:p>
                <a:r>
                  <a:rPr lang="en-US" dirty="0" smtClean="0"/>
                  <a:t>More information about causal relationships: </a:t>
                </a:r>
                <a:r>
                  <a:rPr lang="en-US" dirty="0" smtClean="0">
                    <a:hlinkClick r:id="rId3"/>
                  </a:rPr>
                  <a:t>minutephysics (YouTube)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4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822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Anscombe’s Quartet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 smtClean="0"/>
              <a:t>Four datasets with similar descriptive statistics which look</a:t>
            </a:r>
            <a:br>
              <a:rPr lang="en-US" dirty="0" smtClean="0"/>
            </a:br>
            <a:r>
              <a:rPr lang="en-US" dirty="0" smtClean="0"/>
              <a:t>completely different when plotted</a:t>
            </a:r>
          </a:p>
          <a:p>
            <a:pPr lvl="1"/>
            <a:r>
              <a:rPr lang="en-US" dirty="0" smtClean="0"/>
              <a:t>More information: </a:t>
            </a:r>
            <a:r>
              <a:rPr lang="en-US" dirty="0" smtClean="0">
                <a:hlinkClick r:id="rId2"/>
              </a:rPr>
              <a:t>Wikipedia</a:t>
            </a:r>
            <a:endParaRPr lang="en-US" dirty="0" smtClean="0"/>
          </a:p>
          <a:p>
            <a:r>
              <a:rPr lang="en-US" dirty="0" smtClean="0"/>
              <a:t>Takeaways</a:t>
            </a:r>
          </a:p>
          <a:p>
            <a:pPr lvl="1"/>
            <a:r>
              <a:rPr lang="en-US" dirty="0" smtClean="0"/>
              <a:t>Plot the data</a:t>
            </a:r>
          </a:p>
          <a:p>
            <a:pPr lvl="2"/>
            <a:r>
              <a:rPr lang="en-US" dirty="0" smtClean="0"/>
              <a:t>In general, it’s important to get to know your data</a:t>
            </a:r>
          </a:p>
          <a:p>
            <a:pPr lvl="1"/>
            <a:r>
              <a:rPr lang="en-US" dirty="0" smtClean="0"/>
              <a:t>List as many assumptions</a:t>
            </a:r>
            <a:br>
              <a:rPr lang="en-US" dirty="0" smtClean="0"/>
            </a:br>
            <a:r>
              <a:rPr lang="en-US" dirty="0" smtClean="0"/>
              <a:t>and simplifications as possible</a:t>
            </a:r>
          </a:p>
          <a:p>
            <a:pPr lvl="1"/>
            <a:r>
              <a:rPr lang="en-US" b="1" dirty="0" smtClean="0"/>
              <a:t>Do not rely</a:t>
            </a:r>
            <a:r>
              <a:rPr lang="en-US" dirty="0" smtClean="0"/>
              <a:t> simply</a:t>
            </a:r>
            <a:br>
              <a:rPr lang="en-US" dirty="0" smtClean="0"/>
            </a:br>
            <a:r>
              <a:rPr lang="en-US" dirty="0" smtClean="0"/>
              <a:t>on a bunch of numbers</a:t>
            </a:r>
          </a:p>
          <a:p>
            <a:pPr lvl="2"/>
            <a:r>
              <a:rPr lang="en-US" dirty="0" smtClean="0"/>
              <a:t>Even worse, a single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29</a:t>
            </a:fld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53" y="3182187"/>
            <a:ext cx="4597043" cy="33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6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Descriptive and inferential statistics</a:t>
            </a:r>
          </a:p>
          <a:p>
            <a:r>
              <a:rPr lang="en-US" dirty="0" smtClean="0"/>
              <a:t>Population and sample</a:t>
            </a:r>
          </a:p>
          <a:p>
            <a:r>
              <a:rPr lang="en-US" dirty="0" smtClean="0"/>
              <a:t>Properties of statistical distributions</a:t>
            </a:r>
          </a:p>
          <a:p>
            <a:r>
              <a:rPr lang="en-US" dirty="0" smtClean="0"/>
              <a:t>Visualizing data</a:t>
            </a:r>
          </a:p>
          <a:p>
            <a:r>
              <a:rPr lang="en-US" dirty="0" smtClean="0"/>
              <a:t>Covariance and </a:t>
            </a:r>
            <a:r>
              <a:rPr lang="en-US" dirty="0" smtClean="0"/>
              <a:t>correlation</a:t>
            </a:r>
          </a:p>
          <a:p>
            <a:r>
              <a:rPr lang="en-US"/>
              <a:t>Common </a:t>
            </a:r>
            <a:r>
              <a:rPr lang="en-US" smtClean="0"/>
              <a:t>misconceptions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Simpson's Paradox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1973, University of California – Berkeley was sued </a:t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/>
                  <a:t>sex discrimination</a:t>
                </a:r>
              </a:p>
              <a:p>
                <a:pPr lvl="1"/>
                <a:r>
                  <a:rPr lang="en-US" dirty="0"/>
                  <a:t>Accepted 44% male applicants but 35% female applicants</a:t>
                </a:r>
              </a:p>
              <a:p>
                <a:pPr lvl="1"/>
                <a:r>
                  <a:rPr lang="en-US" dirty="0"/>
                  <a:t>When researches dug in, they found it was not so</a:t>
                </a:r>
              </a:p>
              <a:p>
                <a:pPr lvl="1"/>
                <a:r>
                  <a:rPr lang="en-US" i="1" dirty="0"/>
                  <a:t>"If the data are properly pooled...there is a small but statistically </a:t>
                </a:r>
                <a:br>
                  <a:rPr lang="en-US" i="1" dirty="0"/>
                </a:br>
                <a:r>
                  <a:rPr lang="en-US" i="1" dirty="0"/>
                  <a:t>significant bias in favor of women."</a:t>
                </a:r>
              </a:p>
              <a:p>
                <a:r>
                  <a:rPr lang="en-US" dirty="0"/>
                  <a:t>Simpson's </a:t>
                </a:r>
                <a:r>
                  <a:rPr lang="en-US" dirty="0" smtClean="0"/>
                  <a:t>paradox</a:t>
                </a:r>
              </a:p>
              <a:p>
                <a:pPr lvl="1"/>
                <a:r>
                  <a:rPr lang="en-US" dirty="0" smtClean="0"/>
                  <a:t>A case of </a:t>
                </a:r>
                <a:r>
                  <a:rPr lang="en-US" b="1" dirty="0" smtClean="0">
                    <a:solidFill>
                      <a:srgbClr val="2196F3"/>
                    </a:solidFill>
                  </a:rPr>
                  <a:t>omitted variable </a:t>
                </a:r>
                <a:r>
                  <a:rPr lang="en-US" dirty="0" smtClean="0"/>
                  <a:t>bias</a:t>
                </a:r>
                <a:endParaRPr lang="en-US" dirty="0"/>
              </a:p>
              <a:p>
                <a:pPr lvl="1"/>
                <a:r>
                  <a:rPr lang="en-US" dirty="0"/>
                  <a:t>O</a:t>
                </a:r>
                <a:r>
                  <a:rPr lang="en-US" dirty="0" smtClean="0"/>
                  <a:t>bserved </a:t>
                </a:r>
                <a:r>
                  <a:rPr lang="en-US" dirty="0"/>
                  <a:t>explanatory </a:t>
                </a:r>
                <a:r>
                  <a:rPr lang="en-US" dirty="0" smtClean="0"/>
                  <a:t>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explained variable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Lurking variable</a:t>
                </a:r>
              </a:p>
              <a:p>
                <a:pPr lvl="1"/>
                <a:r>
                  <a:rPr lang="en-US" dirty="0">
                    <a:solidFill>
                      <a:srgbClr val="2196F3"/>
                    </a:solidFill>
                  </a:rPr>
                  <a:t>Uneven sample sizes (in most cases)</a:t>
                </a:r>
              </a:p>
              <a:p>
                <a:pPr lvl="1"/>
                <a:r>
                  <a:rPr lang="en-US" dirty="0"/>
                  <a:t>The effect of the observed explanatory variable reverses</a:t>
                </a:r>
                <a:br>
                  <a:rPr lang="en-US" dirty="0"/>
                </a:br>
                <a:r>
                  <a:rPr lang="en-US" dirty="0"/>
                  <a:t>when we take the lurking variable into account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2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30</a:t>
            </a:fld>
            <a:endParaRPr lang="bg-BG" dirty="0"/>
          </a:p>
        </p:txBody>
      </p:sp>
      <p:pic>
        <p:nvPicPr>
          <p:cNvPr id="1026" name="Picture 2" descr="https://s-media-cache-ak0.pinimg.com/564x/8e/c3/87/8ec3876f37cfafe25d06a040f1094e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99469" y="4964608"/>
            <a:ext cx="1281582" cy="18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63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Simpson's Paradox (2)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we consider both samples </a:t>
                </a:r>
                <a:br>
                  <a:rPr lang="en-US" dirty="0"/>
                </a:br>
                <a:r>
                  <a:rPr lang="en-US" dirty="0"/>
                  <a:t>together, it appears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has a negative effect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we take color into account,</a:t>
                </a:r>
                <a:br>
                  <a:rPr lang="en-US" dirty="0"/>
                </a:br>
                <a:r>
                  <a:rPr lang="en-US" dirty="0"/>
                  <a:t>the relationship reverses</a:t>
                </a:r>
              </a:p>
              <a:p>
                <a:r>
                  <a:rPr lang="en-US" dirty="0"/>
                  <a:t>Other example: kidney stone treatment</a:t>
                </a:r>
              </a:p>
              <a:p>
                <a:pPr lvl="1"/>
                <a:r>
                  <a:rPr lang="en-US" dirty="0"/>
                  <a:t>One treatment is better for large stones, and better for small stones; </a:t>
                </a:r>
                <a:br>
                  <a:rPr lang="en-US" dirty="0"/>
                </a:br>
                <a:r>
                  <a:rPr lang="en-US" dirty="0"/>
                  <a:t>but the other one is better overall 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Confounders </a:t>
                </a:r>
                <a:r>
                  <a:rPr lang="en-US" dirty="0"/>
                  <a:t>– the severity of </a:t>
                </a:r>
                <a:r>
                  <a:rPr lang="en-US" dirty="0" smtClean="0"/>
                  <a:t>the illness </a:t>
                </a:r>
                <a:r>
                  <a:rPr lang="en-US" dirty="0"/>
                  <a:t>+ different sample </a:t>
                </a:r>
                <a:r>
                  <a:rPr lang="en-US" dirty="0" smtClean="0"/>
                  <a:t>sizes</a:t>
                </a:r>
                <a:endParaRPr lang="en-US" dirty="0"/>
              </a:p>
              <a:p>
                <a:r>
                  <a:rPr lang="en-US" dirty="0" smtClean="0"/>
                  <a:t>An </a:t>
                </a:r>
                <a:r>
                  <a:rPr lang="en-US" dirty="0"/>
                  <a:t>article with </a:t>
                </a:r>
                <a:r>
                  <a:rPr lang="en-US" dirty="0">
                    <a:hlinkClick r:id="rId2"/>
                  </a:rPr>
                  <a:t>more info</a:t>
                </a:r>
                <a:r>
                  <a:rPr lang="en-US" dirty="0"/>
                  <a:t> on the topic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12" y="777242"/>
                <a:ext cx="11746978" cy="5943599"/>
              </a:xfrm>
              <a:blipFill>
                <a:blip r:embed="rId3"/>
                <a:stretch>
                  <a:fillRect l="-830" t="-1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31</a:t>
            </a:fld>
            <a:endParaRPr lang="bg-BG" dirty="0"/>
          </a:p>
        </p:txBody>
      </p:sp>
      <p:pic>
        <p:nvPicPr>
          <p:cNvPr id="25602" name="Picture 2" descr="https://upload.wikimedia.org/wikipedia/commons/thumb/4/47/Simpson%27s_paradox_continuous.svg/390px-Simpson%27s_paradox_continuous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55" y="415636"/>
            <a:ext cx="3944346" cy="26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UCB </a:t>
            </a:r>
            <a:r>
              <a:rPr lang="en-US" dirty="0"/>
              <a:t>Admissions – Explanation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712" y="777242"/>
            <a:ext cx="11746978" cy="594359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hlinkClick r:id="rId2"/>
              </a:rPr>
              <a:t>research paper</a:t>
            </a:r>
            <a:r>
              <a:rPr lang="en-US" dirty="0"/>
              <a:t> concluded that 6 departments were </a:t>
            </a:r>
            <a:br>
              <a:rPr lang="en-US" dirty="0"/>
            </a:br>
            <a:r>
              <a:rPr lang="en-US" dirty="0"/>
              <a:t>significantly biased </a:t>
            </a:r>
            <a:r>
              <a:rPr lang="en-US" dirty="0" smtClean="0"/>
              <a:t>towards </a:t>
            </a:r>
            <a:r>
              <a:rPr lang="en-US" dirty="0"/>
              <a:t>men and 4 – </a:t>
            </a:r>
            <a:r>
              <a:rPr lang="en-US" dirty="0" smtClean="0"/>
              <a:t>towards </a:t>
            </a:r>
            <a:r>
              <a:rPr lang="en-US" dirty="0"/>
              <a:t>women</a:t>
            </a:r>
          </a:p>
          <a:p>
            <a:pPr lvl="1"/>
            <a:r>
              <a:rPr lang="en-US" dirty="0"/>
              <a:t>The other 75 weren't (significantly) biased at all</a:t>
            </a:r>
          </a:p>
          <a:p>
            <a:endParaRPr lang="en-US" dirty="0" smtClean="0"/>
          </a:p>
          <a:p>
            <a:r>
              <a:rPr lang="en-US" dirty="0" smtClean="0"/>
              <a:t>Actually</a:t>
            </a:r>
            <a:r>
              <a:rPr lang="en-US" dirty="0"/>
              <a:t>, the overall bias was </a:t>
            </a:r>
            <a:r>
              <a:rPr lang="en-US" dirty="0" smtClean="0"/>
              <a:t>(slightly) in </a:t>
            </a:r>
            <a:r>
              <a:rPr lang="en-US" dirty="0"/>
              <a:t>favor of women</a:t>
            </a:r>
          </a:p>
          <a:p>
            <a:r>
              <a:rPr lang="en-US" dirty="0"/>
              <a:t>Women tended to apply to competitive </a:t>
            </a:r>
            <a:r>
              <a:rPr lang="en-US" dirty="0" smtClean="0"/>
              <a:t>departments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low admission rates</a:t>
            </a:r>
          </a:p>
          <a:p>
            <a:r>
              <a:rPr lang="en-US" dirty="0"/>
              <a:t>Men tended to apply to less competitive departments with high</a:t>
            </a:r>
            <a:br>
              <a:rPr lang="en-US" dirty="0"/>
            </a:br>
            <a:r>
              <a:rPr lang="en-US" dirty="0"/>
              <a:t>admission rates</a:t>
            </a:r>
          </a:p>
          <a:p>
            <a:pPr lvl="1"/>
            <a:r>
              <a:rPr lang="en-US" dirty="0"/>
              <a:t>We cannot observe that directly from our dataset</a:t>
            </a:r>
          </a:p>
          <a:p>
            <a:pPr lvl="1"/>
            <a:r>
              <a:rPr lang="en-US" b="1" dirty="0"/>
              <a:t>Lurking variable </a:t>
            </a:r>
            <a:r>
              <a:rPr lang="en-US" dirty="0"/>
              <a:t>– competitiveness</a:t>
            </a:r>
          </a:p>
          <a:p>
            <a:pPr lvl="2"/>
            <a:r>
              <a:rPr lang="en-US" dirty="0"/>
              <a:t>Students didn't have the same motivations to apply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32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4574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and inferential statistics</a:t>
            </a:r>
          </a:p>
          <a:p>
            <a:r>
              <a:rPr lang="en-US" dirty="0"/>
              <a:t>Population and sample</a:t>
            </a:r>
          </a:p>
          <a:p>
            <a:r>
              <a:rPr lang="en-US" dirty="0"/>
              <a:t>Properties of statistical distributions</a:t>
            </a:r>
          </a:p>
          <a:p>
            <a:r>
              <a:rPr lang="en-US" dirty="0"/>
              <a:t>Visualizing data</a:t>
            </a:r>
          </a:p>
          <a:p>
            <a:r>
              <a:rPr lang="en-US" dirty="0"/>
              <a:t>Covariance and </a:t>
            </a:r>
            <a:r>
              <a:rPr lang="en-US" dirty="0" smtClean="0"/>
              <a:t>correlation</a:t>
            </a:r>
          </a:p>
          <a:p>
            <a:r>
              <a:rPr lang="en-US" dirty="0"/>
              <a:t>Common </a:t>
            </a:r>
            <a:r>
              <a:rPr lang="en-US" dirty="0" smtClean="0"/>
              <a:t>misconceptions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99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to deal with many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358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which are used to </a:t>
            </a:r>
            <a:r>
              <a:rPr lang="en-US" dirty="0">
                <a:solidFill>
                  <a:srgbClr val="2196F3"/>
                </a:solidFill>
              </a:rPr>
              <a:t>summarize</a:t>
            </a:r>
            <a:r>
              <a:rPr lang="en-US" dirty="0"/>
              <a:t> and </a:t>
            </a:r>
            <a:r>
              <a:rPr lang="en-US" dirty="0">
                <a:solidFill>
                  <a:srgbClr val="2196F3"/>
                </a:solidFill>
              </a:rPr>
              <a:t>describe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We work with </a:t>
            </a:r>
            <a:r>
              <a:rPr lang="en-US" b="1" dirty="0"/>
              <a:t>all items of interest</a:t>
            </a:r>
            <a:r>
              <a:rPr lang="en-US" dirty="0"/>
              <a:t> – </a:t>
            </a:r>
            <a:r>
              <a:rPr lang="en-US" b="1" dirty="0">
                <a:solidFill>
                  <a:srgbClr val="2196F3"/>
                </a:solidFill>
              </a:rPr>
              <a:t>statistical </a:t>
            </a:r>
            <a:r>
              <a:rPr lang="en-US" b="1" dirty="0" smtClean="0">
                <a:solidFill>
                  <a:srgbClr val="2196F3"/>
                </a:solidFill>
              </a:rPr>
              <a:t>population</a:t>
            </a:r>
          </a:p>
          <a:p>
            <a:pPr lvl="1"/>
            <a:r>
              <a:rPr lang="en-US" dirty="0" smtClean="0"/>
              <a:t>We don’t try to make predictions, just describe what we’re seeing</a:t>
            </a:r>
          </a:p>
          <a:p>
            <a:r>
              <a:rPr lang="en-US" dirty="0" smtClean="0"/>
              <a:t>Not very useful on their own </a:t>
            </a:r>
          </a:p>
          <a:p>
            <a:pPr lvl="1"/>
            <a:r>
              <a:rPr lang="en-US" dirty="0" smtClean="0"/>
              <a:t>But an important part of other methods</a:t>
            </a:r>
            <a:endParaRPr lang="en-US" dirty="0"/>
          </a:p>
          <a:p>
            <a:r>
              <a:rPr lang="en-US" dirty="0" smtClean="0"/>
              <a:t>Example</a:t>
            </a:r>
            <a:r>
              <a:rPr lang="en-US" dirty="0"/>
              <a:t>: pet shop sales</a:t>
            </a:r>
          </a:p>
          <a:p>
            <a:pPr lvl="1"/>
            <a:r>
              <a:rPr lang="en-US" dirty="0"/>
              <a:t>100 pets in one month: 40 dogs, 30 cats, 30 other</a:t>
            </a:r>
          </a:p>
          <a:p>
            <a:r>
              <a:rPr lang="en-US" dirty="0"/>
              <a:t>What percent of all pets are dogs?</a:t>
            </a:r>
          </a:p>
          <a:p>
            <a:r>
              <a:rPr lang="en-US" dirty="0"/>
              <a:t>What's the mean number of cats sold per month?</a:t>
            </a:r>
          </a:p>
          <a:p>
            <a:r>
              <a:rPr lang="en-US" dirty="0"/>
              <a:t>We can also represent the information graphically</a:t>
            </a:r>
          </a:p>
          <a:p>
            <a:pPr lvl="1"/>
            <a:r>
              <a:rPr lang="en-US" dirty="0"/>
              <a:t>What does the distribution of dog sales per day look like?</a:t>
            </a:r>
          </a:p>
          <a:p>
            <a:pPr lvl="1"/>
            <a:r>
              <a:rPr lang="en-US" dirty="0"/>
              <a:t>What does the cumulative distribution of sales look like?</a:t>
            </a:r>
          </a:p>
          <a:p>
            <a:pPr lvl="1"/>
            <a:r>
              <a:rPr lang="en-US" dirty="0"/>
              <a:t>How do sales compare?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42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cases the </a:t>
                </a:r>
                <a:r>
                  <a:rPr lang="en-US" dirty="0">
                    <a:solidFill>
                      <a:srgbClr val="2196F3"/>
                    </a:solidFill>
                  </a:rPr>
                  <a:t>population</a:t>
                </a:r>
                <a:r>
                  <a:rPr lang="en-US" dirty="0"/>
                  <a:t> is too large (or even infinite)</a:t>
                </a:r>
              </a:p>
              <a:p>
                <a:pPr lvl="1"/>
                <a:r>
                  <a:rPr lang="en-US" dirty="0"/>
                  <a:t>We represent the population by a subset – </a:t>
                </a:r>
                <a:r>
                  <a:rPr lang="en-US" b="1" dirty="0">
                    <a:solidFill>
                      <a:srgbClr val="2196F3"/>
                    </a:solidFill>
                  </a:rPr>
                  <a:t>sample</a:t>
                </a:r>
              </a:p>
              <a:p>
                <a:pPr lvl="1"/>
                <a:r>
                  <a:rPr lang="en-US" b="1" dirty="0"/>
                  <a:t>The population characteristics can be </a:t>
                </a:r>
                <a:r>
                  <a:rPr lang="en-US" b="1" dirty="0" smtClean="0"/>
                  <a:t>estimated</a:t>
                </a:r>
                <a:br>
                  <a:rPr lang="en-US" b="1" dirty="0" smtClean="0"/>
                </a:br>
                <a:r>
                  <a:rPr lang="en-US" b="1" dirty="0" smtClean="0"/>
                  <a:t>by using </a:t>
                </a:r>
                <a:r>
                  <a:rPr lang="en-US" b="1" dirty="0"/>
                  <a:t>the sample</a:t>
                </a:r>
              </a:p>
              <a:p>
                <a:pPr lvl="2"/>
                <a:r>
                  <a:rPr lang="en-US" dirty="0"/>
                  <a:t>We have to be extremely careful how to choose the sample</a:t>
                </a:r>
              </a:p>
              <a:p>
                <a:pPr lvl="1"/>
                <a:r>
                  <a:rPr lang="en-US" dirty="0"/>
                  <a:t>In most cases we need </a:t>
                </a:r>
                <a:r>
                  <a:rPr lang="en-US" dirty="0">
                    <a:solidFill>
                      <a:srgbClr val="2196F3"/>
                    </a:solidFill>
                  </a:rPr>
                  <a:t>random sampling</a:t>
                </a:r>
                <a:r>
                  <a:rPr lang="en-US" dirty="0"/>
                  <a:t> of the population</a:t>
                </a:r>
              </a:p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dirty="0"/>
                  <a:t>Voting predictions</a:t>
                </a:r>
              </a:p>
              <a:p>
                <a:pPr lvl="2"/>
                <a:r>
                  <a:rPr lang="en-US" dirty="0"/>
                  <a:t>We ask a small number of people and we draw </a:t>
                </a:r>
                <a:r>
                  <a:rPr lang="en-US" dirty="0">
                    <a:solidFill>
                      <a:srgbClr val="2196F3"/>
                    </a:solidFill>
                  </a:rPr>
                  <a:t>inferences</a:t>
                </a:r>
                <a:r>
                  <a:rPr lang="en-US" dirty="0"/>
                  <a:t> about the</a:t>
                </a:r>
                <a:br>
                  <a:rPr lang="en-US" dirty="0"/>
                </a:br>
                <a:r>
                  <a:rPr lang="en-US" dirty="0"/>
                  <a:t>entire country</a:t>
                </a:r>
              </a:p>
              <a:p>
                <a:pPr lvl="1"/>
                <a:r>
                  <a:rPr lang="en-US" dirty="0"/>
                  <a:t>Mean salary by age</a:t>
                </a:r>
              </a:p>
              <a:p>
                <a:pPr lvl="2"/>
                <a:r>
                  <a:rPr lang="en-US" dirty="0"/>
                  <a:t>We divide people into age groups (e.g.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20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20−25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25−30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30−35</m:t>
                    </m:r>
                  </m:oMath>
                </a14:m>
                <a:r>
                  <a:rPr lang="en-US" dirty="0"/>
                  <a:t>, …) and ask</a:t>
                </a:r>
                <a:br>
                  <a:rPr lang="en-US" dirty="0"/>
                </a:br>
                <a:r>
                  <a:rPr lang="en-US" dirty="0"/>
                  <a:t>several people within each age group</a:t>
                </a:r>
              </a:p>
              <a:p>
                <a:pPr lvl="2"/>
                <a:r>
                  <a:rPr lang="en-US" dirty="0"/>
                  <a:t>This also makes the continuous variable "age" easier to work with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98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selecting a sample from the population</a:t>
            </a:r>
          </a:p>
          <a:p>
            <a:r>
              <a:rPr lang="en-US" dirty="0"/>
              <a:t>Steps in the sampling process</a:t>
            </a:r>
          </a:p>
          <a:p>
            <a:pPr lvl="1"/>
            <a:r>
              <a:rPr lang="en-US" dirty="0"/>
              <a:t>Define the population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solidFill>
                  <a:srgbClr val="2196F3"/>
                </a:solidFill>
              </a:rPr>
              <a:t>sampling frame</a:t>
            </a:r>
            <a:r>
              <a:rPr lang="en-US" dirty="0"/>
              <a:t> – a set of items from the population</a:t>
            </a:r>
          </a:p>
          <a:p>
            <a:pPr lvl="1"/>
            <a:r>
              <a:rPr lang="en-US" dirty="0"/>
              <a:t>Specify the </a:t>
            </a:r>
            <a:r>
              <a:rPr lang="en-US" dirty="0">
                <a:solidFill>
                  <a:srgbClr val="2196F3"/>
                </a:solidFill>
              </a:rPr>
              <a:t>sampling method </a:t>
            </a:r>
            <a:r>
              <a:rPr lang="en-US" dirty="0"/>
              <a:t>– how to select items from the frame</a:t>
            </a:r>
          </a:p>
          <a:p>
            <a:pPr lvl="1"/>
            <a:r>
              <a:rPr lang="en-US" dirty="0"/>
              <a:t>Determine the sample size</a:t>
            </a:r>
          </a:p>
          <a:p>
            <a:pPr lvl="1"/>
            <a:r>
              <a:rPr lang="en-US" dirty="0"/>
              <a:t>Implement the sampling and collect data</a:t>
            </a:r>
          </a:p>
          <a:p>
            <a:r>
              <a:rPr lang="en-US" dirty="0"/>
              <a:t>A badly done sampling can induce </a:t>
            </a:r>
            <a:r>
              <a:rPr lang="en-US" b="1" dirty="0"/>
              <a:t>biases</a:t>
            </a:r>
            <a:r>
              <a:rPr lang="en-US" dirty="0"/>
              <a:t> and </a:t>
            </a:r>
            <a:r>
              <a:rPr lang="en-US" b="1" dirty="0"/>
              <a:t>errors</a:t>
            </a:r>
          </a:p>
          <a:p>
            <a:pPr lvl="1"/>
            <a:r>
              <a:rPr lang="en-US" b="1" dirty="0"/>
              <a:t>Selection bias</a:t>
            </a:r>
            <a:r>
              <a:rPr lang="en-US" dirty="0"/>
              <a:t> – selecting a non-random sample</a:t>
            </a:r>
          </a:p>
          <a:p>
            <a:pPr lvl="2"/>
            <a:r>
              <a:rPr lang="en-US" dirty="0"/>
              <a:t>E.g. asking only CEOs of companies when sampling data for salaries by age</a:t>
            </a:r>
          </a:p>
          <a:p>
            <a:pPr lvl="1"/>
            <a:r>
              <a:rPr lang="en-US" b="1" dirty="0"/>
              <a:t>Random sampling error</a:t>
            </a:r>
            <a:r>
              <a:rPr lang="en-US" dirty="0"/>
              <a:t> – random variations in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9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Non-random </a:t>
                </a:r>
                <a:r>
                  <a:rPr lang="en-US" dirty="0"/>
                  <a:t>sampling</a:t>
                </a:r>
              </a:p>
              <a:p>
                <a:pPr lvl="1"/>
                <a:r>
                  <a:rPr lang="en-US" dirty="0"/>
                  <a:t>Can be biased</a:t>
                </a:r>
              </a:p>
              <a:p>
                <a:pPr lvl="1"/>
                <a:r>
                  <a:rPr lang="en-US" b="1" dirty="0"/>
                  <a:t>Not representative </a:t>
                </a:r>
                <a:r>
                  <a:rPr lang="en-US" dirty="0"/>
                  <a:t>of the population</a:t>
                </a:r>
              </a:p>
              <a:p>
                <a:r>
                  <a:rPr lang="en-US" dirty="0"/>
                  <a:t>Random sampling</a:t>
                </a:r>
              </a:p>
              <a:p>
                <a:pPr lvl="1"/>
                <a:r>
                  <a:rPr lang="en-US" dirty="0"/>
                  <a:t>Every member of the population has equal chance of being chosen</a:t>
                </a:r>
              </a:p>
              <a:p>
                <a:pPr lvl="1"/>
                <a:r>
                  <a:rPr lang="en-US" dirty="0"/>
                  <a:t>Example: insect population in trees</a:t>
                </a:r>
              </a:p>
              <a:p>
                <a:pPr lvl="2"/>
                <a:r>
                  <a:rPr lang="en-US" dirty="0"/>
                  <a:t>Trees are numbered 1-200, 10 trees are chosen at </a:t>
                </a:r>
                <a:r>
                  <a:rPr lang="en-US" dirty="0" smtClean="0"/>
                  <a:t>random</a:t>
                </a:r>
              </a:p>
              <a:p>
                <a:pPr lvl="2"/>
                <a:r>
                  <a:rPr lang="en-US" dirty="0" smtClean="0"/>
                  <a:t>All insects are counted on the 10 random trees</a:t>
                </a:r>
                <a:endParaRPr lang="en-US" dirty="0"/>
              </a:p>
              <a:p>
                <a:r>
                  <a:rPr lang="en-US" dirty="0"/>
                  <a:t>Stratified sampling</a:t>
                </a:r>
              </a:p>
              <a:p>
                <a:pPr lvl="1"/>
                <a:r>
                  <a:rPr lang="en-US" dirty="0"/>
                  <a:t>Divide the population into categories (subpopulations)</a:t>
                </a:r>
              </a:p>
              <a:p>
                <a:pPr lvl="1"/>
                <a:r>
                  <a:rPr lang="en-US" dirty="0"/>
                  <a:t>For each category, sample at random</a:t>
                </a:r>
              </a:p>
              <a:p>
                <a:pPr lvl="1"/>
                <a:r>
                  <a:rPr lang="en-US" dirty="0"/>
                  <a:t>Example: foot measurement study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male / female; age groups</a:t>
                </a:r>
              </a:p>
              <a:p>
                <a:pPr lvl="2"/>
                <a:r>
                  <a:rPr lang="en-US" dirty="0"/>
                  <a:t>Select samples for each combination { gender; age 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E2DA1-433A-4C79-9CB7-38CF6DDB953D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600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br>
              <a:rPr lang="en-US" dirty="0" smtClean="0"/>
            </a:br>
            <a:r>
              <a:rPr lang="en-US" dirty="0" smtClean="0"/>
              <a:t>of Distributions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Mean, standard deviation,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skewness</a:t>
            </a:r>
            <a:r>
              <a:rPr lang="en-US" dirty="0"/>
              <a:t>, kurtosis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0972" y="6485729"/>
            <a:ext cx="609441" cy="365030"/>
          </a:xfrm>
        </p:spPr>
        <p:txBody>
          <a:bodyPr/>
          <a:lstStyle/>
          <a:p>
            <a:fld id="{F62E2DA1-433A-4C79-9CB7-38CF6DDB953D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941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9,7076"/>
  <p:tag name="ORIGINALWIDTH" val="665,1669"/>
  <p:tag name="LATEXADDIN" val="\documentclass{article}&#10;\usepackage{amsmath}&#10;\pagestyle{empty}&#10;\begin{document}&#10;&#10;$$&#10;\bar{x} = \frac{1}{n}\sum_{x=1}^n x_i&#10;$$&#10;\end{document}"/>
  <p:tag name="IGUANATEXSIZE" val="24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307,087"/>
  <p:tag name="LATEXADDIN" val="\documentclass{article}&#10;\usepackage{amsmath}&#10;\pagestyle{empty}&#10;\begin{document}&#10;&#10;$$&#10;\rho = \frac{1}{n}\sum p_i=\frac{\text{cov}(x, y)}{s_x s_y}&#10;$$&#10;&#10;\end{document}"/>
  <p:tag name="IGUANATEXSIZE" val="22"/>
  <p:tag name="IGUANATEXCURSOR" val="14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9,7076"/>
  <p:tag name="ORIGINALWIDTH" val="1466,817"/>
  <p:tag name="LATEXADDIN" val="\documentclass{article}&#10;\usepackage{amsmath}&#10;\pagestyle{empty}&#10;\begin{document}&#10;&#10;$$&#10;S^2(x) = \frac{1}{n-1}\sum_{x=1}^n (x_i-\bar{x})^2&#10;$$&#10;\end{document}"/>
  <p:tag name="IGUANATEXSIZE" val="24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,7046"/>
  <p:tag name="ORIGINALWIDTH" val="1278,59"/>
  <p:tag name="LATEXADDIN" val="\documentclass{article}&#10;\usepackage{amsmath}&#10;\pagestyle{empty}&#10;\begin{document}&#10;&#10;$$&#10;\mu(x) = E[x] = \frac{1}{N}\sum_{i=1}^N x_i&#10;$$&#10;\end{document}"/>
  <p:tag name="IGUANATEXSIZE" val="22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246,344"/>
  <p:tag name="LATEXADDIN" val="\documentclass{article}&#10;\usepackage{amsmath}&#10;\pagestyle{empty}&#10;\begin{document}&#10;&#10;$$&#10;\sigma^2(x) = E[(x_i - \mu)^2] = &#10;$$&#10;\end{document}"/>
  <p:tag name="IGUANATEXSIZE" val="22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,7046"/>
  <p:tag name="ORIGINALWIDTH" val="950,1313"/>
  <p:tag name="LATEXADDIN" val="\documentclass{article}&#10;\usepackage{amsmath}&#10;\pagestyle{empty}&#10;\begin{document}&#10;&#10;$$&#10;= \frac{1}{N}\sum_{i=1}^N (x_i - \mu)^2&#10;$$&#10;&#10;&#10;\end{document}"/>
  <p:tag name="IGUANATEXSIZE" val="22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967"/>
  <p:tag name="ORIGINALWIDTH" val="1057,368"/>
  <p:tag name="LATEXADDIN" val="\documentclass{article}&#10;\usepackage{amsmath}&#10;\pagestyle{empty}&#10;\begin{document}&#10;&#10;$$&#10;\mu_r(x) = \frac{\sum(x-\mu)^r}{N}&#10;$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,4646"/>
  <p:tag name="ORIGINALWIDTH" val="1487,064"/>
  <p:tag name="LATEXADDIN" val="\documentclass{article}&#10;\usepackage{amsmath}&#10;\pagestyle{empty}&#10;\begin{document}&#10;&#10;$$&#10;N(x|\mu,\sigma)=\frac{1}{\sigma\sqrt{2\pi}}\, e^{-\frac{(x - \mu)^2}{2 \sigma^2}}&#10;$$&#10;&#10;&#10;\end{document}"/>
  <p:tag name="IGUANATEXSIZE" val="24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9681"/>
  <p:tag name="ORIGINALWIDTH" val="1772,778"/>
  <p:tag name="LATEXADDIN" val="\documentclass{article}&#10;\usepackage{amsmath}&#10;\pagestyle{empty}&#10;\begin{document}&#10;&#10;$$&#10;\text{cov}(x, y) = \frac{1}{n}\sum(x_i-\bar{x})(y_i-\bar{y})&#10;$$&#10;&#10;\end{document}"/>
  <p:tag name="IGUANATEXSIZE" val="28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,2126"/>
  <p:tag name="ORIGINALWIDTH" val="1169,104"/>
  <p:tag name="LATEXADDIN" val="\documentclass{article}&#10;\usepackage{amsmath}&#10;\pagestyle{empty}&#10;\begin{document}&#10;&#10;$$&#10;p_i = \frac{(x_i-\bar{x})}{s_x}\frac{(y_i-\bar{y})}{s_y}&#10;$$&#10;&#10;\end{document}"/>
  <p:tag name="IGUANATEXSIZE" val="22"/>
  <p:tag name="IGUANATEXCURSOR" val="1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D89"/>
      </a:hlink>
      <a:folHlink>
        <a:srgbClr val="002060"/>
      </a:folHlink>
    </a:clrScheme>
    <a:fontScheme name="Modern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1109</Words>
  <Application>Microsoft Office PowerPoint</Application>
  <PresentationFormat>Widescreen</PresentationFormat>
  <Paragraphs>345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Consolas</vt:lpstr>
      <vt:lpstr>Lato</vt:lpstr>
      <vt:lpstr>Montserrat Medium</vt:lpstr>
      <vt:lpstr>Open Sans</vt:lpstr>
      <vt:lpstr>Wingdings</vt:lpstr>
      <vt:lpstr>Office Theme</vt:lpstr>
      <vt:lpstr>Statistics</vt:lpstr>
      <vt:lpstr>sli.do #MathForDevs</vt:lpstr>
      <vt:lpstr>Table of Contents</vt:lpstr>
      <vt:lpstr>Basic Concepts</vt:lpstr>
      <vt:lpstr>Descriptive Statistics</vt:lpstr>
      <vt:lpstr>Inferential Statistics</vt:lpstr>
      <vt:lpstr>Sampling</vt:lpstr>
      <vt:lpstr>Sampling Methods</vt:lpstr>
      <vt:lpstr>Properties of Distributions</vt:lpstr>
      <vt:lpstr>Summarizing Distributions</vt:lpstr>
      <vt:lpstr>Measures of Central Tendency</vt:lpstr>
      <vt:lpstr>Variance</vt:lpstr>
      <vt:lpstr>Variance (2)</vt:lpstr>
      <vt:lpstr>Population vs. Sample: Measures</vt:lpstr>
      <vt:lpstr>Example: Snowfall Data</vt:lpstr>
      <vt:lpstr>Five-Number Summary</vt:lpstr>
      <vt:lpstr>Moments of Distributions</vt:lpstr>
      <vt:lpstr>Moments of the Gaussian Distribution</vt:lpstr>
      <vt:lpstr>Standard Score</vt:lpstr>
      <vt:lpstr>Many Variables</vt:lpstr>
      <vt:lpstr>Covariance</vt:lpstr>
      <vt:lpstr>Correlation</vt:lpstr>
      <vt:lpstr>Scatter Plots</vt:lpstr>
      <vt:lpstr>Example: Birth Rates</vt:lpstr>
      <vt:lpstr>Example: Brain and Body Weights</vt:lpstr>
      <vt:lpstr>Common Pitfalls</vt:lpstr>
      <vt:lpstr>Correlation Does Not Imply Causation!</vt:lpstr>
      <vt:lpstr>Correlation vs. Causation</vt:lpstr>
      <vt:lpstr>Anscombe’s Quartet</vt:lpstr>
      <vt:lpstr>Simpson's Paradox</vt:lpstr>
      <vt:lpstr>Simpson's Paradox (2)</vt:lpstr>
      <vt:lpstr>UCB Admissions – Explanation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 Darakchiev</dc:creator>
  <cp:lastModifiedBy>Yordan Darakchiev</cp:lastModifiedBy>
  <cp:revision>327</cp:revision>
  <dcterms:created xsi:type="dcterms:W3CDTF">2017-09-11T12:40:37Z</dcterms:created>
  <dcterms:modified xsi:type="dcterms:W3CDTF">2020-04-29T15:06:14Z</dcterms:modified>
</cp:coreProperties>
</file>