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62" r:id="rId5"/>
    <p:sldId id="263" r:id="rId6"/>
    <p:sldId id="264" r:id="rId7"/>
    <p:sldId id="294" r:id="rId8"/>
    <p:sldId id="295" r:id="rId9"/>
    <p:sldId id="29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7" r:id="rId24"/>
    <p:sldId id="297" r:id="rId25"/>
    <p:sldId id="298" r:id="rId26"/>
    <p:sldId id="288" r:id="rId27"/>
    <p:sldId id="289" r:id="rId28"/>
    <p:sldId id="290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12.5.2020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ifehacker.com/the-difference-between-a-fact-hypothesis-theory-and-17329042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tattrek.com/sampling/sampling-distribution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yysbwb2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scipy.org/doc/scipy-0.19.1/reference/generated/scipy.stats.f_onewa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-0.19.1/reference/generated/scipy.stats.chisquar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perfendo.org/docs/BayesProbability/twelvePvaluemisconception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kcd.com/1478/" TargetMode="External"/><Relationship Id="rId2" Type="http://schemas.openxmlformats.org/officeDocument/2006/relationships/hyperlink" Target="https://xkcd.com/88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www.academiaobscura.com/still-not-significan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scientific method in 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5" name="Picture 4" descr="aha, brilliance, idea, think, thought icon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scientific method 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performing an experiment and getting data,</a:t>
                </a:r>
                <a:br>
                  <a:rPr lang="en-US" dirty="0" smtClean="0"/>
                </a:br>
                <a:r>
                  <a:rPr lang="en-US" dirty="0" smtClean="0"/>
                  <a:t>the scientific method requires that we form a hypothesis</a:t>
                </a:r>
              </a:p>
              <a:p>
                <a:pPr lvl="1"/>
                <a:r>
                  <a:rPr lang="en-US" dirty="0"/>
                  <a:t>Fact, law, theory and hypothesis are </a:t>
                </a:r>
                <a:r>
                  <a:rPr lang="en-US" dirty="0">
                    <a:hlinkClick r:id="rId2"/>
                  </a:rPr>
                  <a:t>different terms</a:t>
                </a:r>
                <a:endParaRPr lang="en-US" dirty="0"/>
              </a:p>
              <a:p>
                <a:r>
                  <a:rPr lang="en-US" dirty="0"/>
                  <a:t>In the simplest case, we have two hypotheses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Null hypothesis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– the status quo is real, </a:t>
                </a:r>
                <a:br>
                  <a:rPr lang="en-US" dirty="0"/>
                </a:br>
                <a:r>
                  <a:rPr lang="en-US" dirty="0"/>
                  <a:t>"nothing interesting happens"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Alternate hypothesis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– what we're trying to demonstrate</a:t>
                </a:r>
              </a:p>
              <a:p>
                <a:r>
                  <a:rPr lang="en-US" dirty="0"/>
                  <a:t>Types of hypotheses</a:t>
                </a:r>
              </a:p>
              <a:p>
                <a:pPr lvl="1"/>
                <a:r>
                  <a:rPr lang="en-US" dirty="0"/>
                  <a:t>Attributive – something exists and can be measured</a:t>
                </a:r>
              </a:p>
              <a:p>
                <a:pPr lvl="1"/>
                <a:r>
                  <a:rPr lang="en-US" dirty="0"/>
                  <a:t>Associative – there is a relationship between two behaviors</a:t>
                </a:r>
              </a:p>
              <a:p>
                <a:pPr lvl="1"/>
                <a:r>
                  <a:rPr lang="en-US" dirty="0"/>
                  <a:t>Causal – differences in the amount / kind of one behavior cause</a:t>
                </a:r>
                <a:br>
                  <a:rPr lang="en-US" dirty="0"/>
                </a:br>
                <a:r>
                  <a:rPr lang="en-US" dirty="0"/>
                  <a:t>differences in other behaviors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1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hypotheses – </a:t>
            </a:r>
            <a:r>
              <a:rPr lang="en-US" dirty="0" smtClean="0"/>
              <a:t>study of Disneyland visitors</a:t>
            </a:r>
            <a:endParaRPr lang="en-US" dirty="0"/>
          </a:p>
          <a:p>
            <a:pPr lvl="1"/>
            <a:r>
              <a:rPr lang="en-US" dirty="0"/>
              <a:t>Attributive</a:t>
            </a:r>
          </a:p>
          <a:p>
            <a:pPr lvl="2"/>
            <a:r>
              <a:rPr lang="en-US" dirty="0"/>
              <a:t>Most of the population has heard of Disneyland</a:t>
            </a:r>
          </a:p>
          <a:p>
            <a:pPr lvl="2"/>
            <a:r>
              <a:rPr lang="en-US" dirty="0"/>
              <a:t>Disneyland visitors are diverse in demographics</a:t>
            </a:r>
          </a:p>
          <a:p>
            <a:pPr lvl="1"/>
            <a:r>
              <a:rPr lang="en-US" dirty="0"/>
              <a:t>Associative</a:t>
            </a:r>
          </a:p>
          <a:p>
            <a:pPr lvl="2"/>
            <a:r>
              <a:rPr lang="en-US" dirty="0"/>
              <a:t>Income level is correlated with visiting Disneyland</a:t>
            </a:r>
          </a:p>
          <a:p>
            <a:pPr lvl="2"/>
            <a:r>
              <a:rPr lang="en-US" dirty="0"/>
              <a:t>People who live closer to Disneyland are more apt to visit Disneyland</a:t>
            </a:r>
          </a:p>
          <a:p>
            <a:pPr lvl="1"/>
            <a:r>
              <a:rPr lang="en-US" dirty="0"/>
              <a:t>Causal</a:t>
            </a:r>
          </a:p>
          <a:p>
            <a:pPr lvl="2"/>
            <a:r>
              <a:rPr lang="en-US" dirty="0"/>
              <a:t>Frequent exposure to Disneyland advertising results in increased attendance</a:t>
            </a:r>
          </a:p>
          <a:p>
            <a:pPr lvl="2"/>
            <a:r>
              <a:rPr lang="en-US" dirty="0"/>
              <a:t>Discounting tickets for local residents produces an increase in visitor numbers</a:t>
            </a:r>
          </a:p>
          <a:p>
            <a:r>
              <a:rPr lang="en-US" dirty="0"/>
              <a:t>Note that attributive hypotheses involve one variable</a:t>
            </a:r>
            <a:br>
              <a:rPr lang="en-US" dirty="0"/>
            </a:br>
            <a:r>
              <a:rPr lang="en-US" dirty="0"/>
              <a:t>(univariate) while associative and causal hypotheses involve </a:t>
            </a:r>
            <a:br>
              <a:rPr lang="en-US" dirty="0"/>
            </a:br>
            <a:r>
              <a:rPr lang="en-US" dirty="0"/>
              <a:t>two variables (bivariate)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83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Hypothesis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random experiments, we have error sources</a:t>
                </a:r>
              </a:p>
              <a:p>
                <a:pPr lvl="1"/>
                <a:r>
                  <a:rPr lang="en-US" dirty="0"/>
                  <a:t>Human error, systematic error, random errors, etc.</a:t>
                </a:r>
              </a:p>
              <a:p>
                <a:r>
                  <a:rPr lang="en-US" dirty="0"/>
                  <a:t>We cannot prove (or reject) a hypothesis with complete certainty</a:t>
                </a:r>
              </a:p>
              <a:p>
                <a:r>
                  <a:rPr lang="en-US" dirty="0"/>
                  <a:t>The errors we can make are two types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Type I error </a:t>
                </a:r>
                <a:r>
                  <a:rPr lang="en-US" dirty="0"/>
                  <a:t>– </a:t>
                </a:r>
                <a:r>
                  <a:rPr lang="en-US" dirty="0" smtClean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while </a:t>
                </a:r>
                <a:r>
                  <a:rPr lang="en-US" dirty="0"/>
                  <a:t>it's true (false positive)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Type II error </a:t>
                </a:r>
                <a:r>
                  <a:rPr lang="en-US" dirty="0"/>
                  <a:t>– </a:t>
                </a:r>
                <a:r>
                  <a:rPr lang="en-US" dirty="0" smtClean="0"/>
                  <a:t>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true (false negative)</a:t>
                </a:r>
              </a:p>
              <a:p>
                <a:r>
                  <a:rPr lang="en-US" dirty="0"/>
                  <a:t>The possible results can be summarized </a:t>
                </a:r>
                <a:r>
                  <a:rPr lang="en-US" dirty="0" smtClean="0"/>
                  <a:t>in the following truth table</a:t>
                </a:r>
              </a:p>
              <a:p>
                <a:pPr lvl="1"/>
                <a:r>
                  <a:rPr lang="en-US" dirty="0" smtClean="0"/>
                  <a:t>Also called </a:t>
                </a:r>
                <a:r>
                  <a:rPr lang="en-US" b="1" dirty="0" smtClean="0"/>
                  <a:t>confusion matrix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3382"/>
              </p:ext>
            </p:extLst>
          </p:nvPr>
        </p:nvGraphicFramePr>
        <p:xfrm>
          <a:off x="2086493" y="4369723"/>
          <a:ext cx="6591994" cy="2131851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098666">
                  <a:extLst>
                    <a:ext uri="{9D8B030D-6E8A-4147-A177-3AD203B41FA5}">
                      <a16:colId xmlns:a16="http://schemas.microsoft.com/office/drawing/2014/main" val="3230457323"/>
                    </a:ext>
                  </a:extLst>
                </a:gridCol>
                <a:gridCol w="1098666">
                  <a:extLst>
                    <a:ext uri="{9D8B030D-6E8A-4147-A177-3AD203B41FA5}">
                      <a16:colId xmlns:a16="http://schemas.microsoft.com/office/drawing/2014/main" val="295180039"/>
                    </a:ext>
                  </a:extLst>
                </a:gridCol>
                <a:gridCol w="2197331">
                  <a:extLst>
                    <a:ext uri="{9D8B030D-6E8A-4147-A177-3AD203B41FA5}">
                      <a16:colId xmlns:a16="http://schemas.microsoft.com/office/drawing/2014/main" val="365051584"/>
                    </a:ext>
                  </a:extLst>
                </a:gridCol>
                <a:gridCol w="2197331">
                  <a:extLst>
                    <a:ext uri="{9D8B030D-6E8A-4147-A177-3AD203B41FA5}">
                      <a16:colId xmlns:a16="http://schemas.microsoft.com/office/drawing/2014/main" val="2327729721"/>
                    </a:ext>
                  </a:extLst>
                </a:gridCol>
              </a:tblGrid>
              <a:tr h="412719">
                <a:tc rowSpan="2" gridSpan="2"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196F3"/>
                          </a:solidFill>
                        </a:rPr>
                        <a:t>Action</a:t>
                      </a:r>
                      <a:endParaRPr lang="bg-BG" sz="2000" dirty="0">
                        <a:solidFill>
                          <a:srgbClr val="2196F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01821"/>
                  </a:ext>
                </a:extLst>
              </a:tr>
              <a:tr h="386262">
                <a:tc gridSpan="2"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Don't reject 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endParaRPr lang="bg-BG" b="1" baseline="-2500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Reject 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endParaRPr lang="bg-BG" b="1" baseline="-2500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8061"/>
                  </a:ext>
                </a:extLst>
              </a:tr>
              <a:tr h="666435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2196F3"/>
                          </a:solidFill>
                        </a:rPr>
                        <a:t>Reality</a:t>
                      </a:r>
                      <a:endParaRPr lang="bg-BG" dirty="0">
                        <a:solidFill>
                          <a:srgbClr val="2196F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 true</a:t>
                      </a:r>
                      <a:endParaRPr lang="bg-BG" b="1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TN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true negative</a:t>
                      </a:r>
                      <a:endParaRPr lang="bg-BG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FP</a:t>
                      </a:r>
                      <a:r>
                        <a:rPr lang="en-US" b="0" dirty="0">
                          <a:solidFill>
                            <a:srgbClr val="4D4D4D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(type I error)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93206"/>
                  </a:ext>
                </a:extLst>
              </a:tr>
              <a:tr h="666435">
                <a:tc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 false</a:t>
                      </a:r>
                      <a:endParaRPr lang="bg-BG" b="1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FN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 (type II error)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TP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true positive</a:t>
                      </a:r>
                      <a:endParaRPr lang="bg-BG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2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Hypothesis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measure the probability of producing a wrong hypothesis, we</a:t>
                </a:r>
                <a:br>
                  <a:rPr lang="en-US" dirty="0" smtClean="0"/>
                </a:br>
                <a:r>
                  <a:rPr lang="en-US" dirty="0" smtClean="0"/>
                  <a:t>use a </a:t>
                </a:r>
                <a:r>
                  <a:rPr lang="en-US" b="1" dirty="0"/>
                  <a:t>test statistic </a:t>
                </a:r>
                <a:r>
                  <a:rPr lang="en-US" dirty="0"/>
                  <a:t>– measure of deviations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tests produce different measures (statistics)</a:t>
                </a:r>
              </a:p>
              <a:p>
                <a:pPr lvl="1"/>
                <a:r>
                  <a:rPr lang="en-US" b="1" dirty="0"/>
                  <a:t>We accept or reject the null hypothesis based on the value </a:t>
                </a:r>
                <a:br>
                  <a:rPr lang="en-US" b="1" dirty="0"/>
                </a:br>
                <a:r>
                  <a:rPr lang="en-US" b="1" dirty="0"/>
                  <a:t>of the test statistic</a:t>
                </a:r>
              </a:p>
              <a:p>
                <a:r>
                  <a:rPr lang="en-US" dirty="0"/>
                  <a:t>Let's denote </a:t>
                </a:r>
                <a:r>
                  <a:rPr lang="en-US" dirty="0">
                    <a:solidFill>
                      <a:srgbClr val="2196F3"/>
                    </a:solidFill>
                  </a:rPr>
                  <a:t>the probability of getting a type I error</a:t>
                </a:r>
                <a:r>
                  <a:rPr lang="en-US" dirty="0"/>
                  <a:t>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value of the selected test </a:t>
                </a:r>
                <a:r>
                  <a:rPr lang="en-US" dirty="0" smtClean="0"/>
                  <a:t>statistic</a:t>
                </a:r>
                <a:br>
                  <a:rPr lang="en-US" dirty="0" smtClean="0"/>
                </a:br>
                <a:r>
                  <a:rPr lang="en-US" dirty="0" smtClean="0"/>
                  <a:t>has </a:t>
                </a:r>
                <a:r>
                  <a:rPr lang="en-US" dirty="0"/>
                  <a:t>a corresponding alpha-value</a:t>
                </a:r>
              </a:p>
              <a:p>
                <a:pPr lvl="1"/>
                <a:r>
                  <a:rPr lang="en-US" dirty="0"/>
                  <a:t>We perform the experiment, get data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:r>
                  <a:rPr lang="en-US" dirty="0"/>
                  <a:t>calculate the test statistic value</a:t>
                </a:r>
              </a:p>
              <a:p>
                <a:pPr lvl="1"/>
                <a:r>
                  <a:rPr lang="en-US" dirty="0"/>
                  <a:t>From that, we calculate the corresponding alpha-value</a:t>
                </a:r>
              </a:p>
              <a:p>
                <a:pPr lvl="1"/>
                <a:r>
                  <a:rPr lang="en-US" dirty="0"/>
                  <a:t>We reject the null hypothesis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b="1" dirty="0"/>
                  <a:t>critical confidence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Z-test uses the Z-statistic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standard normal distribution</a:t>
                </a:r>
              </a:p>
              <a:p>
                <a:r>
                  <a:rPr lang="en-US" dirty="0"/>
                  <a:t>Example: light bulb factory</a:t>
                </a:r>
              </a:p>
              <a:p>
                <a:pPr lvl="1"/>
                <a:r>
                  <a:rPr lang="en-US" dirty="0"/>
                  <a:t>A factory produces light bulbs with </a:t>
                </a:r>
                <a:r>
                  <a:rPr lang="en-US" dirty="0" smtClean="0"/>
                  <a:t>lifetime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sample of 25 bulbs has a mean </a:t>
                </a:r>
                <a:r>
                  <a:rPr lang="en-US" dirty="0" smtClean="0"/>
                  <a:t>lifetime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=480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there something wrong with the production line?</a:t>
                </a:r>
              </a:p>
              <a:p>
                <a:r>
                  <a:rPr lang="en-US" dirty="0"/>
                  <a:t>Forming hypotheses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production line works normally, the observed deviation of the sample mean from the population mean is due to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The production line is broken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 (2)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we take a lot of samples from the entire population</a:t>
                </a:r>
              </a:p>
              <a:p>
                <a:pPr lvl="1"/>
                <a:r>
                  <a:rPr lang="en-US" dirty="0" smtClean="0"/>
                  <a:t>Each sample mean will be different</a:t>
                </a:r>
              </a:p>
              <a:p>
                <a:pPr lvl="1"/>
                <a:r>
                  <a:rPr lang="en-US" dirty="0" smtClean="0"/>
                  <a:t>The distribution of sample means will be more or less Gaussian</a:t>
                </a:r>
              </a:p>
              <a:p>
                <a:pPr lvl="2"/>
                <a:r>
                  <a:rPr lang="en-US" dirty="0" smtClean="0"/>
                  <a:t>Parameters (our best estimate):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>
                    <a:hlinkClick r:id="rId2"/>
                  </a:rPr>
                  <a:t>Here’s why</a:t>
                </a:r>
                <a:r>
                  <a:rPr lang="en-US" dirty="0" smtClean="0"/>
                  <a:t> the parameters are chosen as such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correct, we assume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Z-statistic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480−500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see that we are 2 </a:t>
                </a:r>
                <a:r>
                  <a:rPr lang="en-US" dirty="0" smtClean="0"/>
                  <a:t>std</a:t>
                </a:r>
                <a:r>
                  <a:rPr lang="en-US" dirty="0" smtClean="0"/>
                  <a:t>'s</a:t>
                </a:r>
                <a:r>
                  <a:rPr lang="en-US" dirty="0" smtClean="0"/>
                  <a:t> </a:t>
                </a:r>
                <a:r>
                  <a:rPr lang="en-US" dirty="0" smtClean="0"/>
                  <a:t>below </a:t>
                </a:r>
                <a:r>
                  <a:rPr lang="en-US" dirty="0"/>
                  <a:t>the mean</a:t>
                </a:r>
              </a:p>
              <a:p>
                <a:r>
                  <a:rPr lang="en-US" dirty="0"/>
                  <a:t>How extreme is that?</a:t>
                </a:r>
              </a:p>
              <a:p>
                <a:pPr lvl="1"/>
                <a:r>
                  <a:rPr lang="en-US" dirty="0"/>
                  <a:t>What's the probability that we get results </a:t>
                </a:r>
                <a:r>
                  <a:rPr lang="en-US" dirty="0">
                    <a:solidFill>
                      <a:srgbClr val="2196F3"/>
                    </a:solidFill>
                  </a:rPr>
                  <a:t>as extreme or more extreme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than we observed, assuming the null hypothesis is true</a:t>
                </a:r>
                <a:r>
                  <a:rPr lang="en-US" dirty="0" smtClean="0"/>
                  <a:t>?</a:t>
                </a:r>
              </a:p>
              <a:p>
                <a:pPr lvl="2"/>
                <a:r>
                  <a:rPr lang="en-US" dirty="0" smtClean="0"/>
                  <a:t>Less than 5%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99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 smtClean="0"/>
                  <a:t>We can get the confidence interval from the Z-statistic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are looking for </a:t>
                </a:r>
                <a:r>
                  <a:rPr lang="en-US" b="1" dirty="0"/>
                  <a:t>more extreme </a:t>
                </a:r>
                <a:r>
                  <a:rPr lang="en-US" dirty="0"/>
                  <a:t>values</a:t>
                </a:r>
              </a:p>
              <a:p>
                <a:pPr lvl="1"/>
                <a:r>
                  <a:rPr lang="en-US" dirty="0"/>
                  <a:t>Values </a:t>
                </a:r>
                <a:r>
                  <a:rPr lang="en-US" b="1" dirty="0"/>
                  <a:t>outside</a:t>
                </a:r>
                <a:r>
                  <a:rPr lang="en-US" dirty="0"/>
                  <a:t> the confidence interval</a:t>
                </a:r>
              </a:p>
              <a:p>
                <a:pPr lvl="1"/>
                <a:r>
                  <a:rPr lang="en-US" dirty="0"/>
                  <a:t>What's the </a:t>
                </a:r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/>
                  <a:t>We're looking for a value different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than </a:t>
                </a:r>
                <a:r>
                  <a:rPr lang="en-US" dirty="0"/>
                  <a:t>the mean</a:t>
                </a:r>
              </a:p>
              <a:p>
                <a:pPr lvl="2"/>
                <a:r>
                  <a:rPr lang="en-US" dirty="0"/>
                  <a:t>We </a:t>
                </a:r>
                <a:r>
                  <a:rPr lang="en-US" dirty="0">
                    <a:solidFill>
                      <a:srgbClr val="2196F3"/>
                    </a:solidFill>
                  </a:rPr>
                  <a:t>can't assume</a:t>
                </a:r>
                <a:r>
                  <a:rPr lang="en-US" dirty="0"/>
                  <a:t> whether it's smaller or larger</a:t>
                </a:r>
              </a:p>
              <a:p>
                <a:pPr lvl="2"/>
                <a:r>
                  <a:rPr lang="en-US" dirty="0"/>
                  <a:t>Therefore, we have to look at both "tails"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:r>
                  <a:rPr lang="en-US" dirty="0"/>
                  <a:t>the </a:t>
                </a:r>
                <a:r>
                  <a:rPr lang="en-US" dirty="0" smtClean="0"/>
                  <a:t>distribution</a:t>
                </a:r>
                <a:endParaRPr lang="en-US" dirty="0"/>
              </a:p>
              <a:p>
                <a:r>
                  <a:rPr lang="en-US" dirty="0"/>
                  <a:t>If we assume a critical value (also called a p-value) of 5%, </a:t>
                </a:r>
                <a:br>
                  <a:rPr lang="en-US" dirty="0"/>
                </a:br>
                <a:r>
                  <a:rPr lang="en-US" b="1" dirty="0"/>
                  <a:t>the results are </a:t>
                </a:r>
                <a:r>
                  <a:rPr lang="en-US" b="1" dirty="0" smtClean="0"/>
                  <a:t>significant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≈0,0455=4,55%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</a:t>
                </a:r>
                <a:r>
                  <a:rPr lang="en-US" dirty="0">
                    <a:solidFill>
                      <a:srgbClr val="2196F3"/>
                    </a:solidFill>
                  </a:rPr>
                  <a:t>reject H</a:t>
                </a:r>
                <a:r>
                  <a:rPr lang="en-US" baseline="-25000" dirty="0">
                    <a:solidFill>
                      <a:srgbClr val="2196F3"/>
                    </a:solidFill>
                  </a:rPr>
                  <a:t>0</a:t>
                </a:r>
                <a:r>
                  <a:rPr lang="en-US" dirty="0">
                    <a:solidFill>
                      <a:srgbClr val="2196F3"/>
                    </a:solidFill>
                  </a:rPr>
                  <a:t> at the 5% level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Even </a:t>
                </a:r>
                <a:r>
                  <a:rPr lang="en-US" dirty="0"/>
                  <a:t>at lower levels, up to </a:t>
                </a:r>
                <a:r>
                  <a:rPr lang="en-US" dirty="0" smtClean="0"/>
                  <a:t>4,55%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5122" name="Picture 2" descr="http://www.physics.csbsju.edu/stats/norm2b_z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43" y="1311675"/>
            <a:ext cx="3384411" cy="26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 smtClean="0"/>
                  <a:t>The same logic applies, but now we're looking at one tail only</a:t>
                </a:r>
              </a:p>
              <a:p>
                <a:r>
                  <a:rPr lang="en-US" dirty="0"/>
                  <a:t>Question: Is the lifespan </a:t>
                </a:r>
                <a:r>
                  <a:rPr lang="en-US" b="1" dirty="0"/>
                  <a:t>significantly lower</a:t>
                </a:r>
                <a:r>
                  <a:rPr lang="en-US" dirty="0"/>
                  <a:t> than it should be?</a:t>
                </a:r>
                <a:br>
                  <a:rPr lang="en-US" dirty="0"/>
                </a:br>
                <a:r>
                  <a:rPr lang="en-US" dirty="0"/>
                  <a:t>Cutoff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0,00455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−0,02275=2,275%&lt;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Answer: Yes, at the given significance level</a:t>
                </a:r>
              </a:p>
              <a:p>
                <a:r>
                  <a:rPr lang="en-US" dirty="0"/>
                  <a:t>Question: Is the lifespan </a:t>
                </a:r>
                <a:r>
                  <a:rPr lang="en-US" b="1" dirty="0"/>
                  <a:t>significantly higher</a:t>
                </a:r>
                <a:r>
                  <a:rPr lang="en-US" dirty="0"/>
                  <a:t> than it should be?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=97,725%≫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Answer: No, at the given significance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22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 smtClean="0"/>
                  <a:t>The Z-test requires that we know the standard deviation</a:t>
                </a:r>
                <a:br>
                  <a:rPr lang="en-US" dirty="0" smtClean="0"/>
                </a:br>
                <a:r>
                  <a:rPr lang="en-US" dirty="0" smtClean="0"/>
                  <a:t>of the population</a:t>
                </a:r>
              </a:p>
              <a:p>
                <a:pPr lvl="1"/>
                <a:r>
                  <a:rPr lang="en-US" dirty="0"/>
                  <a:t>Usually not available</a:t>
                </a:r>
              </a:p>
              <a:p>
                <a:r>
                  <a:rPr lang="en-US" dirty="0"/>
                  <a:t>We can use another test statistic, called </a:t>
                </a:r>
                <a:r>
                  <a:rPr lang="en-US" b="1" dirty="0"/>
                  <a:t>t</a:t>
                </a:r>
              </a:p>
              <a:p>
                <a:r>
                  <a:rPr lang="en-US" dirty="0"/>
                  <a:t>Advantages over the Z-test</a:t>
                </a:r>
              </a:p>
              <a:p>
                <a:pPr lvl="1"/>
                <a:r>
                  <a:rPr lang="en-US" dirty="0"/>
                  <a:t>We don't need to know the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It's </a:t>
                </a:r>
                <a:r>
                  <a:rPr lang="en-US" dirty="0"/>
                  <a:t>better when we have very small sample sizes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30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can be used for testing the mean of a sample against a standard, </a:t>
                </a:r>
                <a:br>
                  <a:rPr lang="en-US" dirty="0"/>
                </a:br>
                <a:r>
                  <a:rPr lang="en-US" dirty="0"/>
                  <a:t>but also for comparing two means</a:t>
                </a:r>
              </a:p>
              <a:p>
                <a:pPr lvl="2"/>
                <a:r>
                  <a:rPr lang="en-US" dirty="0"/>
                  <a:t>We can see whether two sets of data are significantly different from each other</a:t>
                </a:r>
              </a:p>
              <a:p>
                <a:r>
                  <a:rPr lang="en-US" dirty="0"/>
                  <a:t>Null hypothesis: The test statistic follows Student's </a:t>
                </a:r>
                <a:r>
                  <a:rPr lang="en-US" dirty="0" smtClean="0"/>
                  <a:t>t-distribution</a:t>
                </a:r>
              </a:p>
              <a:p>
                <a:pPr lvl="1"/>
                <a:r>
                  <a:rPr lang="en-US" dirty="0" smtClean="0"/>
                  <a:t>Similar to Gaussian distribution, with "fatter</a:t>
                </a:r>
                <a:r>
                  <a:rPr lang="en-US" dirty="0"/>
                  <a:t>"</a:t>
                </a:r>
                <a:r>
                  <a:rPr lang="en-US" dirty="0" smtClean="0"/>
                  <a:t> tails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74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62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 smtClean="0"/>
                  <a:t>The details of the calculation are fairly complex but we can</a:t>
                </a:r>
                <a:br>
                  <a:rPr lang="en-US" dirty="0" smtClean="0"/>
                </a:br>
                <a:r>
                  <a:rPr lang="en-US" dirty="0" smtClean="0"/>
                  <a:t>do this in code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>
                    <a:latin typeface="Consolas" panose="020B0609020204030204" pitchFamily="49" charset="0"/>
                  </a:rPr>
                  <a:t>scipy.stats</a:t>
                </a:r>
              </a:p>
              <a:p>
                <a:r>
                  <a:rPr lang="en-US" dirty="0"/>
                  <a:t>First, we generate </a:t>
                </a:r>
                <a:r>
                  <a:rPr lang="en-US" dirty="0" smtClean="0"/>
                  <a:t>100 random </a:t>
                </a:r>
                <a:r>
                  <a:rPr lang="en-US" dirty="0"/>
                  <a:t>numbers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ask whether the sample mean is equal to the true mean</a:t>
                </a:r>
                <a:br>
                  <a:rPr lang="en-US" dirty="0"/>
                </a:br>
                <a:r>
                  <a:rPr lang="en-US" dirty="0"/>
                  <a:t>(and other values, just for testing)</a:t>
                </a:r>
              </a:p>
              <a:p>
                <a:r>
                  <a:rPr lang="en-US" dirty="0"/>
                  <a:t>We get the p-value – probability of the null hypothesis being </a:t>
                </a:r>
                <a:r>
                  <a:rPr lang="en-US" dirty="0" smtClean="0"/>
                  <a:t>true</a:t>
                </a:r>
              </a:p>
              <a:p>
                <a:pPr lvl="1"/>
                <a:r>
                  <a:rPr lang="en-US" dirty="0" smtClean="0"/>
                  <a:t>I.e. probability that the mean is equal to the given mean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75613" y="4344506"/>
            <a:ext cx="8176949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sample_data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st.norm.rvs(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0.9301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0.3352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1.104e-6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Two-Sample t-test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We compare two independent distributions</a:t>
            </a:r>
          </a:p>
          <a:p>
            <a:pPr lvl="1"/>
            <a:r>
              <a:rPr lang="en-US" dirty="0"/>
              <a:t>We want to see whether they have the same mean</a:t>
            </a:r>
          </a:p>
          <a:p>
            <a:pPr lvl="1"/>
            <a:r>
              <a:rPr lang="en-US" dirty="0"/>
              <a:t>We assume equal variances (</a:t>
            </a:r>
            <a:r>
              <a:rPr lang="en-US" dirty="0">
                <a:latin typeface="Consolas" panose="020B0609020204030204" pitchFamily="49" charset="0"/>
              </a:rPr>
              <a:t>scipy</a:t>
            </a:r>
            <a:r>
              <a:rPr lang="en-US" dirty="0"/>
              <a:t> can also do tests </a:t>
            </a:r>
            <a:br>
              <a:rPr lang="en-US" dirty="0"/>
            </a:br>
            <a:r>
              <a:rPr lang="en-US" dirty="0"/>
              <a:t>with unequal variances – important when sample sizes differ)</a:t>
            </a:r>
          </a:p>
          <a:p>
            <a:r>
              <a:rPr lang="en-US" dirty="0"/>
              <a:t>Example: Grain size</a:t>
            </a:r>
          </a:p>
          <a:p>
            <a:pPr lvl="1"/>
            <a:r>
              <a:rPr lang="en-US" dirty="0"/>
              <a:t>We are given data (in </a:t>
            </a:r>
            <a:r>
              <a:rPr lang="en-US" dirty="0">
                <a:latin typeface="Consolas" panose="020B0609020204030204" pitchFamily="49" charset="0"/>
              </a:rPr>
              <a:t>grain_data.csv</a:t>
            </a:r>
            <a:r>
              <a:rPr lang="en-US" dirty="0"/>
              <a:t>) of grain </a:t>
            </a:r>
            <a:r>
              <a:rPr lang="en-US" dirty="0" smtClean="0"/>
              <a:t>sizes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two </a:t>
            </a:r>
            <a:r>
              <a:rPr lang="en-US" dirty="0" smtClean="0"/>
              <a:t>different farms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they differ significantly (at the 95% level)?</a:t>
            </a:r>
          </a:p>
          <a:p>
            <a:pPr lvl="1"/>
            <a:r>
              <a:rPr lang="en-US" dirty="0"/>
              <a:t>* We can also plot histograms to see what the distributions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983679" y="4526075"/>
            <a:ext cx="8850278" cy="132343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grain_data = ...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st.ttest_ind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grain_data.GreatNorthern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grain_data.BigFour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Ttest_indResult(statistic=1.312336706487564, 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pvalue=0.20792200785311768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Two-Sample t-test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We compare two distributions</a:t>
            </a:r>
          </a:p>
          <a:p>
            <a:pPr lvl="1"/>
            <a:r>
              <a:rPr lang="en-US" dirty="0"/>
              <a:t>Observations in samples can be paired</a:t>
            </a:r>
          </a:p>
          <a:p>
            <a:pPr lvl="1"/>
            <a:r>
              <a:rPr lang="en-US" dirty="0"/>
              <a:t>Examples – before / after observations; comparison between two</a:t>
            </a:r>
            <a:br>
              <a:rPr lang="en-US" dirty="0"/>
            </a:br>
            <a:r>
              <a:rPr lang="en-US" dirty="0"/>
              <a:t>different treatments applied to the same subjects</a:t>
            </a:r>
          </a:p>
          <a:p>
            <a:r>
              <a:rPr lang="en-US" dirty="0"/>
              <a:t>Example: Drinking water</a:t>
            </a:r>
          </a:p>
          <a:p>
            <a:pPr lvl="1"/>
            <a:r>
              <a:rPr lang="en-US" dirty="0"/>
              <a:t>We are given data (in </a:t>
            </a:r>
            <a:r>
              <a:rPr lang="en-US" dirty="0">
                <a:latin typeface="Consolas" panose="020B0609020204030204" pitchFamily="49" charset="0"/>
              </a:rPr>
              <a:t>water_data.csv</a:t>
            </a:r>
            <a:r>
              <a:rPr lang="en-US" dirty="0"/>
              <a:t>) of Zn concentration in surface</a:t>
            </a:r>
            <a:br>
              <a:rPr lang="en-US" dirty="0"/>
            </a:br>
            <a:r>
              <a:rPr lang="en-US" dirty="0"/>
              <a:t>and bottom water at 10 different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the true average concentration in bottom water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exceed </a:t>
            </a:r>
            <a:r>
              <a:rPr lang="en-US" dirty="0"/>
              <a:t>that of top water?</a:t>
            </a:r>
          </a:p>
          <a:p>
            <a:pPr lvl="1"/>
            <a:r>
              <a:rPr lang="en-US" dirty="0"/>
              <a:t>We use a paired t-test because the samples are from the same locations</a:t>
            </a:r>
          </a:p>
          <a:p>
            <a:pPr lvl="1"/>
            <a:r>
              <a:rPr lang="en-US" dirty="0"/>
              <a:t>It reduces experimental error (and provides stronger evidence)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937956" y="5143045"/>
            <a:ext cx="8850278" cy="132343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water_data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We use a one-tailed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t-test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st.ttest_rel(water_data.surface, water_data.bottom).pvalue /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0.00044555772891127738 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 to More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Sometimes it's not enough to compare two distributions</a:t>
            </a:r>
          </a:p>
          <a:p>
            <a:pPr lvl="1"/>
            <a:r>
              <a:rPr lang="en-US" dirty="0"/>
              <a:t>We may want to compare multiple distributions against the same</a:t>
            </a:r>
            <a:br>
              <a:rPr lang="en-US" dirty="0"/>
            </a:br>
            <a:r>
              <a:rPr lang="en-US" dirty="0"/>
              <a:t>null hypothesis</a:t>
            </a:r>
          </a:p>
          <a:p>
            <a:pPr lvl="1"/>
            <a:r>
              <a:rPr lang="en-US" dirty="0"/>
              <a:t>E.g. how is the percentage of smokers distributed by income and age?</a:t>
            </a:r>
          </a:p>
          <a:p>
            <a:r>
              <a:rPr lang="en-US" dirty="0"/>
              <a:t>Other times, we create a model and want to evaluate it</a:t>
            </a:r>
          </a:p>
          <a:p>
            <a:pPr lvl="1"/>
            <a:r>
              <a:rPr lang="en-US" dirty="0"/>
              <a:t>E.g. a linear regression</a:t>
            </a:r>
          </a:p>
          <a:p>
            <a:pPr lvl="1"/>
            <a:r>
              <a:rPr lang="en-US" dirty="0"/>
              <a:t>We can explain some of the variance in the sample</a:t>
            </a:r>
          </a:p>
          <a:p>
            <a:r>
              <a:rPr lang="en-US" dirty="0"/>
              <a:t>There are other tests to perform these "checks"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ANOVA</a:t>
            </a:r>
            <a:r>
              <a:rPr lang="en-US" dirty="0"/>
              <a:t> (Analysis of Variance) – useful for grouped data</a:t>
            </a:r>
          </a:p>
          <a:p>
            <a:pPr lvl="2"/>
            <a:r>
              <a:rPr lang="en-US" dirty="0"/>
              <a:t>Observe the variance inside groups and between groups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Chi-square(d) test</a:t>
            </a:r>
            <a:r>
              <a:rPr lang="en-US" dirty="0">
                <a:solidFill>
                  <a:srgbClr val="2196F3"/>
                </a:solidFill>
              </a:rPr>
              <a:t> </a:t>
            </a:r>
            <a:r>
              <a:rPr lang="en-US" dirty="0"/>
              <a:t>– can be applied to categorical data</a:t>
            </a:r>
          </a:p>
          <a:p>
            <a:pPr lvl="2"/>
            <a:r>
              <a:rPr lang="en-US" dirty="0"/>
              <a:t>Two common </a:t>
            </a:r>
            <a:r>
              <a:rPr lang="en-US" dirty="0" smtClean="0"/>
              <a:t>types</a:t>
            </a:r>
          </a:p>
          <a:p>
            <a:pPr lvl="3"/>
            <a:r>
              <a:rPr lang="en-US" dirty="0" smtClean="0"/>
              <a:t>How </a:t>
            </a:r>
            <a:r>
              <a:rPr lang="en-US" dirty="0"/>
              <a:t>good a model </a:t>
            </a:r>
            <a:r>
              <a:rPr lang="en-US" dirty="0" smtClean="0"/>
              <a:t>is (goodness of fit)</a:t>
            </a:r>
          </a:p>
          <a:p>
            <a:pPr lvl="3"/>
            <a:r>
              <a:rPr lang="en-US" dirty="0" smtClean="0"/>
              <a:t>Whether </a:t>
            </a:r>
            <a:r>
              <a:rPr lang="en-US" dirty="0"/>
              <a:t>two variables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23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Variance (ANOVA)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want to compare several </a:t>
                </a:r>
                <a:r>
                  <a:rPr lang="en-US" b="1" dirty="0" smtClean="0"/>
                  <a:t>groups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The means of the groups are the same</a:t>
                </a:r>
              </a:p>
              <a:p>
                <a:r>
                  <a:rPr lang="en-US" dirty="0" smtClean="0"/>
                  <a:t>Method (</a:t>
                </a:r>
                <a:r>
                  <a:rPr lang="en-US" dirty="0" smtClean="0">
                    <a:latin typeface="Consolas" panose="020B0609020204030204" pitchFamily="49" charset="0"/>
                    <a:hlinkClick r:id="rId2"/>
                  </a:rPr>
                  <a:t>scipy.stats.f_oneway()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For each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group mean</a:t>
                </a:r>
              </a:p>
              <a:p>
                <a:pPr lvl="2"/>
                <a:r>
                  <a:rPr lang="en-US" dirty="0" smtClean="0"/>
                  <a:t>In-group variance: distances from an individual point to the group mean</a:t>
                </a:r>
              </a:p>
              <a:p>
                <a:pPr lvl="2"/>
                <a:r>
                  <a:rPr lang="en-US" dirty="0"/>
                  <a:t>Between-group variance: distances between </a:t>
                </a:r>
                <a:r>
                  <a:rPr lang="en-US" dirty="0" smtClean="0"/>
                  <a:t>the means of two groups</a:t>
                </a:r>
              </a:p>
              <a:p>
                <a:pPr lvl="1"/>
                <a:r>
                  <a:rPr lang="en-US" dirty="0" smtClean="0"/>
                  <a:t>For the entire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total mean (mean of all data)</a:t>
                </a:r>
              </a:p>
              <a:p>
                <a:pPr lvl="2"/>
                <a:r>
                  <a:rPr lang="en-US" dirty="0" smtClean="0"/>
                  <a:t>Also equal to the mean of all group means</a:t>
                </a:r>
              </a:p>
              <a:p>
                <a:pPr lvl="2"/>
                <a:r>
                  <a:rPr lang="en-US" dirty="0" smtClean="0"/>
                  <a:t>Total variance: in-group + between-group</a:t>
                </a:r>
              </a:p>
              <a:p>
                <a:r>
                  <a:rPr lang="en-US" dirty="0" smtClean="0"/>
                  <a:t>F-statistic (Fisher)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between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groups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groups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the variance between groups dominates</a:t>
                </a:r>
              </a:p>
              <a:p>
                <a:pPr lvl="2"/>
                <a:r>
                  <a:rPr lang="en-US" dirty="0" smtClean="0"/>
                  <a:t>For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, there’s a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</a:t>
                </a:r>
              </a:p>
              <a:p>
                <a:pPr lvl="3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72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Chi-Squared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Test</a:t>
                </a:r>
                <a:endParaRPr lang="bg-B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72" t="-8088" b="-2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Compares expected (predicted) and observed frequencies</a:t>
                </a:r>
              </a:p>
              <a:p>
                <a:pPr lvl="1"/>
                <a:r>
                  <a:rPr lang="en-US" dirty="0" smtClean="0"/>
                  <a:t>Is there a significant difference between these?</a:t>
                </a:r>
              </a:p>
              <a:p>
                <a:pPr lvl="1"/>
                <a:r>
                  <a:rPr lang="en-US" dirty="0" smtClean="0"/>
                  <a:t>Used to compare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categories</a:t>
                </a:r>
                <a:r>
                  <a:rPr lang="en-US" dirty="0" smtClean="0"/>
                  <a:t> (one against another)</a:t>
                </a:r>
              </a:p>
              <a:p>
                <a:pPr lvl="2"/>
                <a:r>
                  <a:rPr lang="en-US" dirty="0" smtClean="0"/>
                  <a:t>Compare to ANOVA – numbers w.r.t. categories</a:t>
                </a:r>
              </a:p>
              <a:p>
                <a:pPr lvl="1"/>
                <a:r>
                  <a:rPr lang="en-US" dirty="0" smtClean="0"/>
                  <a:t>May also be used as a goodness-of-fit measure</a:t>
                </a:r>
              </a:p>
              <a:p>
                <a:pPr lvl="2"/>
                <a:r>
                  <a:rPr lang="en-US" dirty="0" smtClean="0"/>
                  <a:t>How well were we able to predict</a:t>
                </a:r>
              </a:p>
              <a:p>
                <a:r>
                  <a:rPr lang="en-US" dirty="0" smtClean="0"/>
                  <a:t>Statistic: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estimated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estimated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No significant difference between observed and estimated</a:t>
                </a:r>
                <a:br>
                  <a:rPr lang="en-US" dirty="0" smtClean="0"/>
                </a:br>
                <a:r>
                  <a:rPr lang="en-US" dirty="0" smtClean="0"/>
                  <a:t>frequencies among the categories (groups)</a:t>
                </a:r>
              </a:p>
              <a:p>
                <a:pPr lvl="1"/>
                <a:r>
                  <a:rPr lang="en-US" dirty="0" smtClean="0"/>
                  <a:t>The test returns the value of the statistic and the p-value</a:t>
                </a:r>
                <a:br>
                  <a:rPr lang="en-US" dirty="0" smtClean="0"/>
                </a:br>
                <a:r>
                  <a:rPr lang="en-US" dirty="0" smtClean="0"/>
                  <a:t>corresponding to it</a:t>
                </a:r>
              </a:p>
              <a:p>
                <a:pPr lvl="1"/>
                <a:r>
                  <a:rPr lang="en-US" dirty="0" smtClean="0"/>
                  <a:t>Works the same as any other test</a:t>
                </a:r>
              </a:p>
              <a:p>
                <a:pPr lvl="1"/>
                <a:r>
                  <a:rPr lang="en-US" dirty="0" smtClean="0"/>
                  <a:t>Python: </a:t>
                </a:r>
                <a:r>
                  <a:rPr lang="en-US" dirty="0" smtClean="0">
                    <a:latin typeface="Consolas" panose="020B0609020204030204" pitchFamily="49" charset="0"/>
                    <a:hlinkClick r:id="rId3"/>
                  </a:rPr>
                  <a:t>scipy.stats.chisquare()</a:t>
                </a:r>
                <a:endParaRPr lang="en-US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7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Misconceptions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everyone can be wrong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82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p-value Misconceptions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Goodman, S. (2011), </a:t>
                </a:r>
                <a:r>
                  <a:rPr lang="en-US" dirty="0">
                    <a:hlinkClick r:id="rId2"/>
                  </a:rPr>
                  <a:t>source</a:t>
                </a:r>
                <a:endParaRPr lang="en-US" dirty="0"/>
              </a:p>
              <a:p>
                <a:r>
                  <a:rPr lang="en-US" dirty="0" smtClean="0"/>
                  <a:t>"If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has 5% chance of being </a:t>
                </a:r>
                <a:r>
                  <a:rPr lang="en-US" dirty="0" smtClean="0"/>
                  <a:t>true"</a:t>
                </a: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The data alone can't tell us how likely we are to be wrong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calculated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 it can't be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being false</a:t>
                </a:r>
              </a:p>
              <a:p>
                <a:r>
                  <a:rPr lang="en-US" dirty="0" smtClean="0"/>
                  <a:t>"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 means that if we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probability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:r>
                  <a:rPr lang="en-US" dirty="0"/>
                  <a:t>type I </a:t>
                </a:r>
                <a:r>
                  <a:rPr lang="en-US" dirty="0" smtClean="0"/>
                  <a:t>error (false positive) is </a:t>
                </a:r>
                <a:r>
                  <a:rPr lang="en-US" dirty="0"/>
                  <a:t>only 5</a:t>
                </a:r>
                <a:r>
                  <a:rPr lang="en-US" dirty="0" smtClean="0"/>
                  <a:t>%"</a:t>
                </a:r>
                <a:endParaRPr lang="en-US" dirty="0"/>
              </a:p>
              <a:p>
                <a:pPr lvl="1"/>
                <a:r>
                  <a:rPr lang="en-US" dirty="0" smtClean="0"/>
                  <a:t>I.e. </a:t>
                </a:r>
                <a:r>
                  <a:rPr lang="en-US" dirty="0"/>
                  <a:t>seeing a difference where there isn't any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5% chance of false rejection = 5% chance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true </a:t>
                </a:r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rong</a:t>
                </a:r>
                <a:r>
                  <a:rPr lang="en-US" dirty="0"/>
                  <a:t>, see first </a:t>
                </a:r>
                <a:r>
                  <a:rPr lang="en-US" dirty="0" smtClean="0"/>
                  <a:t>bullet</a:t>
                </a:r>
                <a:endParaRPr lang="en-US" dirty="0"/>
              </a:p>
              <a:p>
                <a:r>
                  <a:rPr lang="en-US" dirty="0" smtClean="0"/>
                  <a:t>"If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, we have observed data that will occur </a:t>
                </a:r>
                <a:r>
                  <a:rPr lang="en-US" b="1" dirty="0"/>
                  <a:t>only</a:t>
                </a:r>
                <a:r>
                  <a:rPr lang="en-US" dirty="0"/>
                  <a:t> 5% of the time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"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p-value is the probability of observing data </a:t>
                </a:r>
                <a:r>
                  <a:rPr lang="en-US" b="1" dirty="0"/>
                  <a:t>as extreme or more extreme</a:t>
                </a:r>
                <a:r>
                  <a:rPr lang="en-US" dirty="0"/>
                  <a:t>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4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p-value Misconceptions (2)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"A </a:t>
                </a:r>
                <a:r>
                  <a:rPr lang="en-US" dirty="0"/>
                  <a:t>nonsignificant difference means the groups are the </a:t>
                </a:r>
                <a:r>
                  <a:rPr lang="en-US" dirty="0" smtClean="0"/>
                  <a:t>same"</a:t>
                </a:r>
                <a:endParaRPr lang="en-US" dirty="0"/>
              </a:p>
              <a:p>
                <a:pPr lvl="1"/>
                <a:r>
                  <a:rPr lang="en-US" dirty="0"/>
                  <a:t>It only means </a:t>
                </a:r>
                <a:r>
                  <a:rPr lang="en-US" dirty="0">
                    <a:solidFill>
                      <a:srgbClr val="2196F3"/>
                    </a:solidFill>
                  </a:rPr>
                  <a:t>we don't have enough data</a:t>
                </a:r>
                <a:r>
                  <a:rPr lang="en-US" dirty="0"/>
                  <a:t>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"A </a:t>
                </a:r>
                <a:r>
                  <a:rPr lang="en-US" dirty="0"/>
                  <a:t>scientific conclusion or treatment policy must be </a:t>
                </a:r>
                <a:r>
                  <a:rPr lang="en-US" dirty="0" smtClean="0"/>
                  <a:t>based</a:t>
                </a:r>
                <a:br>
                  <a:rPr lang="en-US" dirty="0" smtClean="0"/>
                </a:br>
                <a:r>
                  <a:rPr lang="en-US" dirty="0" smtClean="0"/>
                  <a:t>on </a:t>
                </a:r>
                <a:r>
                  <a:rPr lang="en-US" dirty="0"/>
                  <a:t>whether or not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</a:t>
                </a:r>
                <a:r>
                  <a:rPr lang="en-US" dirty="0" smtClean="0"/>
                  <a:t>significant"</a:t>
                </a: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The results have to be checked</a:t>
                </a:r>
                <a:r>
                  <a:rPr lang="en-US" dirty="0"/>
                  <a:t> against prior data</a:t>
                </a:r>
              </a:p>
              <a:p>
                <a:r>
                  <a:rPr lang="en-US" dirty="0"/>
                  <a:t>Failing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true</a:t>
                </a:r>
                <a:endParaRPr lang="en-US" dirty="0"/>
              </a:p>
              <a:p>
                <a:pPr lvl="1"/>
                <a:r>
                  <a:rPr lang="en-US" dirty="0"/>
                  <a:t>It means that we don't have enough evidence to reject it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We can't accept (or reject) any other hypothesis</a:t>
                </a:r>
              </a:p>
              <a:p>
                <a:pPr lvl="1"/>
                <a:r>
                  <a:rPr lang="en-US" i="1" dirty="0"/>
                  <a:t>"Absence of evidence is not evidence of absence"</a:t>
                </a:r>
              </a:p>
              <a:p>
                <a:r>
                  <a:rPr lang="en-US" i="1" dirty="0">
                    <a:hlinkClick r:id="rId2"/>
                  </a:rPr>
                  <a:t>https://xkcd.com/882/</a:t>
                </a:r>
                <a:endParaRPr lang="en-US" i="1" dirty="0"/>
              </a:p>
              <a:p>
                <a:r>
                  <a:rPr lang="en-US" i="1" dirty="0">
                    <a:hlinkClick r:id="rId3"/>
                  </a:rPr>
                  <a:t>https://www.xkcd.com/1478</a:t>
                </a:r>
                <a:r>
                  <a:rPr lang="en-US" i="1" dirty="0" smtClean="0">
                    <a:hlinkClick r:id="rId3"/>
                  </a:rPr>
                  <a:t>/</a:t>
                </a:r>
                <a:endParaRPr lang="en-US" i="1" dirty="0" smtClean="0"/>
              </a:p>
              <a:p>
                <a:r>
                  <a:rPr lang="en-US" dirty="0" smtClean="0">
                    <a:hlinkClick r:id="rId4"/>
                  </a:rPr>
                  <a:t>"Still. Not. Significant"</a:t>
                </a:r>
                <a:r>
                  <a:rPr lang="en-US" dirty="0" smtClean="0"/>
                  <a:t> article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4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Confidence level</a:t>
            </a:r>
          </a:p>
          <a:p>
            <a:r>
              <a:rPr lang="en-US" dirty="0"/>
              <a:t>Hypothesis tests</a:t>
            </a:r>
          </a:p>
          <a:p>
            <a:pPr lvl="1"/>
            <a:r>
              <a:rPr lang="en-US" dirty="0"/>
              <a:t>Z-test</a:t>
            </a:r>
          </a:p>
          <a:p>
            <a:pPr lvl="1"/>
            <a:r>
              <a:rPr lang="en-US" dirty="0"/>
              <a:t>t-test (one-sample, two-sample)</a:t>
            </a:r>
          </a:p>
          <a:p>
            <a:r>
              <a:rPr lang="en-US" dirty="0"/>
              <a:t>Hypothesis tests of many variables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Chi-squared</a:t>
            </a:r>
          </a:p>
          <a:p>
            <a:r>
              <a:rPr lang="en-US" dirty="0"/>
              <a:t>p</a:t>
            </a:r>
            <a:r>
              <a:rPr lang="en-US" dirty="0" smtClean="0"/>
              <a:t>-value misconceptions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Confidence level</a:t>
            </a:r>
          </a:p>
          <a:p>
            <a:r>
              <a:rPr lang="en-US" dirty="0" smtClean="0"/>
              <a:t>Hypothesis tests</a:t>
            </a:r>
          </a:p>
          <a:p>
            <a:pPr lvl="1"/>
            <a:r>
              <a:rPr lang="en-US" dirty="0" smtClean="0"/>
              <a:t>Z-test</a:t>
            </a:r>
          </a:p>
          <a:p>
            <a:pPr lvl="1"/>
            <a:r>
              <a:rPr lang="en-US" dirty="0" smtClean="0"/>
              <a:t>t-test (one-sample, two-sample)</a:t>
            </a:r>
          </a:p>
          <a:p>
            <a:r>
              <a:rPr lang="en-US" dirty="0" smtClean="0"/>
              <a:t>Hypothesis tests of many variables</a:t>
            </a:r>
          </a:p>
          <a:p>
            <a:pPr lvl="1"/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Chi-squared</a:t>
            </a:r>
          </a:p>
          <a:p>
            <a:r>
              <a:rPr lang="en-US" dirty="0"/>
              <a:t>p</a:t>
            </a:r>
            <a:r>
              <a:rPr lang="en-US" dirty="0" smtClean="0"/>
              <a:t>-value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confident is important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78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experiment, we can't observe the variables' </a:t>
            </a:r>
            <a:br>
              <a:rPr lang="en-US" dirty="0" smtClean="0"/>
            </a:br>
            <a:r>
              <a:rPr lang="en-US" dirty="0" smtClean="0"/>
              <a:t>true values directly</a:t>
            </a:r>
          </a:p>
          <a:p>
            <a:pPr lvl="1"/>
            <a:r>
              <a:rPr lang="en-US" dirty="0"/>
              <a:t>We observe other values</a:t>
            </a:r>
          </a:p>
          <a:p>
            <a:pPr lvl="1"/>
            <a:r>
              <a:rPr lang="en-US" dirty="0"/>
              <a:t>We make assumptions as to how they are distributed</a:t>
            </a:r>
          </a:p>
          <a:p>
            <a:pPr lvl="1"/>
            <a:r>
              <a:rPr lang="en-US" dirty="0"/>
              <a:t>We can estimate the true </a:t>
            </a:r>
            <a:r>
              <a:rPr lang="en-US" dirty="0" smtClean="0"/>
              <a:t>value</a:t>
            </a:r>
          </a:p>
          <a:p>
            <a:pPr lvl="2"/>
            <a:r>
              <a:rPr lang="en-US" b="1" dirty="0" smtClean="0"/>
              <a:t>Law of large numbers</a:t>
            </a:r>
            <a:r>
              <a:rPr lang="en-US" dirty="0" smtClean="0"/>
              <a:t>: when our sample is big enough, the sample</a:t>
            </a:r>
            <a:br>
              <a:rPr lang="en-US" dirty="0" smtClean="0"/>
            </a:br>
            <a:r>
              <a:rPr lang="en-US" dirty="0" smtClean="0"/>
              <a:t>parameters approach the population parameters</a:t>
            </a:r>
          </a:p>
          <a:p>
            <a:r>
              <a:rPr lang="en-US" dirty="0" smtClean="0"/>
              <a:t>With continuous values, it's useless to say that the mean</a:t>
            </a:r>
            <a:br>
              <a:rPr lang="en-US" dirty="0" smtClean="0"/>
            </a:br>
            <a:r>
              <a:rPr lang="en-US" dirty="0" smtClean="0"/>
              <a:t>is equal to a certain value (why?)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Confidence interval </a:t>
            </a:r>
            <a:r>
              <a:rPr lang="en-US" dirty="0" smtClean="0"/>
              <a:t>– a range of values that we're fairly sure </a:t>
            </a:r>
            <a:br>
              <a:rPr lang="en-US" dirty="0" smtClean="0"/>
            </a:br>
            <a:r>
              <a:rPr lang="en-US" dirty="0" smtClean="0"/>
              <a:t>contains the true value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confident? </a:t>
            </a:r>
            <a:r>
              <a:rPr lang="en-US" dirty="0"/>
              <a:t>A matter of choice</a:t>
            </a:r>
          </a:p>
          <a:p>
            <a:r>
              <a:rPr lang="en-US" b="1" dirty="0">
                <a:solidFill>
                  <a:srgbClr val="2196F3"/>
                </a:solidFill>
              </a:rPr>
              <a:t>Confidence level</a:t>
            </a:r>
            <a:r>
              <a:rPr lang="en-US" dirty="0">
                <a:solidFill>
                  <a:srgbClr val="2196F3"/>
                </a:solidFill>
              </a:rPr>
              <a:t> </a:t>
            </a:r>
            <a:r>
              <a:rPr lang="en-US" dirty="0"/>
              <a:t>– the probability that the value falls </a:t>
            </a:r>
            <a:br>
              <a:rPr lang="en-US" dirty="0"/>
            </a:br>
            <a:r>
              <a:rPr lang="en-US" dirty="0"/>
              <a:t>within the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11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–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to the probability interpretations</a:t>
                </a:r>
              </a:p>
              <a:p>
                <a:r>
                  <a:rPr lang="en-US" dirty="0"/>
                  <a:t>To illustrate these, let's take a confidence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and a 70% confidence level</a:t>
                </a:r>
              </a:p>
              <a:p>
                <a:r>
                  <a:rPr lang="en-US" dirty="0"/>
                  <a:t>Frequency</a:t>
                </a:r>
              </a:p>
              <a:p>
                <a:pPr lvl="1"/>
                <a:r>
                  <a:rPr lang="en-US" dirty="0"/>
                  <a:t>If we perform the experiment many times, 70% of the values will</a:t>
                </a:r>
                <a:br>
                  <a:rPr lang="en-US" dirty="0"/>
                </a:br>
                <a:r>
                  <a:rPr lang="en-US" dirty="0"/>
                  <a:t>fall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r>
                  <a:rPr lang="en-US" dirty="0"/>
                  <a:t> and 30% – outside it</a:t>
                </a:r>
              </a:p>
              <a:p>
                <a:r>
                  <a:rPr lang="en-US" dirty="0"/>
                  <a:t>Certainty of next trial</a:t>
                </a:r>
              </a:p>
              <a:p>
                <a:pPr lvl="1"/>
                <a:r>
                  <a:rPr lang="en-US" dirty="0"/>
                  <a:t>Next time we perform the experiment, we are 70% certain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that </a:t>
                </a:r>
                <a:r>
                  <a:rPr lang="en-US" dirty="0"/>
                  <a:t>the value will fall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this is a statement </a:t>
                </a:r>
                <a:r>
                  <a:rPr lang="en-US" b="1" dirty="0"/>
                  <a:t>about the interval</a:t>
                </a:r>
                <a:r>
                  <a:rPr lang="en-US" dirty="0"/>
                  <a:t>, not about the </a:t>
                </a:r>
                <a:r>
                  <a:rPr lang="en-US" dirty="0" smtClean="0"/>
                  <a:t>value</a:t>
                </a:r>
              </a:p>
              <a:p>
                <a:r>
                  <a:rPr lang="en-US" dirty="0" smtClean="0"/>
                  <a:t>Typically used confidence intervals</a:t>
                </a:r>
              </a:p>
              <a:p>
                <a:pPr lvl="1"/>
                <a:r>
                  <a:rPr lang="en-US" dirty="0" smtClean="0"/>
                  <a:t>50%; 90%; 95%; 99,7%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08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</a:t>
            </a:r>
            <a:r>
              <a:rPr lang="en-US" dirty="0" smtClean="0"/>
              <a:t>and Z-Scores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Observe the Z-distribution (Gaussian,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What’s the probability that a value drawn from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∈[−2;1]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This corresponds to the shaded area in the graph</a:t>
                </a:r>
              </a:p>
              <a:p>
                <a:pPr lvl="1"/>
                <a:r>
                  <a:rPr lang="en-US" dirty="0" smtClean="0"/>
                  <a:t>The cumulative function gives us the area to the left of some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Shaded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=0,819=81,9%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Interpretations</a:t>
                </a:r>
              </a:p>
              <a:p>
                <a:pPr lvl="1"/>
                <a:r>
                  <a:rPr lang="en-US" dirty="0" smtClean="0"/>
                  <a:t>If we draw many random numbers from </a:t>
                </a:r>
                <a:br>
                  <a:rPr lang="en-US" dirty="0" smtClean="0"/>
                </a:br>
                <a:r>
                  <a:rPr lang="en-US" dirty="0" smtClean="0"/>
                  <a:t>the Z-distribution, we expect that 81,9% </a:t>
                </a:r>
                <a:br>
                  <a:rPr lang="en-US" dirty="0" smtClean="0"/>
                </a:br>
                <a:r>
                  <a:rPr lang="en-US" dirty="0" smtClean="0"/>
                  <a:t>of them will be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[−2;1]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we draw one random number, there is</a:t>
                </a:r>
                <a:br>
                  <a:rPr lang="en-US" dirty="0" smtClean="0"/>
                </a:br>
                <a:r>
                  <a:rPr lang="en-US" dirty="0" smtClean="0"/>
                  <a:t>81,9% chance of it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[−2;1]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Commonly used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→68,27%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→95,45%;3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→99,73%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1,96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84" y="3557848"/>
            <a:ext cx="3883854" cy="28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</a:t>
            </a:r>
            <a:r>
              <a:rPr lang="en-US" dirty="0" smtClean="0"/>
              <a:t>Intervals: </a:t>
            </a:r>
            <a:r>
              <a:rPr lang="en-US" dirty="0" smtClean="0"/>
              <a:t>Example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dataset </a:t>
                </a:r>
                <a:r>
                  <a:rPr lang="en-US" dirty="0">
                    <a:latin typeface="Consolas" panose="020B0609020204030204" pitchFamily="49" charset="0"/>
                  </a:rPr>
                  <a:t>heights.csv</a:t>
                </a:r>
                <a:r>
                  <a:rPr lang="en-US" dirty="0"/>
                  <a:t> you're given the measured heights </a:t>
                </a:r>
                <a:br>
                  <a:rPr lang="en-US" dirty="0"/>
                </a:br>
                <a:r>
                  <a:rPr lang="en-US" dirty="0"/>
                  <a:t>(in cm) of 351 elderly women (from an osteoporosis study)</a:t>
                </a:r>
              </a:p>
              <a:p>
                <a:pPr lvl="1"/>
                <a:r>
                  <a:rPr lang="en-US" dirty="0"/>
                  <a:t>Plot a histogram and / or boxplot to see what the distribution is</a:t>
                </a:r>
              </a:p>
              <a:p>
                <a:pPr lvl="1"/>
                <a:r>
                  <a:rPr lang="en-US" dirty="0" smtClean="0"/>
                  <a:t>Print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of the sample</a:t>
                </a:r>
              </a:p>
              <a:p>
                <a:pPr lvl="1"/>
                <a:r>
                  <a:rPr lang="en-US" dirty="0" smtClean="0"/>
                  <a:t>Assume that the population follows a normal distribution</a:t>
                </a:r>
              </a:p>
              <a:p>
                <a:pPr lvl="2"/>
                <a:r>
                  <a:rPr lang="en-US" dirty="0" smtClean="0"/>
                  <a:t>Real parameters – unknown; our best guess: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What are the confidence intervals of</a:t>
                </a:r>
              </a:p>
              <a:p>
                <a:pPr lvl="2"/>
                <a:r>
                  <a:rPr lang="en-US" dirty="0" smtClean="0"/>
                  <a:t>50%, 90%, 95%</a:t>
                </a:r>
              </a:p>
              <a:p>
                <a:r>
                  <a:rPr lang="en-US" dirty="0" smtClean="0"/>
                  <a:t>To calculate the confidence intervals, we need to calculate the Z-scores</a:t>
                </a:r>
              </a:p>
              <a:p>
                <a:pPr lvl="1"/>
                <a:r>
                  <a:rPr lang="en-US" dirty="0" smtClean="0"/>
                  <a:t>To do this, we’ll use the percent point function, ppf</a:t>
                </a:r>
              </a:p>
              <a:p>
                <a:pPr lvl="2"/>
                <a:r>
                  <a:rPr lang="en-US" dirty="0" smtClean="0"/>
                  <a:t>Inverse of the cdf</a:t>
                </a:r>
              </a:p>
              <a:p>
                <a:pPr lvl="2"/>
                <a:r>
                  <a:rPr lang="en-US" dirty="0" smtClean="0"/>
                  <a:t>Returns the value at which the probability is less than or equal to the given probability</a:t>
                </a:r>
                <a:endParaRPr lang="en-US" dirty="0"/>
              </a:p>
              <a:p>
                <a:pPr lvl="2"/>
                <a:r>
                  <a:rPr lang="en-US" dirty="0" smtClean="0"/>
                  <a:t>Example: Z-distribution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0,975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=1,96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52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Example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once again we need to subtract the left white region</a:t>
                </a:r>
              </a:p>
              <a:p>
                <a:pPr lvl="1"/>
                <a:r>
                  <a:rPr lang="en-US" dirty="0" smtClean="0"/>
                  <a:t>Area of shaded region: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Area of both tails: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Percentage point of left 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Percentage point of right 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34792" y="3658037"/>
            <a:ext cx="8176949" cy="224676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scipy.stats </a:t>
            </a:r>
            <a:r>
              <a:rPr lang="en-US" sz="2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</a:t>
            </a:r>
            <a:endParaRPr lang="en-US" sz="20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get_real_confidence_interval(probability, mean, std):</a:t>
            </a:r>
          </a:p>
          <a:p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lower_area = (</a:t>
            </a:r>
            <a:r>
              <a:rPr lang="en-US" sz="2000" noProof="1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- probability) / </a:t>
            </a:r>
            <a:r>
              <a:rPr lang="en-US" sz="2000" noProof="1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upper_area = (</a:t>
            </a:r>
            <a:r>
              <a:rPr lang="en-US" sz="2000" noProof="1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+ probability) / </a:t>
            </a:r>
            <a:r>
              <a:rPr lang="en-US" sz="2000" noProof="1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st.norm.ppf(lower_area, mean, std),</a:t>
            </a:r>
          </a:p>
          <a:p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st.norm.ppf(upper_area, mean, std)]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ttps://upload.wikimedia.org/wikipedia/en/b/bf/NormalDist1.9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3" y="4370733"/>
            <a:ext cx="3624873" cy="24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888</Words>
  <Application>Microsoft Office PowerPoint</Application>
  <PresentationFormat>Widescreen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Hypothesis Testing</vt:lpstr>
      <vt:lpstr>sli.do #MathForDevs</vt:lpstr>
      <vt:lpstr>Table of Contents</vt:lpstr>
      <vt:lpstr>Confidence Intervals</vt:lpstr>
      <vt:lpstr>Confidence Intervals</vt:lpstr>
      <vt:lpstr>Confidence Intervals – Interpretation</vt:lpstr>
      <vt:lpstr>Confidence Intervals and Z-Scores</vt:lpstr>
      <vt:lpstr>Confidence Intervals: Example</vt:lpstr>
      <vt:lpstr>Confidence Intervals Example (2)</vt:lpstr>
      <vt:lpstr>Testing Hypotheses</vt:lpstr>
      <vt:lpstr>Hypotheses</vt:lpstr>
      <vt:lpstr>Hypotheses – Examples</vt:lpstr>
      <vt:lpstr>Testing a Hypothesis</vt:lpstr>
      <vt:lpstr>Testing a Hypothesis (2)</vt:lpstr>
      <vt:lpstr>Z-test</vt:lpstr>
      <vt:lpstr>Z-test (2)</vt:lpstr>
      <vt:lpstr>Two-tailed Z-test</vt:lpstr>
      <vt:lpstr>One-tailed Z-test</vt:lpstr>
      <vt:lpstr>t-test</vt:lpstr>
      <vt:lpstr>One-Sample t-test</vt:lpstr>
      <vt:lpstr>Independent Two-Sample t-test</vt:lpstr>
      <vt:lpstr>Paired Two-Sample t-test</vt:lpstr>
      <vt:lpstr>Generalizations to More Variables</vt:lpstr>
      <vt:lpstr>Analysis of Variance (ANOVA)</vt:lpstr>
      <vt:lpstr>Chi-Squared (χ^2) Test</vt:lpstr>
      <vt:lpstr>Common Misconceptions</vt:lpstr>
      <vt:lpstr>Some p-value Misconceptions</vt:lpstr>
      <vt:lpstr>Some p-value Misconceptions (2)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344</cp:revision>
  <dcterms:created xsi:type="dcterms:W3CDTF">2017-09-11T12:40:37Z</dcterms:created>
  <dcterms:modified xsi:type="dcterms:W3CDTF">2020-05-12T21:05:51Z</dcterms:modified>
</cp:coreProperties>
</file>