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6"/>
  </p:handoutMasterIdLst>
  <p:sldIdLst>
    <p:sldId id="256" r:id="rId3"/>
    <p:sldId id="267" r:id="rId4"/>
    <p:sldId id="297" r:id="rId5"/>
    <p:sldId id="257" r:id="rId6"/>
    <p:sldId id="299" r:id="rId7"/>
    <p:sldId id="301" r:id="rId9"/>
    <p:sldId id="302" r:id="rId10"/>
    <p:sldId id="300" r:id="rId11"/>
    <p:sldId id="303" r:id="rId12"/>
    <p:sldId id="305" r:id="rId13"/>
    <p:sldId id="304" r:id="rId14"/>
    <p:sldId id="307" r:id="rId15"/>
    <p:sldId id="308" r:id="rId16"/>
    <p:sldId id="310" r:id="rId17"/>
    <p:sldId id="314" r:id="rId18"/>
    <p:sldId id="313" r:id="rId19"/>
    <p:sldId id="311" r:id="rId20"/>
    <p:sldId id="321" r:id="rId21"/>
    <p:sldId id="315" r:id="rId22"/>
    <p:sldId id="316" r:id="rId23"/>
    <p:sldId id="317" r:id="rId24"/>
    <p:sldId id="312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a65c8e-9b9f-46d0-951b-84aec641e889}">
          <p14:sldIdLst>
            <p14:sldId id="256"/>
            <p14:sldId id="267"/>
            <p14:sldId id="297"/>
            <p14:sldId id="257"/>
            <p14:sldId id="299"/>
            <p14:sldId id="301"/>
            <p14:sldId id="302"/>
            <p14:sldId id="300"/>
            <p14:sldId id="303"/>
            <p14:sldId id="305"/>
            <p14:sldId id="304"/>
            <p14:sldId id="307"/>
            <p14:sldId id="308"/>
            <p14:sldId id="310"/>
            <p14:sldId id="314"/>
            <p14:sldId id="313"/>
            <p14:sldId id="311"/>
            <p14:sldId id="321"/>
          </p14:sldIdLst>
        </p14:section>
        <p14:section name="Input Command Signals Example" id="{9600a353-eb62-447a-b5ae-de12b54c3e37}">
          <p14:sldIdLst>
            <p14:sldId id="315"/>
            <p14:sldId id="316"/>
            <p14:sldId id="317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CCC2D9"/>
    <a:srgbClr val="FF6600"/>
    <a:srgbClr val="B2B2B2"/>
    <a:srgbClr val="202020"/>
    <a:srgbClr val="323232"/>
    <a:srgbClr val="CC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834"/>
        <p:guide pos="40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Lato Black" panose="020F0A02020204030203" charset="0"/>
                <a:cs typeface="Lato Black" panose="020F0A02020204030203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0515600" cy="697865"/>
          </a:xfrm>
        </p:spPr>
        <p:txBody>
          <a:bodyPr anchor="ctr" anchorCtr="false">
            <a:normAutofit/>
          </a:bodyPr>
          <a:lstStyle>
            <a:lvl1pPr>
              <a:defRPr sz="4000" b="0">
                <a:effectLst/>
                <a:latin typeface="Impact" panose="020B0806030902050204" charset="0"/>
                <a:cs typeface="Impact" panose="020B08060309020502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 userDrawn="true"/>
        </p:nvCxnSpPr>
        <p:spPr>
          <a:xfrm>
            <a:off x="647700" y="936652"/>
            <a:ext cx="1278890" cy="0"/>
          </a:xfrm>
          <a:prstGeom prst="line">
            <a:avLst/>
          </a:prstGeom>
          <a:ln w="730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synergy.ece.gatech.edu/" TargetMode="External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16"/>
          <p:cNvSpPr/>
          <p:nvPr/>
        </p:nvSpPr>
        <p:spPr>
          <a:xfrm>
            <a:off x="0" y="5062684"/>
            <a:ext cx="12192000" cy="18308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264920" y="5385435"/>
            <a:ext cx="9662160" cy="1185545"/>
          </a:xfrm>
        </p:spPr>
        <p:txBody>
          <a:bodyPr/>
          <a:p>
            <a:r>
              <a:rPr lang="en-US" altLang="en-US" sz="3200">
                <a:solidFill>
                  <a:srgbClr val="FF6600"/>
                </a:solidFill>
                <a:latin typeface="Courier 10 Pitch" charset="0"/>
                <a:cs typeface="Courier 10 Pitch" charset="0"/>
              </a:rPr>
              <a:t>Jianming TONG, Tushar Krishna</a:t>
            </a:r>
            <a:endParaRPr lang="en-US" altLang="en-US" sz="3200">
              <a:solidFill>
                <a:srgbClr val="FF6600"/>
              </a:solidFill>
              <a:latin typeface="Courier 10 Pitch" charset="0"/>
              <a:cs typeface="Courier 10 Pitch" charset="0"/>
            </a:endParaRPr>
          </a:p>
          <a:p>
            <a:r>
              <a:rPr lang="en-US" altLang="en-US" sz="3200">
                <a:solidFill>
                  <a:srgbClr val="FF6600"/>
                </a:solidFill>
                <a:latin typeface="+mn-lt"/>
                <a:cs typeface="+mn-lt"/>
              </a:rPr>
              <a:t>jianming.tong@gatech.edu, tushar@ece.gatech.edu</a:t>
            </a:r>
            <a:endParaRPr lang="en-US" altLang="en-US" sz="3200">
              <a:solidFill>
                <a:srgbClr val="FF6600"/>
              </a:solidFill>
              <a:latin typeface="+mn-lt"/>
              <a:cs typeface="+mn-lt"/>
            </a:endParaRPr>
          </a:p>
        </p:txBody>
      </p:sp>
      <p:sp>
        <p:nvSpPr>
          <p:cNvPr id="8" name="Title 7"/>
          <p:cNvSpPr>
            <a:spLocks noGrp="true"/>
          </p:cNvSpPr>
          <p:nvPr>
            <p:ph type="ctrTitle"/>
          </p:nvPr>
        </p:nvSpPr>
        <p:spPr>
          <a:xfrm>
            <a:off x="-81280" y="2096135"/>
            <a:ext cx="12188825" cy="1786255"/>
          </a:xfrm>
        </p:spPr>
        <p:txBody>
          <a:bodyPr anchor="ctr">
            <a:noAutofit/>
          </a:bodyPr>
          <a:p>
            <a:r>
              <a:rPr lang="en-US" altLang="en-US" sz="4800" dirty="0">
                <a:sym typeface="+mn-ea"/>
              </a:rPr>
              <a:t>Primitive Switches for Accelerator Network</a:t>
            </a:r>
            <a:br>
              <a:rPr lang="en-US" sz="4800" dirty="0">
                <a:sym typeface="+mn-ea"/>
              </a:rPr>
            </a:br>
            <a:r>
              <a:rPr lang="en-US" altLang="en-US" sz="3800" dirty="0">
                <a:solidFill>
                  <a:srgbClr val="C00000"/>
                </a:solidFill>
                <a:effectLst/>
              </a:rPr>
              <a:t>ECE6115 - Building Blocks for </a:t>
            </a:r>
            <a:r>
              <a:rPr lang="en-US" altLang="en-US" sz="3800" dirty="0">
                <a:solidFill>
                  <a:srgbClr val="CC0000"/>
                </a:solidFill>
                <a:sym typeface="+mn-ea"/>
              </a:rPr>
              <a:t>Accelerator </a:t>
            </a:r>
            <a:r>
              <a:rPr lang="en-US" altLang="en-US" sz="3800" dirty="0">
                <a:solidFill>
                  <a:srgbClr val="C00000"/>
                </a:solidFill>
                <a:effectLst/>
              </a:rPr>
              <a:t>Network</a:t>
            </a:r>
            <a:endParaRPr lang="en-US" altLang="en-US" sz="3800" dirty="0">
              <a:solidFill>
                <a:srgbClr val="C00000"/>
              </a:solidFill>
              <a:effectLst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11353978" y="2001998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noFill/>
          <a:ln w="79375" cap="flat">
            <a:solidFill>
              <a:schemeClr val="tx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id-ID"/>
          </a:p>
        </p:txBody>
      </p:sp>
      <p:sp>
        <p:nvSpPr>
          <p:cNvPr id="9" name="Freeform 5"/>
          <p:cNvSpPr/>
          <p:nvPr/>
        </p:nvSpPr>
        <p:spPr bwMode="auto">
          <a:xfrm rot="10800000">
            <a:off x="231603" y="3374060"/>
            <a:ext cx="508403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noFill/>
          <a:ln w="79375" cap="flat">
            <a:solidFill>
              <a:schemeClr val="tx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id-ID"/>
          </a:p>
        </p:txBody>
      </p:sp>
      <p:sp>
        <p:nvSpPr>
          <p:cNvPr id="12" name="Slide Number Placeholder 11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94" y="348927"/>
            <a:ext cx="1405107" cy="109718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060726" y="357838"/>
            <a:ext cx="2647950" cy="1087755"/>
            <a:chOff x="2250039" y="545863"/>
            <a:chExt cx="2647950" cy="1087755"/>
          </a:xfrm>
        </p:grpSpPr>
        <p:pic>
          <p:nvPicPr>
            <p:cNvPr id="7" name="Picture 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7939" y="545863"/>
              <a:ext cx="1719882" cy="78136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250039" y="1326913"/>
              <a:ext cx="2647950" cy="3067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1400" dirty="0">
                  <a:hlinkClick r:id="rId3"/>
                </a:rPr>
                <a:t>http://synergy.ece.gatech.edu</a:t>
              </a:r>
              <a:endParaRPr lang="en-US" sz="1400" dirty="0"/>
            </a:p>
          </p:txBody>
        </p:sp>
      </p:grpSp>
      <p:sp>
        <p:nvSpPr>
          <p:cNvPr id="20" name="Freeform 5"/>
          <p:cNvSpPr/>
          <p:nvPr/>
        </p:nvSpPr>
        <p:spPr bwMode="auto">
          <a:xfrm>
            <a:off x="11200308" y="5385376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false" compatLnSpc="true"/>
          <a:p>
            <a:endParaRPr lang="id-ID" dirty="0"/>
          </a:p>
        </p:txBody>
      </p:sp>
      <p:sp>
        <p:nvSpPr>
          <p:cNvPr id="6" name="Freeform 5"/>
          <p:cNvSpPr/>
          <p:nvPr/>
        </p:nvSpPr>
        <p:spPr bwMode="auto">
          <a:xfrm rot="10800000">
            <a:off x="231953" y="6062286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false" compatLnSpc="true"/>
          <a:p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1609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Microarchtecture Distribute 2x2 Complex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41128" y="1777305"/>
            <a:ext cx="2065939" cy="1863970"/>
            <a:chOff x="7413625" y="2145127"/>
            <a:chExt cx="1859345" cy="1677573"/>
          </a:xfrm>
        </p:grpSpPr>
        <p:sp>
          <p:nvSpPr>
            <p:cNvPr id="6" name="Oval 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" idx="0"/>
              <a:endCxn id="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  <a:endCxn id="1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4" idx="0"/>
              <a:endCxn id="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54"/>
          <p:cNvSpPr txBox="true"/>
          <p:nvPr/>
        </p:nvSpPr>
        <p:spPr>
          <a:xfrm>
            <a:off x="117174" y="365661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63348" y="175254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8317894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true" flipV="true">
              <a:off x="8078864" y="3053079"/>
              <a:ext cx="142767" cy="13138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true" flipV="true">
              <a:off x="8307993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381584" y="365661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33803" y="175254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06039" y="361661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10913" y="171698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26646" y="358105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43108" y="407918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3175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4257833" y="406838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505216" y="5926740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837578" y="4037905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75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936496" y="5926740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53788" y="406267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05971" y="592674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36846" y="593245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805828" y="1716980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9284034" y="358105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Microarchitecture Distribute 2x2 Simple</a:t>
            </a:r>
            <a:endParaRPr lang="en-US" altLang="en-US">
              <a:sym typeface="+mn-ea"/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5358765" y="-874395"/>
            <a:ext cx="1242060" cy="5092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841115" y="1384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true">
            <a:off x="4284345" y="1137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284345" y="1832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71240" y="1137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true">
            <a:off x="3596005" y="1877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5095875" y="14109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true">
            <a:off x="5539105" y="116459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539105" y="185928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826000" y="11645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true">
            <a:off x="4850765" y="1903730"/>
            <a:ext cx="356235" cy="27495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386195" y="1384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true">
            <a:off x="6829425" y="113792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29425" y="1832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116320" y="11379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true">
            <a:off x="6141085" y="1877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7595870" y="14109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true">
            <a:off x="8039100" y="116459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039100" y="185928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7325995" y="116459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true">
            <a:off x="7350760" y="19037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626485" y="319532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551805" y="319532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3141345" y="345694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0950" y="345694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6919595" y="346900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7433945" y="319532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598295" y="1443990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Simple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116320" y="274066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" name="Left Brace 193"/>
          <p:cNvSpPr/>
          <p:nvPr/>
        </p:nvSpPr>
        <p:spPr>
          <a:xfrm rot="16200000">
            <a:off x="4467860" y="166624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Left Brace 194"/>
          <p:cNvSpPr/>
          <p:nvPr/>
        </p:nvSpPr>
        <p:spPr>
          <a:xfrm rot="16200000">
            <a:off x="7016750" y="166624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657600" y="274066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3093085" y="3848100"/>
            <a:ext cx="8648700" cy="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10740390" y="3941763"/>
            <a:ext cx="1262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Merge 2x1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TextBox 133"/>
          <p:cNvSpPr txBox="true"/>
          <p:nvPr/>
        </p:nvSpPr>
        <p:spPr>
          <a:xfrm>
            <a:off x="2882" y="363361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4" name="TextBox 154"/>
          <p:cNvSpPr txBox="true"/>
          <p:nvPr/>
        </p:nvSpPr>
        <p:spPr>
          <a:xfrm>
            <a:off x="889969" y="605437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5" name="TextBox 154"/>
          <p:cNvSpPr txBox="true"/>
          <p:nvPr/>
        </p:nvSpPr>
        <p:spPr>
          <a:xfrm>
            <a:off x="3154379" y="605437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6" name="TextBox 154"/>
          <p:cNvSpPr txBox="true"/>
          <p:nvPr/>
        </p:nvSpPr>
        <p:spPr>
          <a:xfrm>
            <a:off x="5654374" y="605437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7" name="TextBox 154"/>
          <p:cNvSpPr txBox="true"/>
          <p:nvPr/>
        </p:nvSpPr>
        <p:spPr>
          <a:xfrm>
            <a:off x="8540131" y="6037865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26318" y="4153475"/>
            <a:ext cx="2065939" cy="1863970"/>
            <a:chOff x="7413625" y="2145127"/>
            <a:chExt cx="1859345" cy="1677573"/>
          </a:xfrm>
        </p:grpSpPr>
        <p:sp>
          <p:nvSpPr>
            <p:cNvPr id="53" name="Oval 5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>
              <a:endCxn id="5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3" name="Straight Arrow Connector 62"/>
            <p:cNvCxnSpPr>
              <a:stCxn id="53" idx="4"/>
              <a:endCxn id="5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 flipH="true" flipV="true">
            <a:off x="1692275" y="516763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026953" y="4153475"/>
            <a:ext cx="2065939" cy="1863970"/>
            <a:chOff x="7413625" y="2145127"/>
            <a:chExt cx="1859345" cy="1677573"/>
          </a:xfrm>
        </p:grpSpPr>
        <p:sp>
          <p:nvSpPr>
            <p:cNvPr id="72" name="Oval 7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8" name="Straight Arrow Connector 77"/>
            <p:cNvCxnSpPr>
              <a:endCxn id="7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0" name="Straight Arrow Connector 119"/>
            <p:cNvCxnSpPr>
              <a:stCxn id="72" idx="4"/>
              <a:endCxn id="7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23"/>
          <p:cNvCxnSpPr/>
          <p:nvPr/>
        </p:nvCxnSpPr>
        <p:spPr>
          <a:xfrm flipH="true" flipV="true">
            <a:off x="1692910" y="516763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3417093" y="4204275"/>
            <a:ext cx="2065939" cy="1863970"/>
            <a:chOff x="7413625" y="2145127"/>
            <a:chExt cx="1859345" cy="1677573"/>
          </a:xfrm>
        </p:grpSpPr>
        <p:sp>
          <p:nvSpPr>
            <p:cNvPr id="136" name="Oval 13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7" name="Straight Arrow Connector 156"/>
            <p:cNvCxnSpPr>
              <a:endCxn id="15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6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2" name="Straight Arrow Connector 161"/>
            <p:cNvCxnSpPr>
              <a:stCxn id="136" idx="4"/>
              <a:endCxn id="15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6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Straight Arrow Connector 163"/>
          <p:cNvCxnSpPr/>
          <p:nvPr/>
        </p:nvCxnSpPr>
        <p:spPr>
          <a:xfrm flipH="true" flipV="true">
            <a:off x="4083050" y="521843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417728" y="4204275"/>
            <a:ext cx="2065939" cy="1863970"/>
            <a:chOff x="7413625" y="2145127"/>
            <a:chExt cx="1859345" cy="1677573"/>
          </a:xfrm>
        </p:grpSpPr>
        <p:sp>
          <p:nvSpPr>
            <p:cNvPr id="166" name="Oval 16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9" name="Straight Arrow Connector 168"/>
            <p:cNvCxnSpPr>
              <a:endCxn id="16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endCxn id="17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4" name="Straight Arrow Connector 173"/>
            <p:cNvCxnSpPr>
              <a:stCxn id="166" idx="4"/>
              <a:endCxn id="16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7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/>
          <p:cNvCxnSpPr/>
          <p:nvPr/>
        </p:nvCxnSpPr>
        <p:spPr>
          <a:xfrm flipH="true" flipV="true">
            <a:off x="4083685" y="521843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5853588" y="4190305"/>
            <a:ext cx="2065939" cy="1863970"/>
            <a:chOff x="7413625" y="2145127"/>
            <a:chExt cx="1859345" cy="1677573"/>
          </a:xfrm>
        </p:grpSpPr>
        <p:sp>
          <p:nvSpPr>
            <p:cNvPr id="185" name="Oval 18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9" name="Straight Arrow Connector 198"/>
            <p:cNvCxnSpPr>
              <a:endCxn id="19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endCxn id="20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9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>
              <a:stCxn id="185" idx="4"/>
              <a:endCxn id="19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stCxn id="20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Arrow Connector 206"/>
          <p:cNvCxnSpPr/>
          <p:nvPr/>
        </p:nvCxnSpPr>
        <p:spPr>
          <a:xfrm flipH="true" flipV="true">
            <a:off x="6519545" y="520446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5854223" y="4190305"/>
            <a:ext cx="2065939" cy="1863970"/>
            <a:chOff x="7413625" y="2145127"/>
            <a:chExt cx="1859345" cy="1677573"/>
          </a:xfrm>
        </p:grpSpPr>
        <p:sp>
          <p:nvSpPr>
            <p:cNvPr id="209" name="Oval 20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2" name="Straight Arrow Connector 211"/>
            <p:cNvCxnSpPr>
              <a:endCxn id="21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1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21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7" name="Straight Arrow Connector 216"/>
            <p:cNvCxnSpPr>
              <a:stCxn id="209" idx="4"/>
              <a:endCxn id="21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1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1" name="Straight Arrow Connector 280"/>
          <p:cNvCxnSpPr/>
          <p:nvPr/>
        </p:nvCxnSpPr>
        <p:spPr>
          <a:xfrm flipH="true" flipV="true">
            <a:off x="6520180" y="520446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>
            <a:off x="8740933" y="4169985"/>
            <a:ext cx="2065939" cy="1863970"/>
            <a:chOff x="7413625" y="2145127"/>
            <a:chExt cx="1859345" cy="1677573"/>
          </a:xfrm>
        </p:grpSpPr>
        <p:sp>
          <p:nvSpPr>
            <p:cNvPr id="283" name="Oval 28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4" name="Straight Arrow Connector 28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6" name="Straight Arrow Connector 285"/>
            <p:cNvCxnSpPr>
              <a:endCxn id="28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endCxn id="2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Oval 2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1" name="Straight Arrow Connector 290"/>
            <p:cNvCxnSpPr>
              <a:stCxn id="283" idx="4"/>
              <a:endCxn id="28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Arrow Connector 292"/>
          <p:cNvCxnSpPr/>
          <p:nvPr/>
        </p:nvCxnSpPr>
        <p:spPr>
          <a:xfrm flipH="true" flipV="true">
            <a:off x="9406890" y="518414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8751728" y="4169985"/>
            <a:ext cx="2065939" cy="1863970"/>
            <a:chOff x="7413625" y="2145127"/>
            <a:chExt cx="1859345" cy="1677573"/>
          </a:xfrm>
        </p:grpSpPr>
        <p:sp>
          <p:nvSpPr>
            <p:cNvPr id="295" name="Oval 29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Oval 29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8" name="Straight Arrow Connector 297"/>
            <p:cNvCxnSpPr/>
            <p:nvPr/>
          </p:nvCxnSpPr>
          <p:spPr>
            <a:xfrm flipH="true" flipV="true">
              <a:off x="8402750" y="2740684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endCxn id="30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9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Oval 30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3" name="Straight Arrow Connector 302"/>
            <p:cNvCxnSpPr>
              <a:stCxn id="295" idx="4"/>
              <a:endCxn id="29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30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5" name="Straight Arrow Connector 304"/>
          <p:cNvCxnSpPr/>
          <p:nvPr/>
        </p:nvCxnSpPr>
        <p:spPr>
          <a:xfrm flipH="true" flipV="true">
            <a:off x="9420225" y="518414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438122" y="3942253"/>
            <a:ext cx="302527" cy="3025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Topology -- BENES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87577" y="1270874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" name="Rectangle 80"/>
          <p:cNvSpPr>
            <a:spLocks noChangeArrowheads="true"/>
          </p:cNvSpPr>
          <p:nvPr/>
        </p:nvSpPr>
        <p:spPr bwMode="auto">
          <a:xfrm>
            <a:off x="1308373" y="3220731"/>
            <a:ext cx="392286" cy="355416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" name="Rectangle 81"/>
          <p:cNvSpPr>
            <a:spLocks noChangeArrowheads="true"/>
          </p:cNvSpPr>
          <p:nvPr/>
        </p:nvSpPr>
        <p:spPr bwMode="auto">
          <a:xfrm>
            <a:off x="1308373" y="3220731"/>
            <a:ext cx="392286" cy="355416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935480" y="3208020"/>
            <a:ext cx="263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Distribute 2x2 Simple</a:t>
            </a:r>
            <a:endParaRPr lang="en-US"/>
          </a:p>
        </p:txBody>
      </p:sp>
      <p:grpSp>
        <p:nvGrpSpPr>
          <p:cNvPr id="11" name="组合 7"/>
          <p:cNvGrpSpPr/>
          <p:nvPr/>
        </p:nvGrpSpPr>
        <p:grpSpPr>
          <a:xfrm>
            <a:off x="6095187" y="1314054"/>
            <a:ext cx="3590169" cy="1721854"/>
            <a:chOff x="366851" y="1689708"/>
            <a:chExt cx="3879164" cy="1930400"/>
          </a:xfrm>
        </p:grpSpPr>
        <p:sp>
          <p:nvSpPr>
            <p:cNvPr id="1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3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0"/>
            <p:cNvSpPr>
              <a:spLocks noChangeShapeType="true"/>
            </p:cNvSpPr>
            <p:nvPr/>
          </p:nvSpPr>
          <p:spPr bwMode="auto">
            <a:xfrm flipH="true">
              <a:off x="4071390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0"/>
            <p:cNvSpPr>
              <a:spLocks noChangeShapeType="true"/>
            </p:cNvSpPr>
            <p:nvPr/>
          </p:nvSpPr>
          <p:spPr bwMode="auto">
            <a:xfrm flipH="true">
              <a:off x="4071390" y="229200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95"/>
            <p:cNvSpPr>
              <a:spLocks noChangeShapeType="true"/>
            </p:cNvSpPr>
            <p:nvPr/>
          </p:nvSpPr>
          <p:spPr bwMode="auto">
            <a:xfrm flipH="true">
              <a:off x="4068000" y="2835009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97"/>
            <p:cNvSpPr>
              <a:spLocks noChangeShapeType="true"/>
            </p:cNvSpPr>
            <p:nvPr/>
          </p:nvSpPr>
          <p:spPr bwMode="auto">
            <a:xfrm flipH="true">
              <a:off x="4070489" y="3350350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84" name="Text Box 183"/>
          <p:cNvSpPr txBox="true"/>
          <p:nvPr/>
        </p:nvSpPr>
        <p:spPr>
          <a:xfrm>
            <a:off x="5800090" y="3139123"/>
            <a:ext cx="4119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CASE 1: All choose pass through (PT) 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9685338" y="1313816"/>
            <a:ext cx="249555" cy="1753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0" name="Text Box 189"/>
          <p:cNvSpPr txBox="true"/>
          <p:nvPr/>
        </p:nvSpPr>
        <p:spPr>
          <a:xfrm>
            <a:off x="6092191" y="5609908"/>
            <a:ext cx="3535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CASE 2: All chose Multicast High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191" name="组合 7"/>
          <p:cNvGrpSpPr/>
          <p:nvPr/>
        </p:nvGrpSpPr>
        <p:grpSpPr>
          <a:xfrm>
            <a:off x="6095187" y="3688319"/>
            <a:ext cx="3591677" cy="1723124"/>
            <a:chOff x="366851" y="1688284"/>
            <a:chExt cx="3880793" cy="1931824"/>
          </a:xfrm>
        </p:grpSpPr>
        <p:sp>
          <p:nvSpPr>
            <p:cNvPr id="1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1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2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1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0"/>
            <p:cNvSpPr>
              <a:spLocks noChangeShapeType="true"/>
            </p:cNvSpPr>
            <p:nvPr/>
          </p:nvSpPr>
          <p:spPr bwMode="auto">
            <a:xfrm flipH="true">
              <a:off x="4067960" y="180363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31020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5"/>
            <p:cNvSpPr>
              <a:spLocks noChangeShapeType="true"/>
            </p:cNvSpPr>
            <p:nvPr/>
          </p:nvSpPr>
          <p:spPr bwMode="auto">
            <a:xfrm flipH="true">
              <a:off x="4071431" y="282717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7"/>
            <p:cNvSpPr>
              <a:spLocks noChangeShapeType="true"/>
            </p:cNvSpPr>
            <p:nvPr/>
          </p:nvSpPr>
          <p:spPr bwMode="auto">
            <a:xfrm flipH="true">
              <a:off x="4072547" y="333255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6" name="Text Box 275"/>
          <p:cNvSpPr txBox="true"/>
          <p:nvPr/>
        </p:nvSpPr>
        <p:spPr>
          <a:xfrm>
            <a:off x="9682798" y="3705861"/>
            <a:ext cx="253365" cy="1753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81" name="Text Box 280"/>
          <p:cNvSpPr txBox="true"/>
          <p:nvPr/>
        </p:nvSpPr>
        <p:spPr>
          <a:xfrm>
            <a:off x="1430020" y="5339080"/>
            <a:ext cx="340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Feature:</a:t>
            </a:r>
            <a:endParaRPr lang="en-US" altLang="en-US"/>
          </a:p>
          <a:p>
            <a:r>
              <a:rPr lang="en-US" altLang="en-US"/>
              <a:t>1. Non-blocking Permutation</a:t>
            </a:r>
            <a:endParaRPr lang="en-US" altLang="en-US"/>
          </a:p>
          <a:p>
            <a:r>
              <a:rPr lang="en-US" altLang="en-US"/>
              <a:t>2. Group Multicasting [1]</a:t>
            </a:r>
            <a:endParaRPr lang="en-US" altLang="en-US"/>
          </a:p>
        </p:txBody>
      </p:sp>
      <p:sp>
        <p:nvSpPr>
          <p:cNvPr id="283" name="Text Box 282"/>
          <p:cNvSpPr txBox="true"/>
          <p:nvPr/>
        </p:nvSpPr>
        <p:spPr>
          <a:xfrm>
            <a:off x="111125" y="6261100"/>
            <a:ext cx="11970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/>
              <a:t>[1] </a:t>
            </a:r>
            <a:r>
              <a:rPr lang="en-US" sz="1200"/>
              <a:t>Xia, T., Zong, P., Zhao, H., Tong, J., Zhao, W., Zheng, N., &amp; Ren, P. (2020, September). Cocoa: Content-oriented configurable architecture based on highly-adaptive data transmission networks. In Proceedings of the 2020 on Great Lakes Symposium on VLSI (pp. 253-258).</a:t>
            </a:r>
            <a:endParaRPr lang="en-US" sz="1200"/>
          </a:p>
        </p:txBody>
      </p:sp>
      <p:graphicFrame>
        <p:nvGraphicFramePr>
          <p:cNvPr id="284" name="Table 283"/>
          <p:cNvGraphicFramePr/>
          <p:nvPr/>
        </p:nvGraphicFramePr>
        <p:xfrm>
          <a:off x="880745" y="3708400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BENES (N input)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2logN-1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(N/2)*(2logN-1)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*(2logN-2)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Topology -- Butterfly 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5719445" y="485552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Pass Through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9247823" y="485552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Pass Switch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612505" y="2485390"/>
            <a:ext cx="2552700" cy="2000250"/>
            <a:chOff x="4733" y="5026"/>
            <a:chExt cx="4020" cy="3150"/>
          </a:xfrm>
        </p:grpSpPr>
        <p:sp>
          <p:nvSpPr>
            <p:cNvPr id="6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25" name="Text Box 124"/>
          <p:cNvSpPr txBox="true"/>
          <p:nvPr/>
        </p:nvSpPr>
        <p:spPr>
          <a:xfrm>
            <a:off x="11163618" y="246602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7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5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2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1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6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4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3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0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055235" y="2488565"/>
            <a:ext cx="2552700" cy="2000250"/>
            <a:chOff x="4733" y="5026"/>
            <a:chExt cx="4020" cy="3150"/>
          </a:xfrm>
        </p:grpSpPr>
        <p:sp>
          <p:nvSpPr>
            <p:cNvPr id="12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0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1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2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4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5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6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8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0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2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4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6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8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0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2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43" name="Text Box 242"/>
          <p:cNvSpPr txBox="true"/>
          <p:nvPr/>
        </p:nvSpPr>
        <p:spPr>
          <a:xfrm>
            <a:off x="7607618" y="2488566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841375" y="1097280"/>
            <a:ext cx="2552700" cy="2000250"/>
            <a:chOff x="4733" y="5026"/>
            <a:chExt cx="4020" cy="3150"/>
          </a:xfrm>
        </p:grpSpPr>
        <p:sp>
          <p:nvSpPr>
            <p:cNvPr id="24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58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0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2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3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6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8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0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2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3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4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5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6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7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8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9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0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01" name="Text Box 300"/>
          <p:cNvSpPr txBox="true"/>
          <p:nvPr/>
        </p:nvSpPr>
        <p:spPr>
          <a:xfrm>
            <a:off x="3393758" y="109728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2" name="Rectangle 80"/>
          <p:cNvSpPr>
            <a:spLocks noChangeArrowheads="true"/>
          </p:cNvSpPr>
          <p:nvPr/>
        </p:nvSpPr>
        <p:spPr bwMode="auto">
          <a:xfrm>
            <a:off x="936898" y="3257561"/>
            <a:ext cx="392286" cy="355416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303" name="Rectangle 81"/>
          <p:cNvSpPr>
            <a:spLocks noChangeArrowheads="true"/>
          </p:cNvSpPr>
          <p:nvPr/>
        </p:nvSpPr>
        <p:spPr bwMode="auto">
          <a:xfrm>
            <a:off x="936898" y="3257561"/>
            <a:ext cx="392286" cy="355416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304" name="Text Box 303"/>
          <p:cNvSpPr txBox="true"/>
          <p:nvPr/>
        </p:nvSpPr>
        <p:spPr>
          <a:xfrm>
            <a:off x="1505585" y="3244850"/>
            <a:ext cx="263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Distribute 2x2 Simple</a:t>
            </a:r>
            <a:endParaRPr lang="en-US"/>
          </a:p>
        </p:txBody>
      </p:sp>
      <p:sp>
        <p:nvSpPr>
          <p:cNvPr id="305" name="Text Box 304"/>
          <p:cNvSpPr txBox="true"/>
          <p:nvPr/>
        </p:nvSpPr>
        <p:spPr>
          <a:xfrm>
            <a:off x="846455" y="5655310"/>
            <a:ext cx="340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Feature:</a:t>
            </a:r>
            <a:endParaRPr lang="en-US" altLang="en-US"/>
          </a:p>
          <a:p>
            <a:r>
              <a:rPr lang="en-US" altLang="en-US"/>
              <a:t>1. blocking Permutation</a:t>
            </a:r>
            <a:endParaRPr lang="en-US" altLang="en-US"/>
          </a:p>
          <a:p>
            <a:r>
              <a:rPr lang="en-US" altLang="en-US"/>
              <a:t>2. Destination Tag routing</a:t>
            </a:r>
            <a:endParaRPr lang="en-US" altLang="en-US"/>
          </a:p>
        </p:txBody>
      </p:sp>
      <p:graphicFrame>
        <p:nvGraphicFramePr>
          <p:cNvPr id="306" name="Table 305"/>
          <p:cNvGraphicFramePr/>
          <p:nvPr/>
        </p:nvGraphicFramePr>
        <p:xfrm>
          <a:off x="335280" y="3847465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Butterfly (N input)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logN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(N/2)*(logN)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*(logN)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Topology Merge/Reduction Tree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08" name="Group 507"/>
          <p:cNvGrpSpPr/>
          <p:nvPr/>
        </p:nvGrpSpPr>
        <p:grpSpPr>
          <a:xfrm>
            <a:off x="828675" y="1770380"/>
            <a:ext cx="2093595" cy="1722120"/>
            <a:chOff x="12305" y="5788"/>
            <a:chExt cx="3297" cy="2712"/>
          </a:xfrm>
        </p:grpSpPr>
        <p:sp>
          <p:nvSpPr>
            <p:cNvPr id="459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0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2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4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6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5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7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9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1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5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06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7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Rectangle 72"/>
          <p:cNvSpPr>
            <a:spLocks noChangeArrowheads="true"/>
          </p:cNvSpPr>
          <p:nvPr/>
        </p:nvSpPr>
        <p:spPr bwMode="auto">
          <a:xfrm>
            <a:off x="613410" y="3738880"/>
            <a:ext cx="392430" cy="356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7" name="Rectangle 73"/>
          <p:cNvSpPr>
            <a:spLocks noChangeArrowheads="true"/>
          </p:cNvSpPr>
          <p:nvPr/>
        </p:nvSpPr>
        <p:spPr bwMode="auto">
          <a:xfrm>
            <a:off x="602615" y="3738880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005840" y="3738880"/>
            <a:ext cx="286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</a:t>
            </a:r>
            <a:r>
              <a:rPr lang="en-US"/>
              <a:t>2x</a:t>
            </a:r>
            <a:r>
              <a:rPr lang="en-US" altLang="en-US"/>
              <a:t>1 -&gt; Merge Tree</a:t>
            </a:r>
            <a:endParaRPr lang="en-US"/>
          </a:p>
        </p:txBody>
      </p:sp>
      <p:sp>
        <p:nvSpPr>
          <p:cNvPr id="8" name="Rectangle 72"/>
          <p:cNvSpPr>
            <a:spLocks noChangeArrowheads="true"/>
          </p:cNvSpPr>
          <p:nvPr/>
        </p:nvSpPr>
        <p:spPr bwMode="auto">
          <a:xfrm>
            <a:off x="607060" y="4246880"/>
            <a:ext cx="392430" cy="356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" name="Rectangle 73"/>
          <p:cNvSpPr>
            <a:spLocks noChangeArrowheads="true"/>
          </p:cNvSpPr>
          <p:nvPr/>
        </p:nvSpPr>
        <p:spPr bwMode="auto">
          <a:xfrm>
            <a:off x="596265" y="4246880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999490" y="4246880"/>
            <a:ext cx="3750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Reduction </a:t>
            </a:r>
            <a:r>
              <a:rPr lang="en-US"/>
              <a:t>2x</a:t>
            </a:r>
            <a:r>
              <a:rPr lang="en-US" altLang="en-US"/>
              <a:t>1 -&gt; Reduction Tree</a:t>
            </a:r>
            <a:endParaRPr lang="en-US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99660" y="1203960"/>
            <a:ext cx="3097530" cy="2674620"/>
            <a:chOff x="12305" y="5788"/>
            <a:chExt cx="3298" cy="2712"/>
          </a:xfrm>
        </p:grpSpPr>
        <p:sp>
          <p:nvSpPr>
            <p:cNvPr id="13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60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  <a:p>
              <a:r>
                <a:rPr lang="en-US" sz="1600">
                  <a:solidFill>
                    <a:schemeClr val="bg1"/>
                  </a:solidFill>
                </a:rPr>
                <a:t>1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0</a:t>
              </a:r>
              <a:endParaRPr lang="en-US" altLang="en-US" sz="1600"/>
            </a:p>
            <a:p>
              <a:r>
                <a:rPr lang="en-US" altLang="en-US" sz="1600"/>
                <a:t>1</a:t>
              </a:r>
              <a:endParaRPr lang="en-US" altLang="en-US" sz="1600"/>
            </a:p>
          </p:txBody>
        </p:sp>
        <p:sp>
          <p:nvSpPr>
            <p:cNvPr id="15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17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19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21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33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5</a:t>
              </a:r>
              <a:endParaRPr lang="en-US" altLang="en-US" sz="1600"/>
            </a:p>
            <a:p>
              <a:r>
                <a:rPr lang="en-US" altLang="en-US" sz="1600"/>
                <a:t>7</a:t>
              </a:r>
              <a:endParaRPr lang="en-US" altLang="en-US" sz="1600"/>
            </a:p>
          </p:txBody>
        </p:sp>
        <p:sp>
          <p:nvSpPr>
            <p:cNvPr id="35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0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41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2" name="Text Box 41"/>
          <p:cNvSpPr txBox="true"/>
          <p:nvPr/>
        </p:nvSpPr>
        <p:spPr>
          <a:xfrm>
            <a:off x="7997190" y="2365375"/>
            <a:ext cx="25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43" name="Text Box 42"/>
          <p:cNvSpPr txBox="true"/>
          <p:nvPr/>
        </p:nvSpPr>
        <p:spPr>
          <a:xfrm>
            <a:off x="5490845" y="3878580"/>
            <a:ext cx="1350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Merge Tree</a:t>
            </a:r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497570" y="1195705"/>
            <a:ext cx="3097530" cy="2674620"/>
            <a:chOff x="12305" y="5788"/>
            <a:chExt cx="3298" cy="2712"/>
          </a:xfrm>
        </p:grpSpPr>
        <p:sp>
          <p:nvSpPr>
            <p:cNvPr id="45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60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  <a:p>
              <a:r>
                <a:rPr lang="en-US" sz="1600">
                  <a:solidFill>
                    <a:schemeClr val="bg1"/>
                  </a:solidFill>
                </a:rPr>
                <a:t>1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46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0</a:t>
              </a:r>
              <a:endParaRPr lang="en-US" altLang="en-US" sz="1600"/>
            </a:p>
            <a:p>
              <a:r>
                <a:rPr lang="en-US" altLang="en-US" sz="1600"/>
                <a:t>1</a:t>
              </a:r>
              <a:endParaRPr lang="en-US" altLang="en-US" sz="1600"/>
            </a:p>
          </p:txBody>
        </p:sp>
        <p:sp>
          <p:nvSpPr>
            <p:cNvPr id="47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8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49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51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2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53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4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65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6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9</a:t>
              </a:r>
              <a:endParaRPr lang="en-US" altLang="en-US" sz="1600"/>
            </a:p>
            <a:p>
              <a:r>
                <a:rPr lang="en-US" altLang="en-US" sz="1600"/>
                <a:t>13</a:t>
              </a:r>
              <a:endParaRPr lang="en-US" altLang="en-US" sz="1600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22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73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4" name="Text Box 73"/>
          <p:cNvSpPr txBox="true"/>
          <p:nvPr/>
        </p:nvSpPr>
        <p:spPr>
          <a:xfrm>
            <a:off x="9088755" y="3870325"/>
            <a:ext cx="1736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Reduction Tree</a:t>
            </a:r>
            <a:endParaRPr lang="en-US"/>
          </a:p>
        </p:txBody>
      </p:sp>
      <p:sp>
        <p:nvSpPr>
          <p:cNvPr id="75" name="Text Box 74"/>
          <p:cNvSpPr txBox="true"/>
          <p:nvPr/>
        </p:nvSpPr>
        <p:spPr>
          <a:xfrm>
            <a:off x="11595735" y="2326640"/>
            <a:ext cx="48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29</a:t>
            </a:r>
            <a:endParaRPr lang="en-US" altLang="en-US"/>
          </a:p>
        </p:txBody>
      </p:sp>
      <p:graphicFrame>
        <p:nvGraphicFramePr>
          <p:cNvPr id="306" name="Table 305"/>
          <p:cNvGraphicFramePr/>
          <p:nvPr/>
        </p:nvGraphicFramePr>
        <p:xfrm>
          <a:off x="490220" y="4939665"/>
          <a:ext cx="578358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4112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Merge Tree 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logN - logM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M*(2*(N/2)/M-1) + 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MERGE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7653655" y="279082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Arbitrary Permutation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7676515" y="517207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Group Multicasting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9" name="组合 7"/>
          <p:cNvGrpSpPr/>
          <p:nvPr/>
        </p:nvGrpSpPr>
        <p:grpSpPr>
          <a:xfrm>
            <a:off x="7028002" y="3346689"/>
            <a:ext cx="3589534" cy="1723124"/>
            <a:chOff x="366851" y="1688284"/>
            <a:chExt cx="3878478" cy="1931824"/>
          </a:xfrm>
        </p:grpSpPr>
        <p:sp>
          <p:nvSpPr>
            <p:cNvPr id="1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3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1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0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0617518" y="350266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78" name="组合 7"/>
          <p:cNvGrpSpPr/>
          <p:nvPr/>
        </p:nvGrpSpPr>
        <p:grpSpPr>
          <a:xfrm>
            <a:off x="7024827" y="968614"/>
            <a:ext cx="3589534" cy="1721854"/>
            <a:chOff x="366851" y="1689708"/>
            <a:chExt cx="3878478" cy="1930400"/>
          </a:xfrm>
        </p:grpSpPr>
        <p:sp>
          <p:nvSpPr>
            <p:cNvPr id="17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9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0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3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1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1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3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30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10612438" y="116332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332" name="组合 7"/>
          <p:cNvGrpSpPr/>
          <p:nvPr/>
        </p:nvGrpSpPr>
        <p:grpSpPr>
          <a:xfrm>
            <a:off x="1269187" y="1855074"/>
            <a:ext cx="3589534" cy="1721854"/>
            <a:chOff x="366851" y="1689708"/>
            <a:chExt cx="3878478" cy="1930400"/>
          </a:xfrm>
        </p:grpSpPr>
        <p:sp>
          <p:nvSpPr>
            <p:cNvPr id="333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2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3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4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5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6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7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8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9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90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1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2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3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4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5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96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7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8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9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0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1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2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3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5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6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7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8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9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0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2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3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4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6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7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418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9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0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1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2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23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435" name="Table 434"/>
          <p:cNvGraphicFramePr/>
          <p:nvPr/>
        </p:nvGraphicFramePr>
        <p:xfrm>
          <a:off x="474980" y="4053205"/>
          <a:ext cx="6034405" cy="2286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43637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BENES Merge (N input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3logN - logM - 2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(N/2)*(2logN-2)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#2x1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*(2logN-1)+ </a:t>
                      </a: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 + 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Unfolded Butterfly Merge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42" name="Group 641"/>
          <p:cNvGrpSpPr/>
          <p:nvPr/>
        </p:nvGrpSpPr>
        <p:grpSpPr>
          <a:xfrm>
            <a:off x="8308340" y="105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31665" y="1035685"/>
            <a:ext cx="3674110" cy="4156075"/>
            <a:chOff x="2294" y="3543"/>
            <a:chExt cx="5786" cy="6545"/>
          </a:xfrm>
        </p:grpSpPr>
        <p:sp>
          <p:nvSpPr>
            <p:cNvPr id="8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0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4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7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8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4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1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3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5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7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9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80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tx1"/>
                    </a:solidFill>
                  </a:rPr>
                  <a:t>6</a:t>
                </a:r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2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83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3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5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7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9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1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2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3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5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7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9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Text Box 123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6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3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6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7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8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9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0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1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30530" y="1050290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aphicFrame>
        <p:nvGraphicFramePr>
          <p:cNvPr id="306" name="Table 305"/>
          <p:cNvGraphicFramePr/>
          <p:nvPr/>
        </p:nvGraphicFramePr>
        <p:xfrm>
          <a:off x="28575" y="5250180"/>
          <a:ext cx="869569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504950"/>
                <a:gridCol w="2716530"/>
                <a:gridCol w="2081530"/>
                <a:gridCol w="2392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2log(N)-log(M)-1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#1x2 Distribute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#Pipeline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Each stage 1 cycle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#2x2 Distribute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N*(log(N)-2)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2N*[O(log(N/2))]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+3N/2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M*(2*N/M-1)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Linear Network</a:t>
            </a:r>
            <a:r>
              <a:rPr lang="" altLang="en-US"/>
              <a:t> Multicasting</a:t>
            </a:r>
            <a:endParaRPr lang="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0" name="Oval 149"/>
          <p:cNvSpPr/>
          <p:nvPr/>
        </p:nvSpPr>
        <p:spPr>
          <a:xfrm>
            <a:off x="158940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true">
            <a:off x="1269365" y="342900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851025" y="3689350"/>
            <a:ext cx="5080" cy="3778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true">
            <a:off x="2099310" y="343916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153"/>
          <p:cNvSpPr txBox="true"/>
          <p:nvPr/>
        </p:nvSpPr>
        <p:spPr>
          <a:xfrm>
            <a:off x="2586355" y="3260725"/>
            <a:ext cx="154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distribute 1x2</a:t>
            </a:r>
            <a:endParaRPr lang="en-US" altLang="en-US">
              <a:sym typeface="+mn-ea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172720" y="1866900"/>
            <a:ext cx="5299710" cy="908685"/>
            <a:chOff x="5179" y="3146"/>
            <a:chExt cx="8346" cy="1431"/>
          </a:xfrm>
        </p:grpSpPr>
        <p:grpSp>
          <p:nvGrpSpPr>
            <p:cNvPr id="155" name="Group 154"/>
            <p:cNvGrpSpPr/>
            <p:nvPr/>
          </p:nvGrpSpPr>
          <p:grpSpPr>
            <a:xfrm>
              <a:off x="5179" y="3163"/>
              <a:ext cx="3118" cy="1415"/>
              <a:chOff x="5179" y="3210"/>
              <a:chExt cx="3118" cy="14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10407" y="3146"/>
              <a:ext cx="3118" cy="1415"/>
              <a:chOff x="5179" y="3210"/>
              <a:chExt cx="3118" cy="1415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62" name="Straight Arrow Connector 16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7793" y="3163"/>
              <a:ext cx="3118" cy="1415"/>
              <a:chOff x="5179" y="3210"/>
              <a:chExt cx="3118" cy="1415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67" name="Straight Arrow Connector 16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70" name="Straight Arrow Connector 16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6319520" y="1882775"/>
            <a:ext cx="5299710" cy="908685"/>
            <a:chOff x="5179" y="3146"/>
            <a:chExt cx="8346" cy="1431"/>
          </a:xfrm>
        </p:grpSpPr>
        <p:grpSp>
          <p:nvGrpSpPr>
            <p:cNvPr id="177" name="Group 176"/>
            <p:cNvGrpSpPr/>
            <p:nvPr/>
          </p:nvGrpSpPr>
          <p:grpSpPr>
            <a:xfrm>
              <a:off x="5179" y="3163"/>
              <a:ext cx="3118" cy="1415"/>
              <a:chOff x="5179" y="3210"/>
              <a:chExt cx="3118" cy="1415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79" name="Straight Arrow Connector 17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2" name="Straight Arrow Connector 18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10407" y="3146"/>
              <a:ext cx="3118" cy="1415"/>
              <a:chOff x="5179" y="3210"/>
              <a:chExt cx="3118" cy="1415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Oval 18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7793" y="3163"/>
              <a:ext cx="3118" cy="1415"/>
              <a:chOff x="5179" y="3210"/>
              <a:chExt cx="3118" cy="1415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8" name="Straight Arrow Connector 197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1" name="Text Box 200"/>
          <p:cNvSpPr txBox="true"/>
          <p:nvPr/>
        </p:nvSpPr>
        <p:spPr>
          <a:xfrm>
            <a:off x="6009640" y="196469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2" name="Text Box 201"/>
          <p:cNvSpPr txBox="true"/>
          <p:nvPr/>
        </p:nvSpPr>
        <p:spPr>
          <a:xfrm>
            <a:off x="7355205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3" name="Text Box 202"/>
          <p:cNvSpPr txBox="true"/>
          <p:nvPr/>
        </p:nvSpPr>
        <p:spPr>
          <a:xfrm>
            <a:off x="8251190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4" name="Text Box 203"/>
          <p:cNvSpPr txBox="true"/>
          <p:nvPr/>
        </p:nvSpPr>
        <p:spPr>
          <a:xfrm>
            <a:off x="9911080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graphicFrame>
        <p:nvGraphicFramePr>
          <p:cNvPr id="306" name="Content Placeholder 305"/>
          <p:cNvGraphicFramePr/>
          <p:nvPr>
            <p:ph idx="1"/>
          </p:nvPr>
        </p:nvGraphicFramePr>
        <p:xfrm>
          <a:off x="172720" y="4911725"/>
          <a:ext cx="1051560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37360"/>
                <a:gridCol w="4297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Linear Network (1 input -- N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1 (combinational); 1~N (sequential)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#1x2 Distribute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2N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Text Box 205"/>
          <p:cNvSpPr txBox="true"/>
          <p:nvPr/>
        </p:nvSpPr>
        <p:spPr>
          <a:xfrm>
            <a:off x="6816090" y="4911725"/>
            <a:ext cx="3884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Only a single input port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Single direction data transmission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Bus Uni</a:t>
            </a:r>
            <a:r>
              <a:rPr lang="en-US" altLang="en-US"/>
              <a:t>casting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0" name="Oval 149"/>
          <p:cNvSpPr/>
          <p:nvPr/>
        </p:nvSpPr>
        <p:spPr>
          <a:xfrm>
            <a:off x="158940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true">
            <a:off x="1269365" y="342900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851025" y="3689350"/>
            <a:ext cx="5080" cy="3778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true">
            <a:off x="2099310" y="343916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153"/>
          <p:cNvSpPr txBox="true"/>
          <p:nvPr/>
        </p:nvSpPr>
        <p:spPr>
          <a:xfrm>
            <a:off x="2586355" y="3260725"/>
            <a:ext cx="154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distribute 1x2</a:t>
            </a:r>
            <a:endParaRPr lang="en-US" altLang="en-US">
              <a:sym typeface="+mn-ea"/>
            </a:endParaRPr>
          </a:p>
        </p:txBody>
      </p:sp>
      <p:graphicFrame>
        <p:nvGraphicFramePr>
          <p:cNvPr id="306" name="Content Placeholder 305"/>
          <p:cNvGraphicFramePr/>
          <p:nvPr>
            <p:ph idx="1"/>
          </p:nvPr>
        </p:nvGraphicFramePr>
        <p:xfrm>
          <a:off x="172720" y="4911725"/>
          <a:ext cx="1051560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37360"/>
                <a:gridCol w="4297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Bus 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(1 input -- N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1 (combinational); 1~N (sequential)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#1x2 Distribute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2N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Text Box 205"/>
          <p:cNvSpPr txBox="true"/>
          <p:nvPr/>
        </p:nvSpPr>
        <p:spPr>
          <a:xfrm>
            <a:off x="6816090" y="4911725"/>
            <a:ext cx="38849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Only a single input port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Single direction data transmission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sym typeface="+mn-ea"/>
              </a:rPr>
              <a:t>destination tag con</a:t>
            </a:r>
            <a:endParaRPr lang="" altLang="en-US"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3055" y="1455420"/>
            <a:ext cx="5019040" cy="1320800"/>
            <a:chOff x="493" y="2292"/>
            <a:chExt cx="7904" cy="2080"/>
          </a:xfrm>
        </p:grpSpPr>
        <p:sp>
          <p:nvSpPr>
            <p:cNvPr id="5" name="Oval 4"/>
            <p:cNvSpPr/>
            <p:nvPr/>
          </p:nvSpPr>
          <p:spPr>
            <a:xfrm>
              <a:off x="776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88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083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495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6004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6416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7311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7723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3390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7" name="Straight Arrow Connector 166"/>
            <p:cNvCxnSpPr>
              <a:endCxn id="166" idx="0"/>
            </p:cNvCxnSpPr>
            <p:nvPr/>
          </p:nvCxnSpPr>
          <p:spPr>
            <a:xfrm flipH="true">
              <a:off x="3801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3802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4697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5109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493" y="2292"/>
              <a:ext cx="7904" cy="0"/>
            </a:xfrm>
            <a:prstGeom prst="line">
              <a:avLst/>
            </a:prstGeom>
            <a:ln w="254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true">
              <a:off x="5102" y="2307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true">
              <a:off x="6424" y="2349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true">
              <a:off x="7716" y="233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true">
              <a:off x="2503" y="229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true">
              <a:off x="1196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196965" y="1466215"/>
            <a:ext cx="5019040" cy="1320800"/>
            <a:chOff x="493" y="2292"/>
            <a:chExt cx="7904" cy="2080"/>
          </a:xfrm>
        </p:grpSpPr>
        <p:sp>
          <p:nvSpPr>
            <p:cNvPr id="16" name="Oval 15"/>
            <p:cNvSpPr/>
            <p:nvPr/>
          </p:nvSpPr>
          <p:spPr>
            <a:xfrm>
              <a:off x="776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188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083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495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004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416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311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723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390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" name="Straight Arrow Connector 24"/>
            <p:cNvCxnSpPr>
              <a:endCxn id="24" idx="0"/>
            </p:cNvCxnSpPr>
            <p:nvPr/>
          </p:nvCxnSpPr>
          <p:spPr>
            <a:xfrm flipH="true">
              <a:off x="3801" y="2324"/>
              <a:ext cx="7" cy="633"/>
            </a:xfrm>
            <a:prstGeom prst="straightConnector1">
              <a:avLst/>
            </a:prstGeom>
            <a:ln w="4445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802" y="3778"/>
              <a:ext cx="8" cy="595"/>
            </a:xfrm>
            <a:prstGeom prst="straightConnector1">
              <a:avLst/>
            </a:prstGeom>
            <a:ln w="4445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697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109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3" y="2292"/>
              <a:ext cx="7904" cy="0"/>
            </a:xfrm>
            <a:prstGeom prst="line">
              <a:avLst/>
            </a:prstGeom>
            <a:ln w="2540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true">
              <a:off x="5102" y="2307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true">
              <a:off x="6424" y="2349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true">
              <a:off x="7716" y="233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true">
              <a:off x="2503" y="229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true">
              <a:off x="1196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301625" y="2466975"/>
            <a:ext cx="11174730" cy="1948815"/>
            <a:chOff x="355" y="2913"/>
            <a:chExt cx="17598" cy="3069"/>
          </a:xfrm>
        </p:grpSpPr>
        <p:grpSp>
          <p:nvGrpSpPr>
            <p:cNvPr id="106" name="Group 105"/>
            <p:cNvGrpSpPr/>
            <p:nvPr/>
          </p:nvGrpSpPr>
          <p:grpSpPr>
            <a:xfrm>
              <a:off x="6328" y="3173"/>
              <a:ext cx="5652" cy="2712"/>
              <a:chOff x="6328" y="3173"/>
              <a:chExt cx="5652" cy="2712"/>
            </a:xfrm>
          </p:grpSpPr>
          <p:sp>
            <p:nvSpPr>
              <p:cNvPr id="333" name="Line 10"/>
              <p:cNvSpPr>
                <a:spLocks noChangeShapeType="true"/>
              </p:cNvSpPr>
              <p:nvPr/>
            </p:nvSpPr>
            <p:spPr bwMode="auto">
              <a:xfrm>
                <a:off x="8364" y="333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4" name="Line 11"/>
              <p:cNvSpPr>
                <a:spLocks noChangeShapeType="true"/>
              </p:cNvSpPr>
              <p:nvPr/>
            </p:nvSpPr>
            <p:spPr bwMode="auto">
              <a:xfrm>
                <a:off x="9484" y="3332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5" name="Line 12"/>
              <p:cNvSpPr>
                <a:spLocks noChangeShapeType="true"/>
              </p:cNvSpPr>
              <p:nvPr/>
            </p:nvSpPr>
            <p:spPr bwMode="auto">
              <a:xfrm>
                <a:off x="8364" y="3550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6" name="Line 13"/>
              <p:cNvSpPr>
                <a:spLocks noChangeShapeType="true"/>
              </p:cNvSpPr>
              <p:nvPr/>
            </p:nvSpPr>
            <p:spPr bwMode="auto">
              <a:xfrm flipH="true">
                <a:off x="8364" y="3550"/>
                <a:ext cx="502" cy="533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7" name="Line 14"/>
              <p:cNvSpPr>
                <a:spLocks noChangeShapeType="true"/>
              </p:cNvSpPr>
              <p:nvPr/>
            </p:nvSpPr>
            <p:spPr bwMode="auto">
              <a:xfrm>
                <a:off x="8364" y="4270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8" name="Line 15"/>
              <p:cNvSpPr>
                <a:spLocks noChangeShapeType="true"/>
              </p:cNvSpPr>
              <p:nvPr/>
            </p:nvSpPr>
            <p:spPr bwMode="auto">
              <a:xfrm>
                <a:off x="9484" y="3566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9" name="Line 16"/>
              <p:cNvSpPr>
                <a:spLocks noChangeShapeType="true"/>
              </p:cNvSpPr>
              <p:nvPr/>
            </p:nvSpPr>
            <p:spPr bwMode="auto">
              <a:xfrm flipH="true">
                <a:off x="9484" y="3566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6" name="Line 17"/>
              <p:cNvSpPr>
                <a:spLocks noChangeShapeType="true"/>
              </p:cNvSpPr>
              <p:nvPr/>
            </p:nvSpPr>
            <p:spPr bwMode="auto">
              <a:xfrm>
                <a:off x="9484" y="4270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7" name="Line 18"/>
              <p:cNvSpPr>
                <a:spLocks noChangeShapeType="true"/>
              </p:cNvSpPr>
              <p:nvPr/>
            </p:nvSpPr>
            <p:spPr bwMode="auto">
              <a:xfrm>
                <a:off x="8364" y="4803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8" name="Line 19"/>
              <p:cNvSpPr>
                <a:spLocks noChangeShapeType="true"/>
              </p:cNvSpPr>
              <p:nvPr/>
            </p:nvSpPr>
            <p:spPr bwMode="auto">
              <a:xfrm>
                <a:off x="9484" y="4803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9" name="Line 20"/>
              <p:cNvSpPr>
                <a:spLocks noChangeShapeType="true"/>
              </p:cNvSpPr>
              <p:nvPr/>
            </p:nvSpPr>
            <p:spPr bwMode="auto">
              <a:xfrm>
                <a:off x="8364" y="4991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0" name="Line 21"/>
              <p:cNvSpPr>
                <a:spLocks noChangeShapeType="true"/>
              </p:cNvSpPr>
              <p:nvPr/>
            </p:nvSpPr>
            <p:spPr bwMode="auto">
              <a:xfrm flipH="true">
                <a:off x="8364" y="4991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1" name="Line 22"/>
              <p:cNvSpPr>
                <a:spLocks noChangeShapeType="true"/>
              </p:cNvSpPr>
              <p:nvPr/>
            </p:nvSpPr>
            <p:spPr bwMode="auto">
              <a:xfrm>
                <a:off x="8364" y="574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2" name="Line 23"/>
              <p:cNvSpPr>
                <a:spLocks noChangeShapeType="true"/>
              </p:cNvSpPr>
              <p:nvPr/>
            </p:nvSpPr>
            <p:spPr bwMode="auto">
              <a:xfrm>
                <a:off x="9484" y="4991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3" name="Line 24"/>
              <p:cNvSpPr>
                <a:spLocks noChangeShapeType="true"/>
              </p:cNvSpPr>
              <p:nvPr/>
            </p:nvSpPr>
            <p:spPr bwMode="auto">
              <a:xfrm flipH="true">
                <a:off x="9484" y="4991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4" name="Line 25"/>
              <p:cNvSpPr>
                <a:spLocks noChangeShapeType="true"/>
              </p:cNvSpPr>
              <p:nvPr/>
            </p:nvSpPr>
            <p:spPr bwMode="auto">
              <a:xfrm>
                <a:off x="9484" y="5742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5" name="Line 26"/>
              <p:cNvSpPr>
                <a:spLocks noChangeShapeType="true"/>
              </p:cNvSpPr>
              <p:nvPr/>
            </p:nvSpPr>
            <p:spPr bwMode="auto">
              <a:xfrm>
                <a:off x="10601" y="331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6" name="Line 27"/>
              <p:cNvSpPr>
                <a:spLocks noChangeShapeType="true"/>
              </p:cNvSpPr>
              <p:nvPr/>
            </p:nvSpPr>
            <p:spPr bwMode="auto">
              <a:xfrm flipH="true">
                <a:off x="10601" y="3532"/>
                <a:ext cx="502" cy="1238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7" name="Line 28"/>
              <p:cNvSpPr>
                <a:spLocks noChangeShapeType="true"/>
              </p:cNvSpPr>
              <p:nvPr/>
            </p:nvSpPr>
            <p:spPr bwMode="auto">
              <a:xfrm flipH="true" flipV="true">
                <a:off x="10601" y="3532"/>
                <a:ext cx="502" cy="533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8" name="Line 29"/>
              <p:cNvSpPr>
                <a:spLocks noChangeShapeType="true"/>
              </p:cNvSpPr>
              <p:nvPr/>
            </p:nvSpPr>
            <p:spPr bwMode="auto">
              <a:xfrm flipH="true">
                <a:off x="10601" y="4253"/>
                <a:ext cx="502" cy="738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9" name="Line 30"/>
              <p:cNvSpPr>
                <a:spLocks noChangeShapeType="true"/>
              </p:cNvSpPr>
              <p:nvPr/>
            </p:nvSpPr>
            <p:spPr bwMode="auto">
              <a:xfrm flipH="true" flipV="true">
                <a:off x="10601" y="4019"/>
                <a:ext cx="502" cy="736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0" name="Line 31"/>
              <p:cNvSpPr>
                <a:spLocks noChangeShapeType="true"/>
              </p:cNvSpPr>
              <p:nvPr/>
            </p:nvSpPr>
            <p:spPr bwMode="auto">
              <a:xfrm flipH="true">
                <a:off x="10601" y="4957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1" name="Line 32"/>
              <p:cNvSpPr>
                <a:spLocks noChangeShapeType="true"/>
              </p:cNvSpPr>
              <p:nvPr/>
            </p:nvSpPr>
            <p:spPr bwMode="auto">
              <a:xfrm flipH="true" flipV="true">
                <a:off x="10601" y="4284"/>
                <a:ext cx="502" cy="122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2" name="Line 33"/>
              <p:cNvSpPr>
                <a:spLocks noChangeShapeType="true"/>
              </p:cNvSpPr>
              <p:nvPr/>
            </p:nvSpPr>
            <p:spPr bwMode="auto">
              <a:xfrm flipH="true">
                <a:off x="10601" y="5727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3" name="Line 34"/>
              <p:cNvSpPr>
                <a:spLocks noChangeShapeType="true"/>
              </p:cNvSpPr>
              <p:nvPr/>
            </p:nvSpPr>
            <p:spPr bwMode="auto">
              <a:xfrm>
                <a:off x="7207" y="3332"/>
                <a:ext cx="539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4" name="Line 35"/>
              <p:cNvSpPr>
                <a:spLocks noChangeShapeType="true"/>
              </p:cNvSpPr>
              <p:nvPr/>
            </p:nvSpPr>
            <p:spPr bwMode="auto">
              <a:xfrm>
                <a:off x="7207" y="3555"/>
                <a:ext cx="539" cy="126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5" name="Line 36"/>
              <p:cNvSpPr>
                <a:spLocks noChangeShapeType="true"/>
              </p:cNvSpPr>
              <p:nvPr/>
            </p:nvSpPr>
            <p:spPr bwMode="auto">
              <a:xfrm flipH="true">
                <a:off x="7207" y="3555"/>
                <a:ext cx="539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6" name="Line 37"/>
              <p:cNvSpPr>
                <a:spLocks noChangeShapeType="true"/>
              </p:cNvSpPr>
              <p:nvPr/>
            </p:nvSpPr>
            <p:spPr bwMode="auto">
              <a:xfrm>
                <a:off x="7207" y="4268"/>
                <a:ext cx="539" cy="745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7" name="Line 38"/>
              <p:cNvSpPr>
                <a:spLocks noChangeShapeType="true"/>
              </p:cNvSpPr>
              <p:nvPr/>
            </p:nvSpPr>
            <p:spPr bwMode="auto">
              <a:xfrm flipV="true">
                <a:off x="7207" y="4034"/>
                <a:ext cx="539" cy="747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8" name="Line 39"/>
              <p:cNvSpPr>
                <a:spLocks noChangeShapeType="true"/>
              </p:cNvSpPr>
              <p:nvPr/>
            </p:nvSpPr>
            <p:spPr bwMode="auto">
              <a:xfrm>
                <a:off x="7207" y="5018"/>
                <a:ext cx="539" cy="50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9" name="Line 40"/>
              <p:cNvSpPr>
                <a:spLocks noChangeShapeType="true"/>
              </p:cNvSpPr>
              <p:nvPr/>
            </p:nvSpPr>
            <p:spPr bwMode="auto">
              <a:xfrm flipV="true">
                <a:off x="7207" y="4268"/>
                <a:ext cx="539" cy="125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82" name="Line 41"/>
              <p:cNvSpPr>
                <a:spLocks noChangeShapeType="true"/>
              </p:cNvSpPr>
              <p:nvPr/>
            </p:nvSpPr>
            <p:spPr bwMode="auto">
              <a:xfrm>
                <a:off x="7207" y="5722"/>
                <a:ext cx="539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83" name="Rectangle 42"/>
              <p:cNvSpPr>
                <a:spLocks noChangeArrowheads="true"/>
              </p:cNvSpPr>
              <p:nvPr/>
            </p:nvSpPr>
            <p:spPr bwMode="auto">
              <a:xfrm>
                <a:off x="8866" y="3173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Rectangle 43"/>
              <p:cNvSpPr>
                <a:spLocks noChangeArrowheads="true"/>
              </p:cNvSpPr>
              <p:nvPr/>
            </p:nvSpPr>
            <p:spPr bwMode="auto">
              <a:xfrm>
                <a:off x="8866" y="317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44"/>
              <p:cNvSpPr>
                <a:spLocks noChangeArrowheads="true"/>
              </p:cNvSpPr>
              <p:nvPr/>
            </p:nvSpPr>
            <p:spPr bwMode="auto">
              <a:xfrm>
                <a:off x="8866" y="388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ectangle 45"/>
              <p:cNvSpPr>
                <a:spLocks noChangeArrowheads="true"/>
              </p:cNvSpPr>
              <p:nvPr/>
            </p:nvSpPr>
            <p:spPr bwMode="auto">
              <a:xfrm>
                <a:off x="8866" y="388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ectangle 46"/>
              <p:cNvSpPr>
                <a:spLocks noChangeArrowheads="true"/>
              </p:cNvSpPr>
              <p:nvPr/>
            </p:nvSpPr>
            <p:spPr bwMode="auto">
              <a:xfrm>
                <a:off x="8866" y="4607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Rectangle 47"/>
              <p:cNvSpPr>
                <a:spLocks noChangeArrowheads="true"/>
              </p:cNvSpPr>
              <p:nvPr/>
            </p:nvSpPr>
            <p:spPr bwMode="auto">
              <a:xfrm>
                <a:off x="8866" y="4607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Rectangle 48"/>
              <p:cNvSpPr>
                <a:spLocks noChangeArrowheads="true"/>
              </p:cNvSpPr>
              <p:nvPr/>
            </p:nvSpPr>
            <p:spPr bwMode="auto">
              <a:xfrm>
                <a:off x="8866" y="531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Rectangle 49"/>
              <p:cNvSpPr>
                <a:spLocks noChangeArrowheads="true"/>
              </p:cNvSpPr>
              <p:nvPr/>
            </p:nvSpPr>
            <p:spPr bwMode="auto">
              <a:xfrm>
                <a:off x="8866" y="531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Rectangle 50"/>
              <p:cNvSpPr>
                <a:spLocks noChangeArrowheads="true"/>
              </p:cNvSpPr>
              <p:nvPr/>
            </p:nvSpPr>
            <p:spPr bwMode="auto">
              <a:xfrm>
                <a:off x="7746" y="3173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Rectangle 51"/>
              <p:cNvSpPr>
                <a:spLocks noChangeArrowheads="true"/>
              </p:cNvSpPr>
              <p:nvPr/>
            </p:nvSpPr>
            <p:spPr bwMode="auto">
              <a:xfrm>
                <a:off x="7746" y="317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Rectangle 52"/>
              <p:cNvSpPr>
                <a:spLocks noChangeArrowheads="true"/>
              </p:cNvSpPr>
              <p:nvPr/>
            </p:nvSpPr>
            <p:spPr bwMode="auto">
              <a:xfrm>
                <a:off x="7746" y="388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Rectangle 53"/>
              <p:cNvSpPr>
                <a:spLocks noChangeArrowheads="true"/>
              </p:cNvSpPr>
              <p:nvPr/>
            </p:nvSpPr>
            <p:spPr bwMode="auto">
              <a:xfrm>
                <a:off x="7746" y="388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Rectangle 54"/>
              <p:cNvSpPr>
                <a:spLocks noChangeArrowheads="true"/>
              </p:cNvSpPr>
              <p:nvPr/>
            </p:nvSpPr>
            <p:spPr bwMode="auto">
              <a:xfrm>
                <a:off x="7746" y="4607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Rectangle 55"/>
              <p:cNvSpPr>
                <a:spLocks noChangeArrowheads="true"/>
              </p:cNvSpPr>
              <p:nvPr/>
            </p:nvSpPr>
            <p:spPr bwMode="auto">
              <a:xfrm>
                <a:off x="7746" y="4607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Rectangle 56"/>
              <p:cNvSpPr>
                <a:spLocks noChangeArrowheads="true"/>
              </p:cNvSpPr>
              <p:nvPr/>
            </p:nvSpPr>
            <p:spPr bwMode="auto">
              <a:xfrm>
                <a:off x="7746" y="531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Rectangle 57"/>
              <p:cNvSpPr>
                <a:spLocks noChangeArrowheads="true"/>
              </p:cNvSpPr>
              <p:nvPr/>
            </p:nvSpPr>
            <p:spPr bwMode="auto">
              <a:xfrm>
                <a:off x="7746" y="531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Rectangle 58"/>
              <p:cNvSpPr>
                <a:spLocks noChangeArrowheads="true"/>
              </p:cNvSpPr>
              <p:nvPr/>
            </p:nvSpPr>
            <p:spPr bwMode="auto">
              <a:xfrm>
                <a:off x="9983" y="3173"/>
                <a:ext cx="615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Rectangle 59"/>
              <p:cNvSpPr>
                <a:spLocks noChangeArrowheads="true"/>
              </p:cNvSpPr>
              <p:nvPr/>
            </p:nvSpPr>
            <p:spPr bwMode="auto">
              <a:xfrm>
                <a:off x="9983" y="3173"/>
                <a:ext cx="615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Rectangle 60"/>
              <p:cNvSpPr>
                <a:spLocks noChangeArrowheads="true"/>
              </p:cNvSpPr>
              <p:nvPr/>
            </p:nvSpPr>
            <p:spPr bwMode="auto">
              <a:xfrm>
                <a:off x="9983" y="3889"/>
                <a:ext cx="615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ectangle 61"/>
              <p:cNvSpPr>
                <a:spLocks noChangeArrowheads="true"/>
              </p:cNvSpPr>
              <p:nvPr/>
            </p:nvSpPr>
            <p:spPr bwMode="auto">
              <a:xfrm>
                <a:off x="9983" y="3889"/>
                <a:ext cx="615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62"/>
              <p:cNvSpPr>
                <a:spLocks noChangeArrowheads="true"/>
              </p:cNvSpPr>
              <p:nvPr/>
            </p:nvSpPr>
            <p:spPr bwMode="auto">
              <a:xfrm>
                <a:off x="9983" y="4607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63"/>
              <p:cNvSpPr>
                <a:spLocks noChangeArrowheads="true"/>
              </p:cNvSpPr>
              <p:nvPr/>
            </p:nvSpPr>
            <p:spPr bwMode="auto">
              <a:xfrm>
                <a:off x="9983" y="4607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64"/>
              <p:cNvSpPr>
                <a:spLocks noChangeArrowheads="true"/>
              </p:cNvSpPr>
              <p:nvPr/>
            </p:nvSpPr>
            <p:spPr bwMode="auto">
              <a:xfrm>
                <a:off x="9983" y="5323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Rectangle 65"/>
              <p:cNvSpPr>
                <a:spLocks noChangeArrowheads="true"/>
              </p:cNvSpPr>
              <p:nvPr/>
            </p:nvSpPr>
            <p:spPr bwMode="auto">
              <a:xfrm>
                <a:off x="9983" y="5323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Rectangle 66"/>
              <p:cNvSpPr>
                <a:spLocks noChangeArrowheads="true"/>
              </p:cNvSpPr>
              <p:nvPr/>
            </p:nvSpPr>
            <p:spPr bwMode="auto">
              <a:xfrm>
                <a:off x="11103" y="3173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Rectangle 67"/>
              <p:cNvSpPr>
                <a:spLocks noChangeArrowheads="true"/>
              </p:cNvSpPr>
              <p:nvPr/>
            </p:nvSpPr>
            <p:spPr bwMode="auto">
              <a:xfrm>
                <a:off x="11103" y="3173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Rectangle 68"/>
              <p:cNvSpPr>
                <a:spLocks noChangeArrowheads="true"/>
              </p:cNvSpPr>
              <p:nvPr/>
            </p:nvSpPr>
            <p:spPr bwMode="auto">
              <a:xfrm>
                <a:off x="11103" y="3874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Rectangle 69"/>
              <p:cNvSpPr>
                <a:spLocks noChangeArrowheads="true"/>
              </p:cNvSpPr>
              <p:nvPr/>
            </p:nvSpPr>
            <p:spPr bwMode="auto">
              <a:xfrm>
                <a:off x="11103" y="3874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Rectangle 70"/>
              <p:cNvSpPr>
                <a:spLocks noChangeArrowheads="true"/>
              </p:cNvSpPr>
              <p:nvPr/>
            </p:nvSpPr>
            <p:spPr bwMode="auto">
              <a:xfrm>
                <a:off x="11103" y="4589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Rectangle 71"/>
              <p:cNvSpPr>
                <a:spLocks noChangeArrowheads="true"/>
              </p:cNvSpPr>
              <p:nvPr/>
            </p:nvSpPr>
            <p:spPr bwMode="auto">
              <a:xfrm>
                <a:off x="11103" y="4589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Rectangle 72"/>
              <p:cNvSpPr>
                <a:spLocks noChangeArrowheads="true"/>
              </p:cNvSpPr>
              <p:nvPr/>
            </p:nvSpPr>
            <p:spPr bwMode="auto">
              <a:xfrm>
                <a:off x="11103" y="5323"/>
                <a:ext cx="618" cy="5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Rectangle 73"/>
              <p:cNvSpPr>
                <a:spLocks noChangeArrowheads="true"/>
              </p:cNvSpPr>
              <p:nvPr/>
            </p:nvSpPr>
            <p:spPr bwMode="auto">
              <a:xfrm>
                <a:off x="11103" y="532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ectangle 74"/>
              <p:cNvSpPr>
                <a:spLocks noChangeArrowheads="true"/>
              </p:cNvSpPr>
              <p:nvPr/>
            </p:nvSpPr>
            <p:spPr bwMode="auto">
              <a:xfrm>
                <a:off x="6591" y="3173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75"/>
              <p:cNvSpPr>
                <a:spLocks noChangeArrowheads="true"/>
              </p:cNvSpPr>
              <p:nvPr/>
            </p:nvSpPr>
            <p:spPr bwMode="auto">
              <a:xfrm>
                <a:off x="6591" y="3173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76"/>
              <p:cNvSpPr>
                <a:spLocks noChangeArrowheads="true"/>
              </p:cNvSpPr>
              <p:nvPr/>
            </p:nvSpPr>
            <p:spPr bwMode="auto">
              <a:xfrm>
                <a:off x="6591" y="3889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77"/>
              <p:cNvSpPr>
                <a:spLocks noChangeArrowheads="true"/>
              </p:cNvSpPr>
              <p:nvPr/>
            </p:nvSpPr>
            <p:spPr bwMode="auto">
              <a:xfrm>
                <a:off x="6591" y="3889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78"/>
              <p:cNvSpPr>
                <a:spLocks noChangeArrowheads="true"/>
              </p:cNvSpPr>
              <p:nvPr/>
            </p:nvSpPr>
            <p:spPr bwMode="auto">
              <a:xfrm>
                <a:off x="6591" y="4605"/>
                <a:ext cx="615" cy="557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79"/>
              <p:cNvSpPr>
                <a:spLocks noChangeArrowheads="true"/>
              </p:cNvSpPr>
              <p:nvPr/>
            </p:nvSpPr>
            <p:spPr bwMode="auto">
              <a:xfrm>
                <a:off x="6606" y="4605"/>
                <a:ext cx="615" cy="557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ectangle 80"/>
              <p:cNvSpPr>
                <a:spLocks noChangeArrowheads="true"/>
              </p:cNvSpPr>
              <p:nvPr/>
            </p:nvSpPr>
            <p:spPr bwMode="auto">
              <a:xfrm>
                <a:off x="6598" y="5323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Rectangle 81"/>
              <p:cNvSpPr>
                <a:spLocks noChangeArrowheads="true"/>
              </p:cNvSpPr>
              <p:nvPr/>
            </p:nvSpPr>
            <p:spPr bwMode="auto">
              <a:xfrm>
                <a:off x="6598" y="5323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Line 82"/>
              <p:cNvSpPr>
                <a:spLocks noChangeShapeType="true"/>
              </p:cNvSpPr>
              <p:nvPr/>
            </p:nvSpPr>
            <p:spPr bwMode="auto">
              <a:xfrm flipH="true">
                <a:off x="6335" y="333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4" name="Line 83"/>
              <p:cNvSpPr>
                <a:spLocks noChangeShapeType="true"/>
              </p:cNvSpPr>
              <p:nvPr/>
            </p:nvSpPr>
            <p:spPr bwMode="auto">
              <a:xfrm flipH="true">
                <a:off x="6335" y="355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5" name="Line 84"/>
              <p:cNvSpPr>
                <a:spLocks noChangeShapeType="true"/>
              </p:cNvSpPr>
              <p:nvPr/>
            </p:nvSpPr>
            <p:spPr bwMode="auto">
              <a:xfrm flipH="true">
                <a:off x="6332" y="404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6" name="Line 85"/>
              <p:cNvSpPr>
                <a:spLocks noChangeShapeType="true"/>
              </p:cNvSpPr>
              <p:nvPr/>
            </p:nvSpPr>
            <p:spPr bwMode="auto">
              <a:xfrm flipH="true">
                <a:off x="6332" y="4266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7" name="Line 86"/>
              <p:cNvSpPr>
                <a:spLocks noChangeShapeType="true"/>
              </p:cNvSpPr>
              <p:nvPr/>
            </p:nvSpPr>
            <p:spPr bwMode="auto">
              <a:xfrm flipH="true">
                <a:off x="6328" y="4774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8" name="Line 87"/>
              <p:cNvSpPr>
                <a:spLocks noChangeShapeType="true"/>
              </p:cNvSpPr>
              <p:nvPr/>
            </p:nvSpPr>
            <p:spPr bwMode="auto">
              <a:xfrm flipH="true">
                <a:off x="6328" y="499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9" name="Line 88"/>
              <p:cNvSpPr>
                <a:spLocks noChangeShapeType="true"/>
              </p:cNvSpPr>
              <p:nvPr/>
            </p:nvSpPr>
            <p:spPr bwMode="auto">
              <a:xfrm flipH="true">
                <a:off x="6332" y="5481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0" name="Line 89"/>
              <p:cNvSpPr>
                <a:spLocks noChangeShapeType="true"/>
              </p:cNvSpPr>
              <p:nvPr/>
            </p:nvSpPr>
            <p:spPr bwMode="auto">
              <a:xfrm flipH="true">
                <a:off x="6332" y="570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1" name="Line 90"/>
              <p:cNvSpPr>
                <a:spLocks noChangeShapeType="true"/>
              </p:cNvSpPr>
              <p:nvPr/>
            </p:nvSpPr>
            <p:spPr bwMode="auto">
              <a:xfrm flipH="true">
                <a:off x="11726" y="3550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2" name="Line 93"/>
              <p:cNvSpPr>
                <a:spLocks noChangeShapeType="true"/>
              </p:cNvSpPr>
              <p:nvPr/>
            </p:nvSpPr>
            <p:spPr bwMode="auto">
              <a:xfrm flipH="true">
                <a:off x="11726" y="4246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3" name="Line 95"/>
              <p:cNvSpPr>
                <a:spLocks noChangeShapeType="true"/>
              </p:cNvSpPr>
              <p:nvPr/>
            </p:nvSpPr>
            <p:spPr bwMode="auto">
              <a:xfrm flipH="true">
                <a:off x="11721" y="497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4" name="Line 97"/>
              <p:cNvSpPr>
                <a:spLocks noChangeShapeType="true"/>
              </p:cNvSpPr>
              <p:nvPr/>
            </p:nvSpPr>
            <p:spPr bwMode="auto">
              <a:xfrm flipH="true">
                <a:off x="11726" y="5682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5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06" y="4755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6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21" y="5488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7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585" y="4045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8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592" y="3304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9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3332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0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4284"/>
                <a:ext cx="618" cy="1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64" y="4764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2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5505"/>
                <a:ext cx="618" cy="244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06" y="4275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15" y="4761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5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5522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6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4803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7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4079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8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3361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9" name="Line 87"/>
              <p:cNvSpPr>
                <a:spLocks noChangeShapeType="true"/>
              </p:cNvSpPr>
              <p:nvPr/>
            </p:nvSpPr>
            <p:spPr bwMode="auto">
              <a:xfrm flipH="true">
                <a:off x="6588" y="3304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0" name="Line 87"/>
              <p:cNvSpPr>
                <a:spLocks noChangeShapeType="true"/>
              </p:cNvSpPr>
              <p:nvPr/>
            </p:nvSpPr>
            <p:spPr bwMode="auto">
              <a:xfrm flipH="true">
                <a:off x="6615" y="5481"/>
                <a:ext cx="592" cy="25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56" y="3333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2" name="Line 87"/>
              <p:cNvSpPr>
                <a:spLocks noChangeShapeType="true"/>
              </p:cNvSpPr>
              <p:nvPr/>
            </p:nvSpPr>
            <p:spPr bwMode="auto">
              <a:xfrm flipH="true">
                <a:off x="8852" y="3333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88" y="4038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4" name="Line 87"/>
              <p:cNvSpPr>
                <a:spLocks noChangeShapeType="true"/>
              </p:cNvSpPr>
              <p:nvPr/>
            </p:nvSpPr>
            <p:spPr bwMode="auto">
              <a:xfrm flipH="true">
                <a:off x="9984" y="4038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5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88" y="5477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6" name="Line 87"/>
              <p:cNvSpPr>
                <a:spLocks noChangeShapeType="true"/>
              </p:cNvSpPr>
              <p:nvPr/>
            </p:nvSpPr>
            <p:spPr bwMode="auto">
              <a:xfrm flipH="true">
                <a:off x="9984" y="5477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9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62" y="4045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0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3" y="4275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94" y="4796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2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10015" y="5026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94" y="3318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10015" y="3548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7" y="5495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" name="Line 87"/>
              <p:cNvSpPr>
                <a:spLocks noChangeShapeType="true"/>
              </p:cNvSpPr>
              <p:nvPr/>
            </p:nvSpPr>
            <p:spPr bwMode="auto">
              <a:xfrm flipH="true">
                <a:off x="8868" y="5534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3" y="4781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92" y="4787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</p:grpSp>
        <p:sp>
          <p:nvSpPr>
            <p:cNvPr id="67" name="Text Box 66"/>
            <p:cNvSpPr txBox="true"/>
            <p:nvPr/>
          </p:nvSpPr>
          <p:spPr>
            <a:xfrm>
              <a:off x="355" y="2913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i_data_bus[0*DATA_WIDTH+:DATA_WIDTH]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Text Box 67"/>
            <p:cNvSpPr txBox="true"/>
            <p:nvPr/>
          </p:nvSpPr>
          <p:spPr>
            <a:xfrm>
              <a:off x="355" y="3361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Text Box 68"/>
            <p:cNvSpPr txBox="true"/>
            <p:nvPr/>
          </p:nvSpPr>
          <p:spPr>
            <a:xfrm>
              <a:off x="355" y="5534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i_data_bus[7*DATA_WIDTH+:DATA_WIDTH]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63" y="4060"/>
              <a:ext cx="156" cy="938"/>
              <a:chOff x="3163" y="4060"/>
              <a:chExt cx="156" cy="938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163" y="4451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163" y="4842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63" y="4060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 Box 76"/>
            <p:cNvSpPr txBox="true"/>
            <p:nvPr/>
          </p:nvSpPr>
          <p:spPr>
            <a:xfrm>
              <a:off x="11981" y="3312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o_data_bus[0*DATA_WIDTH+:DATA_WIDTH]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Text Box 77"/>
            <p:cNvSpPr txBox="true"/>
            <p:nvPr/>
          </p:nvSpPr>
          <p:spPr>
            <a:xfrm>
              <a:off x="11981" y="3986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11981" y="5477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o_data_bus[7*DATA_WIDTH+:DATA_WIDTH]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Text Box 80"/>
            <p:cNvSpPr txBox="true"/>
            <p:nvPr/>
          </p:nvSpPr>
          <p:spPr>
            <a:xfrm>
              <a:off x="11981" y="4736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Text Box 107"/>
          <p:cNvSpPr txBox="true"/>
          <p:nvPr/>
        </p:nvSpPr>
        <p:spPr>
          <a:xfrm>
            <a:off x="3932555" y="1154113"/>
            <a:ext cx="879475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[1:0]=01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[3:2]=10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[5:4]=00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[7:6]=01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1" name="Text Box 110"/>
          <p:cNvSpPr txBox="true"/>
          <p:nvPr/>
        </p:nvSpPr>
        <p:spPr>
          <a:xfrm>
            <a:off x="4636770" y="115538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[9:8]=01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[11:10]=11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[13:12]=00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[15:14]=01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4" name="Text Box 113"/>
          <p:cNvSpPr txBox="true"/>
          <p:nvPr/>
        </p:nvSpPr>
        <p:spPr>
          <a:xfrm>
            <a:off x="5530850" y="115411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[17:16]=01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[19:18]=10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[21:20]=00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[23:22]=01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5" name="Text Box 114"/>
          <p:cNvSpPr txBox="true"/>
          <p:nvPr/>
        </p:nvSpPr>
        <p:spPr>
          <a:xfrm>
            <a:off x="6415405" y="115411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[25:24]=10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[27:26]=01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[29:28]=10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[31:30]=01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6" name="Text Box 115"/>
          <p:cNvSpPr txBox="true"/>
          <p:nvPr/>
        </p:nvSpPr>
        <p:spPr>
          <a:xfrm>
            <a:off x="1216660" y="5855653"/>
            <a:ext cx="9104630" cy="8655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grpSp>
        <p:nvGrpSpPr>
          <p:cNvPr id="381" name="Group 380"/>
          <p:cNvGrpSpPr/>
          <p:nvPr/>
        </p:nvGrpSpPr>
        <p:grpSpPr>
          <a:xfrm>
            <a:off x="2708910" y="4821555"/>
            <a:ext cx="6120130" cy="1034415"/>
            <a:chOff x="211" y="7736"/>
            <a:chExt cx="9638" cy="1629"/>
          </a:xfrm>
        </p:grpSpPr>
        <p:sp>
          <p:nvSpPr>
            <p:cNvPr id="117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8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9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23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Text Box 132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4" name="Text Box 133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Outline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838200" y="2464435"/>
            <a:ext cx="10515600" cy="3385820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en-US" altLang="en-US" sz="3200" dirty="0">
                <a:sym typeface="+mn-ea"/>
              </a:rPr>
              <a:t>Motivations</a:t>
            </a:r>
            <a:endParaRPr lang="en-US" altLang="en-US" sz="3200" dirty="0">
              <a:sym typeface="+mn-ea"/>
            </a:endParaRPr>
          </a:p>
          <a:p>
            <a:pPr algn="l">
              <a:buClrTx/>
              <a:buSzTx/>
            </a:pPr>
            <a:r>
              <a:rPr lang="en-US" altLang="en-US" sz="3200" dirty="0">
                <a:sym typeface="+mn-ea"/>
              </a:rPr>
              <a:t>Primitive Switches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Operations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Microarchitectures &amp; Functionalities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Examples</a:t>
            </a:r>
            <a:endParaRPr lang="en-US" altLang="en-US" sz="2000" dirty="0">
              <a:sym typeface="+mn-ea"/>
            </a:endParaRPr>
          </a:p>
          <a:p>
            <a:pPr lvl="0"/>
            <a:r>
              <a:rPr lang="en-US" altLang="en-US" sz="3200" dirty="0">
                <a:sym typeface="+mn-ea"/>
              </a:rPr>
              <a:t>Topology</a:t>
            </a:r>
            <a:endParaRPr lang="en-US" altLang="en-US" sz="3200"/>
          </a:p>
        </p:txBody>
      </p:sp>
      <p:sp>
        <p:nvSpPr>
          <p:cNvPr id="10" name="TextBox 248"/>
          <p:cNvSpPr txBox="true"/>
          <p:nvPr/>
        </p:nvSpPr>
        <p:spPr>
          <a:xfrm>
            <a:off x="892810" y="1242060"/>
            <a:ext cx="106654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</a:rPr>
              <a:t>RTL general microswitches libraries </a:t>
            </a:r>
            <a:endParaRPr lang="en-US" altLang="en-US" sz="2800" dirty="0">
              <a:latin typeface="Lato Black" panose="020F0A02020204030203" charset="0"/>
              <a:cs typeface="Lato Black" panose="020F0A02020204030203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</a:rPr>
              <a:t>for topologies of </a:t>
            </a: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  <a:sym typeface="+mn-ea"/>
              </a:rPr>
              <a:t>various domain-specfic architecture</a:t>
            </a:r>
            <a:endParaRPr lang="en-US" altLang="en-US" sz="2800" dirty="0">
              <a:latin typeface="Lato Black" panose="020F0A02020204030203" charset="0"/>
              <a:cs typeface="Lato Black" panose="020F0A0202020403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2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6" name="Text Box 115"/>
          <p:cNvSpPr txBox="true"/>
          <p:nvPr/>
        </p:nvSpPr>
        <p:spPr>
          <a:xfrm>
            <a:off x="-8890" y="6468745"/>
            <a:ext cx="122097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439285" y="1100455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313" y="966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235585" y="5433060"/>
            <a:ext cx="6120130" cy="1034415"/>
            <a:chOff x="211" y="7736"/>
            <a:chExt cx="9638" cy="1629"/>
          </a:xfrm>
        </p:grpSpPr>
        <p:sp>
          <p:nvSpPr>
            <p:cNvPr id="49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1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Text Box 64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Text Box 108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6265545" y="5433060"/>
            <a:ext cx="4237355" cy="1036320"/>
            <a:chOff x="9334" y="7733"/>
            <a:chExt cx="6673" cy="1632"/>
          </a:xfrm>
        </p:grpSpPr>
        <p:sp>
          <p:nvSpPr>
            <p:cNvPr id="3" name="Rectangle 81"/>
            <p:cNvSpPr>
              <a:spLocks noChangeArrowheads="true"/>
            </p:cNvSpPr>
            <p:nvPr/>
          </p:nvSpPr>
          <p:spPr bwMode="auto">
            <a:xfrm>
              <a:off x="10829" y="7733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" name="Line 87"/>
            <p:cNvSpPr>
              <a:spLocks noChangeShapeType="true"/>
            </p:cNvSpPr>
            <p:nvPr/>
          </p:nvSpPr>
          <p:spPr bwMode="auto">
            <a:xfrm flipH="true">
              <a:off x="10856" y="7877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7"/>
            <p:cNvSpPr>
              <a:spLocks noChangeShapeType="true"/>
            </p:cNvSpPr>
            <p:nvPr/>
          </p:nvSpPr>
          <p:spPr bwMode="auto">
            <a:xfrm flipH="true" flipV="true">
              <a:off x="10829" y="8009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81"/>
            <p:cNvSpPr>
              <a:spLocks noChangeArrowheads="true"/>
            </p:cNvSpPr>
            <p:nvPr/>
          </p:nvSpPr>
          <p:spPr bwMode="auto">
            <a:xfrm>
              <a:off x="12659" y="7744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8" name="Rectangle 81"/>
            <p:cNvSpPr>
              <a:spLocks noChangeArrowheads="true"/>
            </p:cNvSpPr>
            <p:nvPr/>
          </p:nvSpPr>
          <p:spPr bwMode="auto">
            <a:xfrm>
              <a:off x="14620" y="7752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Line 87"/>
            <p:cNvSpPr>
              <a:spLocks noChangeShapeType="true"/>
            </p:cNvSpPr>
            <p:nvPr/>
          </p:nvSpPr>
          <p:spPr bwMode="auto">
            <a:xfrm flipH="true" flipV="true">
              <a:off x="12677" y="8031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7"/>
            <p:cNvSpPr>
              <a:spLocks noChangeShapeType="true"/>
            </p:cNvSpPr>
            <p:nvPr/>
          </p:nvSpPr>
          <p:spPr bwMode="auto">
            <a:xfrm flipH="true">
              <a:off x="14657" y="7901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Line 88"/>
            <p:cNvSpPr>
              <a:spLocks noChangeShapeType="true"/>
            </p:cNvSpPr>
            <p:nvPr/>
          </p:nvSpPr>
          <p:spPr bwMode="auto">
            <a:xfrm flipH="true">
              <a:off x="1052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Line 88"/>
            <p:cNvSpPr>
              <a:spLocks noChangeShapeType="true"/>
            </p:cNvSpPr>
            <p:nvPr/>
          </p:nvSpPr>
          <p:spPr bwMode="auto">
            <a:xfrm flipH="true">
              <a:off x="11458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Line 88"/>
            <p:cNvSpPr>
              <a:spLocks noChangeShapeType="true"/>
            </p:cNvSpPr>
            <p:nvPr/>
          </p:nvSpPr>
          <p:spPr bwMode="auto">
            <a:xfrm flipH="true">
              <a:off x="11458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Line 88"/>
            <p:cNvSpPr>
              <a:spLocks noChangeShapeType="true"/>
            </p:cNvSpPr>
            <p:nvPr/>
          </p:nvSpPr>
          <p:spPr bwMode="auto">
            <a:xfrm flipH="true">
              <a:off x="1235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Line 88"/>
            <p:cNvSpPr>
              <a:spLocks noChangeShapeType="true"/>
            </p:cNvSpPr>
            <p:nvPr/>
          </p:nvSpPr>
          <p:spPr bwMode="auto">
            <a:xfrm flipH="true">
              <a:off x="1328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Line 88"/>
            <p:cNvSpPr>
              <a:spLocks noChangeShapeType="true"/>
            </p:cNvSpPr>
            <p:nvPr/>
          </p:nvSpPr>
          <p:spPr bwMode="auto">
            <a:xfrm flipH="true">
              <a:off x="1328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Line 88"/>
            <p:cNvSpPr>
              <a:spLocks noChangeShapeType="true"/>
            </p:cNvSpPr>
            <p:nvPr/>
          </p:nvSpPr>
          <p:spPr bwMode="auto">
            <a:xfrm flipH="true">
              <a:off x="14294" y="8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Line 88"/>
            <p:cNvSpPr>
              <a:spLocks noChangeShapeType="true"/>
            </p:cNvSpPr>
            <p:nvPr/>
          </p:nvSpPr>
          <p:spPr bwMode="auto">
            <a:xfrm flipH="true">
              <a:off x="15249" y="790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Line 88"/>
            <p:cNvSpPr>
              <a:spLocks noChangeShapeType="true"/>
            </p:cNvSpPr>
            <p:nvPr/>
          </p:nvSpPr>
          <p:spPr bwMode="auto">
            <a:xfrm flipH="true">
              <a:off x="1524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Text Box 435"/>
            <p:cNvSpPr txBox="true"/>
            <p:nvPr/>
          </p:nvSpPr>
          <p:spPr>
            <a:xfrm>
              <a:off x="9334" y="8391"/>
              <a:ext cx="6027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11              01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10  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7" name="Text Box 436"/>
            <p:cNvSpPr txBox="true"/>
            <p:nvPr/>
          </p:nvSpPr>
          <p:spPr>
            <a:xfrm>
              <a:off x="10409" y="8830"/>
              <a:ext cx="559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Multicast     LowOut       HighOut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Text Box 438"/>
          <p:cNvSpPr txBox="true"/>
          <p:nvPr/>
        </p:nvSpPr>
        <p:spPr>
          <a:xfrm>
            <a:off x="624840" y="164052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0" name="Text Box 439"/>
          <p:cNvSpPr txBox="true"/>
          <p:nvPr/>
        </p:nvSpPr>
        <p:spPr>
          <a:xfrm>
            <a:off x="636270" y="107727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1" name="Text Box 440"/>
          <p:cNvSpPr txBox="true"/>
          <p:nvPr/>
        </p:nvSpPr>
        <p:spPr>
          <a:xfrm>
            <a:off x="624840" y="215868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2" name="Text Box 441"/>
          <p:cNvSpPr txBox="true"/>
          <p:nvPr/>
        </p:nvSpPr>
        <p:spPr>
          <a:xfrm>
            <a:off x="624840" y="271430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3" name="Text Box 442"/>
          <p:cNvSpPr txBox="true"/>
          <p:nvPr/>
        </p:nvSpPr>
        <p:spPr>
          <a:xfrm>
            <a:off x="624840" y="323246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i_data_bus[4*DATA_WIDTH+:DATA_WIDTH]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4" name="Text Box 443"/>
          <p:cNvSpPr txBox="true"/>
          <p:nvPr/>
        </p:nvSpPr>
        <p:spPr>
          <a:xfrm>
            <a:off x="624840" y="379634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i_data_bus[5*DATA_WIDTH+:DATA_WIDTH]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5" name="Text Box 444"/>
          <p:cNvSpPr txBox="true"/>
          <p:nvPr/>
        </p:nvSpPr>
        <p:spPr>
          <a:xfrm>
            <a:off x="624840" y="431450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i_data_bus[6*DATA_WIDTH+:DATA_WIDTH]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8" name="Text Box 447"/>
          <p:cNvSpPr txBox="true"/>
          <p:nvPr/>
        </p:nvSpPr>
        <p:spPr>
          <a:xfrm>
            <a:off x="624840" y="482504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i_data_bus[7*DATA_WIDTH+:DATA_WIDTH]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9" name="Text Box 448"/>
          <p:cNvSpPr txBox="true"/>
          <p:nvPr/>
        </p:nvSpPr>
        <p:spPr>
          <a:xfrm>
            <a:off x="7850505" y="144113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0" name="Text Box 449"/>
          <p:cNvSpPr txBox="true"/>
          <p:nvPr/>
        </p:nvSpPr>
        <p:spPr>
          <a:xfrm>
            <a:off x="7806690" y="251555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1" name="Text Box 450"/>
          <p:cNvSpPr txBox="true"/>
          <p:nvPr/>
        </p:nvSpPr>
        <p:spPr>
          <a:xfrm>
            <a:off x="7846060" y="358489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2" name="Text Box 451"/>
          <p:cNvSpPr txBox="true"/>
          <p:nvPr/>
        </p:nvSpPr>
        <p:spPr>
          <a:xfrm>
            <a:off x="7850505" y="466629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457" name="Group 456"/>
          <p:cNvGrpSpPr/>
          <p:nvPr/>
        </p:nvGrpSpPr>
        <p:grpSpPr>
          <a:xfrm>
            <a:off x="5510530" y="3915410"/>
            <a:ext cx="427990" cy="167005"/>
            <a:chOff x="8988" y="8507"/>
            <a:chExt cx="674" cy="263"/>
          </a:xfrm>
        </p:grpSpPr>
        <p:sp>
          <p:nvSpPr>
            <p:cNvPr id="455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4676140" y="4985385"/>
            <a:ext cx="1255395" cy="167005"/>
            <a:chOff x="7685" y="8507"/>
            <a:chExt cx="1977" cy="263"/>
          </a:xfrm>
        </p:grpSpPr>
        <p:sp>
          <p:nvSpPr>
            <p:cNvPr id="460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7"/>
            <p:cNvSpPr>
              <a:spLocks noChangeShapeType="true"/>
            </p:cNvSpPr>
            <p:nvPr/>
          </p:nvSpPr>
          <p:spPr bwMode="auto">
            <a:xfrm flipH="true" flipV="true">
              <a:off x="7685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5511165" y="3379470"/>
            <a:ext cx="427990" cy="167005"/>
            <a:chOff x="8988" y="8507"/>
            <a:chExt cx="674" cy="263"/>
          </a:xfrm>
        </p:grpSpPr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5516245" y="2279650"/>
            <a:ext cx="427990" cy="167005"/>
            <a:chOff x="8988" y="8507"/>
            <a:chExt cx="674" cy="263"/>
          </a:xfrm>
        </p:grpSpPr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69" name="Line 87"/>
          <p:cNvSpPr>
            <a:spLocks noChangeShapeType="true"/>
          </p:cNvSpPr>
          <p:nvPr/>
        </p:nvSpPr>
        <p:spPr bwMode="auto">
          <a:xfrm flipH="true" flipV="true">
            <a:off x="5511800" y="4610100"/>
            <a:ext cx="438785" cy="762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0" name="Line 87"/>
          <p:cNvSpPr>
            <a:spLocks noChangeShapeType="true"/>
          </p:cNvSpPr>
          <p:nvPr/>
        </p:nvSpPr>
        <p:spPr bwMode="auto">
          <a:xfrm flipH="true">
            <a:off x="5511165" y="4416425"/>
            <a:ext cx="438785" cy="18161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1" name="Line 87"/>
          <p:cNvSpPr>
            <a:spLocks noChangeShapeType="true"/>
          </p:cNvSpPr>
          <p:nvPr/>
        </p:nvSpPr>
        <p:spPr bwMode="auto">
          <a:xfrm flipH="true" flipV="true">
            <a:off x="5511165" y="2837180"/>
            <a:ext cx="452755" cy="16764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2" name="Line 87"/>
          <p:cNvSpPr>
            <a:spLocks noChangeShapeType="true"/>
          </p:cNvSpPr>
          <p:nvPr/>
        </p:nvSpPr>
        <p:spPr bwMode="auto">
          <a:xfrm flipH="true" flipV="true">
            <a:off x="5525135" y="2831465"/>
            <a:ext cx="438150" cy="635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3" name="Line 87"/>
          <p:cNvSpPr>
            <a:spLocks noChangeShapeType="true"/>
          </p:cNvSpPr>
          <p:nvPr/>
        </p:nvSpPr>
        <p:spPr bwMode="auto">
          <a:xfrm flipH="true">
            <a:off x="5521325" y="192468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4" name="Line 87"/>
          <p:cNvSpPr>
            <a:spLocks noChangeShapeType="true"/>
          </p:cNvSpPr>
          <p:nvPr/>
        </p:nvSpPr>
        <p:spPr bwMode="auto">
          <a:xfrm flipH="true">
            <a:off x="5505450" y="1774190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5" name="Line 87"/>
          <p:cNvSpPr>
            <a:spLocks noChangeShapeType="true"/>
          </p:cNvSpPr>
          <p:nvPr/>
        </p:nvSpPr>
        <p:spPr bwMode="auto">
          <a:xfrm flipH="true">
            <a:off x="5521325" y="139763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6" name="Line 87"/>
          <p:cNvSpPr>
            <a:spLocks noChangeShapeType="true"/>
          </p:cNvSpPr>
          <p:nvPr/>
        </p:nvSpPr>
        <p:spPr bwMode="auto">
          <a:xfrm flipH="true">
            <a:off x="5525135" y="121729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8" name="Line 87"/>
          <p:cNvSpPr>
            <a:spLocks noChangeShapeType="true"/>
          </p:cNvSpPr>
          <p:nvPr/>
        </p:nvSpPr>
        <p:spPr bwMode="auto">
          <a:xfrm flipH="true" flipV="true">
            <a:off x="4671695" y="498729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9" name="Line 87"/>
          <p:cNvSpPr>
            <a:spLocks noChangeShapeType="true"/>
          </p:cNvSpPr>
          <p:nvPr/>
        </p:nvSpPr>
        <p:spPr bwMode="auto">
          <a:xfrm flipH="true" flipV="true">
            <a:off x="4671695" y="446722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0" name="Line 87"/>
          <p:cNvSpPr>
            <a:spLocks noChangeShapeType="true"/>
          </p:cNvSpPr>
          <p:nvPr/>
        </p:nvSpPr>
        <p:spPr bwMode="auto">
          <a:xfrm flipH="true" flipV="true">
            <a:off x="4643755" y="394208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1" name="Line 87"/>
          <p:cNvSpPr>
            <a:spLocks noChangeShapeType="true"/>
          </p:cNvSpPr>
          <p:nvPr/>
        </p:nvSpPr>
        <p:spPr bwMode="auto">
          <a:xfrm flipH="true" flipV="true">
            <a:off x="4631690" y="341630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2" name="Line 87"/>
          <p:cNvSpPr>
            <a:spLocks noChangeShapeType="true"/>
          </p:cNvSpPr>
          <p:nvPr/>
        </p:nvSpPr>
        <p:spPr bwMode="auto">
          <a:xfrm flipH="true" flipV="true">
            <a:off x="4663440" y="283083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3" name="Line 87"/>
          <p:cNvSpPr>
            <a:spLocks noChangeShapeType="true"/>
          </p:cNvSpPr>
          <p:nvPr/>
        </p:nvSpPr>
        <p:spPr bwMode="auto">
          <a:xfrm flipH="true" flipV="true">
            <a:off x="4659630" y="231203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4" name="Line 87"/>
          <p:cNvSpPr>
            <a:spLocks noChangeShapeType="true"/>
          </p:cNvSpPr>
          <p:nvPr/>
        </p:nvSpPr>
        <p:spPr bwMode="auto">
          <a:xfrm flipH="true" flipV="true">
            <a:off x="4659630" y="178117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5" name="Line 87"/>
          <p:cNvSpPr>
            <a:spLocks noChangeShapeType="true"/>
          </p:cNvSpPr>
          <p:nvPr/>
        </p:nvSpPr>
        <p:spPr bwMode="auto">
          <a:xfrm flipH="true" flipV="true">
            <a:off x="4654550" y="125412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7" name="Line 87"/>
          <p:cNvSpPr>
            <a:spLocks noChangeShapeType="true"/>
          </p:cNvSpPr>
          <p:nvPr/>
        </p:nvSpPr>
        <p:spPr bwMode="auto">
          <a:xfrm flipH="true" flipV="true">
            <a:off x="4688205" y="2837815"/>
            <a:ext cx="422910" cy="16700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6" name="Text Box 115"/>
          <p:cNvSpPr txBox="true"/>
          <p:nvPr/>
        </p:nvSpPr>
        <p:spPr>
          <a:xfrm>
            <a:off x="-8890" y="6468745"/>
            <a:ext cx="122097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439285" y="1100455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313" y="966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235585" y="5433060"/>
            <a:ext cx="6120130" cy="1034415"/>
            <a:chOff x="211" y="7736"/>
            <a:chExt cx="9638" cy="1629"/>
          </a:xfrm>
        </p:grpSpPr>
        <p:sp>
          <p:nvSpPr>
            <p:cNvPr id="49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1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Text Box 64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Text Box 108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6265545" y="5433060"/>
            <a:ext cx="4237355" cy="1036320"/>
            <a:chOff x="9334" y="7733"/>
            <a:chExt cx="6673" cy="1632"/>
          </a:xfrm>
        </p:grpSpPr>
        <p:sp>
          <p:nvSpPr>
            <p:cNvPr id="3" name="Rectangle 81"/>
            <p:cNvSpPr>
              <a:spLocks noChangeArrowheads="true"/>
            </p:cNvSpPr>
            <p:nvPr/>
          </p:nvSpPr>
          <p:spPr bwMode="auto">
            <a:xfrm>
              <a:off x="10829" y="7733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" name="Line 87"/>
            <p:cNvSpPr>
              <a:spLocks noChangeShapeType="true"/>
            </p:cNvSpPr>
            <p:nvPr/>
          </p:nvSpPr>
          <p:spPr bwMode="auto">
            <a:xfrm flipH="true">
              <a:off x="10856" y="7877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7"/>
            <p:cNvSpPr>
              <a:spLocks noChangeShapeType="true"/>
            </p:cNvSpPr>
            <p:nvPr/>
          </p:nvSpPr>
          <p:spPr bwMode="auto">
            <a:xfrm flipH="true" flipV="true">
              <a:off x="10829" y="8009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81"/>
            <p:cNvSpPr>
              <a:spLocks noChangeArrowheads="true"/>
            </p:cNvSpPr>
            <p:nvPr/>
          </p:nvSpPr>
          <p:spPr bwMode="auto">
            <a:xfrm>
              <a:off x="12659" y="7744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8" name="Rectangle 81"/>
            <p:cNvSpPr>
              <a:spLocks noChangeArrowheads="true"/>
            </p:cNvSpPr>
            <p:nvPr/>
          </p:nvSpPr>
          <p:spPr bwMode="auto">
            <a:xfrm>
              <a:off x="14620" y="7752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Line 87"/>
            <p:cNvSpPr>
              <a:spLocks noChangeShapeType="true"/>
            </p:cNvSpPr>
            <p:nvPr/>
          </p:nvSpPr>
          <p:spPr bwMode="auto">
            <a:xfrm flipH="true" flipV="true">
              <a:off x="12677" y="8031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7"/>
            <p:cNvSpPr>
              <a:spLocks noChangeShapeType="true"/>
            </p:cNvSpPr>
            <p:nvPr/>
          </p:nvSpPr>
          <p:spPr bwMode="auto">
            <a:xfrm flipH="true">
              <a:off x="14657" y="7901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Line 88"/>
            <p:cNvSpPr>
              <a:spLocks noChangeShapeType="true"/>
            </p:cNvSpPr>
            <p:nvPr/>
          </p:nvSpPr>
          <p:spPr bwMode="auto">
            <a:xfrm flipH="true">
              <a:off x="1052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Line 88"/>
            <p:cNvSpPr>
              <a:spLocks noChangeShapeType="true"/>
            </p:cNvSpPr>
            <p:nvPr/>
          </p:nvSpPr>
          <p:spPr bwMode="auto">
            <a:xfrm flipH="true">
              <a:off x="11458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Line 88"/>
            <p:cNvSpPr>
              <a:spLocks noChangeShapeType="true"/>
            </p:cNvSpPr>
            <p:nvPr/>
          </p:nvSpPr>
          <p:spPr bwMode="auto">
            <a:xfrm flipH="true">
              <a:off x="11458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Line 88"/>
            <p:cNvSpPr>
              <a:spLocks noChangeShapeType="true"/>
            </p:cNvSpPr>
            <p:nvPr/>
          </p:nvSpPr>
          <p:spPr bwMode="auto">
            <a:xfrm flipH="true">
              <a:off x="1235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Line 88"/>
            <p:cNvSpPr>
              <a:spLocks noChangeShapeType="true"/>
            </p:cNvSpPr>
            <p:nvPr/>
          </p:nvSpPr>
          <p:spPr bwMode="auto">
            <a:xfrm flipH="true">
              <a:off x="1328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Line 88"/>
            <p:cNvSpPr>
              <a:spLocks noChangeShapeType="true"/>
            </p:cNvSpPr>
            <p:nvPr/>
          </p:nvSpPr>
          <p:spPr bwMode="auto">
            <a:xfrm flipH="true">
              <a:off x="1328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Line 88"/>
            <p:cNvSpPr>
              <a:spLocks noChangeShapeType="true"/>
            </p:cNvSpPr>
            <p:nvPr/>
          </p:nvSpPr>
          <p:spPr bwMode="auto">
            <a:xfrm flipH="true">
              <a:off x="14294" y="8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Line 88"/>
            <p:cNvSpPr>
              <a:spLocks noChangeShapeType="true"/>
            </p:cNvSpPr>
            <p:nvPr/>
          </p:nvSpPr>
          <p:spPr bwMode="auto">
            <a:xfrm flipH="true">
              <a:off x="15249" y="790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Line 88"/>
            <p:cNvSpPr>
              <a:spLocks noChangeShapeType="true"/>
            </p:cNvSpPr>
            <p:nvPr/>
          </p:nvSpPr>
          <p:spPr bwMode="auto">
            <a:xfrm flipH="true">
              <a:off x="1524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Text Box 435"/>
            <p:cNvSpPr txBox="true"/>
            <p:nvPr/>
          </p:nvSpPr>
          <p:spPr>
            <a:xfrm>
              <a:off x="9334" y="8391"/>
              <a:ext cx="6027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11              01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10  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7" name="Text Box 436"/>
            <p:cNvSpPr txBox="true"/>
            <p:nvPr/>
          </p:nvSpPr>
          <p:spPr>
            <a:xfrm>
              <a:off x="10409" y="8830"/>
              <a:ext cx="559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Multicast     LowOut       HighOut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49" name="Text Box 448"/>
          <p:cNvSpPr txBox="true"/>
          <p:nvPr/>
        </p:nvSpPr>
        <p:spPr>
          <a:xfrm>
            <a:off x="7850505" y="144113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0" name="Text Box 449"/>
          <p:cNvSpPr txBox="true"/>
          <p:nvPr/>
        </p:nvSpPr>
        <p:spPr>
          <a:xfrm>
            <a:off x="7806690" y="251555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1" name="Text Box 450"/>
          <p:cNvSpPr txBox="true"/>
          <p:nvPr/>
        </p:nvSpPr>
        <p:spPr>
          <a:xfrm>
            <a:off x="7846060" y="358489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2" name="Text Box 451"/>
          <p:cNvSpPr txBox="true"/>
          <p:nvPr/>
        </p:nvSpPr>
        <p:spPr>
          <a:xfrm>
            <a:off x="7850505" y="466629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457" name="Group 456"/>
          <p:cNvGrpSpPr/>
          <p:nvPr/>
        </p:nvGrpSpPr>
        <p:grpSpPr>
          <a:xfrm>
            <a:off x="5510530" y="3915410"/>
            <a:ext cx="427990" cy="167005"/>
            <a:chOff x="8988" y="8507"/>
            <a:chExt cx="674" cy="263"/>
          </a:xfrm>
        </p:grpSpPr>
        <p:sp>
          <p:nvSpPr>
            <p:cNvPr id="455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4676140" y="4985385"/>
            <a:ext cx="1255395" cy="167005"/>
            <a:chOff x="7685" y="8507"/>
            <a:chExt cx="1977" cy="263"/>
          </a:xfrm>
        </p:grpSpPr>
        <p:sp>
          <p:nvSpPr>
            <p:cNvPr id="460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7"/>
            <p:cNvSpPr>
              <a:spLocks noChangeShapeType="true"/>
            </p:cNvSpPr>
            <p:nvPr/>
          </p:nvSpPr>
          <p:spPr bwMode="auto">
            <a:xfrm flipH="true" flipV="true">
              <a:off x="7685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5511165" y="3379470"/>
            <a:ext cx="427990" cy="167005"/>
            <a:chOff x="8988" y="8507"/>
            <a:chExt cx="674" cy="263"/>
          </a:xfrm>
        </p:grpSpPr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5516245" y="2279650"/>
            <a:ext cx="427990" cy="167005"/>
            <a:chOff x="8988" y="8507"/>
            <a:chExt cx="674" cy="263"/>
          </a:xfrm>
        </p:grpSpPr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69" name="Line 87"/>
          <p:cNvSpPr>
            <a:spLocks noChangeShapeType="true"/>
          </p:cNvSpPr>
          <p:nvPr/>
        </p:nvSpPr>
        <p:spPr bwMode="auto">
          <a:xfrm flipH="true" flipV="true">
            <a:off x="5511800" y="4610100"/>
            <a:ext cx="438785" cy="762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0" name="Line 87"/>
          <p:cNvSpPr>
            <a:spLocks noChangeShapeType="true"/>
          </p:cNvSpPr>
          <p:nvPr/>
        </p:nvSpPr>
        <p:spPr bwMode="auto">
          <a:xfrm flipH="true">
            <a:off x="5511165" y="4416425"/>
            <a:ext cx="438785" cy="18161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1" name="Line 87"/>
          <p:cNvSpPr>
            <a:spLocks noChangeShapeType="true"/>
          </p:cNvSpPr>
          <p:nvPr/>
        </p:nvSpPr>
        <p:spPr bwMode="auto">
          <a:xfrm flipH="true" flipV="true">
            <a:off x="5511165" y="2837180"/>
            <a:ext cx="452755" cy="16764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2" name="Line 87"/>
          <p:cNvSpPr>
            <a:spLocks noChangeShapeType="true"/>
          </p:cNvSpPr>
          <p:nvPr/>
        </p:nvSpPr>
        <p:spPr bwMode="auto">
          <a:xfrm flipH="true" flipV="true">
            <a:off x="5525135" y="2831465"/>
            <a:ext cx="438150" cy="635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3" name="Line 87"/>
          <p:cNvSpPr>
            <a:spLocks noChangeShapeType="true"/>
          </p:cNvSpPr>
          <p:nvPr/>
        </p:nvSpPr>
        <p:spPr bwMode="auto">
          <a:xfrm flipH="true">
            <a:off x="5521325" y="192468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4" name="Line 87"/>
          <p:cNvSpPr>
            <a:spLocks noChangeShapeType="true"/>
          </p:cNvSpPr>
          <p:nvPr/>
        </p:nvSpPr>
        <p:spPr bwMode="auto">
          <a:xfrm flipH="true">
            <a:off x="5505450" y="1774190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5" name="Line 87"/>
          <p:cNvSpPr>
            <a:spLocks noChangeShapeType="true"/>
          </p:cNvSpPr>
          <p:nvPr/>
        </p:nvSpPr>
        <p:spPr bwMode="auto">
          <a:xfrm flipH="true">
            <a:off x="5521325" y="139763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6" name="Line 87"/>
          <p:cNvSpPr>
            <a:spLocks noChangeShapeType="true"/>
          </p:cNvSpPr>
          <p:nvPr/>
        </p:nvSpPr>
        <p:spPr bwMode="auto">
          <a:xfrm flipH="true">
            <a:off x="5525135" y="121729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8" name="Line 87"/>
          <p:cNvSpPr>
            <a:spLocks noChangeShapeType="true"/>
          </p:cNvSpPr>
          <p:nvPr/>
        </p:nvSpPr>
        <p:spPr bwMode="auto">
          <a:xfrm flipH="true" flipV="true">
            <a:off x="4671695" y="498729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9" name="Line 87"/>
          <p:cNvSpPr>
            <a:spLocks noChangeShapeType="true"/>
          </p:cNvSpPr>
          <p:nvPr/>
        </p:nvSpPr>
        <p:spPr bwMode="auto">
          <a:xfrm flipH="true" flipV="true">
            <a:off x="4671695" y="446722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0" name="Line 87"/>
          <p:cNvSpPr>
            <a:spLocks noChangeShapeType="true"/>
          </p:cNvSpPr>
          <p:nvPr/>
        </p:nvSpPr>
        <p:spPr bwMode="auto">
          <a:xfrm flipH="true" flipV="true">
            <a:off x="4643755" y="394208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1" name="Line 87"/>
          <p:cNvSpPr>
            <a:spLocks noChangeShapeType="true"/>
          </p:cNvSpPr>
          <p:nvPr/>
        </p:nvSpPr>
        <p:spPr bwMode="auto">
          <a:xfrm flipH="true" flipV="true">
            <a:off x="4631690" y="341630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2" name="Line 87"/>
          <p:cNvSpPr>
            <a:spLocks noChangeShapeType="true"/>
          </p:cNvSpPr>
          <p:nvPr/>
        </p:nvSpPr>
        <p:spPr bwMode="auto">
          <a:xfrm flipH="true" flipV="true">
            <a:off x="4663440" y="283083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3" name="Line 87"/>
          <p:cNvSpPr>
            <a:spLocks noChangeShapeType="true"/>
          </p:cNvSpPr>
          <p:nvPr/>
        </p:nvSpPr>
        <p:spPr bwMode="auto">
          <a:xfrm flipH="true" flipV="true">
            <a:off x="4659630" y="231203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4" name="Line 87"/>
          <p:cNvSpPr>
            <a:spLocks noChangeShapeType="true"/>
          </p:cNvSpPr>
          <p:nvPr/>
        </p:nvSpPr>
        <p:spPr bwMode="auto">
          <a:xfrm flipH="true" flipV="true">
            <a:off x="4659630" y="178117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5" name="Line 87"/>
          <p:cNvSpPr>
            <a:spLocks noChangeShapeType="true"/>
          </p:cNvSpPr>
          <p:nvPr/>
        </p:nvSpPr>
        <p:spPr bwMode="auto">
          <a:xfrm flipH="true" flipV="true">
            <a:off x="4654550" y="125412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7" name="Line 87"/>
          <p:cNvSpPr>
            <a:spLocks noChangeShapeType="true"/>
          </p:cNvSpPr>
          <p:nvPr/>
        </p:nvSpPr>
        <p:spPr bwMode="auto">
          <a:xfrm flipH="true" flipV="true">
            <a:off x="4688205" y="2837815"/>
            <a:ext cx="422910" cy="16700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1606550" y="936625"/>
            <a:ext cx="1116965" cy="45453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[1:0]=01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[3:2]=01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[5:4]=10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[7:6]=11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[9:8]=01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[11:10]=01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[13:12]=10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[15:14]=11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145790" y="937260"/>
            <a:ext cx="1116965" cy="45453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[17:16]=10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[19:18]=10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[21:20]=01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[23:22]=00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[25:24]=01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[27:26]=01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[29:28]=11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[31:30]=01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Controller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115695"/>
            <a:ext cx="10515600" cy="5061585"/>
          </a:xfrm>
        </p:spPr>
        <p:txBody>
          <a:bodyPr/>
          <a:p>
            <a:r>
              <a:rPr lang="en-US" altLang="en-US"/>
              <a:t>BENES is recursively constructed -- 2 smaller-input BENES make a larger BENES</a:t>
            </a:r>
            <a:endParaRPr lang="en-US" altLang="en-US"/>
          </a:p>
          <a:p>
            <a:r>
              <a:rPr lang="en-US" altLang="en-US"/>
              <a:t>Generate control signals for outer stage -- divide the problem into 2 smaller input BENES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95905"/>
            <a:ext cx="4629785" cy="2221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2798445"/>
            <a:ext cx="3414395" cy="22193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24880" y="3887470"/>
            <a:ext cx="3181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310" y="2799080"/>
            <a:ext cx="1284605" cy="2032000"/>
          </a:xfrm>
          <a:prstGeom prst="rect">
            <a:avLst/>
          </a:prstGeom>
        </p:spPr>
      </p:pic>
      <p:cxnSp>
        <p:nvCxnSpPr>
          <p:cNvPr id="11" name="Curved Connector 10"/>
          <p:cNvCxnSpPr>
            <a:stCxn id="6" idx="0"/>
            <a:endCxn id="7" idx="0"/>
          </p:cNvCxnSpPr>
          <p:nvPr/>
        </p:nvCxnSpPr>
        <p:spPr>
          <a:xfrm rot="16200000" flipH="true">
            <a:off x="5346383" y="412433"/>
            <a:ext cx="2540" cy="4769485"/>
          </a:xfrm>
          <a:prstGeom prst="curvedConnector3">
            <a:avLst>
              <a:gd name="adj1" fmla="val -938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V="true">
            <a:off x="5347335" y="2553335"/>
            <a:ext cx="635" cy="4769485"/>
          </a:xfrm>
          <a:prstGeom prst="curvedConnector3">
            <a:avLst>
              <a:gd name="adj1" fmla="val 3760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Motivations</a:t>
            </a:r>
            <a:endParaRPr lang="en-US" altLang="en-US">
              <a:sym typeface="+mn-ea"/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469847" y="1102599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" name="Text Box 6"/>
          <p:cNvSpPr txBox="true"/>
          <p:nvPr/>
        </p:nvSpPr>
        <p:spPr>
          <a:xfrm>
            <a:off x="1800860" y="31464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== In degree</a:t>
            </a:r>
            <a:endParaRPr lang="en-US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920875" y="2846705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BENES Network [1]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67335" y="6418580"/>
            <a:ext cx="11531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/>
              <a:t>[1] </a:t>
            </a:r>
            <a:r>
              <a:rPr lang="en-US" sz="1000"/>
              <a:t>http://homepages.inf.ed.ac.uk/cgi/rni/comp-arch.pl?Networks/benes.html,Networks/benes-f.html,Networks/menu-dyn.html</a:t>
            </a:r>
            <a:endParaRPr lang="en-US" sz="1000"/>
          </a:p>
          <a:p>
            <a:r>
              <a:rPr lang="en-US" altLang="en-US" sz="1000"/>
              <a:t>[2] Kwon, H., Samajdar, A., &amp; Krishna, T. (2018). Maeri: Enabling flexible dataflow mapping over dnn accelerators via reconfigurable interconnects. ACM SIGPLAN Notices, 53(2), 461-475.</a:t>
            </a:r>
            <a:endParaRPr lang="en-US" altLang="en-US" sz="1000"/>
          </a:p>
        </p:txBody>
      </p:sp>
      <p:pic>
        <p:nvPicPr>
          <p:cNvPr id="15" name="Picture 1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0" y="1329055"/>
            <a:ext cx="6585585" cy="1285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3769360"/>
            <a:ext cx="5321935" cy="1431290"/>
          </a:xfrm>
          <a:prstGeom prst="rect">
            <a:avLst/>
          </a:prstGeom>
        </p:spPr>
      </p:pic>
      <p:sp>
        <p:nvSpPr>
          <p:cNvPr id="137" name="Text Box 136"/>
          <p:cNvSpPr txBox="true"/>
          <p:nvPr/>
        </p:nvSpPr>
        <p:spPr>
          <a:xfrm>
            <a:off x="7574280" y="31464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&lt; In degree</a:t>
            </a:r>
            <a:endParaRPr lang="en-US" altLang="en-US"/>
          </a:p>
        </p:txBody>
      </p:sp>
      <p:sp>
        <p:nvSpPr>
          <p:cNvPr id="138" name="Text Box 137"/>
          <p:cNvSpPr txBox="true"/>
          <p:nvPr/>
        </p:nvSpPr>
        <p:spPr>
          <a:xfrm>
            <a:off x="1920875" y="5712460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&gt; In degree</a:t>
            </a:r>
            <a:endParaRPr lang="en-US" altLang="en-US"/>
          </a:p>
        </p:txBody>
      </p:sp>
      <p:sp>
        <p:nvSpPr>
          <p:cNvPr id="139" name="Text Box 138"/>
          <p:cNvSpPr txBox="true"/>
          <p:nvPr/>
        </p:nvSpPr>
        <p:spPr>
          <a:xfrm>
            <a:off x="7366635" y="2821940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MAERI Distritbute Network [2]</a:t>
            </a:r>
            <a:endParaRPr lang="en-US" altLang="en-US"/>
          </a:p>
        </p:txBody>
      </p:sp>
      <p:sp>
        <p:nvSpPr>
          <p:cNvPr id="140" name="Text Box 139"/>
          <p:cNvSpPr txBox="true"/>
          <p:nvPr/>
        </p:nvSpPr>
        <p:spPr>
          <a:xfrm>
            <a:off x="1641475" y="5344160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MAERI Reduction Network[2]</a:t>
            </a:r>
            <a:endParaRPr lang="en-US" altLang="en-US"/>
          </a:p>
        </p:txBody>
      </p:sp>
      <p:sp>
        <p:nvSpPr>
          <p:cNvPr id="503" name="Text Box 502"/>
          <p:cNvSpPr txBox="true"/>
          <p:nvPr/>
        </p:nvSpPr>
        <p:spPr>
          <a:xfrm>
            <a:off x="7642225" y="5419725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Network [1]</a:t>
            </a:r>
            <a:endParaRPr lang="en-US" altLang="en-US"/>
          </a:p>
        </p:txBody>
      </p:sp>
      <p:sp>
        <p:nvSpPr>
          <p:cNvPr id="504" name="Text Box 503"/>
          <p:cNvSpPr txBox="true"/>
          <p:nvPr/>
        </p:nvSpPr>
        <p:spPr>
          <a:xfrm>
            <a:off x="7366635" y="57880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&gt; In degree</a:t>
            </a:r>
            <a:endParaRPr lang="en-US" altLang="en-US"/>
          </a:p>
        </p:txBody>
      </p:sp>
      <p:grpSp>
        <p:nvGrpSpPr>
          <p:cNvPr id="508" name="Group 507"/>
          <p:cNvGrpSpPr/>
          <p:nvPr/>
        </p:nvGrpSpPr>
        <p:grpSpPr>
          <a:xfrm>
            <a:off x="7813675" y="3675380"/>
            <a:ext cx="2093595" cy="1722120"/>
            <a:chOff x="12305" y="5788"/>
            <a:chExt cx="3297" cy="2712"/>
          </a:xfrm>
        </p:grpSpPr>
        <p:sp>
          <p:nvSpPr>
            <p:cNvPr id="459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0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2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4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6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5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7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9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1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5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06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7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Operations</a:t>
            </a:r>
            <a:endParaRPr lang="en-US" altLang="en-US">
              <a:sym typeface="+mn-ea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4257040" y="-1388110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468630" y="314134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true">
            <a:off x="911860" y="289496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11860" y="358965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695180" y="3300095"/>
            <a:ext cx="24123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  <a:sym typeface="+mn-ea"/>
              </a:rPr>
              <a:t>distribute 2x2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4243070" y="-2754630"/>
            <a:ext cx="127000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499485" y="17913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10535" y="207835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3943350" y="154495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962400" y="2239645"/>
            <a:ext cx="340360" cy="319405"/>
          </a:xfrm>
          <a:prstGeom prst="straightConnector1">
            <a:avLst/>
          </a:prstGeom>
          <a:ln w="44450">
            <a:solidFill>
              <a:srgbClr val="20202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695180" y="2059305"/>
            <a:ext cx="24117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distribute 1x2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69510" y="180149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79925" y="208851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true">
            <a:off x="5412740" y="155448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2740" y="224980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4284980" y="-10160"/>
            <a:ext cx="1242060" cy="9556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133850" y="45072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63340" y="426085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3888105" y="49999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62805" y="480123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881235" y="4768215"/>
            <a:ext cx="20167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_2x1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68600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98725" y="42621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523490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97555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30645" y="1817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41060" y="2104390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6873875" y="157099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73875" y="226568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60965" y="1668780"/>
            <a:ext cx="132143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In&lt;Out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8755" y="289496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23520" y="363410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23390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true">
            <a:off x="2166620" y="29216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66620" y="36163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453515" y="29216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true">
            <a:off x="1478280" y="36607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13710" y="314134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true">
            <a:off x="3456940" y="2894965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456940" y="358965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43835" y="289496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true">
            <a:off x="2768600" y="363410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22338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true">
            <a:off x="4666615" y="29216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66615" y="3616325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53510" y="292163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3978275" y="36607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04485" y="314642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true">
            <a:off x="5847715" y="290004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47715" y="359473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134610" y="290004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true">
            <a:off x="5159375" y="363918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260965" y="2916555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In=Out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157460" y="753745"/>
            <a:ext cx="148844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Degree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249535" y="4331335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In&gt;Out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586855" y="316865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true">
            <a:off x="7030085" y="292227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030085" y="361696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16980" y="292227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true">
            <a:off x="6341745" y="366141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708900" y="316865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true">
            <a:off x="8152130" y="292227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152130" y="361696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439025" y="292227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true">
            <a:off x="7463790" y="366141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37930" y="32010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true">
            <a:off x="9281160" y="295465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281160" y="364934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568055" y="29546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true">
            <a:off x="8592820" y="36937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193290" y="1164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672715" y="902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112895" y="1164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598035" y="902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971540" y="117665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485890" y="90297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6830695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560185" y="42621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true">
            <a:off x="6584950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359650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437505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167630" y="42621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true">
            <a:off x="5192395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66460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 rot="16200000">
            <a:off x="4295775" y="1322070"/>
            <a:ext cx="1242060" cy="9556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144645" y="583946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874135" y="559308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true">
            <a:off x="3898900" y="633222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673600" y="613346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779395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509520" y="559435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2534285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08350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841490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570980" y="559435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true">
            <a:off x="6595745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7370445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448300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5178425" y="559435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true">
            <a:off x="5203190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77255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9620885" y="5991860"/>
            <a:ext cx="26009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Reduction_2x1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280650" y="5554980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In&gt;Out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2187575" y="1164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107180" y="1164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965825" y="117665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480175" y="90297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Micro-architecture -Distribute 1x2</a:t>
            </a:r>
            <a:endParaRPr lang="en-US" altLang="en-US">
              <a:sym typeface="+mn-ea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2353945" y="1437005"/>
            <a:ext cx="1270000" cy="45758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396365" y="345376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07415" y="374078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1840230" y="320738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859280" y="3902075"/>
            <a:ext cx="340360" cy="319405"/>
          </a:xfrm>
          <a:prstGeom prst="straightConnector1">
            <a:avLst/>
          </a:prstGeom>
          <a:ln w="44450">
            <a:solidFill>
              <a:srgbClr val="20202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66390" y="346392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76805" y="375094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true">
            <a:off x="3309620" y="32169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09620" y="391223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27525" y="34798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37940" y="3766820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4770755" y="32334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0755" y="39281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116330" y="2815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595755" y="2553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035935" y="2815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21075" y="2553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6676477" y="231696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38607" y="260669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39163" y="2554212"/>
            <a:ext cx="138970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42345" y="2915809"/>
            <a:ext cx="4416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apezoid 9"/>
          <p:cNvSpPr/>
          <p:nvPr/>
        </p:nvSpPr>
        <p:spPr>
          <a:xfrm rot="5400000">
            <a:off x="8370750" y="396843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272382" y="3902342"/>
            <a:ext cx="45712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798" y="4221728"/>
            <a:ext cx="138970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04700" y="2710681"/>
            <a:ext cx="7497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936844" y="4072424"/>
            <a:ext cx="71763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true">
            <a:off x="7331075" y="2532380"/>
            <a:ext cx="0" cy="169481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75671" y="3388510"/>
            <a:ext cx="463492" cy="0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 rot="5400000">
            <a:off x="8726254" y="4508129"/>
            <a:ext cx="260373" cy="585313"/>
            <a:chOff x="6731499" y="1695044"/>
            <a:chExt cx="233815" cy="525610"/>
          </a:xfrm>
        </p:grpSpPr>
        <p:sp>
          <p:nvSpPr>
            <p:cNvPr id="53" name="Rectangle 52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8856439" y="4387418"/>
            <a:ext cx="5382" cy="2652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 rot="5400000">
            <a:off x="8718297" y="1728324"/>
            <a:ext cx="260373" cy="585313"/>
            <a:chOff x="6731499" y="1695044"/>
            <a:chExt cx="233815" cy="525610"/>
          </a:xfrm>
        </p:grpSpPr>
        <p:sp>
          <p:nvSpPr>
            <p:cNvPr id="124" name="Rectangle 123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5" name="Isosceles Triangle 124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126" name="Straight Arrow Connector 125"/>
          <p:cNvCxnSpPr/>
          <p:nvPr/>
        </p:nvCxnSpPr>
        <p:spPr>
          <a:xfrm flipV="true">
            <a:off x="8835461" y="2151166"/>
            <a:ext cx="0" cy="29001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7434703" y="2724278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7464740" y="371447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54478" y="245458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654478" y="379921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404509" y="311065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759603" y="171230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83"/>
          <p:cNvSpPr txBox="true"/>
          <p:nvPr/>
        </p:nvSpPr>
        <p:spPr>
          <a:xfrm>
            <a:off x="6749416" y="572829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879626" y="1718700"/>
            <a:ext cx="1702909" cy="2051295"/>
            <a:chOff x="6479240" y="2009746"/>
            <a:chExt cx="1532618" cy="1846166"/>
          </a:xfrm>
        </p:grpSpPr>
        <p:sp>
          <p:nvSpPr>
            <p:cNvPr id="135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36" name="Straight Arrow Connector 135"/>
            <p:cNvCxnSpPr>
              <a:stCxn id="135" idx="2"/>
              <a:endCxn id="127" idx="1"/>
            </p:cNvCxnSpPr>
            <p:nvPr/>
          </p:nvCxnSpPr>
          <p:spPr>
            <a:xfrm>
              <a:off x="7010590" y="2591754"/>
              <a:ext cx="974408" cy="3726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5" idx="2"/>
              <a:endCxn id="128" idx="1"/>
            </p:cNvCxnSpPr>
            <p:nvPr/>
          </p:nvCxnSpPr>
          <p:spPr>
            <a:xfrm>
              <a:off x="7010590" y="2591754"/>
              <a:ext cx="1001268" cy="126415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92"/>
          <p:cNvSpPr txBox="true"/>
          <p:nvPr/>
        </p:nvSpPr>
        <p:spPr>
          <a:xfrm>
            <a:off x="8271671" y="1171280"/>
            <a:ext cx="1181378" cy="6451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Control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Signal</a:t>
            </a: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 A</a:t>
            </a:r>
            <a:endParaRPr lang="en-US" alt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TextBox 92"/>
          <p:cNvSpPr txBox="true"/>
          <p:nvPr/>
        </p:nvSpPr>
        <p:spPr>
          <a:xfrm>
            <a:off x="8242461" y="5039700"/>
            <a:ext cx="1181378" cy="6451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Control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Signal</a:t>
            </a: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 B</a:t>
            </a:r>
            <a:endParaRPr lang="en-US" alt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Micro-architecture - 2x1</a:t>
            </a:r>
            <a:endParaRPr lang="en-US" altLang="en-US">
              <a:sym typeface="+mn-ea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3448050" y="-534670"/>
            <a:ext cx="1242060" cy="57321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056890" y="20701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786380" y="18237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2811145" y="25628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585845" y="236410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91640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21765" y="182499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1446530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20595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753735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483225" y="18249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true">
            <a:off x="5507990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282690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360545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090670" y="18249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true">
            <a:off x="4115435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889500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>
            <a:off x="1390015" y="144780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69440" y="118618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09620" y="144780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94760" y="118618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168265" y="145986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82615" y="118618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8372701" y="92067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19795" y="2256790"/>
            <a:ext cx="1628140" cy="3575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FFFF"/>
                </a:solidFill>
                <a:latin typeface="Trebuchet MS" panose="020B0603020202020204"/>
              </a:rPr>
              <a:t>Control</a:t>
            </a:r>
            <a:endParaRPr lang="en-US" alt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Trapezoid 30"/>
          <p:cNvSpPr/>
          <p:nvPr/>
        </p:nvSpPr>
        <p:spPr>
          <a:xfrm rot="5400000">
            <a:off x="8933378" y="149965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862570" y="1460570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862570" y="1725993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169328" y="116405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65220" y="1481124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31" idx="3"/>
            <a:endCxn id="21" idx="0"/>
          </p:cNvCxnSpPr>
          <p:nvPr/>
        </p:nvCxnSpPr>
        <p:spPr>
          <a:xfrm>
            <a:off x="9324962" y="1895725"/>
            <a:ext cx="8890" cy="36131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0"/>
          </p:cNvCxnSpPr>
          <p:nvPr/>
        </p:nvCxnSpPr>
        <p:spPr>
          <a:xfrm>
            <a:off x="9413081" y="1588409"/>
            <a:ext cx="22619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510675" y="131881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2" name="TextBox 133"/>
          <p:cNvSpPr txBox="true"/>
          <p:nvPr/>
        </p:nvSpPr>
        <p:spPr>
          <a:xfrm>
            <a:off x="7779727" y="31535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589520" y="1010920"/>
            <a:ext cx="2540" cy="282829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16200000">
            <a:off x="3448050" y="2453005"/>
            <a:ext cx="1242060" cy="57321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292215" y="53625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390015" y="4435475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869440" y="4173855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309620" y="4435475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794760" y="4173855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168265" y="4447540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682615" y="4173855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3" name="Rectangle 82"/>
          <p:cNvSpPr/>
          <p:nvPr/>
        </p:nvSpPr>
        <p:spPr>
          <a:xfrm rot="16200000">
            <a:off x="9053195" y="4018915"/>
            <a:ext cx="840105" cy="193611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9102600" y="4907350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102600" y="5172773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409358" y="46108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405250" y="4927904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653111" y="5035189"/>
            <a:ext cx="22619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9750705" y="476559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8" name="TextBox 133"/>
          <p:cNvSpPr txBox="true"/>
          <p:nvPr/>
        </p:nvSpPr>
        <p:spPr>
          <a:xfrm>
            <a:off x="8020392" y="5588782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7588885" y="4185920"/>
            <a:ext cx="0" cy="2019935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064510" y="507936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794000" y="483298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true">
            <a:off x="2818765" y="557212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593465" y="5373370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1699260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429385" y="483425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1454150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228215" y="5374640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761355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5490845" y="48342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true">
            <a:off x="5515610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368165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4098290" y="48342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true">
            <a:off x="4123055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897120" y="5374640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9388475" y="4895215"/>
            <a:ext cx="264795" cy="28384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sp>
        <p:nvSpPr>
          <p:cNvPr id="147" name="Text Box 146"/>
          <p:cNvSpPr txBox="true"/>
          <p:nvPr/>
        </p:nvSpPr>
        <p:spPr>
          <a:xfrm>
            <a:off x="3540125" y="2952750"/>
            <a:ext cx="17583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Merge 2x1 </a:t>
            </a:r>
            <a:endParaRPr lang="en-US" altLang="en-US" sz="2400" b="1">
              <a:sym typeface="+mn-ea"/>
            </a:endParaRPr>
          </a:p>
        </p:txBody>
      </p:sp>
      <p:sp>
        <p:nvSpPr>
          <p:cNvPr id="148" name="Text Box 147"/>
          <p:cNvSpPr txBox="true"/>
          <p:nvPr/>
        </p:nvSpPr>
        <p:spPr>
          <a:xfrm>
            <a:off x="3286125" y="5988685"/>
            <a:ext cx="23501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Reduction 2x1 </a:t>
            </a:r>
            <a:endParaRPr lang="en-US" altLang="en-US" sz="24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1677015" cy="697865"/>
          </a:xfrm>
        </p:spPr>
        <p:txBody>
          <a:bodyPr>
            <a:normAutofit/>
          </a:bodyPr>
          <a:p>
            <a:r>
              <a:rPr lang="en-US" altLang="en-US"/>
              <a:t>Example: Router building leveraging microswitches[1]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8601075" y="6365875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20" name="Rectangle 319"/>
          <p:cNvSpPr/>
          <p:nvPr/>
        </p:nvSpPr>
        <p:spPr>
          <a:xfrm>
            <a:off x="915401" y="116524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711514" y="140360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120913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159247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1633566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1344207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1538673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166447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188780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188780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189645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187931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272793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272793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273658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271945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355958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355958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356823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35510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439971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439971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440836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439123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0690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224677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0690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224677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08253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226029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29175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09527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29175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09527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293103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10879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374467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39224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374467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39224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375819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393596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459317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47709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459317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47709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460669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478446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241424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244393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241424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244393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242191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245160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242191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245160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32493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327905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32493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327905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32570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32867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32570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32867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0935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12325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0935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12325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1012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1309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1012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1309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240343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2208972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2592311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6685" y="2634035"/>
            <a:ext cx="116840" cy="933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2353958"/>
            <a:ext cx="123143" cy="989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2538508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332759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133131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3516470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3558194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3268200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3462667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4265568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07110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4454442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4495532"/>
            <a:ext cx="116205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3747" y="4206173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7468" y="4400639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143231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121267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163809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123" y="1346423"/>
            <a:ext cx="185420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123" y="1664517"/>
            <a:ext cx="185420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1568336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242194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220230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262771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123" y="2335417"/>
            <a:ext cx="185420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123" y="2653511"/>
            <a:ext cx="185420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2557965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335630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13666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356208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3270417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3588510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3492329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423676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01712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444254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4150238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4468332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4372786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13836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237329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330766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418811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138254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237217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330653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418699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08100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486136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528678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4995115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5313208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5217027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03235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05666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486219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524553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5287261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4997267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5191733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49780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1345975"/>
            <a:ext cx="2172335" cy="99822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1345976"/>
            <a:ext cx="2159635" cy="19221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1771393"/>
            <a:ext cx="2145665" cy="24345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1771394"/>
            <a:ext cx="2118995" cy="32258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1344370"/>
            <a:ext cx="2159635" cy="9912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2335605"/>
            <a:ext cx="2159635" cy="9328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2761022"/>
            <a:ext cx="2145665" cy="14452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2761023"/>
            <a:ext cx="2118995" cy="22364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1344014"/>
            <a:ext cx="2188210" cy="1925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2344139"/>
            <a:ext cx="2200910" cy="9258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3695387"/>
            <a:ext cx="2181225" cy="8940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3695387"/>
            <a:ext cx="2153920" cy="16852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4575844"/>
            <a:ext cx="2153920" cy="8051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3651919"/>
            <a:ext cx="2194560" cy="9239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1727901"/>
            <a:ext cx="2194560" cy="24225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2727390"/>
            <a:ext cx="2207260" cy="14230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1727592"/>
            <a:ext cx="2205355" cy="326707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2727082"/>
            <a:ext cx="2218055" cy="226758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3651609"/>
            <a:ext cx="2205355" cy="176847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4589505"/>
            <a:ext cx="2192020" cy="8305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120913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325703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120371" y="569381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15006" y="605579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560955" y="564324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Distribute 1x2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2560955" y="600646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2x1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67335" y="6418580"/>
            <a:ext cx="115316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/>
              <a:t>[1] Microswtiches. Hyoukjun Kwon, </a:t>
            </a:r>
            <a:r>
              <a:rPr lang="en-US" sz="1000" dirty="0">
                <a:sym typeface="+mn-ea"/>
              </a:rPr>
              <a:t>Michael </a:t>
            </a:r>
            <a:r>
              <a:rPr lang="en-US" sz="1000" dirty="0" err="1">
                <a:sym typeface="+mn-ea"/>
              </a:rPr>
              <a:t>Pellauer</a:t>
            </a:r>
            <a:r>
              <a:rPr lang="en-US" altLang="en-US" sz="1000" dirty="0" err="1">
                <a:sym typeface="+mn-ea"/>
              </a:rPr>
              <a:t>, Tushar Krishna</a:t>
            </a:r>
            <a:endParaRPr lang="en-US" altLang="en-US" sz="1000" dirty="0" err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true"/>
      <p:bldP spid="55" grpId="0" bldLvl="0" animBg="true"/>
      <p:bldP spid="56" grpId="0" bldLvl="0" animBg="true"/>
      <p:bldP spid="178" grpId="0" bldLvl="0" animBg="true"/>
      <p:bldP spid="179" grpId="0" bldLvl="0" animBg="true"/>
      <p:bldP spid="180" grpId="0" bldLvl="0" animBg="true"/>
      <p:bldP spid="194" grpId="0" bldLvl="0" animBg="true"/>
      <p:bldP spid="195" grpId="0" bldLvl="0" animBg="true"/>
      <p:bldP spid="196" grpId="0" bldLvl="0" animBg="true"/>
      <p:bldP spid="200" grpId="0" bldLvl="0" animBg="true"/>
      <p:bldP spid="201" grpId="0" bldLvl="0" animBg="true"/>
      <p:bldP spid="202" grpId="0" bldLvl="0" animBg="true"/>
      <p:bldP spid="206" grpId="0" bldLvl="0" animBg="true"/>
      <p:bldP spid="207" grpId="0" bldLvl="0" animBg="true"/>
      <p:bldP spid="208" grpId="0" bldLvl="0" animBg="true"/>
      <p:bldP spid="217" grpId="0" bldLvl="0" animBg="true"/>
      <p:bldP spid="218" grpId="0" bldLvl="0" animBg="true"/>
      <p:bldP spid="219" grpId="0" bldLvl="0" animBg="true"/>
      <p:bldP spid="220" grpId="0" bldLvl="0" animBg="true"/>
      <p:bldP spid="223" grpId="0" bldLvl="0" animBg="tru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Distribute 2x2 -- Complex/Simple</a:t>
            </a:r>
            <a:endParaRPr lang="en-US" altLang="en-US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6153150" y="-2950845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474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true">
            <a:off x="2807970" y="13322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0797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4865" y="13322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11963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19500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4062730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062730" y="20535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49625" y="13589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3374390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0982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true">
            <a:off x="5353050" y="13322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305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39945" y="13322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true">
            <a:off x="466471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119495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true">
            <a:off x="6562725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62725" y="20535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849620" y="13589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true">
            <a:off x="5874385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300595" y="158369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true">
            <a:off x="7743825" y="13373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43825" y="203200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30720" y="133731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true">
            <a:off x="7055485" y="207645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482965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true">
            <a:off x="8926195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26195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213090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true">
            <a:off x="8237855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605010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true">
            <a:off x="10048240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048240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35135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9359900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734040" y="1638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true">
            <a:off x="11177270" y="1391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177270" y="2086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4165" y="1391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true">
            <a:off x="10488930" y="2131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16200000">
            <a:off x="3882390" y="1796415"/>
            <a:ext cx="1242060" cy="5092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364740" y="40551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true">
            <a:off x="2807970" y="38087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807970" y="45034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094865" y="38087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true">
            <a:off x="2119630" y="45478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619500" y="40817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true">
            <a:off x="4062730" y="38354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062730" y="45300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349625" y="38354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true">
            <a:off x="3374390" y="45745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4909820" y="40551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true">
            <a:off x="5353050" y="38087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353050" y="45034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639945" y="38087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true">
            <a:off x="4664710" y="45478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6119495" y="40817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true">
            <a:off x="6562725" y="38354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562725" y="45300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849620" y="38354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true">
            <a:off x="5874385" y="45745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6906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29438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883920" y="653796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803525" y="653796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662170" y="655002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176520" y="627634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645025" y="295402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6" name="Left Brace 185"/>
          <p:cNvSpPr/>
          <p:nvPr/>
        </p:nvSpPr>
        <p:spPr>
          <a:xfrm rot="16200000">
            <a:off x="309816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7" name="Left Brace 186"/>
          <p:cNvSpPr/>
          <p:nvPr/>
        </p:nvSpPr>
        <p:spPr>
          <a:xfrm rot="16200000">
            <a:off x="557847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364740" y="295402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9" name="Left Brace 188"/>
          <p:cNvSpPr/>
          <p:nvPr/>
        </p:nvSpPr>
        <p:spPr>
          <a:xfrm rot="16200000">
            <a:off x="9135110" y="461645"/>
            <a:ext cx="357505" cy="440944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103870" y="2954020"/>
            <a:ext cx="27165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(Single)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1920" y="1678305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Complex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21920" y="4114800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Simple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" name="Left Brace 193"/>
          <p:cNvSpPr/>
          <p:nvPr/>
        </p:nvSpPr>
        <p:spPr>
          <a:xfrm rot="16200000">
            <a:off x="2993390" y="43370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Left Brace 194"/>
          <p:cNvSpPr/>
          <p:nvPr/>
        </p:nvSpPr>
        <p:spPr>
          <a:xfrm rot="16200000">
            <a:off x="5540375" y="43370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575175" y="5459095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294890" y="5459095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669395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Microarchitecture Distribute 2x2 Complex</a:t>
            </a:r>
            <a:endParaRPr lang="en-US" altLang="en-US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6153150" y="-2950845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474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true">
            <a:off x="2807970" y="13322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0797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4865" y="13322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11963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19500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4062730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062730" y="20535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49625" y="13589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3374390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0982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true">
            <a:off x="5353050" y="13322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305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39945" y="13322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true">
            <a:off x="466471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119495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true">
            <a:off x="6562725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62725" y="20535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849620" y="13589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true">
            <a:off x="5874385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300595" y="158369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true">
            <a:off x="7743825" y="13373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43825" y="203200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30720" y="133731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true">
            <a:off x="7055485" y="207645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482965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true">
            <a:off x="8926195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26195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213090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true">
            <a:off x="8237855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605010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true">
            <a:off x="10048240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048240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35135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9359900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734040" y="1638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true">
            <a:off x="11177270" y="1391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177270" y="2086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4165" y="1391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true">
            <a:off x="10488930" y="2131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6906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29438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883920" y="653796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803525" y="653796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662170" y="655002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176520" y="627634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161540" y="295402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6" name="Left Brace 185"/>
          <p:cNvSpPr/>
          <p:nvPr/>
        </p:nvSpPr>
        <p:spPr>
          <a:xfrm rot="16200000">
            <a:off x="309816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7" name="Left Brace 186"/>
          <p:cNvSpPr/>
          <p:nvPr/>
        </p:nvSpPr>
        <p:spPr>
          <a:xfrm rot="16200000">
            <a:off x="557847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996180" y="295402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9" name="Left Brace 188"/>
          <p:cNvSpPr/>
          <p:nvPr/>
        </p:nvSpPr>
        <p:spPr>
          <a:xfrm rot="16200000">
            <a:off x="9135110" y="461645"/>
            <a:ext cx="357505" cy="440944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103870" y="2954020"/>
            <a:ext cx="27165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(Single)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1920" y="1678305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Complex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166393" y="3780095"/>
            <a:ext cx="3956357" cy="1863970"/>
            <a:chOff x="7413625" y="2145127"/>
            <a:chExt cx="3560721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7" idx="0"/>
              <a:endCxn id="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0702072" y="2737677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701887" y="3126031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</p:grpSp>
      <p:sp>
        <p:nvSpPr>
          <p:cNvPr id="155" name="TextBox 154"/>
          <p:cNvSpPr txBox="true"/>
          <p:nvPr/>
        </p:nvSpPr>
        <p:spPr>
          <a:xfrm>
            <a:off x="3619500" y="5643880"/>
            <a:ext cx="348932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Distribute 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2x2 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Complex 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5851525" y="474059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In_data(high)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5185728" y="530415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sym typeface="+mn-ea"/>
              </a:rPr>
              <a:t>In_data(low)</a:t>
            </a:r>
            <a:endParaRPr lang="en-US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5227955" y="374427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o_data(high)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3241993" y="431006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o_data(low)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8128000" y="4400868"/>
            <a:ext cx="1579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Distribute 1x2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8267065" y="4832033"/>
            <a:ext cx="1262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Merge 2x1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2364740" y="3642995"/>
            <a:ext cx="8648700" cy="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33"/>
          <p:cNvSpPr txBox="true"/>
          <p:nvPr/>
        </p:nvSpPr>
        <p:spPr>
          <a:xfrm>
            <a:off x="7411427" y="5488452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6777</Words>
  <Application>WPS Presentation</Application>
  <PresentationFormat>宽屏</PresentationFormat>
  <Paragraphs>1671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Lato Black</vt:lpstr>
      <vt:lpstr>Impact</vt:lpstr>
      <vt:lpstr>Courier 10 Pitch</vt:lpstr>
      <vt:lpstr>Trebuchet MS</vt:lpstr>
      <vt:lpstr>MS PGothic</vt:lpstr>
      <vt:lpstr>Droid Sans Fallback</vt:lpstr>
      <vt:lpstr>微软雅黑</vt:lpstr>
      <vt:lpstr>宋体</vt:lpstr>
      <vt:lpstr>Arial Unicode MS</vt:lpstr>
      <vt:lpstr>Arial Black</vt:lpstr>
      <vt:lpstr>Times New Roman</vt:lpstr>
      <vt:lpstr>Office Theme</vt:lpstr>
      <vt:lpstr>Primitive Switches for Accelerator Network ECE6115 - Building Blocks for Accelerator Network</vt:lpstr>
      <vt:lpstr>Outline</vt:lpstr>
      <vt:lpstr>Motivations</vt:lpstr>
      <vt:lpstr>Primitive Switches Operations</vt:lpstr>
      <vt:lpstr>Primitive Switches Micro-architecture -Distribute 1x2</vt:lpstr>
      <vt:lpstr>Primitive Switches Micro-architecture - 2x1</vt:lpstr>
      <vt:lpstr>Example: Router building leveraging microswitches[1]</vt:lpstr>
      <vt:lpstr>Primitive Switches Distribute 2x2 -- Complex/Simple</vt:lpstr>
      <vt:lpstr>Microarchitecture Distribute 2x2 Complex</vt:lpstr>
      <vt:lpstr>Microarchtecture Distribute 2x2 Complex</vt:lpstr>
      <vt:lpstr>Microarchitecture Distribute 2x2 Simple</vt:lpstr>
      <vt:lpstr>Topology -- BENES</vt:lpstr>
      <vt:lpstr>Topology -- Butterfly </vt:lpstr>
      <vt:lpstr>Topology Merge/Reduction Tree</vt:lpstr>
      <vt:lpstr>BENES MERGE</vt:lpstr>
      <vt:lpstr>Unfolded Butterfly Merge</vt:lpstr>
      <vt:lpstr>Linear Network</vt:lpstr>
      <vt:lpstr>Linear Network Multicasting</vt:lpstr>
      <vt:lpstr>Input Command signals</vt:lpstr>
      <vt:lpstr>Input Command signals</vt:lpstr>
      <vt:lpstr>Input Command signals</vt:lpstr>
      <vt:lpstr>BENES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jimmy</dc:creator>
  <cp:lastModifiedBy>jimmy</cp:lastModifiedBy>
  <cp:revision>1185</cp:revision>
  <dcterms:created xsi:type="dcterms:W3CDTF">2021-04-09T10:55:09Z</dcterms:created>
  <dcterms:modified xsi:type="dcterms:W3CDTF">2021-04-09T10:55:09Z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