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1020" r:id="rId5"/>
    <p:sldId id="1030" r:id="rId7"/>
    <p:sldId id="879" r:id="rId8"/>
    <p:sldId id="880" r:id="rId9"/>
    <p:sldId id="881" r:id="rId10"/>
    <p:sldId id="1061" r:id="rId11"/>
    <p:sldId id="882" r:id="rId12"/>
    <p:sldId id="994" r:id="rId13"/>
    <p:sldId id="1022" r:id="rId14"/>
    <p:sldId id="1015" r:id="rId15"/>
    <p:sldId id="1029" r:id="rId16"/>
    <p:sldId id="1089" r:id="rId17"/>
    <p:sldId id="1091" r:id="rId18"/>
    <p:sldId id="1088" r:id="rId19"/>
    <p:sldId id="1115" r:id="rId20"/>
    <p:sldId id="1114" r:id="rId21"/>
    <p:sldId id="1116" r:id="rId22"/>
    <p:sldId id="1118" r:id="rId23"/>
    <p:sldId id="1119" r:id="rId24"/>
    <p:sldId id="1142" r:id="rId25"/>
    <p:sldId id="1117" r:id="rId26"/>
    <p:sldId id="978" r:id="rId27"/>
    <p:sldId id="1019" r:id="rId28"/>
    <p:sldId id="1023" r:id="rId29"/>
    <p:sldId id="886" r:id="rId30"/>
    <p:sldId id="921" r:id="rId31"/>
    <p:sldId id="950" r:id="rId32"/>
    <p:sldId id="951" r:id="rId33"/>
    <p:sldId id="952" r:id="rId34"/>
    <p:sldId id="953" r:id="rId35"/>
    <p:sldId id="1024" r:id="rId36"/>
    <p:sldId id="962" r:id="rId37"/>
    <p:sldId id="892" r:id="rId38"/>
    <p:sldId id="998" r:id="rId39"/>
    <p:sldId id="893" r:id="rId40"/>
    <p:sldId id="999" r:id="rId41"/>
    <p:sldId id="1025" r:id="rId42"/>
    <p:sldId id="956" r:id="rId43"/>
    <p:sldId id="1008" r:id="rId44"/>
    <p:sldId id="960" r:id="rId45"/>
    <p:sldId id="974" r:id="rId46"/>
    <p:sldId id="98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ä¸­åº¦æ ·å¼ 2 - å¼ºè°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64"/>
  </p:normalViewPr>
  <p:slideViewPr>
    <p:cSldViewPr snapToGrid="0" snapToObjects="1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0" Type="http://schemas.openxmlformats.org/officeDocument/2006/relationships/tableStyles" Target="tableStyles.xml"/><Relationship Id="rId5" Type="http://schemas.openxmlformats.org/officeDocument/2006/relationships/slide" Target="slides/slide2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0D0AF-D03E-6A4F-9D92-14612C23AE6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73407-D999-7344-82FB-1D0851272A7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2D-edge</a:t>
            </a:r>
            <a:endParaRPr lang="en-US" dirty="0"/>
          </a:p>
          <a:p>
            <a:endParaRPr lang="en-US" dirty="0"/>
          </a:p>
          <a:p>
            <a:r>
              <a:rPr lang="en-US" dirty="0"/>
              <a:t>Excluded 3D because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Chip is 2D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We have only one source and one destination; it is natural to separate them into two dimensions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 works: Combining with hierarchical network topologies to minimize 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port naming convention.</a:t>
            </a: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What is at the end of the direction</a:t>
            </a: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port naming convention.</a:t>
            </a:r>
            <a:endParaRPr lang="en-US" dirty="0"/>
          </a:p>
          <a:p>
            <a:r>
              <a:rPr lang="en-US" dirty="0"/>
              <a:t>=&gt; What is at the end of the direction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100" b="1" dirty="0">
                <a:solidFill>
                  <a:srgbClr val="FF0000"/>
                </a:solidFill>
              </a:rPr>
              <a:t>No, traffic is not arbitrary and we have static knowledge about it</a:t>
            </a:r>
            <a:endParaRPr lang="en-US" sz="1100" b="1" baseline="-25000" dirty="0">
              <a:solidFill>
                <a:srgbClr val="FF0000"/>
              </a:solidFill>
            </a:endParaRPr>
          </a:p>
          <a:p>
            <a:r>
              <a:rPr lang="en-US" dirty="0"/>
              <a:t>Let’s rethink from the basics. We show you how your familiar router can </a:t>
            </a:r>
            <a:endParaRPr lang="en-US" dirty="0"/>
          </a:p>
          <a:p>
            <a:r>
              <a:rPr lang="en-US" dirty="0"/>
              <a:t>Trying to make primitive building blocks than a wormhole router, thus allow for static hardware savings</a:t>
            </a:r>
            <a:endParaRPr lang="en-US" dirty="0"/>
          </a:p>
          <a:p>
            <a:r>
              <a:rPr lang="en-US" dirty="0"/>
              <a:t>“composable”, but not as primitive. 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Erase -&gt; mention static knowledge about traffic 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4167" y="2336706"/>
            <a:ext cx="11054080" cy="4132139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178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4167" y="2336706"/>
            <a:ext cx="11054080" cy="4132139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178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Rectangle 6"/>
          <p:cNvSpPr/>
          <p:nvPr userDrawn="true"/>
        </p:nvSpPr>
        <p:spPr>
          <a:xfrm>
            <a:off x="7833032" y="6424130"/>
            <a:ext cx="3069851" cy="27571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r" defTabSz="5080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90" b="1" i="0" kern="0" dirty="0">
                <a:solidFill>
                  <a:schemeClr val="bg1"/>
                </a:solidFill>
                <a:latin typeface="Trebuchet MS" panose="020B0603020202020204"/>
              </a:rPr>
              <a:t>NVIDIA CONFIDENTIAL. DO NOT DISTRIBUTE.</a:t>
            </a:r>
            <a:endParaRPr lang="en-US" sz="890" b="1" i="0" kern="0" dirty="0">
              <a:solidFill>
                <a:schemeClr val="bg1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68960" y="2336705"/>
            <a:ext cx="11054080" cy="4104176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1" y="703918"/>
            <a:ext cx="6580130" cy="68736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68960" y="2336705"/>
            <a:ext cx="6562037" cy="4104176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1" y="1314815"/>
            <a:ext cx="6580130" cy="583848"/>
          </a:xfrm>
        </p:spPr>
        <p:txBody>
          <a:bodyPr/>
          <a:lstStyle>
            <a:lvl1pPr marL="0" indent="0" algn="l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27058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553721" y="2346291"/>
            <a:ext cx="5494514" cy="4103912"/>
          </a:xfrm>
        </p:spPr>
        <p:txBody>
          <a:bodyPr/>
          <a:lstStyle>
            <a:lvl1pPr marL="257810" indent="-257810">
              <a:buSzPct val="100000"/>
              <a:buFontTx/>
              <a:buBlip>
                <a:blip r:embed="rId2"/>
              </a:buBlip>
              <a:defRPr sz="2665" b="0">
                <a:solidFill>
                  <a:schemeClr val="bg1"/>
                </a:solidFill>
              </a:defRPr>
            </a:lvl1pPr>
            <a:lvl2pPr marL="892810" indent="-257810">
              <a:buSzPct val="100000"/>
              <a:buFontTx/>
              <a:buBlip>
                <a:blip r:embed="rId2"/>
              </a:buBlip>
              <a:defRPr sz="2220" b="0">
                <a:solidFill>
                  <a:schemeClr val="bg1"/>
                </a:solidFill>
              </a:defRPr>
            </a:lvl2pPr>
            <a:lvl3pPr marL="1395095" indent="-185420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3pPr>
            <a:lvl4pPr marL="1972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4pPr>
            <a:lvl5pPr marL="2353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43767" y="2346291"/>
            <a:ext cx="5494513" cy="4103912"/>
          </a:xfrm>
        </p:spPr>
        <p:txBody>
          <a:bodyPr/>
          <a:lstStyle>
            <a:lvl1pPr marL="257810" indent="-257810">
              <a:buSzPct val="100000"/>
              <a:buFontTx/>
              <a:buBlip>
                <a:blip r:embed="rId2"/>
              </a:buBlip>
              <a:defRPr sz="2665" b="0">
                <a:solidFill>
                  <a:schemeClr val="bg1"/>
                </a:solidFill>
              </a:defRPr>
            </a:lvl1pPr>
            <a:lvl2pPr marL="892810" indent="-257810">
              <a:buSzPct val="100000"/>
              <a:buFontTx/>
              <a:buBlip>
                <a:blip r:embed="rId2"/>
              </a:buBlip>
              <a:defRPr sz="2220" b="0">
                <a:solidFill>
                  <a:schemeClr val="bg1"/>
                </a:solidFill>
              </a:defRPr>
            </a:lvl2pPr>
            <a:lvl3pPr marL="1395095" indent="-185420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3pPr>
            <a:lvl4pPr marL="1972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4pPr>
            <a:lvl5pPr marL="2353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1743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726108" y="5947368"/>
            <a:ext cx="8739784" cy="410369"/>
          </a:xfrm>
        </p:spPr>
        <p:txBody>
          <a:bodyPr anchor="b"/>
          <a:lstStyle>
            <a:lvl1pPr algn="l">
              <a:defRPr sz="222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903635" y="5713473"/>
            <a:ext cx="8384731" cy="1156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5743860"/>
            <a:ext cx="11084560" cy="595034"/>
          </a:xfrm>
        </p:spPr>
        <p:txBody>
          <a:bodyPr anchor="ctr"/>
          <a:lstStyle>
            <a:lvl1pPr algn="l">
              <a:defRPr sz="355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true"/>
          </p:cNvPicPr>
          <p:nvPr userDrawn="true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true" noChangeArrowheads="true"/>
          </p:cNvSpPr>
          <p:nvPr>
            <p:ph type="title"/>
          </p:nvPr>
        </p:nvSpPr>
        <p:spPr bwMode="auto">
          <a:xfrm>
            <a:off x="555271" y="726147"/>
            <a:ext cx="11081461" cy="656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false" compatLnSpc="true">
            <a:noAutofit/>
          </a:bodyPr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574892" y="2224853"/>
            <a:ext cx="11054368" cy="43422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false" compatLnSpc="true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4" name="TextBox 3"/>
          <p:cNvSpPr txBox="true"/>
          <p:nvPr userDrawn="true"/>
        </p:nvSpPr>
        <p:spPr>
          <a:xfrm>
            <a:off x="10846949" y="6479175"/>
            <a:ext cx="356697" cy="17960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r"/>
            <a:fld id="{9EF62655-870B-4C06-BC3D-C67D37BAE36D}" type="slidenum">
              <a:rPr lang="en-US" sz="945" kern="1200" smtClean="0">
                <a:solidFill>
                  <a:schemeClr val="accent4"/>
                </a:solidFill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r>
              <a:rPr lang="en-US" sz="1165" cap="none" baseline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sz="1165" cap="non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000" b="1" cap="all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5pPr>
      <a:lvl6pPr marL="508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6pPr>
      <a:lvl7pPr marL="1016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7pPr>
      <a:lvl8pPr marL="1524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8pPr>
      <a:lvl9pPr marL="2032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9pPr>
    </p:titleStyle>
    <p:bodyStyle>
      <a:lvl1pPr marL="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2220" b="0">
          <a:solidFill>
            <a:schemeClr val="bg1"/>
          </a:solidFill>
          <a:latin typeface="Trebuchet MS" panose="020B0603020202020204" pitchFamily="34" charset="0"/>
          <a:ea typeface="+mn-ea"/>
          <a:cs typeface="+mn-cs"/>
        </a:defRPr>
      </a:lvl1pPr>
      <a:lvl2pPr marL="63500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2000" b="0">
          <a:solidFill>
            <a:schemeClr val="bg1"/>
          </a:solidFill>
          <a:latin typeface="Trebuchet MS" panose="020B0603020202020204" pitchFamily="34" charset="0"/>
        </a:defRPr>
      </a:lvl2pPr>
      <a:lvl3pPr marL="121031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1780" b="0">
          <a:solidFill>
            <a:schemeClr val="bg1"/>
          </a:solidFill>
          <a:latin typeface="Trebuchet MS" panose="020B0603020202020204" pitchFamily="34" charset="0"/>
        </a:defRPr>
      </a:lvl3pPr>
      <a:lvl4pPr marL="1972310" indent="-254000" algn="l" rtl="0" fontAlgn="base">
        <a:spcBef>
          <a:spcPct val="20000"/>
        </a:spcBef>
        <a:spcAft>
          <a:spcPct val="0"/>
        </a:spcAft>
        <a:buChar char="–"/>
        <a:defRPr sz="2220">
          <a:solidFill>
            <a:schemeClr val="bg1"/>
          </a:solidFill>
          <a:latin typeface="+mn-lt"/>
        </a:defRPr>
      </a:lvl4pPr>
      <a:lvl5pPr marL="2353310" indent="-254000" algn="l" rtl="0" fontAlgn="base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5pPr>
      <a:lvl6pPr marL="2861310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6pPr>
      <a:lvl7pPr marL="3369310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7pPr>
      <a:lvl8pPr marL="3876675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8pPr>
      <a:lvl9pPr marL="4384675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6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2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0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8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6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4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 Switches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Hyoukjun</a:t>
            </a:r>
            <a:r>
              <a:rPr lang="en-US" dirty="0"/>
              <a:t> Kwon</a:t>
            </a:r>
            <a:endParaRPr lang="en-US" dirty="0"/>
          </a:p>
          <a:p>
            <a:r>
              <a:rPr lang="en-US" dirty="0"/>
              <a:t>Michael </a:t>
            </a:r>
            <a:r>
              <a:rPr lang="en-US" dirty="0" err="1"/>
              <a:t>Pellauer</a:t>
            </a:r>
            <a:endParaRPr lang="en-US" dirty="0"/>
          </a:p>
          <a:p>
            <a:r>
              <a:rPr lang="en-US" dirty="0"/>
              <a:t>Tushar Krishna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B3B3B3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rgbClr val="B3B3B3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519073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Introducing </a:t>
            </a:r>
            <a:r>
              <a:rPr lang="en-US" cap="none" dirty="0" err="1"/>
              <a:t>Microswitches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5" name="Content Placeholder 2"/>
          <p:cNvSpPr>
            <a:spLocks noGrp="true"/>
          </p:cNvSpPr>
          <p:nvPr>
            <p:ph idx="1"/>
          </p:nvPr>
        </p:nvSpPr>
        <p:spPr>
          <a:xfrm>
            <a:off x="553720" y="2370058"/>
            <a:ext cx="9319528" cy="3793587"/>
          </a:xfrm>
        </p:spPr>
        <p:txBody>
          <a:bodyPr/>
          <a:lstStyle/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665" b="1" dirty="0" err="1"/>
              <a:t>Microswitch</a:t>
            </a:r>
            <a:r>
              <a:rPr lang="en-US" sz="2665" b="1" dirty="0"/>
              <a:t>: </a:t>
            </a:r>
            <a:r>
              <a:rPr lang="en-US" sz="2665" dirty="0"/>
              <a:t>A library of</a:t>
            </a:r>
            <a:r>
              <a:rPr lang="en-US" sz="2665" b="1" dirty="0"/>
              <a:t> 2x2 switches </a:t>
            </a:r>
            <a:r>
              <a:rPr lang="en-US" sz="2665" dirty="0"/>
              <a:t>that consist of primitive switches (merge/distribute) in various arrangements</a:t>
            </a:r>
            <a:endParaRPr lang="en-US" sz="2665" dirty="0"/>
          </a:p>
          <a:p>
            <a:pPr marL="1016000" lvl="1" indent="-381000">
              <a:buClrTx/>
              <a:buFont typeface="Arial" panose="020B0604020202020204" pitchFamily="34" charset="0"/>
              <a:buChar char="•"/>
            </a:pPr>
            <a:r>
              <a:rPr lang="en-US" sz="2445" dirty="0"/>
              <a:t>Also allows </a:t>
            </a:r>
            <a:r>
              <a:rPr lang="en-US" sz="2445" b="1" dirty="0"/>
              <a:t>pass-through</a:t>
            </a:r>
            <a:r>
              <a:rPr lang="en-US" sz="2445" dirty="0"/>
              <a:t> if bandwidth merges not desired</a:t>
            </a:r>
            <a:endParaRPr lang="en-US" sz="2445" dirty="0"/>
          </a:p>
          <a:p>
            <a:pPr marL="1016000" lvl="1" indent="-381000">
              <a:buClrTx/>
              <a:buFont typeface="Arial" panose="020B0604020202020204" pitchFamily="34" charset="0"/>
              <a:buChar char="•"/>
            </a:pPr>
            <a:r>
              <a:rPr lang="en-US" sz="2445" dirty="0"/>
              <a:t>Buffers can be added as a static parameter</a:t>
            </a:r>
            <a:endParaRPr lang="en-US" sz="2445" dirty="0"/>
          </a:p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890" b="1" dirty="0"/>
              <a:t>Fine-grained: </a:t>
            </a:r>
            <a:r>
              <a:rPr lang="en-US" sz="2890" dirty="0"/>
              <a:t>Allows for large degree of customization</a:t>
            </a:r>
            <a:endParaRPr lang="en-US" sz="2890" dirty="0"/>
          </a:p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890" b="1" dirty="0"/>
              <a:t>Composable: 2x2 </a:t>
            </a:r>
            <a:r>
              <a:rPr lang="en-US" sz="2890" dirty="0"/>
              <a:t>switches naturally express basic traffic flows in two dimensions</a:t>
            </a:r>
            <a:endParaRPr lang="en-US" sz="2890" dirty="0"/>
          </a:p>
        </p:txBody>
      </p:sp>
      <p:grpSp>
        <p:nvGrpSpPr>
          <p:cNvPr id="76" name="Group 75"/>
          <p:cNvGrpSpPr/>
          <p:nvPr/>
        </p:nvGrpSpPr>
        <p:grpSpPr>
          <a:xfrm>
            <a:off x="10000685" y="3562137"/>
            <a:ext cx="1893756" cy="1863970"/>
            <a:chOff x="7568590" y="2145127"/>
            <a:chExt cx="1704380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true"/>
          <p:nvPr/>
        </p:nvSpPr>
        <p:spPr>
          <a:xfrm rot="18900000">
            <a:off x="10845805" y="4870930"/>
            <a:ext cx="14199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Inputs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2" name="TextBox 91"/>
          <p:cNvSpPr txBox="true"/>
          <p:nvPr/>
        </p:nvSpPr>
        <p:spPr>
          <a:xfrm rot="18900000">
            <a:off x="9464646" y="3640666"/>
            <a:ext cx="14199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Outputs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Microswitch</a:t>
            </a:r>
            <a:r>
              <a:rPr lang="en-US" cap="none" dirty="0"/>
              <a:t> Library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Six 2x2 Switches (Ignoring Rotations)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94" name="Oval 93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9" name="Straight Arrow Connector 98"/>
            <p:cNvCxnSpPr>
              <a:stCxn id="97" idx="0"/>
              <a:endCxn id="96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endCxn id="96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6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05" name="Oval 104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7" name="Straight Arrow Connector 106"/>
            <p:cNvCxnSpPr>
              <a:stCxn id="106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6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112" name="Oval 11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16" name="Straight Arrow Connector 115"/>
            <p:cNvCxnSpPr>
              <a:stCxn id="115" idx="0"/>
              <a:endCxn id="114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5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1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1" name="Straight Arrow Connector 120"/>
            <p:cNvCxnSpPr>
              <a:stCxn id="120" idx="0"/>
              <a:endCxn id="114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124" name="Oval 123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7" name="Straight Arrow Connector 126"/>
            <p:cNvCxnSpPr>
              <a:stCxn id="126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6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0" name="Straight Arrow Connector 129"/>
            <p:cNvCxnSpPr>
              <a:stCxn id="129" idx="0"/>
              <a:endCxn id="126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133" name="Oval 132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5" name="Straight Arrow Connector 134"/>
            <p:cNvCxnSpPr>
              <a:stCxn id="134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endCxn id="143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4" name="Straight Arrow Connector 143"/>
            <p:cNvCxnSpPr>
              <a:stCxn id="134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43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1" name="TextBox 150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2" name="TextBox 151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3" name="TextBox 152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4" name="TextBox 153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5" name="TextBox 15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distribute 2x2 [COMPLEX]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26293" y="59874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799481" y="246281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511425" y="155924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45628" y="212280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887855" y="56292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98107" y="112871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4018281" y="1129030"/>
            <a:ext cx="4636134" cy="4533265"/>
            <a:chOff x="7673737" y="2276609"/>
            <a:chExt cx="1353582" cy="1346699"/>
          </a:xfrm>
        </p:grpSpPr>
        <p:sp>
          <p:nvSpPr>
            <p:cNvPr id="220" name="Oval 219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 flipH="true">
              <a:off x="8798725" y="2944393"/>
              <a:ext cx="22859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stCxn id="223" idx="0"/>
              <a:endCxn id="222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223" idx="2"/>
              <a:endCxn id="23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249" y="3416936"/>
              <a:ext cx="0" cy="206372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2" idx="0"/>
            </p:cNvCxnSpPr>
            <p:nvPr/>
          </p:nvCxnSpPr>
          <p:spPr>
            <a:xfrm flipH="true" flipV="true">
              <a:off x="8290367" y="2276609"/>
              <a:ext cx="17057" cy="230518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Oval 22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9" name="Straight Arrow Connector 228"/>
            <p:cNvCxnSpPr>
              <a:stCxn id="22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1" name="Straight Arrow Connector 230"/>
            <p:cNvCxnSpPr>
              <a:stCxn id="228" idx="0"/>
              <a:endCxn id="222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230" idx="2"/>
            </p:cNvCxnSpPr>
            <p:nvPr/>
          </p:nvCxnSpPr>
          <p:spPr>
            <a:xfrm flipH="true">
              <a:off x="7673737" y="2944393"/>
              <a:ext cx="17075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Text Box 237"/>
          <p:cNvSpPr txBox="true"/>
          <p:nvPr/>
        </p:nvSpPr>
        <p:spPr>
          <a:xfrm>
            <a:off x="7871778" y="2347278"/>
            <a:ext cx="23907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o_dis_high_data_high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39" name="Text Box 238"/>
          <p:cNvSpPr txBox="true"/>
          <p:nvPr/>
        </p:nvSpPr>
        <p:spPr>
          <a:xfrm>
            <a:off x="7871461" y="4184333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o_dis_high_data_low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0" name="Text Box 239"/>
          <p:cNvSpPr txBox="true"/>
          <p:nvPr/>
        </p:nvSpPr>
        <p:spPr>
          <a:xfrm>
            <a:off x="6518911" y="5256848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o_dis_low_data_high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41" name="Text Box 240"/>
          <p:cNvSpPr txBox="true"/>
          <p:nvPr/>
        </p:nvSpPr>
        <p:spPr>
          <a:xfrm>
            <a:off x="3880803" y="5256848"/>
            <a:ext cx="22498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o_dis_low_data_low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43" name="Straight Connector 242"/>
          <p:cNvCxnSpPr>
            <a:stCxn id="241" idx="0"/>
          </p:cNvCxnSpPr>
          <p:nvPr/>
        </p:nvCxnSpPr>
        <p:spPr>
          <a:xfrm flipV="true">
            <a:off x="5006340" y="4050665"/>
            <a:ext cx="717550" cy="120650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true" flipV="true">
            <a:off x="6264275" y="3747770"/>
            <a:ext cx="1402080" cy="157924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9" idx="1"/>
          </p:cNvCxnSpPr>
          <p:nvPr/>
        </p:nvCxnSpPr>
        <p:spPr>
          <a:xfrm flipH="true" flipV="true">
            <a:off x="6518910" y="3443605"/>
            <a:ext cx="1352550" cy="91059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38" idx="1"/>
          </p:cNvCxnSpPr>
          <p:nvPr/>
        </p:nvCxnSpPr>
        <p:spPr>
          <a:xfrm flipH="true">
            <a:off x="6864985" y="2517775"/>
            <a:ext cx="1007110" cy="34353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 Box 246"/>
          <p:cNvSpPr txBox="true"/>
          <p:nvPr/>
        </p:nvSpPr>
        <p:spPr>
          <a:xfrm>
            <a:off x="8714740" y="3216275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8" name="Text Box 247"/>
          <p:cNvSpPr txBox="true"/>
          <p:nvPr/>
        </p:nvSpPr>
        <p:spPr>
          <a:xfrm>
            <a:off x="5498783" y="578358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49" name="Text Box 248"/>
          <p:cNvSpPr txBox="true"/>
          <p:nvPr/>
        </p:nvSpPr>
        <p:spPr>
          <a:xfrm>
            <a:off x="6264275" y="100044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0" name="Text Box 249"/>
          <p:cNvSpPr txBox="true"/>
          <p:nvPr/>
        </p:nvSpPr>
        <p:spPr>
          <a:xfrm>
            <a:off x="3063558" y="344328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1" name="TextBox 154"/>
          <p:cNvSpPr txBox="true"/>
          <p:nvPr/>
        </p:nvSpPr>
        <p:spPr>
          <a:xfrm>
            <a:off x="5216541" y="631409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Control description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66933" y="52010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840121" y="191608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9228" y="2291655"/>
            <a:ext cx="2065939" cy="1863970"/>
            <a:chOff x="7413625" y="2145127"/>
            <a:chExt cx="1859345" cy="1677573"/>
          </a:xfrm>
        </p:grpSpPr>
        <p:sp>
          <p:nvSpPr>
            <p:cNvPr id="4" name="Oval 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2"/>
              <a:endCxn id="1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" name="Straight Arrow Connector 15"/>
            <p:cNvCxnSpPr>
              <a:stCxn id="13" idx="0"/>
              <a:endCxn id="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54"/>
          <p:cNvSpPr txBox="true"/>
          <p:nvPr/>
        </p:nvSpPr>
        <p:spPr>
          <a:xfrm>
            <a:off x="155274" y="4170965"/>
            <a:ext cx="22821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Pass_Switch(PS)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701448" y="2266890"/>
            <a:ext cx="2065939" cy="1863970"/>
            <a:chOff x="7413625" y="2145127"/>
            <a:chExt cx="1859345" cy="1677573"/>
          </a:xfrm>
        </p:grpSpPr>
        <p:sp>
          <p:nvSpPr>
            <p:cNvPr id="35" name="Oval 3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9" name="Straight Arrow Connector 38"/>
            <p:cNvCxnSpPr>
              <a:stCxn id="38" idx="0"/>
              <a:endCxn id="3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8" idx="2"/>
              <a:endCxn id="4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44" name="Straight Arrow Connector 43"/>
            <p:cNvCxnSpPr>
              <a:stCxn id="43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>
              <a:stCxn id="43" idx="0"/>
              <a:endCxn id="3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154"/>
          <p:cNvSpPr txBox="true"/>
          <p:nvPr/>
        </p:nvSpPr>
        <p:spPr>
          <a:xfrm>
            <a:off x="2419684" y="4170965"/>
            <a:ext cx="253365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Pass_Through(PT)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552065" y="1012508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86268" y="157607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928495" y="1619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57467" y="58197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5071903" y="2266890"/>
            <a:ext cx="2065939" cy="1863970"/>
            <a:chOff x="7413625" y="2145127"/>
            <a:chExt cx="1859345" cy="1677573"/>
          </a:xfrm>
        </p:grpSpPr>
        <p:sp>
          <p:nvSpPr>
            <p:cNvPr id="78" name="Oval 77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3" name="Straight Arrow Connector 102"/>
            <p:cNvCxnSpPr>
              <a:stCxn id="98" idx="0"/>
              <a:endCxn id="83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98" idx="2"/>
              <a:endCxn id="14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83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0" name="Straight Arrow Connector 139"/>
            <p:cNvCxnSpPr>
              <a:stCxn id="139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6" name="Straight Arrow Connector 145"/>
            <p:cNvCxnSpPr>
              <a:stCxn id="139" idx="0"/>
              <a:endCxn id="83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4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TextBox 154"/>
          <p:cNvSpPr txBox="true"/>
          <p:nvPr/>
        </p:nvSpPr>
        <p:spPr>
          <a:xfrm>
            <a:off x="5044139" y="4130960"/>
            <a:ext cx="20447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Pass_High(PH)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7349013" y="2231330"/>
            <a:ext cx="2065939" cy="1863970"/>
            <a:chOff x="7413625" y="2145127"/>
            <a:chExt cx="1859345" cy="1677573"/>
          </a:xfrm>
        </p:grpSpPr>
        <p:sp>
          <p:nvSpPr>
            <p:cNvPr id="159" name="Oval 15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62" name="Oval 16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3" name="Straight Arrow Connector 162"/>
            <p:cNvCxnSpPr>
              <a:stCxn id="162" idx="0"/>
              <a:endCxn id="16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162" idx="2"/>
              <a:endCxn id="16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stCxn id="16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8" name="Straight Arrow Connector 167"/>
            <p:cNvCxnSpPr>
              <a:stCxn id="16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41275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0" name="Straight Arrow Connector 169"/>
            <p:cNvCxnSpPr>
              <a:stCxn id="167" idx="0"/>
              <a:endCxn id="16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16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54"/>
          <p:cNvSpPr txBox="true"/>
          <p:nvPr/>
        </p:nvSpPr>
        <p:spPr>
          <a:xfrm>
            <a:off x="7364746" y="4095400"/>
            <a:ext cx="19577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Pass_Low(PL)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781208" y="4593530"/>
            <a:ext cx="2065939" cy="1863970"/>
            <a:chOff x="7413625" y="2145127"/>
            <a:chExt cx="1859345" cy="1677573"/>
          </a:xfrm>
        </p:grpSpPr>
        <p:sp>
          <p:nvSpPr>
            <p:cNvPr id="174" name="Oval 17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75" name="Straight Arrow Connector 17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8" name="Straight Arrow Connector 177"/>
            <p:cNvCxnSpPr>
              <a:stCxn id="177" idx="0"/>
              <a:endCxn id="17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177" idx="2"/>
              <a:endCxn id="18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41275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>
              <a:stCxn id="17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5" name="Straight Arrow Connector 184"/>
            <p:cNvCxnSpPr>
              <a:stCxn id="182" idx="0"/>
              <a:endCxn id="17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TextBox 154"/>
          <p:cNvSpPr txBox="true"/>
          <p:nvPr/>
        </p:nvSpPr>
        <p:spPr>
          <a:xfrm>
            <a:off x="-37449" y="6432835"/>
            <a:ext cx="362267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Pass_HighIn_LowOut(PHL)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88" name="Group 187"/>
          <p:cNvGrpSpPr/>
          <p:nvPr/>
        </p:nvGrpSpPr>
        <p:grpSpPr>
          <a:xfrm>
            <a:off x="4295933" y="4582735"/>
            <a:ext cx="2065939" cy="1863970"/>
            <a:chOff x="7413625" y="2145127"/>
            <a:chExt cx="1859345" cy="1677573"/>
          </a:xfrm>
        </p:grpSpPr>
        <p:sp>
          <p:nvSpPr>
            <p:cNvPr id="189" name="Oval 18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3" name="Straight Arrow Connector 192"/>
            <p:cNvCxnSpPr>
              <a:stCxn id="192" idx="0"/>
              <a:endCxn id="19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192" idx="2"/>
              <a:endCxn id="19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9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0" name="Straight Arrow Connector 199"/>
            <p:cNvCxnSpPr>
              <a:stCxn id="197" idx="0"/>
              <a:endCxn id="19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412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9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154"/>
          <p:cNvSpPr txBox="true"/>
          <p:nvPr/>
        </p:nvSpPr>
        <p:spPr>
          <a:xfrm>
            <a:off x="3479181" y="6446805"/>
            <a:ext cx="362267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Pass_LowIn_HighOut(PLH)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03" name="Group 202"/>
          <p:cNvGrpSpPr/>
          <p:nvPr/>
        </p:nvGrpSpPr>
        <p:grpSpPr>
          <a:xfrm>
            <a:off x="9635013" y="2231330"/>
            <a:ext cx="2065939" cy="1863970"/>
            <a:chOff x="7413625" y="2145127"/>
            <a:chExt cx="1859345" cy="1677573"/>
          </a:xfrm>
        </p:grpSpPr>
        <p:sp>
          <p:nvSpPr>
            <p:cNvPr id="204" name="Oval 20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05" name="Straight Arrow Connector 20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Oval 20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8" name="Straight Arrow Connector 207"/>
            <p:cNvCxnSpPr>
              <a:stCxn id="207" idx="0"/>
              <a:endCxn id="20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stCxn id="207" idx="2"/>
              <a:endCxn id="21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20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3" name="Straight Arrow Connector 212"/>
            <p:cNvCxnSpPr>
              <a:stCxn id="21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Oval 21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>
              <a:stCxn id="212" idx="0"/>
              <a:endCxn id="20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22225" cmpd="sng">
              <a:solidFill>
                <a:schemeClr val="accent1">
                  <a:lumMod val="50000"/>
                  <a:alpha val="99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21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TextBox 154"/>
          <p:cNvSpPr txBox="true"/>
          <p:nvPr/>
        </p:nvSpPr>
        <p:spPr>
          <a:xfrm>
            <a:off x="9733931" y="4120165"/>
            <a:ext cx="18014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No_Pass(NP)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491888" y="4577020"/>
            <a:ext cx="2065939" cy="1863970"/>
            <a:chOff x="7413625" y="2145127"/>
            <a:chExt cx="1859345" cy="1677573"/>
          </a:xfrm>
        </p:grpSpPr>
        <p:sp>
          <p:nvSpPr>
            <p:cNvPr id="22" name="Oval 2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" name="Straight Arrow Connector 25"/>
            <p:cNvCxnSpPr>
              <a:stCxn id="25" idx="0"/>
              <a:endCxn id="24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5" idx="2"/>
              <a:endCxn id="32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1" name="Straight Arrow Connector 30"/>
            <p:cNvCxnSpPr>
              <a:stCxn id="30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3" name="Straight Arrow Connector 32"/>
            <p:cNvCxnSpPr>
              <a:stCxn id="30" idx="0"/>
              <a:endCxn id="24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412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154"/>
          <p:cNvSpPr txBox="true"/>
          <p:nvPr/>
        </p:nvSpPr>
        <p:spPr>
          <a:xfrm>
            <a:off x="7044071" y="6441090"/>
            <a:ext cx="28848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Multicast_LowIn(ML)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9038113" y="27245"/>
            <a:ext cx="2065939" cy="1863970"/>
            <a:chOff x="7413625" y="2145127"/>
            <a:chExt cx="1859345" cy="1677573"/>
          </a:xfrm>
        </p:grpSpPr>
        <p:sp>
          <p:nvSpPr>
            <p:cNvPr id="56" name="Oval 55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59" idx="0"/>
              <a:endCxn id="58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50800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  <a:endCxn id="66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50800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5" name="Straight Arrow Connector 64"/>
            <p:cNvCxnSpPr>
              <a:stCxn id="64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7" name="Straight Arrow Connector 66"/>
            <p:cNvCxnSpPr>
              <a:stCxn id="64" idx="0"/>
              <a:endCxn id="58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154"/>
          <p:cNvSpPr txBox="true"/>
          <p:nvPr/>
        </p:nvSpPr>
        <p:spPr>
          <a:xfrm>
            <a:off x="8546799" y="1891315"/>
            <a:ext cx="29718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Multicast_HighIn(MH)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83235" y="31116"/>
            <a:ext cx="11084560" cy="656590"/>
          </a:xfrm>
        </p:spPr>
        <p:txBody>
          <a:bodyPr/>
          <a:p>
            <a:r>
              <a:rPr lang="en-US" altLang="en-US"/>
              <a:t>2x2 distribute control lut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483362" y="516796"/>
          <a:ext cx="11054080" cy="39624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22350"/>
                <a:gridCol w="2100580"/>
                <a:gridCol w="2118360"/>
                <a:gridCol w="2556510"/>
                <a:gridCol w="2509520"/>
                <a:gridCol w="74676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dis_high(i-valid)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dis_low(i-valid)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merge_high(i-valid)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merge_low(i-valid)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CMD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PS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PH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010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NP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xxx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PHL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01(1)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PLH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998378" y="4514790"/>
            <a:ext cx="2065939" cy="1863970"/>
            <a:chOff x="7413625" y="2145127"/>
            <a:chExt cx="1859345" cy="1677573"/>
          </a:xfrm>
        </p:grpSpPr>
        <p:sp>
          <p:nvSpPr>
            <p:cNvPr id="8" name="Oval 7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" name="Straight Arrow Connector 11"/>
            <p:cNvCxnSpPr>
              <a:stCxn id="11" idx="0"/>
              <a:endCxn id="10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1" idx="2"/>
              <a:endCxn id="1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" name="Straight Arrow Connector 19"/>
            <p:cNvCxnSpPr>
              <a:stCxn id="16" idx="0"/>
              <a:endCxn id="10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154"/>
          <p:cNvSpPr txBox="true"/>
          <p:nvPr/>
        </p:nvSpPr>
        <p:spPr>
          <a:xfrm>
            <a:off x="971566" y="637886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" name="Text Box 22"/>
          <p:cNvSpPr txBox="true"/>
          <p:nvPr/>
        </p:nvSpPr>
        <p:spPr>
          <a:xfrm>
            <a:off x="3014345" y="5218748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" name="Text Box 23"/>
          <p:cNvSpPr txBox="true"/>
          <p:nvPr/>
        </p:nvSpPr>
        <p:spPr>
          <a:xfrm>
            <a:off x="2017713" y="603885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6" name="Text Box 25"/>
          <p:cNvSpPr txBox="true"/>
          <p:nvPr/>
        </p:nvSpPr>
        <p:spPr>
          <a:xfrm>
            <a:off x="2059940" y="447897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73978" y="504475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706869" y="4500880"/>
            <a:ext cx="2152649" cy="2266949"/>
            <a:chOff x="7647339" y="2224100"/>
            <a:chExt cx="1352033" cy="1423902"/>
          </a:xfrm>
        </p:grpSpPr>
        <p:sp>
          <p:nvSpPr>
            <p:cNvPr id="45" name="Oval 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true">
              <a:off x="8798761" y="2944427"/>
              <a:ext cx="20061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1" name="Straight Arrow Connector 50"/>
            <p:cNvCxnSpPr>
              <a:stCxn id="48" idx="0"/>
              <a:endCxn id="4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8" idx="2"/>
              <a:endCxn id="5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true">
              <a:off x="8317374" y="3416668"/>
              <a:ext cx="0" cy="231334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true" flipV="true">
              <a:off x="8293444" y="2224100"/>
              <a:ext cx="13959" cy="28318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8" name="Straight Arrow Connector 57"/>
            <p:cNvCxnSpPr>
              <a:stCxn id="5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57" idx="0"/>
              <a:endCxn id="4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</p:cNvCxnSpPr>
            <p:nvPr/>
          </p:nvCxnSpPr>
          <p:spPr>
            <a:xfrm flipH="true">
              <a:off x="7647339" y="2944427"/>
              <a:ext cx="197421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>
          <a:xfrm flipV="true">
            <a:off x="8476615" y="4989830"/>
            <a:ext cx="621030" cy="452755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62"/>
          <p:cNvSpPr txBox="true"/>
          <p:nvPr/>
        </p:nvSpPr>
        <p:spPr>
          <a:xfrm>
            <a:off x="9097645" y="4810760"/>
            <a:ext cx="231076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dis_i_data_high(ctrl)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7974965" y="6186805"/>
            <a:ext cx="1106805" cy="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64"/>
          <p:cNvSpPr txBox="true"/>
          <p:nvPr/>
        </p:nvSpPr>
        <p:spPr>
          <a:xfrm>
            <a:off x="9133205" y="5966460"/>
            <a:ext cx="22402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l"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dis_i_data_low(ctrl)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6" name="Straight Connector 65"/>
          <p:cNvCxnSpPr>
            <a:endCxn id="67" idx="1"/>
          </p:cNvCxnSpPr>
          <p:nvPr/>
        </p:nvCxnSpPr>
        <p:spPr>
          <a:xfrm flipV="true">
            <a:off x="7947660" y="4626610"/>
            <a:ext cx="793115" cy="54229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66"/>
          <p:cNvSpPr txBox="true"/>
          <p:nvPr/>
        </p:nvSpPr>
        <p:spPr>
          <a:xfrm>
            <a:off x="8740775" y="4442460"/>
            <a:ext cx="266763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merge_i_data_high(ctrl)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7238365" y="5864860"/>
            <a:ext cx="0" cy="96647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68"/>
          <p:cNvSpPr txBox="true"/>
          <p:nvPr/>
        </p:nvSpPr>
        <p:spPr>
          <a:xfrm>
            <a:off x="4641215" y="6463030"/>
            <a:ext cx="259715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merge_i_data_low(ctrl)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distribute 2x2 [SIMPLE]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26293" y="59874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endCxn id="8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9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77" idx="4"/>
              <a:endCxn id="8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799481" y="246281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511425" y="155924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45628" y="212280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887855" y="56292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98107" y="112871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4018281" y="1129030"/>
            <a:ext cx="4636134" cy="4533265"/>
            <a:chOff x="7673737" y="2276609"/>
            <a:chExt cx="1353582" cy="1346699"/>
          </a:xfrm>
        </p:grpSpPr>
        <p:sp>
          <p:nvSpPr>
            <p:cNvPr id="220" name="Oval 219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 flipH="true">
              <a:off x="8798725" y="2944393"/>
              <a:ext cx="22859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endCxn id="222" idx="5"/>
            </p:cNvCxnSpPr>
            <p:nvPr/>
          </p:nvCxnSpPr>
          <p:spPr>
            <a:xfrm flipH="true" flipV="true">
              <a:off x="8403829" y="2739531"/>
              <a:ext cx="438834" cy="22467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endCxn id="230" idx="6"/>
            </p:cNvCxnSpPr>
            <p:nvPr/>
          </p:nvCxnSpPr>
          <p:spPr>
            <a:xfrm flipH="true" flipV="true">
              <a:off x="8116835" y="2944394"/>
              <a:ext cx="682075" cy="4527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249" y="3416936"/>
              <a:ext cx="0" cy="206372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2" idx="0"/>
            </p:cNvCxnSpPr>
            <p:nvPr/>
          </p:nvCxnSpPr>
          <p:spPr>
            <a:xfrm flipH="true" flipV="true">
              <a:off x="8290367" y="2276609"/>
              <a:ext cx="17057" cy="230518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1" name="Straight Arrow Connector 230"/>
            <p:cNvCxnSpPr/>
            <p:nvPr/>
          </p:nvCxnSpPr>
          <p:spPr>
            <a:xfrm flipH="true" flipV="true">
              <a:off x="8307423" y="2779334"/>
              <a:ext cx="17427" cy="650618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230" idx="2"/>
            </p:cNvCxnSpPr>
            <p:nvPr/>
          </p:nvCxnSpPr>
          <p:spPr>
            <a:xfrm flipH="true">
              <a:off x="7673737" y="2944393"/>
              <a:ext cx="17075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Text Box 237"/>
          <p:cNvSpPr txBox="true"/>
          <p:nvPr/>
        </p:nvSpPr>
        <p:spPr>
          <a:xfrm>
            <a:off x="7871778" y="2347278"/>
            <a:ext cx="23907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o_dis_high_data_high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39" name="Text Box 238"/>
          <p:cNvSpPr txBox="true"/>
          <p:nvPr/>
        </p:nvSpPr>
        <p:spPr>
          <a:xfrm>
            <a:off x="7871461" y="4184333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o_dis_high_data_low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0" name="Text Box 239"/>
          <p:cNvSpPr txBox="true"/>
          <p:nvPr/>
        </p:nvSpPr>
        <p:spPr>
          <a:xfrm>
            <a:off x="6518911" y="5256848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o_dis_low_data_high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41" name="Text Box 240"/>
          <p:cNvSpPr txBox="true"/>
          <p:nvPr/>
        </p:nvSpPr>
        <p:spPr>
          <a:xfrm>
            <a:off x="3880803" y="5256848"/>
            <a:ext cx="22498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o_dis_low_data_low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 flipV="true">
            <a:off x="5005070" y="4050665"/>
            <a:ext cx="717550" cy="120650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true" flipV="true">
            <a:off x="6264275" y="3747770"/>
            <a:ext cx="1402080" cy="157924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9" idx="1"/>
          </p:cNvCxnSpPr>
          <p:nvPr/>
        </p:nvCxnSpPr>
        <p:spPr>
          <a:xfrm flipH="true" flipV="true">
            <a:off x="6518910" y="3443605"/>
            <a:ext cx="1352550" cy="91059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38" idx="1"/>
          </p:cNvCxnSpPr>
          <p:nvPr/>
        </p:nvCxnSpPr>
        <p:spPr>
          <a:xfrm flipH="true">
            <a:off x="6864985" y="2517775"/>
            <a:ext cx="1007110" cy="34353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 Box 246"/>
          <p:cNvSpPr txBox="true"/>
          <p:nvPr/>
        </p:nvSpPr>
        <p:spPr>
          <a:xfrm>
            <a:off x="8714740" y="3216275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8" name="Text Box 247"/>
          <p:cNvSpPr txBox="true"/>
          <p:nvPr/>
        </p:nvSpPr>
        <p:spPr>
          <a:xfrm>
            <a:off x="5498783" y="578358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49" name="Text Box 248"/>
          <p:cNvSpPr txBox="true"/>
          <p:nvPr/>
        </p:nvSpPr>
        <p:spPr>
          <a:xfrm>
            <a:off x="6264275" y="100044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0" name="Text Box 249"/>
          <p:cNvSpPr txBox="true"/>
          <p:nvPr/>
        </p:nvSpPr>
        <p:spPr>
          <a:xfrm>
            <a:off x="3063558" y="344328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1" name="TextBox 154"/>
          <p:cNvSpPr txBox="true"/>
          <p:nvPr/>
        </p:nvSpPr>
        <p:spPr>
          <a:xfrm>
            <a:off x="5216541" y="631409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3" name="Straight Arrow Connector 2"/>
          <p:cNvCxnSpPr>
            <a:endCxn id="230" idx="5"/>
          </p:cNvCxnSpPr>
          <p:nvPr/>
        </p:nvCxnSpPr>
        <p:spPr>
          <a:xfrm flipH="true" flipV="true">
            <a:off x="5399405" y="3700780"/>
            <a:ext cx="864870" cy="140779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endCxn id="90" idx="5"/>
          </p:cNvCxnSpPr>
          <p:nvPr/>
        </p:nvCxnSpPr>
        <p:spPr>
          <a:xfrm flipH="true" flipV="true">
            <a:off x="1563370" y="1593215"/>
            <a:ext cx="282575" cy="52959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Control description [Simple]</a:t>
            </a:r>
            <a:endParaRPr lang="en-US" altLang="en-US" dirty="0"/>
          </a:p>
        </p:txBody>
      </p:sp>
      <p:sp>
        <p:nvSpPr>
          <p:cNvPr id="18" name="TextBox 154"/>
          <p:cNvSpPr txBox="true"/>
          <p:nvPr/>
        </p:nvSpPr>
        <p:spPr>
          <a:xfrm>
            <a:off x="23829" y="3937920"/>
            <a:ext cx="22821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Pass_Switch(PS)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8" name="TextBox 154"/>
          <p:cNvSpPr txBox="true"/>
          <p:nvPr/>
        </p:nvSpPr>
        <p:spPr>
          <a:xfrm>
            <a:off x="2288239" y="3937920"/>
            <a:ext cx="253365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Pass_Through(PT)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7" name="TextBox 154"/>
          <p:cNvSpPr txBox="true"/>
          <p:nvPr/>
        </p:nvSpPr>
        <p:spPr>
          <a:xfrm>
            <a:off x="4788234" y="3937920"/>
            <a:ext cx="29718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Multicast_HighIn(MH)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02" name="TextBox 154"/>
          <p:cNvSpPr txBox="true"/>
          <p:nvPr/>
        </p:nvSpPr>
        <p:spPr>
          <a:xfrm>
            <a:off x="7673991" y="3921410"/>
            <a:ext cx="28848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Multicast_LowIn(ML)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69" name="TextBox 154"/>
          <p:cNvSpPr txBox="true"/>
          <p:nvPr/>
        </p:nvSpPr>
        <p:spPr>
          <a:xfrm>
            <a:off x="5032074" y="6341395"/>
            <a:ext cx="12407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No_Pass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7638" y="27880"/>
            <a:ext cx="2065939" cy="1863970"/>
            <a:chOff x="7413625" y="2145127"/>
            <a:chExt cx="1859345" cy="1677573"/>
          </a:xfrm>
        </p:grpSpPr>
        <p:sp>
          <p:nvSpPr>
            <p:cNvPr id="19" name="Oval 1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1" name="Straight Arrow Connector 70"/>
            <p:cNvCxnSpPr>
              <a:endCxn id="70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endCxn id="93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70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4" name="Straight Arrow Connector 93"/>
            <p:cNvCxnSpPr>
              <a:stCxn id="19" idx="4"/>
              <a:endCxn id="70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93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154"/>
          <p:cNvSpPr txBox="true"/>
          <p:nvPr/>
        </p:nvSpPr>
        <p:spPr>
          <a:xfrm>
            <a:off x="1450356" y="146586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00" name="Straight Arrow Connector 99"/>
          <p:cNvCxnSpPr>
            <a:endCxn id="93" idx="4"/>
          </p:cNvCxnSpPr>
          <p:nvPr/>
        </p:nvCxnSpPr>
        <p:spPr>
          <a:xfrm flipH="true" flipV="true">
            <a:off x="787400" y="1066800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331628" y="2037020"/>
            <a:ext cx="2065939" cy="1863970"/>
            <a:chOff x="7413625" y="2145127"/>
            <a:chExt cx="1859345" cy="1677573"/>
          </a:xfrm>
        </p:grpSpPr>
        <p:sp>
          <p:nvSpPr>
            <p:cNvPr id="102" name="Oval 10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6" name="Straight Arrow Connector 105"/>
            <p:cNvCxnSpPr>
              <a:endCxn id="105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endCxn id="11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11" name="Straight Arrow Connector 110"/>
            <p:cNvCxnSpPr>
              <a:stCxn id="102" idx="4"/>
              <a:endCxn id="105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1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Arrow Connector 112"/>
          <p:cNvCxnSpPr/>
          <p:nvPr/>
        </p:nvCxnSpPr>
        <p:spPr>
          <a:xfrm flipH="true" flipV="true">
            <a:off x="997585" y="30511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332263" y="2037020"/>
            <a:ext cx="2065939" cy="1863970"/>
            <a:chOff x="7413625" y="2145127"/>
            <a:chExt cx="1859345" cy="1677573"/>
          </a:xfrm>
        </p:grpSpPr>
        <p:sp>
          <p:nvSpPr>
            <p:cNvPr id="127" name="Oval 12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0" name="Straight Arrow Connector 129"/>
            <p:cNvCxnSpPr>
              <a:endCxn id="129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endCxn id="134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9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5" name="Straight Arrow Connector 134"/>
            <p:cNvCxnSpPr>
              <a:stCxn id="127" idx="4"/>
              <a:endCxn id="129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3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Straight Arrow Connector 141"/>
          <p:cNvCxnSpPr/>
          <p:nvPr/>
        </p:nvCxnSpPr>
        <p:spPr>
          <a:xfrm flipH="true" flipV="true">
            <a:off x="998220" y="30511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2722403" y="2087820"/>
            <a:ext cx="2065939" cy="1863970"/>
            <a:chOff x="7413625" y="2145127"/>
            <a:chExt cx="1859345" cy="1677573"/>
          </a:xfrm>
        </p:grpSpPr>
        <p:sp>
          <p:nvSpPr>
            <p:cNvPr id="144" name="Oval 14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9" name="Straight Arrow Connector 148"/>
            <p:cNvCxnSpPr>
              <a:endCxn id="148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endCxn id="153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stCxn id="14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54" name="Straight Arrow Connector 153"/>
            <p:cNvCxnSpPr>
              <a:stCxn id="144" idx="4"/>
              <a:endCxn id="148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153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9" name="Straight Arrow Connector 218"/>
          <p:cNvCxnSpPr/>
          <p:nvPr/>
        </p:nvCxnSpPr>
        <p:spPr>
          <a:xfrm flipH="true" flipV="true">
            <a:off x="3388360" y="31019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2723038" y="2087820"/>
            <a:ext cx="2065939" cy="1863970"/>
            <a:chOff x="7413625" y="2145127"/>
            <a:chExt cx="1859345" cy="1677573"/>
          </a:xfrm>
        </p:grpSpPr>
        <p:sp>
          <p:nvSpPr>
            <p:cNvPr id="221" name="Oval 220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2" name="Straight Arrow Connector 221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Oval 222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endCxn id="223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endCxn id="228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3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Oval 227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9" name="Straight Arrow Connector 228"/>
            <p:cNvCxnSpPr>
              <a:stCxn id="221" idx="4"/>
              <a:endCxn id="223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>
              <a:stCxn id="228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1" name="Straight Arrow Connector 230"/>
          <p:cNvCxnSpPr/>
          <p:nvPr/>
        </p:nvCxnSpPr>
        <p:spPr>
          <a:xfrm flipH="true" flipV="true">
            <a:off x="3388995" y="31019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/>
          <p:cNvGrpSpPr/>
          <p:nvPr/>
        </p:nvGrpSpPr>
        <p:grpSpPr>
          <a:xfrm>
            <a:off x="5158898" y="2073850"/>
            <a:ext cx="2065939" cy="1863970"/>
            <a:chOff x="7413625" y="2145127"/>
            <a:chExt cx="1859345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6" name="Straight Arrow Connector 235"/>
            <p:cNvCxnSpPr>
              <a:endCxn id="235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>
              <a:endCxn id="24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Oval 23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1" name="Straight Arrow Connector 240"/>
            <p:cNvCxnSpPr>
              <a:stCxn id="233" idx="4"/>
              <a:endCxn id="235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/>
            <p:cNvCxnSpPr>
              <a:stCxn id="24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3" name="Straight Arrow Connector 242"/>
          <p:cNvCxnSpPr/>
          <p:nvPr/>
        </p:nvCxnSpPr>
        <p:spPr>
          <a:xfrm flipH="true" flipV="true">
            <a:off x="5824855" y="308800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/>
          <p:cNvGrpSpPr/>
          <p:nvPr/>
        </p:nvGrpSpPr>
        <p:grpSpPr>
          <a:xfrm>
            <a:off x="5159533" y="2073850"/>
            <a:ext cx="2065939" cy="1863970"/>
            <a:chOff x="7413625" y="2145127"/>
            <a:chExt cx="1859345" cy="1677573"/>
          </a:xfrm>
        </p:grpSpPr>
        <p:sp>
          <p:nvSpPr>
            <p:cNvPr id="245" name="Oval 2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46" name="Straight Arrow Connector 24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Oval 2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8" name="Straight Arrow Connector 247"/>
            <p:cNvCxnSpPr>
              <a:endCxn id="247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>
              <a:endCxn id="252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24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Oval 25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53" name="Straight Arrow Connector 252"/>
            <p:cNvCxnSpPr>
              <a:stCxn id="245" idx="4"/>
              <a:endCxn id="247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>
              <a:stCxn id="25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5" name="Straight Arrow Connector 254"/>
          <p:cNvCxnSpPr/>
          <p:nvPr/>
        </p:nvCxnSpPr>
        <p:spPr>
          <a:xfrm flipH="true" flipV="true">
            <a:off x="5825490" y="308800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/>
          <p:cNvGrpSpPr/>
          <p:nvPr/>
        </p:nvGrpSpPr>
        <p:grpSpPr>
          <a:xfrm>
            <a:off x="8046243" y="2053530"/>
            <a:ext cx="2065939" cy="1863970"/>
            <a:chOff x="7413625" y="2145127"/>
            <a:chExt cx="1859345" cy="1677573"/>
          </a:xfrm>
        </p:grpSpPr>
        <p:sp>
          <p:nvSpPr>
            <p:cNvPr id="257" name="Oval 25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58" name="Straight Arrow Connector 257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Oval 258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0" name="Straight Arrow Connector 259"/>
            <p:cNvCxnSpPr>
              <a:endCxn id="259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>
              <a:endCxn id="264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>
              <a:stCxn id="259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Oval 26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5" name="Straight Arrow Connector 264"/>
            <p:cNvCxnSpPr>
              <a:stCxn id="257" idx="4"/>
              <a:endCxn id="259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>
              <a:stCxn id="26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7" name="Straight Arrow Connector 266"/>
          <p:cNvCxnSpPr/>
          <p:nvPr/>
        </p:nvCxnSpPr>
        <p:spPr>
          <a:xfrm flipH="true" flipV="true">
            <a:off x="8712200" y="306768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/>
          <p:cNvGrpSpPr/>
          <p:nvPr/>
        </p:nvGrpSpPr>
        <p:grpSpPr>
          <a:xfrm>
            <a:off x="8046878" y="2053530"/>
            <a:ext cx="2065939" cy="1863970"/>
            <a:chOff x="7413625" y="2145127"/>
            <a:chExt cx="1859345" cy="1677573"/>
          </a:xfrm>
        </p:grpSpPr>
        <p:sp>
          <p:nvSpPr>
            <p:cNvPr id="269" name="Oval 26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70" name="Straight Arrow Connector 26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Oval 27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72" name="Straight Arrow Connector 271"/>
            <p:cNvCxnSpPr>
              <a:endCxn id="27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>
              <a:endCxn id="276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>
              <a:stCxn id="27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77" name="Straight Arrow Connector 276"/>
            <p:cNvCxnSpPr>
              <a:stCxn id="269" idx="4"/>
              <a:endCxn id="27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/>
            <p:cNvCxnSpPr>
              <a:stCxn id="27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9" name="Straight Arrow Connector 278"/>
          <p:cNvCxnSpPr/>
          <p:nvPr/>
        </p:nvCxnSpPr>
        <p:spPr>
          <a:xfrm flipH="true" flipV="true">
            <a:off x="8712835" y="306768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1" name="Group 280"/>
          <p:cNvGrpSpPr/>
          <p:nvPr/>
        </p:nvGrpSpPr>
        <p:grpSpPr>
          <a:xfrm>
            <a:off x="4647565" y="4437380"/>
            <a:ext cx="2065655" cy="1863725"/>
            <a:chOff x="7413625" y="2145127"/>
            <a:chExt cx="1859345" cy="1677573"/>
          </a:xfrm>
        </p:grpSpPr>
        <p:sp>
          <p:nvSpPr>
            <p:cNvPr id="282" name="Oval 28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83" name="Straight Arrow Connector 28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Oval 28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85" name="Straight Arrow Connector 284"/>
            <p:cNvCxnSpPr>
              <a:endCxn id="284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endCxn id="289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>
              <a:stCxn id="28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Oval 28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90" name="Straight Arrow Connector 289"/>
            <p:cNvCxnSpPr>
              <a:stCxn id="282" idx="4"/>
              <a:endCxn id="284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/>
            <p:cNvCxnSpPr>
              <a:stCxn id="28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2" name="Straight Arrow Connector 291"/>
          <p:cNvCxnSpPr/>
          <p:nvPr/>
        </p:nvCxnSpPr>
        <p:spPr>
          <a:xfrm>
            <a:off x="5313680" y="5451475"/>
            <a:ext cx="334645" cy="39814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3" name="Group 292"/>
          <p:cNvGrpSpPr/>
          <p:nvPr/>
        </p:nvGrpSpPr>
        <p:grpSpPr>
          <a:xfrm>
            <a:off x="4648200" y="4437380"/>
            <a:ext cx="2065655" cy="1863725"/>
            <a:chOff x="7413625" y="2145127"/>
            <a:chExt cx="1859345" cy="1677573"/>
          </a:xfrm>
        </p:grpSpPr>
        <p:sp>
          <p:nvSpPr>
            <p:cNvPr id="294" name="Oval 29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95" name="Straight Arrow Connector 29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Oval 29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97" name="Straight Arrow Connector 296"/>
            <p:cNvCxnSpPr>
              <a:endCxn id="296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>
              <a:endCxn id="301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stCxn id="29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02" name="Straight Arrow Connector 301"/>
            <p:cNvCxnSpPr>
              <a:stCxn id="294" idx="4"/>
              <a:endCxn id="296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301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4" name="Straight Arrow Connector 303"/>
          <p:cNvCxnSpPr>
            <a:endCxn id="301" idx="5"/>
          </p:cNvCxnSpPr>
          <p:nvPr/>
        </p:nvCxnSpPr>
        <p:spPr>
          <a:xfrm flipH="true" flipV="true">
            <a:off x="5384800" y="5431790"/>
            <a:ext cx="263525" cy="41783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98475" y="31116"/>
            <a:ext cx="11084560" cy="656590"/>
          </a:xfrm>
        </p:spPr>
        <p:txBody>
          <a:bodyPr/>
          <a:p>
            <a:r>
              <a:rPr lang="en-US" altLang="en-US"/>
              <a:t>2x2 distribute control lut [Simple]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3523742" y="1092106"/>
          <a:ext cx="11054080" cy="19913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22350"/>
                <a:gridCol w="2556510"/>
                <a:gridCol w="74676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i_valid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CMD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PS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1x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7101204" y="3397885"/>
            <a:ext cx="2152649" cy="2266949"/>
            <a:chOff x="7647339" y="2224100"/>
            <a:chExt cx="1352033" cy="1423902"/>
          </a:xfrm>
        </p:grpSpPr>
        <p:sp>
          <p:nvSpPr>
            <p:cNvPr id="45" name="Oval 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true">
              <a:off x="8798761" y="2944427"/>
              <a:ext cx="20061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1" name="Straight Arrow Connector 50"/>
            <p:cNvCxnSpPr>
              <a:endCxn id="47" idx="5"/>
            </p:cNvCxnSpPr>
            <p:nvPr/>
          </p:nvCxnSpPr>
          <p:spPr>
            <a:xfrm flipH="true" flipV="true">
              <a:off x="8403920" y="2739816"/>
              <a:ext cx="406807" cy="16672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5" idx="6"/>
              <a:endCxn id="59" idx="6"/>
            </p:cNvCxnSpPr>
            <p:nvPr/>
          </p:nvCxnSpPr>
          <p:spPr>
            <a:xfrm flipH="true">
              <a:off x="8117161" y="2928872"/>
              <a:ext cx="710316" cy="1555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true">
              <a:off x="8317374" y="3416668"/>
              <a:ext cx="0" cy="231334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true" flipV="true">
              <a:off x="8293444" y="2224100"/>
              <a:ext cx="13959" cy="28318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true" flipV="true">
              <a:off x="8078475" y="3053314"/>
              <a:ext cx="198617" cy="40324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45" idx="4"/>
              <a:endCxn id="47" idx="4"/>
            </p:cNvCxnSpPr>
            <p:nvPr/>
          </p:nvCxnSpPr>
          <p:spPr>
            <a:xfrm flipH="true" flipV="true">
              <a:off x="8307403" y="2779701"/>
              <a:ext cx="9971" cy="65930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</p:cNvCxnSpPr>
            <p:nvPr/>
          </p:nvCxnSpPr>
          <p:spPr>
            <a:xfrm flipH="true">
              <a:off x="7647339" y="2944427"/>
              <a:ext cx="197421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/>
          <p:cNvCxnSpPr>
            <a:endCxn id="67" idx="1"/>
          </p:cNvCxnSpPr>
          <p:nvPr/>
        </p:nvCxnSpPr>
        <p:spPr>
          <a:xfrm flipV="true">
            <a:off x="8341995" y="3523615"/>
            <a:ext cx="793115" cy="54229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66"/>
          <p:cNvSpPr txBox="true"/>
          <p:nvPr/>
        </p:nvSpPr>
        <p:spPr>
          <a:xfrm>
            <a:off x="9135110" y="3339465"/>
            <a:ext cx="108648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i_cmd[1]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7632700" y="4761865"/>
            <a:ext cx="0" cy="96647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68"/>
          <p:cNvSpPr txBox="true"/>
          <p:nvPr/>
        </p:nvSpPr>
        <p:spPr>
          <a:xfrm>
            <a:off x="6546215" y="5401945"/>
            <a:ext cx="108648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i_cmd[0]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1453038" y="352355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endCxn id="8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9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77" idx="4"/>
              <a:endCxn id="8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1426226" y="538762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3138170" y="448405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2472373" y="504761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2514600" y="348773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528638" y="405352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true" flipV="true">
            <a:off x="2027555" y="9648825"/>
            <a:ext cx="282575" cy="52959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true" flipV="true">
            <a:off x="2129790" y="4562475"/>
            <a:ext cx="292100" cy="48514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true"/>
          <p:nvPr/>
        </p:nvSpPr>
        <p:spPr>
          <a:xfrm>
            <a:off x="9135110" y="3959860"/>
            <a:ext cx="11480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i_valid[1]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6515735" y="5060950"/>
            <a:ext cx="11480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i_valid[0]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43560" y="61596"/>
            <a:ext cx="11084560" cy="656590"/>
          </a:xfrm>
        </p:spPr>
        <p:txBody>
          <a:bodyPr/>
          <a:p>
            <a:r>
              <a:rPr lang="en-US" altLang="en-US"/>
              <a:t>BENes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569087" y="2857406"/>
          <a:ext cx="11054080" cy="41757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04916"/>
                <a:gridCol w="1004917"/>
                <a:gridCol w="1004916"/>
                <a:gridCol w="1004916"/>
                <a:gridCol w="1004917"/>
                <a:gridCol w="1004570"/>
                <a:gridCol w="1005205"/>
                <a:gridCol w="1004974"/>
                <a:gridCol w="1004916"/>
                <a:gridCol w="1004917"/>
                <a:gridCol w="1004916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s1_in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s1_out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s2_in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s2_out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s3_in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s3_out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s4_in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s4_out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s5_in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s5_out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5342077" y="917179"/>
            <a:ext cx="3590804" cy="1721854"/>
            <a:chOff x="366851" y="1689708"/>
            <a:chExt cx="3879850" cy="1930400"/>
          </a:xfrm>
        </p:grpSpPr>
        <p:sp>
          <p:nvSpPr>
            <p:cNvPr id="56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6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7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0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1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2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3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4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9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0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1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2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3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4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5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6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7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8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9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0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1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2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3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4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5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6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7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8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9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0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1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2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3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4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5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6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7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8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9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0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1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2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3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4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5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6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7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8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9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1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2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3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4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5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6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7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8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9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0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1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2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3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4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5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6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7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8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9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0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1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2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3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6" name="Text Box 5"/>
          <p:cNvSpPr txBox="true"/>
          <p:nvPr/>
        </p:nvSpPr>
        <p:spPr>
          <a:xfrm>
            <a:off x="2296795" y="717868"/>
            <a:ext cx="29864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Low ADDR[0+:DATA_WIDTH]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1057593" y="2406968"/>
            <a:ext cx="4225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High ADDR[</a:t>
            </a: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DATA_WIDTH+:DATA_WIDTH]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085" y="208916"/>
            <a:ext cx="11084560" cy="656590"/>
          </a:xfrm>
        </p:spPr>
        <p:txBody>
          <a:bodyPr/>
          <a:p>
            <a:r>
              <a:rPr lang="" altLang="en-US"/>
              <a:t>BENES  4 Input test case</a:t>
            </a:r>
            <a:endParaRPr lang="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196340" y="5142230"/>
            <a:ext cx="1810385" cy="811530"/>
            <a:chOff x="9178" y="4664"/>
            <a:chExt cx="2851" cy="1278"/>
          </a:xfrm>
        </p:grpSpPr>
        <p:sp>
          <p:nvSpPr>
            <p:cNvPr id="3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7" name="Text Box 26"/>
          <p:cNvSpPr txBox="true"/>
          <p:nvPr/>
        </p:nvSpPr>
        <p:spPr>
          <a:xfrm>
            <a:off x="1711960" y="508730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0</a:t>
            </a:r>
            <a:endParaRPr lang="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2</a:t>
            </a:r>
            <a:endParaRPr lang="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1</a:t>
            </a:r>
            <a:endParaRPr lang="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3</a:t>
            </a:r>
            <a:endParaRPr lang="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" name="Text Box 27"/>
          <p:cNvSpPr txBox="true"/>
          <p:nvPr/>
        </p:nvSpPr>
        <p:spPr>
          <a:xfrm>
            <a:off x="953770" y="51158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9" name="Text Box 28"/>
          <p:cNvSpPr txBox="true"/>
          <p:nvPr/>
        </p:nvSpPr>
        <p:spPr>
          <a:xfrm>
            <a:off x="2407920" y="508730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0" name="Text Box 29"/>
          <p:cNvSpPr txBox="true"/>
          <p:nvPr/>
        </p:nvSpPr>
        <p:spPr>
          <a:xfrm>
            <a:off x="3007360" y="51158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787775" y="5133340"/>
            <a:ext cx="1810385" cy="811530"/>
            <a:chOff x="9178" y="4664"/>
            <a:chExt cx="2851" cy="1278"/>
          </a:xfrm>
        </p:grpSpPr>
        <p:sp>
          <p:nvSpPr>
            <p:cNvPr id="32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52" name="Text Box 51"/>
          <p:cNvSpPr txBox="true"/>
          <p:nvPr/>
        </p:nvSpPr>
        <p:spPr>
          <a:xfrm>
            <a:off x="4303395" y="507841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3</a:t>
            </a:r>
            <a:endParaRPr lang="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53" name="Text Box 52"/>
          <p:cNvSpPr txBox="true"/>
          <p:nvPr/>
        </p:nvSpPr>
        <p:spPr>
          <a:xfrm>
            <a:off x="3545205" y="510698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4999355" y="507841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55" name="Text Box 54"/>
          <p:cNvSpPr txBox="true"/>
          <p:nvPr/>
        </p:nvSpPr>
        <p:spPr>
          <a:xfrm>
            <a:off x="5598795" y="510698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3</a:t>
            </a:r>
            <a:endParaRPr lang="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6504305" y="5142230"/>
            <a:ext cx="1810385" cy="811530"/>
            <a:chOff x="9178" y="4664"/>
            <a:chExt cx="2851" cy="1278"/>
          </a:xfrm>
        </p:grpSpPr>
        <p:sp>
          <p:nvSpPr>
            <p:cNvPr id="145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7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8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9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0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1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2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3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4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5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6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7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8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9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0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1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165" name="Text Box 164"/>
          <p:cNvSpPr txBox="true"/>
          <p:nvPr/>
        </p:nvSpPr>
        <p:spPr>
          <a:xfrm>
            <a:off x="7019925" y="508730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2</a:t>
            </a:r>
            <a:endParaRPr lang="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66" name="Text Box 165"/>
          <p:cNvSpPr txBox="true"/>
          <p:nvPr/>
        </p:nvSpPr>
        <p:spPr>
          <a:xfrm>
            <a:off x="6261735" y="51158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67" name="Text Box 166"/>
          <p:cNvSpPr txBox="true"/>
          <p:nvPr/>
        </p:nvSpPr>
        <p:spPr>
          <a:xfrm>
            <a:off x="7715885" y="508730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0</a:t>
            </a:r>
            <a:endParaRPr lang="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68" name="Text Box 167"/>
          <p:cNvSpPr txBox="true"/>
          <p:nvPr/>
        </p:nvSpPr>
        <p:spPr>
          <a:xfrm>
            <a:off x="8315325" y="51158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0</a:t>
            </a:r>
            <a:endParaRPr lang="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0</a:t>
            </a:r>
            <a:endParaRPr lang="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0</a:t>
            </a:r>
            <a:endParaRPr lang="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0</a:t>
            </a:r>
            <a:endParaRPr lang="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239" name="Group 238"/>
          <p:cNvGrpSpPr/>
          <p:nvPr/>
        </p:nvGrpSpPr>
        <p:grpSpPr>
          <a:xfrm>
            <a:off x="8971915" y="5133340"/>
            <a:ext cx="1810385" cy="811530"/>
            <a:chOff x="9178" y="4664"/>
            <a:chExt cx="2851" cy="1278"/>
          </a:xfrm>
        </p:grpSpPr>
        <p:sp>
          <p:nvSpPr>
            <p:cNvPr id="240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6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8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4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5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6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7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8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9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60" name="Text Box 259"/>
          <p:cNvSpPr txBox="true"/>
          <p:nvPr/>
        </p:nvSpPr>
        <p:spPr>
          <a:xfrm>
            <a:off x="9487535" y="507841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2</a:t>
            </a:r>
            <a:endParaRPr lang="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1" name="Text Box 260"/>
          <p:cNvSpPr txBox="true"/>
          <p:nvPr/>
        </p:nvSpPr>
        <p:spPr>
          <a:xfrm>
            <a:off x="8729345" y="510698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2" name="Text Box 261"/>
          <p:cNvSpPr txBox="true"/>
          <p:nvPr/>
        </p:nvSpPr>
        <p:spPr>
          <a:xfrm>
            <a:off x="10183495" y="507841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0</a:t>
            </a:r>
            <a:endParaRPr lang="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3" name="Text Box 262"/>
          <p:cNvSpPr txBox="true"/>
          <p:nvPr/>
        </p:nvSpPr>
        <p:spPr>
          <a:xfrm>
            <a:off x="10782935" y="510698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1</a:t>
            </a:r>
            <a:endParaRPr lang="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4" name="Text Box 263"/>
          <p:cNvSpPr txBox="true"/>
          <p:nvPr/>
        </p:nvSpPr>
        <p:spPr>
          <a:xfrm>
            <a:off x="142558" y="5362893"/>
            <a:ext cx="66294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3210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sp>
        <p:nvSpPr>
          <p:cNvPr id="265" name="Text Box 264"/>
          <p:cNvSpPr txBox="true"/>
          <p:nvPr/>
        </p:nvSpPr>
        <p:spPr>
          <a:xfrm>
            <a:off x="1821498" y="6202363"/>
            <a:ext cx="4432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PT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sp>
        <p:nvSpPr>
          <p:cNvPr id="266" name="Text Box 265"/>
          <p:cNvSpPr txBox="true"/>
          <p:nvPr/>
        </p:nvSpPr>
        <p:spPr>
          <a:xfrm>
            <a:off x="4420236" y="6202363"/>
            <a:ext cx="49466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MH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1828800" y="3048000"/>
          <a:ext cx="8534400" cy="7620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706880"/>
                <a:gridCol w="1706880"/>
                <a:gridCol w="1706880"/>
                <a:gridCol w="1706880"/>
                <a:gridCol w="170688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Input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MH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ML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PT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PS</a:t>
                      </a:r>
                      <a:endParaRPr lang="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16’h3210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16’h3333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16’h0000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16’h3210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16’h1032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9" name="Text Box 268"/>
          <p:cNvSpPr txBox="true"/>
          <p:nvPr/>
        </p:nvSpPr>
        <p:spPr>
          <a:xfrm>
            <a:off x="7147561" y="6202363"/>
            <a:ext cx="4603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</a:t>
            </a:r>
            <a:r>
              <a:rPr lang="" altLang="en-US" dirty="0" smtClean="0">
                <a:solidFill>
                  <a:schemeClr val="bg1"/>
                </a:solidFill>
              </a:rPr>
              <a:t>L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sp>
        <p:nvSpPr>
          <p:cNvPr id="270" name="Text Box 269"/>
          <p:cNvSpPr txBox="true"/>
          <p:nvPr/>
        </p:nvSpPr>
        <p:spPr>
          <a:xfrm>
            <a:off x="9669464" y="6202363"/>
            <a:ext cx="42037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PS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37210" y="178436"/>
            <a:ext cx="11084560" cy="656590"/>
          </a:xfrm>
        </p:spPr>
        <p:txBody>
          <a:bodyPr/>
          <a:p>
            <a:r>
              <a:rPr lang="en-US" altLang="en-US">
                <a:sym typeface="+mn-ea"/>
              </a:rPr>
              <a:t>BENES  </a:t>
            </a:r>
            <a:r>
              <a:rPr lang="" altLang="en-US">
                <a:sym typeface="+mn-ea"/>
              </a:rPr>
              <a:t>8</a:t>
            </a:r>
            <a:r>
              <a:rPr lang="en-US" altLang="en-US">
                <a:sym typeface="+mn-ea"/>
              </a:rPr>
              <a:t> Input test case</a:t>
            </a:r>
            <a:endParaRPr lang="en-US"/>
          </a:p>
        </p:txBody>
      </p:sp>
      <p:grpSp>
        <p:nvGrpSpPr>
          <p:cNvPr id="8" name="组合 7"/>
          <p:cNvGrpSpPr/>
          <p:nvPr/>
        </p:nvGrpSpPr>
        <p:grpSpPr>
          <a:xfrm>
            <a:off x="1831162" y="4600179"/>
            <a:ext cx="3590804" cy="1721854"/>
            <a:chOff x="366851" y="1689708"/>
            <a:chExt cx="3879850" cy="1930400"/>
          </a:xfrm>
        </p:grpSpPr>
        <p:sp>
          <p:nvSpPr>
            <p:cNvPr id="5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4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5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7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8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9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0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1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2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3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4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5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6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7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8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9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0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1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5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6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1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2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8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9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65" name="Text Box 264"/>
          <p:cNvSpPr txBox="true"/>
          <p:nvPr/>
        </p:nvSpPr>
        <p:spPr>
          <a:xfrm>
            <a:off x="3417253" y="6455728"/>
            <a:ext cx="4432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PT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6" name="Text Box 265"/>
          <p:cNvSpPr txBox="true"/>
          <p:nvPr/>
        </p:nvSpPr>
        <p:spPr>
          <a:xfrm>
            <a:off x="8027036" y="6455728"/>
            <a:ext cx="49466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9" name="Text Box 268"/>
          <p:cNvSpPr txBox="true"/>
          <p:nvPr/>
        </p:nvSpPr>
        <p:spPr>
          <a:xfrm>
            <a:off x="3455671" y="3878263"/>
            <a:ext cx="4603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ML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0" name="Text Box 269"/>
          <p:cNvSpPr txBox="true"/>
          <p:nvPr/>
        </p:nvSpPr>
        <p:spPr>
          <a:xfrm>
            <a:off x="8064184" y="3878263"/>
            <a:ext cx="42037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PS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82" name="Text Box 181"/>
          <p:cNvSpPr txBox="true"/>
          <p:nvPr/>
        </p:nvSpPr>
        <p:spPr>
          <a:xfrm>
            <a:off x="1593215" y="45764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4</a:t>
            </a:r>
            <a:endParaRPr lang="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5</a:t>
            </a:r>
            <a:endParaRPr lang="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6</a:t>
            </a:r>
            <a:endParaRPr lang="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7</a:t>
            </a:r>
            <a:endParaRPr lang="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3" name="Text Box 182"/>
          <p:cNvSpPr txBox="true"/>
          <p:nvPr/>
        </p:nvSpPr>
        <p:spPr>
          <a:xfrm>
            <a:off x="2489200" y="457771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7</a:t>
            </a:r>
            <a:endParaRPr lang="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5" name="Text Box 184"/>
          <p:cNvSpPr txBox="true"/>
          <p:nvPr/>
        </p:nvSpPr>
        <p:spPr>
          <a:xfrm>
            <a:off x="3209925" y="459994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726440" y="819785"/>
          <a:ext cx="8534400" cy="77724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MH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ML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32</a:t>
                      </a: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’h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7654</a:t>
                      </a: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32</a:t>
                      </a: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’h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77777777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00000000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</a:t>
                      </a:r>
                      <a:r>
                        <a:rPr lang="" altLang="en-US" sz="2000">
                          <a:solidFill>
                            <a:schemeClr val="bg1"/>
                          </a:solidFill>
                          <a:sym typeface="+mn-ea"/>
                        </a:rPr>
                        <a:t>75316420</a:t>
                      </a:r>
                      <a:endParaRPr lang="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</a:t>
                      </a:r>
                      <a:r>
                        <a:rPr lang="" altLang="en-US" sz="2000">
                          <a:solidFill>
                            <a:schemeClr val="bg1"/>
                          </a:solidFill>
                          <a:sym typeface="+mn-ea"/>
                        </a:rPr>
                        <a:t>20643175</a:t>
                      </a:r>
                      <a:endParaRPr lang="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6" name="Text Box 185"/>
          <p:cNvSpPr txBox="true"/>
          <p:nvPr/>
        </p:nvSpPr>
        <p:spPr>
          <a:xfrm>
            <a:off x="3930015" y="455739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7" name="Text Box 186"/>
          <p:cNvSpPr txBox="true"/>
          <p:nvPr/>
        </p:nvSpPr>
        <p:spPr>
          <a:xfrm>
            <a:off x="4620895" y="45764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8" name="Text Box 187"/>
          <p:cNvSpPr txBox="true"/>
          <p:nvPr/>
        </p:nvSpPr>
        <p:spPr>
          <a:xfrm>
            <a:off x="5419090" y="461391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189" name="组合 7"/>
          <p:cNvGrpSpPr/>
          <p:nvPr/>
        </p:nvGrpSpPr>
        <p:grpSpPr>
          <a:xfrm>
            <a:off x="6480632" y="4626214"/>
            <a:ext cx="3590804" cy="1721854"/>
            <a:chOff x="366851" y="1689708"/>
            <a:chExt cx="3879850" cy="1930400"/>
          </a:xfrm>
        </p:grpSpPr>
        <p:sp>
          <p:nvSpPr>
            <p:cNvPr id="190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1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2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3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4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6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1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2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4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6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7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8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9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0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2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4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6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7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8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0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2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4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6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8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0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6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8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4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5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6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7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8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9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0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1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2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3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4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8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1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6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8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0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1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2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83" name="Text Box 282"/>
          <p:cNvSpPr txBox="true"/>
          <p:nvPr/>
        </p:nvSpPr>
        <p:spPr>
          <a:xfrm>
            <a:off x="6242685" y="460248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4" name="Text Box 283"/>
          <p:cNvSpPr txBox="true"/>
          <p:nvPr/>
        </p:nvSpPr>
        <p:spPr>
          <a:xfrm>
            <a:off x="7138670" y="460375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  <a:sym typeface="+mn-ea"/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  <a:sym typeface="+mn-ea"/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  <a:sym typeface="+mn-ea"/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5" name="Text Box 284"/>
          <p:cNvSpPr txBox="true"/>
          <p:nvPr/>
        </p:nvSpPr>
        <p:spPr>
          <a:xfrm>
            <a:off x="7859395" y="462597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6" name="Text Box 285"/>
          <p:cNvSpPr txBox="true"/>
          <p:nvPr/>
        </p:nvSpPr>
        <p:spPr>
          <a:xfrm>
            <a:off x="8579485" y="458343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9" name="Text Box 288"/>
          <p:cNvSpPr txBox="true"/>
          <p:nvPr/>
        </p:nvSpPr>
        <p:spPr>
          <a:xfrm>
            <a:off x="9270365" y="46399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90" name="Text Box 289"/>
          <p:cNvSpPr txBox="true"/>
          <p:nvPr/>
        </p:nvSpPr>
        <p:spPr>
          <a:xfrm>
            <a:off x="10071735" y="466598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291" name="组合 7"/>
          <p:cNvGrpSpPr/>
          <p:nvPr/>
        </p:nvGrpSpPr>
        <p:grpSpPr>
          <a:xfrm>
            <a:off x="1834337" y="2015094"/>
            <a:ext cx="3590804" cy="1721854"/>
            <a:chOff x="366851" y="1689708"/>
            <a:chExt cx="3879850" cy="1930400"/>
          </a:xfrm>
        </p:grpSpPr>
        <p:sp>
          <p:nvSpPr>
            <p:cNvPr id="292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3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5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6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7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8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9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1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5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6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7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8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9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0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1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2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3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4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5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4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5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7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0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1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380" name="Text Box 379"/>
          <p:cNvSpPr txBox="true"/>
          <p:nvPr/>
        </p:nvSpPr>
        <p:spPr>
          <a:xfrm>
            <a:off x="1596390" y="199136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81" name="Text Box 380"/>
          <p:cNvSpPr txBox="true"/>
          <p:nvPr/>
        </p:nvSpPr>
        <p:spPr>
          <a:xfrm>
            <a:off x="2492375" y="199263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6</a:t>
            </a:r>
            <a:endParaRPr lang="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82" name="Text Box 381"/>
          <p:cNvSpPr txBox="true"/>
          <p:nvPr/>
        </p:nvSpPr>
        <p:spPr>
          <a:xfrm>
            <a:off x="3213100" y="201485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4</a:t>
            </a:r>
            <a:endParaRPr lang="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83" name="Text Box 382"/>
          <p:cNvSpPr txBox="true"/>
          <p:nvPr/>
        </p:nvSpPr>
        <p:spPr>
          <a:xfrm>
            <a:off x="3933190" y="1910081"/>
            <a:ext cx="242570" cy="18326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0</a:t>
            </a:r>
            <a:endParaRPr lang="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386" name="组合 7"/>
          <p:cNvGrpSpPr/>
          <p:nvPr/>
        </p:nvGrpSpPr>
        <p:grpSpPr>
          <a:xfrm>
            <a:off x="6483807" y="2041129"/>
            <a:ext cx="3590804" cy="1721854"/>
            <a:chOff x="366851" y="1689708"/>
            <a:chExt cx="3879850" cy="1930400"/>
          </a:xfrm>
        </p:grpSpPr>
        <p:sp>
          <p:nvSpPr>
            <p:cNvPr id="387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8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7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8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9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0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1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2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3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4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3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4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5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6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7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8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9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0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1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2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3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4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5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6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7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8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9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0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1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2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3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4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5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6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7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8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9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0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1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2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3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4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5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6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7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8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9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0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1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2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3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4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5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6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7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8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9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0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1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2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3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4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5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6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7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8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9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0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1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2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3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4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475" name="Text Box 474"/>
          <p:cNvSpPr txBox="true"/>
          <p:nvPr/>
        </p:nvSpPr>
        <p:spPr>
          <a:xfrm>
            <a:off x="6245860" y="201739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6" name="Text Box 475"/>
          <p:cNvSpPr txBox="true"/>
          <p:nvPr/>
        </p:nvSpPr>
        <p:spPr>
          <a:xfrm>
            <a:off x="7141845" y="201866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6</a:t>
            </a:r>
            <a:endParaRPr lang="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7" name="Text Box 476"/>
          <p:cNvSpPr txBox="true"/>
          <p:nvPr/>
        </p:nvSpPr>
        <p:spPr>
          <a:xfrm>
            <a:off x="7862570" y="204089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4</a:t>
            </a:r>
            <a:endParaRPr lang="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8" name="Text Box 477"/>
          <p:cNvSpPr txBox="true"/>
          <p:nvPr/>
        </p:nvSpPr>
        <p:spPr>
          <a:xfrm>
            <a:off x="8582660" y="19983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0</a:t>
            </a:r>
            <a:endParaRPr lang="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9" name="Text Box 478"/>
          <p:cNvSpPr txBox="true"/>
          <p:nvPr/>
        </p:nvSpPr>
        <p:spPr>
          <a:xfrm>
            <a:off x="9308465" y="202755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2</a:t>
            </a:r>
            <a:endParaRPr lang="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80" name="Text Box 479"/>
          <p:cNvSpPr txBox="true"/>
          <p:nvPr/>
        </p:nvSpPr>
        <p:spPr>
          <a:xfrm>
            <a:off x="10074910" y="208089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5</a:t>
            </a:r>
            <a:endParaRPr lang="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3</a:t>
            </a:r>
            <a:endParaRPr lang="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671" name="Text Box 670"/>
          <p:cNvSpPr txBox="true"/>
          <p:nvPr/>
        </p:nvSpPr>
        <p:spPr>
          <a:xfrm>
            <a:off x="4671695" y="1914526"/>
            <a:ext cx="242570" cy="18326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672" name="Text Box 671"/>
          <p:cNvSpPr txBox="true"/>
          <p:nvPr/>
        </p:nvSpPr>
        <p:spPr>
          <a:xfrm>
            <a:off x="5419090" y="1927861"/>
            <a:ext cx="242570" cy="18326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92125" y="13336"/>
            <a:ext cx="11084560" cy="656590"/>
          </a:xfrm>
        </p:spPr>
        <p:txBody>
          <a:bodyPr/>
          <a:p>
            <a:r>
              <a:rPr lang="en-US" altLang="en-US"/>
              <a:t>BENES multi_high</a:t>
            </a:r>
            <a:endParaRPr lang="en-US" altLang="en-US"/>
          </a:p>
        </p:txBody>
      </p:sp>
      <p:sp>
        <p:nvSpPr>
          <p:cNvPr id="5" name="Text Box 4"/>
          <p:cNvSpPr txBox="true"/>
          <p:nvPr/>
        </p:nvSpPr>
        <p:spPr>
          <a:xfrm>
            <a:off x="1510348" y="97948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1510348" y="76358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1510348" y="177958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1510348" y="156368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1510348" y="245903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 Box 18"/>
          <p:cNvSpPr txBox="true"/>
          <p:nvPr/>
        </p:nvSpPr>
        <p:spPr>
          <a:xfrm>
            <a:off x="1510348" y="224313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0" name="Text Box 19"/>
          <p:cNvSpPr txBox="true"/>
          <p:nvPr/>
        </p:nvSpPr>
        <p:spPr>
          <a:xfrm>
            <a:off x="1510348" y="325913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1" name="Text Box 20"/>
          <p:cNvSpPr txBox="true"/>
          <p:nvPr/>
        </p:nvSpPr>
        <p:spPr>
          <a:xfrm>
            <a:off x="1510348" y="304323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2" name="Text Box 21"/>
          <p:cNvSpPr txBox="true"/>
          <p:nvPr/>
        </p:nvSpPr>
        <p:spPr>
          <a:xfrm>
            <a:off x="1510348" y="415829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9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3" name="Text Box 22"/>
          <p:cNvSpPr txBox="true"/>
          <p:nvPr/>
        </p:nvSpPr>
        <p:spPr>
          <a:xfrm>
            <a:off x="1510348" y="394239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" name="Text Box 23"/>
          <p:cNvSpPr txBox="true"/>
          <p:nvPr/>
        </p:nvSpPr>
        <p:spPr>
          <a:xfrm>
            <a:off x="1506538" y="4958398"/>
            <a:ext cx="31051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b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" name="Text Box 24"/>
          <p:cNvSpPr txBox="true"/>
          <p:nvPr/>
        </p:nvSpPr>
        <p:spPr>
          <a:xfrm>
            <a:off x="1510348" y="474249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a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" name="Text Box 25"/>
          <p:cNvSpPr txBox="true"/>
          <p:nvPr/>
        </p:nvSpPr>
        <p:spPr>
          <a:xfrm>
            <a:off x="1506538" y="5637848"/>
            <a:ext cx="31051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d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1513840" y="5421948"/>
            <a:ext cx="29591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c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8" name="Text Box 27"/>
          <p:cNvSpPr txBox="true"/>
          <p:nvPr/>
        </p:nvSpPr>
        <p:spPr>
          <a:xfrm>
            <a:off x="1528128" y="6437948"/>
            <a:ext cx="26733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f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9" name="Text Box 28"/>
          <p:cNvSpPr txBox="true"/>
          <p:nvPr/>
        </p:nvSpPr>
        <p:spPr>
          <a:xfrm>
            <a:off x="1508125" y="6222048"/>
            <a:ext cx="30734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e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0" name="Text Box 29"/>
          <p:cNvSpPr txBox="true"/>
          <p:nvPr/>
        </p:nvSpPr>
        <p:spPr>
          <a:xfrm>
            <a:off x="3008948" y="76358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1" name="Text Box 30"/>
          <p:cNvSpPr txBox="true"/>
          <p:nvPr/>
        </p:nvSpPr>
        <p:spPr>
          <a:xfrm>
            <a:off x="3085148" y="3818573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pic>
        <p:nvPicPr>
          <p:cNvPr id="11" name="图片 4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5780" y="80645"/>
            <a:ext cx="8442325" cy="6697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178436"/>
            <a:ext cx="11084560" cy="656590"/>
          </a:xfrm>
        </p:spPr>
        <p:txBody>
          <a:bodyPr/>
          <a:lstStyle/>
          <a:p>
            <a:r>
              <a:rPr lang="en-US" cap="none" dirty="0"/>
              <a:t>Taxonomy of </a:t>
            </a:r>
            <a:r>
              <a:rPr lang="en-US" cap="none" dirty="0" err="1"/>
              <a:t>MicroSwitches</a:t>
            </a:r>
            <a:endParaRPr lang="en-US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202" name="Table 201"/>
          <p:cNvGraphicFramePr>
            <a:graphicFrameLocks noGrp="true"/>
          </p:cNvGraphicFramePr>
          <p:nvPr/>
        </p:nvGraphicFramePr>
        <p:xfrm>
          <a:off x="893332" y="834779"/>
          <a:ext cx="10405055" cy="5791410"/>
        </p:xfrm>
        <a:graphic>
          <a:graphicData uri="http://schemas.openxmlformats.org/drawingml/2006/table">
            <a:tbl>
              <a:tblPr firstRow="true" bandRow="true">
                <a:tableStyleId>{21E4AEA4-8DFA-4A89-87EB-49C32662AFE0}</a:tableStyleId>
              </a:tblPr>
              <a:tblGrid>
                <a:gridCol w="3452979"/>
                <a:gridCol w="1683926"/>
                <a:gridCol w="1691849"/>
                <a:gridCol w="1841497"/>
                <a:gridCol w="1734804"/>
              </a:tblGrid>
              <a:tr h="77914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Name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Operation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Operation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Direction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Bandwidth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(after Op.)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Note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Merge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Single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Collection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Network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111760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Half-Distribute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Single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2X/1X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Network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Merge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 2x2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2X/2X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Selective 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M&amp;D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1:2 Bus/Tree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Full-Distribute and Half-Merge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D&amp;M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1X/2X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41326"/>
            <a:ext cx="11084560" cy="656590"/>
          </a:xfrm>
        </p:spPr>
        <p:txBody>
          <a:bodyPr/>
          <a:lstStyle/>
          <a:p>
            <a:r>
              <a:rPr lang="en-US" cap="none" dirty="0"/>
              <a:t>Organizing </a:t>
            </a:r>
            <a:r>
              <a:rPr lang="en-US" cap="none" dirty="0" err="1"/>
              <a:t>Microswitches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43313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47376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33916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44238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04235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28662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13732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42176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586263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12693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29237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34722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02144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453037" y="1433134"/>
            <a:ext cx="11157670" cy="5044669"/>
          </a:xfrm>
          <a:prstGeom prst="rect">
            <a:avLst/>
          </a:prstGeom>
          <a:solidFill>
            <a:schemeClr val="bg2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000452" y="3627178"/>
            <a:ext cx="10322587" cy="1110126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How can we efficiently construct an array of </a:t>
            </a:r>
            <a:r>
              <a:rPr lang="en-US" sz="3335" b="1" dirty="0" err="1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microswitch</a:t>
            </a: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 to provide desired connectivity?</a:t>
            </a:r>
            <a:endParaRPr lang="en-US" sz="3335" b="1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ldLvl="0" animBg="true"/>
      <p:bldP spid="75" grpId="0" bldLvl="0" animBg="tru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508056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Revisit: Traffic Patterns in DNN accelerators</a:t>
            </a:r>
            <a:endParaRPr lang="en-US" cap="none" dirty="0"/>
          </a:p>
        </p:txBody>
      </p:sp>
      <p:graphicFrame>
        <p:nvGraphicFramePr>
          <p:cNvPr id="3" name="Table 2"/>
          <p:cNvGraphicFramePr>
            <a:graphicFrameLocks noGrp="true"/>
          </p:cNvGraphicFramePr>
          <p:nvPr/>
        </p:nvGraphicFramePr>
        <p:xfrm>
          <a:off x="714960" y="2404063"/>
          <a:ext cx="10923321" cy="2629840"/>
        </p:xfrm>
        <a:graphic>
          <a:graphicData uri="http://schemas.openxmlformats.org/drawingml/2006/table">
            <a:tbl>
              <a:tblPr firstRow="true" bandRow="true">
                <a:tableStyleId>{21E4AEA4-8DFA-4A89-87EB-49C32662AFE0}</a:tableStyleId>
              </a:tblPr>
              <a:tblGrid>
                <a:gridCol w="1879076"/>
                <a:gridCol w="1545223"/>
                <a:gridCol w="1608667"/>
                <a:gridCol w="2483337"/>
                <a:gridCol w="3407018"/>
              </a:tblGrid>
              <a:tr h="77893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Pattern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Source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Destination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Need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Multicast?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Note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GBM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1:Many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Collection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GBM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Many:1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Local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No (Mostly)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Many 1:1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58815" y="2404063"/>
            <a:ext cx="3170297" cy="2562107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729112" y="2404063"/>
            <a:ext cx="2502370" cy="2562107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5327" y="5328479"/>
            <a:ext cx="10322587" cy="1110126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We can exploit the static knowledge about traffic to construct minimal network topology</a:t>
            </a:r>
            <a:endParaRPr lang="en-US" sz="3335" b="1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true"/>
      <p:bldP spid="52" grpId="0" animBg="true"/>
      <p:bldP spid="8" grpId="0" animBg="tru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296343"/>
            <a:ext cx="11084560" cy="583848"/>
          </a:xfrm>
        </p:spPr>
        <p:txBody>
          <a:bodyPr/>
          <a:lstStyle/>
          <a:p>
            <a:r>
              <a:rPr lang="en-US" dirty="0"/>
              <a:t>PE and GBM Placement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899701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7021423" y="2997811"/>
            <a:ext cx="4367187" cy="1158058"/>
            <a:chOff x="6105889" y="2749502"/>
            <a:chExt cx="3930468" cy="1042252"/>
          </a:xfrm>
        </p:grpSpPr>
        <p:sp>
          <p:nvSpPr>
            <p:cNvPr id="89" name="Rectangle 88"/>
            <p:cNvSpPr/>
            <p:nvPr/>
          </p:nvSpPr>
          <p:spPr>
            <a:xfrm rot="16200000">
              <a:off x="7549997" y="1305394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11551" y="2877164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23714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55635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9" name="TextBox 28"/>
            <p:cNvSpPr txBox="true"/>
            <p:nvPr/>
          </p:nvSpPr>
          <p:spPr>
            <a:xfrm>
              <a:off x="9150792" y="2845545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478510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46483" y="287506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6595312" y="3449419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true">
              <a:off x="6595312" y="311862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true">
              <a:off x="8733282" y="3116517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true">
              <a:off x="7367354" y="3123239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true">
              <a:off x="7999275" y="3117157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true">
              <a:off x="9717132" y="3123239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362335" y="3473095"/>
              <a:ext cx="136915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7491787" y="3588695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467818" y="3681404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2415138" y="3008675"/>
            <a:ext cx="4367187" cy="1158058"/>
            <a:chOff x="1960232" y="2759280"/>
            <a:chExt cx="3930468" cy="1042252"/>
          </a:xfrm>
        </p:grpSpPr>
        <p:sp>
          <p:nvSpPr>
            <p:cNvPr id="88" name="Rectangle 87"/>
            <p:cNvSpPr/>
            <p:nvPr/>
          </p:nvSpPr>
          <p:spPr>
            <a:xfrm rot="16200000">
              <a:off x="3404340" y="1315172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052339" y="2878632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7790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28638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" name="TextBox 7"/>
            <p:cNvSpPr txBox="true"/>
            <p:nvPr/>
          </p:nvSpPr>
          <p:spPr>
            <a:xfrm>
              <a:off x="4919488" y="2847010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319298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95064" y="287863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436100" y="3450885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true">
              <a:off x="2436100" y="3120091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true">
              <a:off x="3278826" y="3120089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true">
              <a:off x="3981430" y="3124705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true">
              <a:off x="4572280" y="3118623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true">
              <a:off x="5557920" y="3124705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388530" y="3626720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7009433" y="4400443"/>
            <a:ext cx="4367187" cy="1158058"/>
            <a:chOff x="6095098" y="4011871"/>
            <a:chExt cx="3930468" cy="1042252"/>
          </a:xfrm>
        </p:grpSpPr>
        <p:sp>
          <p:nvSpPr>
            <p:cNvPr id="91" name="Rectangle 90"/>
            <p:cNvSpPr/>
            <p:nvPr/>
          </p:nvSpPr>
          <p:spPr>
            <a:xfrm rot="16200000">
              <a:off x="7539206" y="2567763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229402" y="4113992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141565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773486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9" name="TextBox 68"/>
            <p:cNvSpPr txBox="true"/>
            <p:nvPr/>
          </p:nvSpPr>
          <p:spPr>
            <a:xfrm>
              <a:off x="9168642" y="4082372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496362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364335" y="4111887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6613164" y="4686246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true">
              <a:off x="6613164" y="4355452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true">
              <a:off x="8751134" y="4353345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true">
              <a:off x="7385205" y="4360066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true">
              <a:off x="8017127" y="43539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true">
              <a:off x="9734983" y="4360066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7380187" y="4709921"/>
              <a:ext cx="136915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7509639" y="4825521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7485670" y="4918231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true"/>
          <p:nvPr/>
        </p:nvSpPr>
        <p:spPr>
          <a:xfrm>
            <a:off x="7837824" y="5863985"/>
            <a:ext cx="2667513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Bidirectional flow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2411048" y="4400443"/>
            <a:ext cx="4367187" cy="1158058"/>
            <a:chOff x="1956551" y="4011871"/>
            <a:chExt cx="3930468" cy="1042252"/>
          </a:xfrm>
        </p:grpSpPr>
        <p:sp>
          <p:nvSpPr>
            <p:cNvPr id="90" name="Rectangle 89"/>
            <p:cNvSpPr/>
            <p:nvPr/>
          </p:nvSpPr>
          <p:spPr>
            <a:xfrm rot="16200000">
              <a:off x="3400659" y="2567763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48102" y="410621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33553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324402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7" name="TextBox 56"/>
            <p:cNvSpPr txBox="true"/>
            <p:nvPr/>
          </p:nvSpPr>
          <p:spPr>
            <a:xfrm>
              <a:off x="4915250" y="4074590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315062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890828" y="410621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2431864" y="4678465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true">
              <a:off x="2431864" y="4347671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3274590" y="4347669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true">
              <a:off x="3977193" y="43522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true">
              <a:off x="4568043" y="4346203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true">
              <a:off x="5553684" y="43522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3388530" y="4929509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true"/>
          <p:nvPr/>
        </p:nvSpPr>
        <p:spPr>
          <a:xfrm>
            <a:off x="3173708" y="5854218"/>
            <a:ext cx="2999619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Unidirectional flow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411049" y="2169700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Separate Placement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042977" y="2154807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Interleaved Placement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flipV="true">
            <a:off x="704383" y="2878676"/>
            <a:ext cx="10812200" cy="4300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205406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true">
            <a:off x="623738" y="5682424"/>
            <a:ext cx="10892846" cy="4332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true"/>
          <p:nvPr/>
        </p:nvSpPr>
        <p:spPr>
          <a:xfrm>
            <a:off x="553720" y="4882939"/>
            <a:ext cx="1734282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Collection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05" name="TextBox 104"/>
          <p:cNvSpPr txBox="true"/>
          <p:nvPr/>
        </p:nvSpPr>
        <p:spPr>
          <a:xfrm>
            <a:off x="553720" y="3476393"/>
            <a:ext cx="1734282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Distribution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 flipV="true">
            <a:off x="704383" y="4271620"/>
            <a:ext cx="10812200" cy="4300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Smiley Face 107"/>
          <p:cNvSpPr/>
          <p:nvPr/>
        </p:nvSpPr>
        <p:spPr>
          <a:xfrm>
            <a:off x="6108415" y="5748393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9" name="Smiley Face 108"/>
          <p:cNvSpPr/>
          <p:nvPr/>
        </p:nvSpPr>
        <p:spPr>
          <a:xfrm>
            <a:off x="-937675" y="2150275"/>
            <a:ext cx="374894" cy="370804"/>
          </a:xfrm>
          <a:prstGeom prst="smileyFace">
            <a:avLst>
              <a:gd name="adj" fmla="val -4653"/>
            </a:avLst>
          </a:prstGeom>
          <a:solidFill>
            <a:schemeClr val="accent1">
              <a:lumMod val="40000"/>
              <a:lumOff val="60000"/>
            </a:schemeClr>
          </a:solidFill>
          <a:ln w="3175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3" grpId="0"/>
      <p:bldP spid="108" grpId="0" animBg="tru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1D vs 2D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952368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 rot="16200000">
            <a:off x="1536073" y="1525152"/>
            <a:ext cx="1976889" cy="43671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266" y="2852915"/>
            <a:ext cx="841650" cy="2682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178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15989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2487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" name="TextBox 7"/>
          <p:cNvSpPr txBox="true"/>
          <p:nvPr/>
        </p:nvSpPr>
        <p:spPr>
          <a:xfrm>
            <a:off x="3628987" y="2817779"/>
            <a:ext cx="318007" cy="33855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8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178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73220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79627" y="2852913"/>
            <a:ext cx="841650" cy="2682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178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69667" y="3488751"/>
            <a:ext cx="3468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true">
            <a:off x="869667" y="3121203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true">
            <a:off x="1806029" y="3121200"/>
            <a:ext cx="0" cy="367551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true">
            <a:off x="2586701" y="3126329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true">
            <a:off x="3243201" y="3119572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true">
            <a:off x="4338356" y="3126329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true"/>
          <p:nvPr/>
        </p:nvSpPr>
        <p:spPr>
          <a:xfrm>
            <a:off x="269019" y="4778855"/>
            <a:ext cx="436718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Congestion between GBMs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76106" y="2003031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1D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4208263" y="3376332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3115088" y="334278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2469732" y="3359962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1675936" y="334372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759488" y="3352097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5112496" y="1906361"/>
            <a:ext cx="3201351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2D Direct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2" name="Rectangle 211"/>
          <p:cNvSpPr/>
          <p:nvPr/>
        </p:nvSpPr>
        <p:spPr>
          <a:xfrm rot="16200000">
            <a:off x="5672053" y="2541564"/>
            <a:ext cx="2217557" cy="239324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7135216" y="331494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7135216" y="371146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7135216" y="442622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26" name="Straight Arrow Connector 225"/>
          <p:cNvCxnSpPr>
            <a:stCxn id="220" idx="0"/>
          </p:cNvCxnSpPr>
          <p:nvPr/>
        </p:nvCxnSpPr>
        <p:spPr>
          <a:xfrm flipV="true">
            <a:off x="7260602" y="304381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endCxn id="220" idx="4"/>
          </p:cNvCxnSpPr>
          <p:nvPr/>
        </p:nvCxnSpPr>
        <p:spPr>
          <a:xfrm flipV="true">
            <a:off x="7260602" y="356571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flipV="true">
            <a:off x="7273682" y="414380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true"/>
          <p:nvPr/>
        </p:nvSpPr>
        <p:spPr>
          <a:xfrm>
            <a:off x="7119840" y="386071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9" name="Oval 238"/>
          <p:cNvSpPr/>
          <p:nvPr/>
        </p:nvSpPr>
        <p:spPr>
          <a:xfrm>
            <a:off x="6191526" y="331479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6191526" y="371130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41" name="Oval 240"/>
          <p:cNvSpPr/>
          <p:nvPr/>
        </p:nvSpPr>
        <p:spPr>
          <a:xfrm>
            <a:off x="6191526" y="442606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42" name="Straight Arrow Connector 241"/>
          <p:cNvCxnSpPr>
            <a:stCxn id="133" idx="1"/>
            <a:endCxn id="216" idx="3"/>
          </p:cNvCxnSpPr>
          <p:nvPr/>
        </p:nvCxnSpPr>
        <p:spPr>
          <a:xfrm flipH="true">
            <a:off x="6622433" y="3437714"/>
            <a:ext cx="351372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214" idx="1"/>
            <a:endCxn id="215" idx="3"/>
          </p:cNvCxnSpPr>
          <p:nvPr/>
        </p:nvCxnSpPr>
        <p:spPr>
          <a:xfrm flipH="true" flipV="true">
            <a:off x="6624790" y="3839632"/>
            <a:ext cx="350807" cy="113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140" idx="1"/>
            <a:endCxn id="139" idx="3"/>
          </p:cNvCxnSpPr>
          <p:nvPr/>
        </p:nvCxnSpPr>
        <p:spPr>
          <a:xfrm flipH="true">
            <a:off x="6620125" y="4549906"/>
            <a:ext cx="350742" cy="213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239" idx="0"/>
          </p:cNvCxnSpPr>
          <p:nvPr/>
        </p:nvCxnSpPr>
        <p:spPr>
          <a:xfrm flipV="true">
            <a:off x="6316912" y="304366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endCxn id="239" idx="4"/>
          </p:cNvCxnSpPr>
          <p:nvPr/>
        </p:nvCxnSpPr>
        <p:spPr>
          <a:xfrm flipV="true">
            <a:off x="6316912" y="356556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V="true">
            <a:off x="6329992" y="415493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true"/>
          <p:nvPr/>
        </p:nvSpPr>
        <p:spPr>
          <a:xfrm>
            <a:off x="6166001" y="383772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02" name="Group 301"/>
          <p:cNvGrpSpPr/>
          <p:nvPr/>
        </p:nvGrpSpPr>
        <p:grpSpPr>
          <a:xfrm>
            <a:off x="924009" y="3677462"/>
            <a:ext cx="3414347" cy="224096"/>
            <a:chOff x="1378301" y="3029597"/>
            <a:chExt cx="3072912" cy="201686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1387616" y="3029597"/>
              <a:ext cx="306359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1378301" y="3140834"/>
              <a:ext cx="208481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>
              <a:off x="1387616" y="3231283"/>
              <a:ext cx="15317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3" name="Group 302"/>
          <p:cNvGrpSpPr/>
          <p:nvPr/>
        </p:nvGrpSpPr>
        <p:grpSpPr>
          <a:xfrm>
            <a:off x="1705439" y="4009485"/>
            <a:ext cx="2632917" cy="222296"/>
            <a:chOff x="2081588" y="3328418"/>
            <a:chExt cx="2369625" cy="200066"/>
          </a:xfrm>
        </p:grpSpPr>
        <p:cxnSp>
          <p:nvCxnSpPr>
            <p:cNvPr id="263" name="Straight Arrow Connector 262"/>
            <p:cNvCxnSpPr/>
            <p:nvPr/>
          </p:nvCxnSpPr>
          <p:spPr>
            <a:xfrm>
              <a:off x="2081588" y="3328418"/>
              <a:ext cx="236962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2081588" y="3421789"/>
              <a:ext cx="138153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/>
            <p:nvPr/>
          </p:nvCxnSpPr>
          <p:spPr>
            <a:xfrm>
              <a:off x="2081588" y="3528484"/>
              <a:ext cx="83624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Flowchart: Connector 49"/>
          <p:cNvSpPr/>
          <p:nvPr/>
        </p:nvSpPr>
        <p:spPr>
          <a:xfrm>
            <a:off x="1921130" y="3342784"/>
            <a:ext cx="462989" cy="1233713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6791932" y="274232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6975597" y="370424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6051198" y="3703112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6048841" y="330119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5867445" y="274293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973805" y="330119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046533" y="441552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970867" y="4413386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grpSp>
        <p:nvGrpSpPr>
          <p:cNvPr id="237" name="Group 236"/>
          <p:cNvGrpSpPr/>
          <p:nvPr/>
        </p:nvGrpSpPr>
        <p:grpSpPr>
          <a:xfrm>
            <a:off x="5724483" y="3102651"/>
            <a:ext cx="1231556" cy="1678742"/>
            <a:chOff x="5152035" y="2594068"/>
            <a:chExt cx="1108400" cy="1510868"/>
          </a:xfrm>
        </p:grpSpPr>
        <p:cxnSp>
          <p:nvCxnSpPr>
            <p:cNvPr id="145" name="Straight Arrow Connector 144"/>
            <p:cNvCxnSpPr/>
            <p:nvPr/>
          </p:nvCxnSpPr>
          <p:spPr>
            <a:xfrm>
              <a:off x="5314595" y="2608485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5238395" y="2608485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5152035" y="2594068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5965042" y="3076273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5965042" y="3459776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5960189" y="4104936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37"/>
          <p:cNvGrpSpPr/>
          <p:nvPr/>
        </p:nvGrpSpPr>
        <p:grpSpPr>
          <a:xfrm>
            <a:off x="6608838" y="3095344"/>
            <a:ext cx="1254890" cy="1583580"/>
            <a:chOff x="5947954" y="2587492"/>
            <a:chExt cx="1129401" cy="1425222"/>
          </a:xfrm>
        </p:grpSpPr>
        <p:cxnSp>
          <p:nvCxnSpPr>
            <p:cNvPr id="159" name="Straight Arrow Connector 158"/>
            <p:cNvCxnSpPr/>
            <p:nvPr/>
          </p:nvCxnSpPr>
          <p:spPr>
            <a:xfrm flipH="true">
              <a:off x="5952807" y="3367554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flipH="true">
              <a:off x="5952807" y="3010202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6879235" y="2601909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6970675" y="2601909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7077355" y="2587492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 flipH="true">
              <a:off x="5947954" y="4012714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/>
          <p:cNvSpPr/>
          <p:nvPr/>
        </p:nvSpPr>
        <p:spPr>
          <a:xfrm>
            <a:off x="8733536" y="1886590"/>
            <a:ext cx="3473551" cy="924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2D Indirect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(Proposed)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8459613" y="1995090"/>
            <a:ext cx="0" cy="3009194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true"/>
          <p:nvPr/>
        </p:nvSpPr>
        <p:spPr>
          <a:xfrm>
            <a:off x="5584208" y="5414591"/>
            <a:ext cx="6607792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Extra links to distribute traffic using pass-through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319" name="TextBox 318"/>
          <p:cNvSpPr txBox="true"/>
          <p:nvPr/>
        </p:nvSpPr>
        <p:spPr>
          <a:xfrm>
            <a:off x="9082239" y="6317306"/>
            <a:ext cx="2364398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Overhead?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320" name="TextBox 319"/>
          <p:cNvSpPr txBox="true"/>
          <p:nvPr/>
        </p:nvSpPr>
        <p:spPr>
          <a:xfrm>
            <a:off x="6550557" y="5843140"/>
            <a:ext cx="4367188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FF"/>
                </a:solidFill>
                <a:latin typeface="Trebuchet MS" panose="020B0603020202020204"/>
              </a:rPr>
              <a:t>Less congestion</a:t>
            </a:r>
            <a:endParaRPr lang="en-US" sz="2220" b="1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181" name="Rectangle 180"/>
          <p:cNvSpPr/>
          <p:nvPr/>
        </p:nvSpPr>
        <p:spPr>
          <a:xfrm rot="16200000">
            <a:off x="9332256" y="2481009"/>
            <a:ext cx="2217557" cy="29519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0006727" y="296112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1171533" y="4633887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11171533" y="3919131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11171533" y="352261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10350011" y="353374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87" name="Oval 186"/>
          <p:cNvSpPr/>
          <p:nvPr/>
        </p:nvSpPr>
        <p:spPr>
          <a:xfrm>
            <a:off x="10350011" y="393026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10350011" y="464502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89" name="Straight Arrow Connector 188"/>
          <p:cNvCxnSpPr>
            <a:stCxn id="185" idx="1"/>
            <a:endCxn id="186" idx="6"/>
          </p:cNvCxnSpPr>
          <p:nvPr/>
        </p:nvCxnSpPr>
        <p:spPr>
          <a:xfrm flipH="true" flipV="true">
            <a:off x="10600783" y="3659133"/>
            <a:ext cx="570750" cy="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84" idx="1"/>
            <a:endCxn id="187" idx="6"/>
          </p:cNvCxnSpPr>
          <p:nvPr/>
        </p:nvCxnSpPr>
        <p:spPr>
          <a:xfrm flipH="true">
            <a:off x="10600783" y="4055650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83" idx="1"/>
            <a:endCxn id="188" idx="6"/>
          </p:cNvCxnSpPr>
          <p:nvPr/>
        </p:nvCxnSpPr>
        <p:spPr>
          <a:xfrm flipH="true">
            <a:off x="10600783" y="4770407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6" idx="0"/>
          </p:cNvCxnSpPr>
          <p:nvPr/>
        </p:nvCxnSpPr>
        <p:spPr>
          <a:xfrm flipV="true">
            <a:off x="10475397" y="326261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86" idx="4"/>
          </p:cNvCxnSpPr>
          <p:nvPr/>
        </p:nvCxnSpPr>
        <p:spPr>
          <a:xfrm flipV="true">
            <a:off x="10475397" y="378451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V="true">
            <a:off x="10488477" y="436260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true"/>
          <p:nvPr/>
        </p:nvSpPr>
        <p:spPr>
          <a:xfrm>
            <a:off x="10334634" y="407951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9406321" y="353359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9406321" y="393010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9406321" y="464486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99" name="Straight Arrow Connector 198"/>
          <p:cNvCxnSpPr>
            <a:stCxn id="186" idx="2"/>
            <a:endCxn id="196" idx="6"/>
          </p:cNvCxnSpPr>
          <p:nvPr/>
        </p:nvCxnSpPr>
        <p:spPr>
          <a:xfrm flipH="true" flipV="true">
            <a:off x="9657092" y="3658976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87" idx="2"/>
            <a:endCxn id="197" idx="6"/>
          </p:cNvCxnSpPr>
          <p:nvPr/>
        </p:nvCxnSpPr>
        <p:spPr>
          <a:xfrm flipH="true" flipV="true">
            <a:off x="9657092" y="4055494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88" idx="2"/>
            <a:endCxn id="198" idx="6"/>
          </p:cNvCxnSpPr>
          <p:nvPr/>
        </p:nvCxnSpPr>
        <p:spPr>
          <a:xfrm flipH="true" flipV="true">
            <a:off x="9657092" y="4770251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96" idx="0"/>
          </p:cNvCxnSpPr>
          <p:nvPr/>
        </p:nvCxnSpPr>
        <p:spPr>
          <a:xfrm flipV="true">
            <a:off x="9531707" y="326246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endCxn id="196" idx="4"/>
          </p:cNvCxnSpPr>
          <p:nvPr/>
        </p:nvCxnSpPr>
        <p:spPr>
          <a:xfrm flipV="true">
            <a:off x="9531707" y="378436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V="true">
            <a:off x="9544787" y="437373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true"/>
          <p:nvPr/>
        </p:nvSpPr>
        <p:spPr>
          <a:xfrm>
            <a:off x="9380795" y="405652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082239" y="296173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7" name="Flowchart: Connector 206"/>
          <p:cNvSpPr/>
          <p:nvPr/>
        </p:nvSpPr>
        <p:spPr>
          <a:xfrm>
            <a:off x="6550557" y="3417040"/>
            <a:ext cx="462989" cy="1233713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8" name="TextBox 207"/>
          <p:cNvSpPr txBox="true"/>
          <p:nvPr/>
        </p:nvSpPr>
        <p:spPr>
          <a:xfrm>
            <a:off x="5432813" y="4945523"/>
            <a:ext cx="26727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Interleaving Effect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0084533" y="3267917"/>
            <a:ext cx="933423" cy="1581457"/>
            <a:chOff x="9076079" y="2941125"/>
            <a:chExt cx="840081" cy="1423311"/>
          </a:xfrm>
        </p:grpSpPr>
        <p:cxnSp>
          <p:nvCxnSpPr>
            <p:cNvPr id="272" name="Straight Arrow Connector 271"/>
            <p:cNvCxnSpPr/>
            <p:nvPr/>
          </p:nvCxnSpPr>
          <p:spPr>
            <a:xfrm>
              <a:off x="9238639" y="2955542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9162439" y="2955542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>
              <a:off x="9076079" y="2941125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/>
            <p:nvPr/>
          </p:nvCxnSpPr>
          <p:spPr>
            <a:xfrm>
              <a:off x="9519298" y="3378331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/>
            <p:nvPr/>
          </p:nvCxnSpPr>
          <p:spPr>
            <a:xfrm>
              <a:off x="9519298" y="3729420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/>
            <p:cNvCxnSpPr/>
            <p:nvPr/>
          </p:nvCxnSpPr>
          <p:spPr>
            <a:xfrm>
              <a:off x="9519298" y="4364436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9091110" y="3290757"/>
            <a:ext cx="1926846" cy="1678742"/>
            <a:chOff x="8181999" y="2961681"/>
            <a:chExt cx="1734161" cy="1510868"/>
          </a:xfrm>
        </p:grpSpPr>
        <p:cxnSp>
          <p:nvCxnSpPr>
            <p:cNvPr id="218" name="Straight Arrow Connector 217"/>
            <p:cNvCxnSpPr/>
            <p:nvPr/>
          </p:nvCxnSpPr>
          <p:spPr>
            <a:xfrm>
              <a:off x="8344559" y="2976098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/>
            <p:nvPr/>
          </p:nvCxnSpPr>
          <p:spPr>
            <a:xfrm>
              <a:off x="8268359" y="2976098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/>
            <p:cNvCxnSpPr/>
            <p:nvPr/>
          </p:nvCxnSpPr>
          <p:spPr>
            <a:xfrm>
              <a:off x="8181999" y="2961681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>
              <a:off x="8776883" y="3471511"/>
              <a:ext cx="113927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>
              <a:off x="8776883" y="3807969"/>
              <a:ext cx="113927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>
              <a:off x="8803580" y="4472549"/>
              <a:ext cx="111258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Flowchart: Connector 311"/>
          <p:cNvSpPr/>
          <p:nvPr/>
        </p:nvSpPr>
        <p:spPr>
          <a:xfrm>
            <a:off x="10630704" y="3438635"/>
            <a:ext cx="462989" cy="1468290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50" grpId="0" animBg="true"/>
      <p:bldP spid="301" grpId="0" animBg="true"/>
      <p:bldP spid="319" grpId="0" animBg="true"/>
      <p:bldP spid="320" grpId="0" animBg="true"/>
      <p:bldP spid="207" grpId="0" animBg="true"/>
      <p:bldP spid="208" grpId="0"/>
      <p:bldP spid="312" grpId="0" animBg="tru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27"/>
          <p:cNvSpPr/>
          <p:nvPr/>
        </p:nvSpPr>
        <p:spPr>
          <a:xfrm>
            <a:off x="5830955" y="3438652"/>
            <a:ext cx="1634533" cy="9408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Composable Buffer(GBM)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5830955" y="2134386"/>
            <a:ext cx="1634533" cy="9408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Composable Buffer(GBM)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 rot="5400000">
            <a:off x="2201488" y="2998428"/>
            <a:ext cx="416966" cy="2951960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6" name="TextBox 135"/>
          <p:cNvSpPr txBox="true"/>
          <p:nvPr/>
        </p:nvSpPr>
        <p:spPr>
          <a:xfrm>
            <a:off x="4495804" y="2853112"/>
            <a:ext cx="93802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N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7" name="Right Brace 136"/>
          <p:cNvSpPr/>
          <p:nvPr/>
        </p:nvSpPr>
        <p:spPr>
          <a:xfrm>
            <a:off x="4037500" y="1929000"/>
            <a:ext cx="359616" cy="2217558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922127" y="4772658"/>
            <a:ext cx="29706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M GBM Ports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3" name="Rectangle 132"/>
          <p:cNvSpPr/>
          <p:nvPr/>
        </p:nvSpPr>
        <p:spPr>
          <a:xfrm rot="16200000">
            <a:off x="1301193" y="1561799"/>
            <a:ext cx="2217557" cy="29519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975664" y="204191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140470" y="3714677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140470" y="2999921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140470" y="260340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2318947" y="261453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2318947" y="301105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2318947" y="372581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6" name="Straight Arrow Connector 145"/>
          <p:cNvCxnSpPr>
            <a:stCxn id="142" idx="1"/>
            <a:endCxn id="143" idx="6"/>
          </p:cNvCxnSpPr>
          <p:nvPr/>
        </p:nvCxnSpPr>
        <p:spPr>
          <a:xfrm flipH="true" flipV="true">
            <a:off x="2569719" y="2739923"/>
            <a:ext cx="570750" cy="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41" idx="1"/>
            <a:endCxn id="144" idx="6"/>
          </p:cNvCxnSpPr>
          <p:nvPr/>
        </p:nvCxnSpPr>
        <p:spPr>
          <a:xfrm flipH="true">
            <a:off x="2569719" y="3136440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40" idx="1"/>
            <a:endCxn id="145" idx="6"/>
          </p:cNvCxnSpPr>
          <p:nvPr/>
        </p:nvCxnSpPr>
        <p:spPr>
          <a:xfrm flipH="true">
            <a:off x="2569719" y="3851197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43" idx="0"/>
          </p:cNvCxnSpPr>
          <p:nvPr/>
        </p:nvCxnSpPr>
        <p:spPr>
          <a:xfrm flipV="true">
            <a:off x="2444333" y="234340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43" idx="4"/>
          </p:cNvCxnSpPr>
          <p:nvPr/>
        </p:nvCxnSpPr>
        <p:spPr>
          <a:xfrm flipV="true">
            <a:off x="2444333" y="286530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true">
            <a:off x="2457413" y="344339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true"/>
          <p:nvPr/>
        </p:nvSpPr>
        <p:spPr>
          <a:xfrm>
            <a:off x="2303571" y="316030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1375257" y="261438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1375257" y="301089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1375257" y="372565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56" name="Straight Arrow Connector 155"/>
          <p:cNvCxnSpPr>
            <a:stCxn id="143" idx="2"/>
            <a:endCxn id="153" idx="6"/>
          </p:cNvCxnSpPr>
          <p:nvPr/>
        </p:nvCxnSpPr>
        <p:spPr>
          <a:xfrm flipH="true" flipV="true">
            <a:off x="1626029" y="2739766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44" idx="2"/>
            <a:endCxn id="154" idx="6"/>
          </p:cNvCxnSpPr>
          <p:nvPr/>
        </p:nvCxnSpPr>
        <p:spPr>
          <a:xfrm flipH="true" flipV="true">
            <a:off x="1626029" y="3136284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45" idx="2"/>
            <a:endCxn id="155" idx="6"/>
          </p:cNvCxnSpPr>
          <p:nvPr/>
        </p:nvCxnSpPr>
        <p:spPr>
          <a:xfrm flipH="true" flipV="true">
            <a:off x="1626029" y="3851041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53" idx="0"/>
          </p:cNvCxnSpPr>
          <p:nvPr/>
        </p:nvCxnSpPr>
        <p:spPr>
          <a:xfrm flipV="true">
            <a:off x="1500643" y="234325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53" idx="4"/>
          </p:cNvCxnSpPr>
          <p:nvPr/>
        </p:nvCxnSpPr>
        <p:spPr>
          <a:xfrm flipV="true">
            <a:off x="1500643" y="286515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true">
            <a:off x="1513723" y="345452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true"/>
          <p:nvPr/>
        </p:nvSpPr>
        <p:spPr>
          <a:xfrm>
            <a:off x="1349732" y="313731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051176" y="204252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7" name="Rounded Rectangle 79"/>
          <p:cNvSpPr/>
          <p:nvPr/>
        </p:nvSpPr>
        <p:spPr>
          <a:xfrm>
            <a:off x="7821701" y="219515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8" name="Rounded Rectangle 80"/>
          <p:cNvSpPr/>
          <p:nvPr/>
        </p:nvSpPr>
        <p:spPr>
          <a:xfrm>
            <a:off x="7846034" y="234524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9" name="Rounded Rectangle 81"/>
          <p:cNvSpPr/>
          <p:nvPr/>
        </p:nvSpPr>
        <p:spPr>
          <a:xfrm>
            <a:off x="8487603" y="195537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0" name="Rounded Rectangle 82"/>
          <p:cNvSpPr/>
          <p:nvPr/>
        </p:nvSpPr>
        <p:spPr>
          <a:xfrm>
            <a:off x="7846034" y="3046999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1" name="Rounded Rectangle 83"/>
          <p:cNvSpPr/>
          <p:nvPr/>
        </p:nvSpPr>
        <p:spPr>
          <a:xfrm>
            <a:off x="7870366" y="3197096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2" name="Rounded Rectangle 84"/>
          <p:cNvSpPr/>
          <p:nvPr/>
        </p:nvSpPr>
        <p:spPr>
          <a:xfrm>
            <a:off x="8511935" y="280722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3" name="Rounded Rectangle 85"/>
          <p:cNvSpPr/>
          <p:nvPr/>
        </p:nvSpPr>
        <p:spPr>
          <a:xfrm>
            <a:off x="7852087" y="3923879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4" name="Rounded Rectangle 86"/>
          <p:cNvSpPr/>
          <p:nvPr/>
        </p:nvSpPr>
        <p:spPr>
          <a:xfrm>
            <a:off x="7876420" y="4073976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5" name="Rounded Rectangle 87"/>
          <p:cNvSpPr/>
          <p:nvPr/>
        </p:nvSpPr>
        <p:spPr>
          <a:xfrm>
            <a:off x="8517989" y="368410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6" name="Rounded Rectangle 89"/>
          <p:cNvSpPr/>
          <p:nvPr/>
        </p:nvSpPr>
        <p:spPr>
          <a:xfrm>
            <a:off x="8716724" y="219213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7" name="Rounded Rectangle 90"/>
          <p:cNvSpPr/>
          <p:nvPr/>
        </p:nvSpPr>
        <p:spPr>
          <a:xfrm>
            <a:off x="8741056" y="234223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8" name="Rounded Rectangle 91"/>
          <p:cNvSpPr/>
          <p:nvPr/>
        </p:nvSpPr>
        <p:spPr>
          <a:xfrm>
            <a:off x="9832287" y="1952358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9" name="Rounded Rectangle 92"/>
          <p:cNvSpPr/>
          <p:nvPr/>
        </p:nvSpPr>
        <p:spPr>
          <a:xfrm>
            <a:off x="8741056" y="304398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0" name="Rounded Rectangle 93"/>
          <p:cNvSpPr/>
          <p:nvPr/>
        </p:nvSpPr>
        <p:spPr>
          <a:xfrm>
            <a:off x="8765389" y="319407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1" name="Rounded Rectangle 94"/>
          <p:cNvSpPr/>
          <p:nvPr/>
        </p:nvSpPr>
        <p:spPr>
          <a:xfrm>
            <a:off x="9856619" y="280420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2" name="Rounded Rectangle 95"/>
          <p:cNvSpPr/>
          <p:nvPr/>
        </p:nvSpPr>
        <p:spPr>
          <a:xfrm>
            <a:off x="8747109" y="392086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3" name="Rounded Rectangle 96"/>
          <p:cNvSpPr/>
          <p:nvPr/>
        </p:nvSpPr>
        <p:spPr>
          <a:xfrm>
            <a:off x="8771442" y="407095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4" name="Rounded Rectangle 97"/>
          <p:cNvSpPr/>
          <p:nvPr/>
        </p:nvSpPr>
        <p:spPr>
          <a:xfrm>
            <a:off x="9862672" y="368108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5" name="Rounded Rectangle 99"/>
          <p:cNvSpPr/>
          <p:nvPr/>
        </p:nvSpPr>
        <p:spPr>
          <a:xfrm>
            <a:off x="10061407" y="2189116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6" name="Rounded Rectangle 100"/>
          <p:cNvSpPr/>
          <p:nvPr/>
        </p:nvSpPr>
        <p:spPr>
          <a:xfrm>
            <a:off x="10085740" y="2339213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8" name="Rounded Rectangle 102"/>
          <p:cNvSpPr/>
          <p:nvPr/>
        </p:nvSpPr>
        <p:spPr>
          <a:xfrm>
            <a:off x="10085739" y="304096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9" name="Rounded Rectangle 103"/>
          <p:cNvSpPr/>
          <p:nvPr/>
        </p:nvSpPr>
        <p:spPr>
          <a:xfrm>
            <a:off x="10110072" y="319106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1" name="Rounded Rectangle 105"/>
          <p:cNvSpPr/>
          <p:nvPr/>
        </p:nvSpPr>
        <p:spPr>
          <a:xfrm>
            <a:off x="10091792" y="391784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2" name="Rounded Rectangle 106"/>
          <p:cNvSpPr/>
          <p:nvPr/>
        </p:nvSpPr>
        <p:spPr>
          <a:xfrm>
            <a:off x="10116125" y="406794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1" name="Rounded Rectangle 138"/>
          <p:cNvSpPr/>
          <p:nvPr/>
        </p:nvSpPr>
        <p:spPr>
          <a:xfrm>
            <a:off x="7348080" y="2124709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2" name="Rounded Rectangle 139"/>
          <p:cNvSpPr/>
          <p:nvPr/>
        </p:nvSpPr>
        <p:spPr>
          <a:xfrm>
            <a:off x="7331522" y="344420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3" name="Rounded Rectangle 140"/>
          <p:cNvSpPr/>
          <p:nvPr/>
        </p:nvSpPr>
        <p:spPr>
          <a:xfrm>
            <a:off x="7314359" y="412174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4" name="Rounded Rectangle 172"/>
          <p:cNvSpPr/>
          <p:nvPr/>
        </p:nvSpPr>
        <p:spPr>
          <a:xfrm>
            <a:off x="7348080" y="2817609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5" name="TextBox 224"/>
          <p:cNvSpPr txBox="true"/>
          <p:nvPr/>
        </p:nvSpPr>
        <p:spPr>
          <a:xfrm>
            <a:off x="9488300" y="316030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3" name="Rounded Rectangle 91"/>
          <p:cNvSpPr/>
          <p:nvPr/>
        </p:nvSpPr>
        <p:spPr>
          <a:xfrm>
            <a:off x="7665160" y="2001237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4" name="Rounded Rectangle 94"/>
          <p:cNvSpPr/>
          <p:nvPr/>
        </p:nvSpPr>
        <p:spPr>
          <a:xfrm>
            <a:off x="7689492" y="2853085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5" name="Rounded Rectangle 97"/>
          <p:cNvSpPr/>
          <p:nvPr/>
        </p:nvSpPr>
        <p:spPr>
          <a:xfrm>
            <a:off x="7695545" y="3729965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6" name="TextBox 235"/>
          <p:cNvSpPr txBox="true"/>
          <p:nvPr/>
        </p:nvSpPr>
        <p:spPr>
          <a:xfrm>
            <a:off x="5649598" y="4536944"/>
            <a:ext cx="2097000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M GBM Ports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237" name="TextBox 236"/>
          <p:cNvSpPr txBox="true"/>
          <p:nvPr/>
        </p:nvSpPr>
        <p:spPr>
          <a:xfrm>
            <a:off x="10988656" y="3161154"/>
            <a:ext cx="93802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N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553721" y="5417144"/>
            <a:ext cx="4610799" cy="5881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switches: O(NM)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6317107" y="5426469"/>
            <a:ext cx="4610799" cy="5881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Routers: O(N+M)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254984" y="5523711"/>
            <a:ext cx="631659" cy="711474"/>
            <a:chOff x="4729485" y="4971342"/>
            <a:chExt cx="568493" cy="640327"/>
          </a:xfrm>
        </p:grpSpPr>
        <p:sp>
          <p:nvSpPr>
            <p:cNvPr id="74" name="TextBox 73"/>
            <p:cNvSpPr txBox="true"/>
            <p:nvPr/>
          </p:nvSpPr>
          <p:spPr>
            <a:xfrm>
              <a:off x="4729485" y="4971342"/>
              <a:ext cx="568493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&gt;&gt;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75" name="TextBox 74"/>
            <p:cNvSpPr txBox="true"/>
            <p:nvPr/>
          </p:nvSpPr>
          <p:spPr>
            <a:xfrm>
              <a:off x="4729485" y="5279270"/>
              <a:ext cx="568493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?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  <p:bldP spid="24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chemeClr val="bg1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chemeClr val="bg1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045347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Topology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1217" y="1971405"/>
            <a:ext cx="8088874" cy="188463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81000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We can regard a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mesh router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(5x5) as an entity of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25 1:1 switches 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and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five 5:1 arbiters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.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(N, E, S, W, and Local)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508000" lvl="1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x (N, E, S, W, and Local) = 25 switches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1216" y="4243294"/>
            <a:ext cx="8392264" cy="188463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81000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We can regard a </a:t>
            </a:r>
            <a:r>
              <a:rPr lang="en-US" sz="2665" b="1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microswitch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(2x2</a:t>
            </a:r>
            <a:r>
              <a:rPr lang="en-US" sz="2665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) as 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 entity of 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four 1:1 switches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and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one 2:1 arbiter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.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Distribution: two 1:1 switches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Reduction : two 1:1 switches + 2:1 arbiter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Topology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10346" y="1898662"/>
            <a:ext cx="3254721" cy="195554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73532" y="3808614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2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442" y="1898301"/>
            <a:ext cx="3260437" cy="195626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729719" y="3816123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4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13" name="Picture 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45" y="4220238"/>
            <a:ext cx="3307098" cy="198425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79667" y="6066111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6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16" name="Picture 1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717" y="4220239"/>
            <a:ext cx="3228298" cy="193966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729719" y="6043813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8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64629" y="1857607"/>
            <a:ext cx="4809077" cy="85113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X-axis: Number of PEs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Y-axis: Total Number of 1:1 Switches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64629" y="2863642"/>
            <a:ext cx="5145086" cy="151961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Also need to consider…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508000" indent="-508000" defTabSz="508000" fontAlgn="base"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Output port Arbiter overhead: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-&gt; </a:t>
            </a:r>
            <a:r>
              <a:rPr lang="en-US" sz="2220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25X</a:t>
            </a: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in mesh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    (five 5x1 arbiters vs. 2x1 arbiter)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64628" y="4410156"/>
            <a:ext cx="4809077" cy="115535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08000" indent="-508000" defTabSz="508000" fontAlgn="base">
              <a:spcBef>
                <a:spcPct val="0"/>
              </a:spcBef>
              <a:spcAft>
                <a:spcPct val="0"/>
              </a:spcAft>
              <a:buFontTx/>
              <a:buAutoNum type="arabicParenBoth" startAt="2"/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Other router logics: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- Routing calculation, flow 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 control, etc.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80433" y="5565512"/>
            <a:ext cx="3618436" cy="1110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Future works: Applying hierarchical topology to minimize overhead</a:t>
            </a:r>
            <a:endParaRPr lang="en-US" sz="2220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4" name="Smiley Face 23"/>
          <p:cNvSpPr/>
          <p:nvPr/>
        </p:nvSpPr>
        <p:spPr>
          <a:xfrm>
            <a:off x="3090965" y="1746165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5" name="Smiley Face 24"/>
          <p:cNvSpPr/>
          <p:nvPr/>
        </p:nvSpPr>
        <p:spPr>
          <a:xfrm>
            <a:off x="6504776" y="1740498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6" name="Smiley Face 25"/>
          <p:cNvSpPr/>
          <p:nvPr/>
        </p:nvSpPr>
        <p:spPr>
          <a:xfrm>
            <a:off x="3148808" y="4088987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7" name="Smiley Face 26"/>
          <p:cNvSpPr/>
          <p:nvPr/>
        </p:nvSpPr>
        <p:spPr>
          <a:xfrm>
            <a:off x="6638219" y="4131422"/>
            <a:ext cx="564102" cy="580982"/>
          </a:xfrm>
          <a:prstGeom prst="smileyFace">
            <a:avLst>
              <a:gd name="adj" fmla="val 308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9" grpId="0" build="p"/>
      <p:bldP spid="20" grpId="0" build="p"/>
      <p:bldP spid="23" grpId="0" build="p"/>
      <p:bldP spid="24" grpId="0" animBg="true"/>
      <p:bldP spid="25" grpId="0" animBg="true"/>
      <p:bldP spid="26" grpId="0" animBg="true"/>
      <p:bldP spid="27" grpId="0" animBg="tru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965056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196"/>
          <p:cNvSpPr/>
          <p:nvPr/>
        </p:nvSpPr>
        <p:spPr>
          <a:xfrm rot="16200000">
            <a:off x="8568715" y="2394028"/>
            <a:ext cx="2831923" cy="249026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Communication Pattern on Our Topology</a:t>
            </a:r>
            <a:endParaRPr lang="en-US" cap="none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Static Knowledge</a:t>
            </a: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4799124" y="2215745"/>
            <a:ext cx="2490266" cy="2831923"/>
            <a:chOff x="925294" y="1310469"/>
            <a:chExt cx="2241239" cy="2548731"/>
          </a:xfrm>
        </p:grpSpPr>
        <p:sp>
          <p:nvSpPr>
            <p:cNvPr id="78" name="Rectangle 77"/>
            <p:cNvSpPr/>
            <p:nvPr/>
          </p:nvSpPr>
          <p:spPr>
            <a:xfrm rot="16200000">
              <a:off x="771548" y="1464215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994055" y="1454633"/>
              <a:ext cx="2041328" cy="2253330"/>
              <a:chOff x="1085734" y="2129856"/>
              <a:chExt cx="2041328" cy="225333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085734" y="2129856"/>
                <a:ext cx="1060449" cy="33803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GBM</a:t>
                </a:r>
                <a:endParaRPr lang="en-US" sz="2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58940" y="4065150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N-1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458940" y="3232599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458940" y="2770735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0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140232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140232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140232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799586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799586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799586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8" name="Straight Arrow Connector 17"/>
              <p:cNvCxnSpPr>
                <a:stCxn id="11" idx="1"/>
                <a:endCxn id="15" idx="6"/>
              </p:cNvCxnSpPr>
              <p:nvPr/>
            </p:nvCxnSpPr>
            <p:spPr>
              <a:xfrm flipH="true">
                <a:off x="2091686" y="2929753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0" idx="1"/>
                <a:endCxn id="16" idx="6"/>
              </p:cNvCxnSpPr>
              <p:nvPr/>
            </p:nvCxnSpPr>
            <p:spPr>
              <a:xfrm flipH="true">
                <a:off x="2091686" y="3391617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9" idx="1"/>
                <a:endCxn id="17" idx="6"/>
              </p:cNvCxnSpPr>
              <p:nvPr/>
            </p:nvCxnSpPr>
            <p:spPr>
              <a:xfrm flipH="true">
                <a:off x="2091686" y="4224168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5" idx="0"/>
              </p:cNvCxnSpPr>
              <p:nvPr/>
            </p:nvCxnSpPr>
            <p:spPr>
              <a:xfrm flipV="true">
                <a:off x="1945636" y="2467889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endCxn id="15" idx="4"/>
              </p:cNvCxnSpPr>
              <p:nvPr/>
            </p:nvCxnSpPr>
            <p:spPr>
              <a:xfrm flipV="true">
                <a:off x="1945636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true">
                <a:off x="1960872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V="true">
                <a:off x="1267651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3" idx="0"/>
                <a:endCxn id="12" idx="4"/>
              </p:cNvCxnSpPr>
              <p:nvPr/>
            </p:nvCxnSpPr>
            <p:spPr>
              <a:xfrm flipV="true">
                <a:off x="1286282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H="true">
                <a:off x="1432332" y="2912552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V="true">
                <a:off x="1293051" y="2485398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true"/>
              <p:nvPr/>
            </p:nvSpPr>
            <p:spPr>
              <a:xfrm>
                <a:off x="1450524" y="3468491"/>
                <a:ext cx="400677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H="true">
                <a:off x="1432332" y="3405521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H="true">
                <a:off x="1422691" y="4257500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Group 133"/>
          <p:cNvGrpSpPr/>
          <p:nvPr/>
        </p:nvGrpSpPr>
        <p:grpSpPr>
          <a:xfrm>
            <a:off x="958214" y="2205436"/>
            <a:ext cx="2490266" cy="2831923"/>
            <a:chOff x="6331363" y="1747181"/>
            <a:chExt cx="2241239" cy="2548731"/>
          </a:xfrm>
        </p:grpSpPr>
        <p:sp>
          <p:nvSpPr>
            <p:cNvPr id="83" name="Rectangle 82"/>
            <p:cNvSpPr/>
            <p:nvPr/>
          </p:nvSpPr>
          <p:spPr>
            <a:xfrm rot="16200000">
              <a:off x="6177617" y="1900927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446031" y="1891345"/>
              <a:ext cx="1060449" cy="338033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GBM</a:t>
              </a: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819237" y="3826639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N-1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819237" y="2994088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1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819237" y="2532224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0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6500529" y="2545192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6500529" y="3007056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6500529" y="3839607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7159883" y="2545192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7159883" y="3007056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7159883" y="3839607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5" name="Straight Arrow Connector 94"/>
            <p:cNvCxnSpPr>
              <a:stCxn id="88" idx="1"/>
              <a:endCxn id="92" idx="6"/>
            </p:cNvCxnSpPr>
            <p:nvPr/>
          </p:nvCxnSpPr>
          <p:spPr>
            <a:xfrm flipH="true">
              <a:off x="7451983" y="2691242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7" idx="1"/>
              <a:endCxn id="93" idx="6"/>
            </p:cNvCxnSpPr>
            <p:nvPr/>
          </p:nvCxnSpPr>
          <p:spPr>
            <a:xfrm flipH="true">
              <a:off x="7451983" y="3153106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86" idx="1"/>
              <a:endCxn id="94" idx="6"/>
            </p:cNvCxnSpPr>
            <p:nvPr/>
          </p:nvCxnSpPr>
          <p:spPr>
            <a:xfrm flipH="true">
              <a:off x="7451983" y="3985657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92" idx="0"/>
            </p:cNvCxnSpPr>
            <p:nvPr/>
          </p:nvCxnSpPr>
          <p:spPr>
            <a:xfrm flipV="true">
              <a:off x="7305933" y="2229378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endCxn id="92" idx="4"/>
            </p:cNvCxnSpPr>
            <p:nvPr/>
          </p:nvCxnSpPr>
          <p:spPr>
            <a:xfrm flipV="true">
              <a:off x="7305933" y="2837292"/>
              <a:ext cx="0" cy="16976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true">
              <a:off x="7321169" y="3523793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true">
              <a:off x="6627948" y="3523793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0" idx="0"/>
              <a:endCxn id="89" idx="4"/>
            </p:cNvCxnSpPr>
            <p:nvPr/>
          </p:nvCxnSpPr>
          <p:spPr>
            <a:xfrm flipV="true">
              <a:off x="6646579" y="2837292"/>
              <a:ext cx="0" cy="16976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H="true">
              <a:off x="6792629" y="2674041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true">
              <a:off x="6653348" y="2246887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true"/>
            <p:nvPr/>
          </p:nvSpPr>
          <p:spPr>
            <a:xfrm>
              <a:off x="6810821" y="3229980"/>
              <a:ext cx="400677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 flipH="true">
              <a:off x="6792629" y="3167010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H="true">
              <a:off x="6782988" y="4018989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true"/>
          <p:nvPr/>
        </p:nvSpPr>
        <p:spPr>
          <a:xfrm>
            <a:off x="5385038" y="5040622"/>
            <a:ext cx="1524776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Collection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3" name="TextBox 132"/>
          <p:cNvSpPr txBox="true"/>
          <p:nvPr/>
        </p:nvSpPr>
        <p:spPr>
          <a:xfrm>
            <a:off x="1325542" y="5028241"/>
            <a:ext cx="175560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Distribution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5" name="Rectangle: Rounded Corners 174"/>
          <p:cNvSpPr/>
          <p:nvPr/>
        </p:nvSpPr>
        <p:spPr>
          <a:xfrm>
            <a:off x="6900356" y="3141687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: Rounded Corners 175"/>
          <p:cNvSpPr/>
          <p:nvPr/>
        </p:nvSpPr>
        <p:spPr>
          <a:xfrm>
            <a:off x="6909488" y="3649469"/>
            <a:ext cx="243311" cy="246028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9671047" y="2584441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9671047" y="3257197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9671047" y="394696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2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86" name="Straight Arrow Connector 185"/>
          <p:cNvCxnSpPr/>
          <p:nvPr/>
        </p:nvCxnSpPr>
        <p:spPr>
          <a:xfrm flipV="true">
            <a:off x="10020718" y="2937815"/>
            <a:ext cx="0" cy="31938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true">
            <a:off x="10042226" y="3610570"/>
            <a:ext cx="0" cy="31938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: Rounded Corners 192"/>
          <p:cNvSpPr/>
          <p:nvPr/>
        </p:nvSpPr>
        <p:spPr>
          <a:xfrm>
            <a:off x="9917527" y="2637652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4" name="Rectangle: Rounded Corners 193"/>
          <p:cNvSpPr/>
          <p:nvPr/>
        </p:nvSpPr>
        <p:spPr>
          <a:xfrm>
            <a:off x="9917527" y="3354252"/>
            <a:ext cx="243311" cy="246028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Rectangle: Rounded Corners 194"/>
          <p:cNvSpPr/>
          <p:nvPr/>
        </p:nvSpPr>
        <p:spPr>
          <a:xfrm>
            <a:off x="1181949" y="2430399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Rectangle: Rounded Corners 195"/>
          <p:cNvSpPr/>
          <p:nvPr/>
        </p:nvSpPr>
        <p:spPr>
          <a:xfrm>
            <a:off x="1194319" y="2439807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8" name="TextBox 197"/>
          <p:cNvSpPr txBox="true"/>
          <p:nvPr/>
        </p:nvSpPr>
        <p:spPr>
          <a:xfrm>
            <a:off x="9596593" y="5018063"/>
            <a:ext cx="88517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Local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0141" y="2187416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7" name="TextBox 116"/>
          <p:cNvSpPr txBox="true"/>
          <p:nvPr/>
        </p:nvSpPr>
        <p:spPr>
          <a:xfrm>
            <a:off x="466984" y="2647311"/>
            <a:ext cx="3485084" cy="175432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Most dataflows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repeats the same communication 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pattern many times</a:t>
            </a:r>
            <a:endParaRPr lang="en-US" sz="2000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Remove routing calculation using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coarse-grained circuit switching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18" name="TextBox 117"/>
          <p:cNvSpPr txBox="true"/>
          <p:nvPr/>
        </p:nvSpPr>
        <p:spPr>
          <a:xfrm>
            <a:off x="465842" y="4756345"/>
            <a:ext cx="3478344" cy="1477328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Sends the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same data to multiple PEs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 from GBMs</a:t>
            </a:r>
            <a:endParaRPr lang="en-US" sz="2000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Support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simultaneous multiple multicasting 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from GBMs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330408" y="2224781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9" name="TextBox 118"/>
          <p:cNvSpPr txBox="true"/>
          <p:nvPr/>
        </p:nvSpPr>
        <p:spPr>
          <a:xfrm>
            <a:off x="4338288" y="4187571"/>
            <a:ext cx="3454046" cy="175432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Many to some communication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bound to GBM write bandwidth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Provide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the same bisection bandwidth with GBM write bandwidth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8264218" y="2215745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6" name="TextBox 115"/>
          <p:cNvSpPr txBox="true"/>
          <p:nvPr/>
        </p:nvSpPr>
        <p:spPr>
          <a:xfrm>
            <a:off x="8080963" y="4191458"/>
            <a:ext cx="4018590" cy="92333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Because of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locality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, local traffic in most of efficient dataflow is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between adjacent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9 0.00077 L -0.00029 0.10365 L 0.13541 0.10365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5" y="5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0.00103 L 0.00014 0.17644 L 0.13527 0.17644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6" y="87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-0.00257 L -0.09693 0.00154 L -0.09693 -0.09311 " pathEditMode="relative" rAng="0" ptsTypes="AAA">
                                      <p:cBhvr>
                                        <p:cTn id="27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3" y="-432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5926E-6 2.88066E-6 L -0.15972 2.88066E-6 L -0.15972 -0.16718 " pathEditMode="relative" rAng="0" ptsTypes="AAA">
                                      <p:cBhvr>
                                        <p:cTn id="29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6" y="-83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7 -5.76132E-7 L -6.94444E-7 0.0977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8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7 -4.44444E-6 L -6.94444E-7 0.094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true"/>
      <p:bldP spid="176" grpId="0" animBg="true"/>
      <p:bldP spid="193" grpId="0" animBg="true"/>
      <p:bldP spid="194" grpId="0" animBg="true"/>
      <p:bldP spid="195" grpId="0" animBg="true"/>
      <p:bldP spid="196" grpId="0" animBg="true"/>
      <p:bldP spid="3" grpId="0" animBg="true"/>
      <p:bldP spid="117" grpId="0" animBg="true"/>
      <p:bldP spid="118" grpId="0" animBg="true"/>
      <p:bldP spid="122" grpId="0" animBg="true"/>
      <p:bldP spid="119" grpId="0" animBg="true"/>
      <p:bldP spid="123" grpId="0" animBg="true"/>
      <p:bldP spid="116" grpId="0" animBg="true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/>
          <a:p>
            <a:r>
              <a:rPr lang="en-US" cap="none" dirty="0"/>
              <a:t>Switch Design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Collection Network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53720" y="2478782"/>
            <a:ext cx="2490266" cy="2831923"/>
            <a:chOff x="925294" y="1310469"/>
            <a:chExt cx="2241239" cy="2548731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771548" y="1464215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94055" y="1454633"/>
              <a:ext cx="2041328" cy="2253330"/>
              <a:chOff x="1085734" y="2129856"/>
              <a:chExt cx="2041328" cy="225333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085734" y="2129856"/>
                <a:ext cx="1060449" cy="33803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GBM</a:t>
                </a:r>
                <a:endParaRPr lang="en-US" sz="2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458940" y="4065150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N-1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458940" y="3232599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458940" y="2770735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0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140232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140232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140232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799586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799586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799586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41" name="Straight Arrow Connector 40"/>
              <p:cNvCxnSpPr>
                <a:stCxn id="34" idx="1"/>
                <a:endCxn id="38" idx="6"/>
              </p:cNvCxnSpPr>
              <p:nvPr/>
            </p:nvCxnSpPr>
            <p:spPr>
              <a:xfrm flipH="true">
                <a:off x="2091686" y="2929753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33" idx="1"/>
                <a:endCxn id="39" idx="6"/>
              </p:cNvCxnSpPr>
              <p:nvPr/>
            </p:nvCxnSpPr>
            <p:spPr>
              <a:xfrm flipH="true">
                <a:off x="2091686" y="3391617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32" idx="1"/>
                <a:endCxn id="40" idx="6"/>
              </p:cNvCxnSpPr>
              <p:nvPr/>
            </p:nvCxnSpPr>
            <p:spPr>
              <a:xfrm flipH="true">
                <a:off x="2091686" y="4224168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8" idx="0"/>
              </p:cNvCxnSpPr>
              <p:nvPr/>
            </p:nvCxnSpPr>
            <p:spPr>
              <a:xfrm flipV="true">
                <a:off x="1945636" y="2467889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endCxn id="38" idx="4"/>
              </p:cNvCxnSpPr>
              <p:nvPr/>
            </p:nvCxnSpPr>
            <p:spPr>
              <a:xfrm flipV="true">
                <a:off x="1945636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V="true">
                <a:off x="1960872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true">
                <a:off x="1267651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6" idx="0"/>
                <a:endCxn id="35" idx="4"/>
              </p:cNvCxnSpPr>
              <p:nvPr/>
            </p:nvCxnSpPr>
            <p:spPr>
              <a:xfrm flipV="true">
                <a:off x="1286282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true">
                <a:off x="1432332" y="2912552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true">
                <a:off x="1293051" y="2485398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true"/>
              <p:nvPr/>
            </p:nvSpPr>
            <p:spPr>
              <a:xfrm>
                <a:off x="1450524" y="3468491"/>
                <a:ext cx="400677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H="true">
                <a:off x="1432332" y="3405521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true">
                <a:off x="1422691" y="4257500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1" name="Straight Connector 110"/>
          <p:cNvCxnSpPr/>
          <p:nvPr/>
        </p:nvCxnSpPr>
        <p:spPr>
          <a:xfrm>
            <a:off x="7108434" y="1953531"/>
            <a:ext cx="0" cy="439646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true"/>
          <p:nvPr/>
        </p:nvSpPr>
        <p:spPr>
          <a:xfrm>
            <a:off x="2342603" y="6094435"/>
            <a:ext cx="283955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&lt;Traffic to support&gt;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5557204" y="4206186"/>
            <a:ext cx="907139" cy="821772"/>
            <a:chOff x="2600303" y="3612340"/>
            <a:chExt cx="816425" cy="739595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2775625" y="3612340"/>
              <a:ext cx="0" cy="374387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2600303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8" name="Straight Connector 117"/>
            <p:cNvCxnSpPr>
              <a:stCxn id="116" idx="6"/>
            </p:cNvCxnSpPr>
            <p:nvPr/>
          </p:nvCxnSpPr>
          <p:spPr>
            <a:xfrm>
              <a:off x="2963302" y="4170435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924290" y="2440922"/>
            <a:ext cx="403332" cy="1313819"/>
            <a:chOff x="1130680" y="2023602"/>
            <a:chExt cx="362999" cy="1182437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306002" y="2023602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1130680" y="2446922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306002" y="2784928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5095089" y="2922002"/>
            <a:ext cx="1369253" cy="403332"/>
            <a:chOff x="2184400" y="2456574"/>
            <a:chExt cx="1232328" cy="362999"/>
          </a:xfrm>
        </p:grpSpPr>
        <p:sp>
          <p:nvSpPr>
            <p:cNvPr id="127" name="Oval 126"/>
            <p:cNvSpPr/>
            <p:nvPr/>
          </p:nvSpPr>
          <p:spPr>
            <a:xfrm>
              <a:off x="2600303" y="2456574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963302" y="2658412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184400" y="2658412"/>
              <a:ext cx="402920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3448792" y="4206186"/>
            <a:ext cx="1341902" cy="1289672"/>
            <a:chOff x="702733" y="3612340"/>
            <a:chExt cx="1207712" cy="1160705"/>
          </a:xfrm>
        </p:grpSpPr>
        <p:sp>
          <p:nvSpPr>
            <p:cNvPr id="131" name="Oval 130"/>
            <p:cNvSpPr/>
            <p:nvPr/>
          </p:nvSpPr>
          <p:spPr>
            <a:xfrm>
              <a:off x="1094021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1457019" y="4190774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702733" y="4190774"/>
              <a:ext cx="378305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280636" y="4351934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280636" y="3612340"/>
              <a:ext cx="0" cy="367933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7505600" y="2351848"/>
            <a:ext cx="4195399" cy="3024769"/>
            <a:chOff x="2827787" y="2109368"/>
            <a:chExt cx="3775859" cy="2722292"/>
          </a:xfrm>
        </p:grpSpPr>
        <p:grpSp>
          <p:nvGrpSpPr>
            <p:cNvPr id="108" name="Group 107"/>
            <p:cNvGrpSpPr/>
            <p:nvPr/>
          </p:nvGrpSpPr>
          <p:grpSpPr>
            <a:xfrm>
              <a:off x="2827787" y="2109368"/>
              <a:ext cx="3775859" cy="2722292"/>
              <a:chOff x="3036191" y="1911614"/>
              <a:chExt cx="4474445" cy="3225954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4304312" y="2771234"/>
                <a:ext cx="1758996" cy="175899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H="true">
                <a:off x="5760453" y="3927333"/>
                <a:ext cx="817409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 82"/>
              <p:cNvSpPr/>
              <p:nvPr/>
            </p:nvSpPr>
            <p:spPr>
              <a:xfrm>
                <a:off x="4825188" y="2949258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M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5291099" y="3692656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6" name="Straight Arrow Connector 85"/>
              <p:cNvCxnSpPr>
                <a:stCxn id="84" idx="0"/>
                <a:endCxn id="83" idx="5"/>
              </p:cNvCxnSpPr>
              <p:nvPr/>
            </p:nvCxnSpPr>
            <p:spPr>
              <a:xfrm flipH="true" flipV="true">
                <a:off x="5225807" y="3349877"/>
                <a:ext cx="299969" cy="342779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83" idx="0"/>
              </p:cNvCxnSpPr>
              <p:nvPr/>
            </p:nvCxnSpPr>
            <p:spPr>
              <a:xfrm flipV="true">
                <a:off x="5059865" y="2325284"/>
                <a:ext cx="4496" cy="623974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true"/>
              <p:nvPr/>
            </p:nvSpPr>
            <p:spPr>
              <a:xfrm>
                <a:off x="4584231" y="4710846"/>
                <a:ext cx="1062017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2" name="TextBox 101"/>
              <p:cNvSpPr txBox="true"/>
              <p:nvPr/>
            </p:nvSpPr>
            <p:spPr>
              <a:xfrm>
                <a:off x="6522132" y="3724950"/>
                <a:ext cx="988504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In_PE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3" name="TextBox 102"/>
              <p:cNvSpPr txBox="true"/>
              <p:nvPr/>
            </p:nvSpPr>
            <p:spPr>
              <a:xfrm>
                <a:off x="4321988" y="1911614"/>
                <a:ext cx="1497971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Out_GBM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4" name="TextBox 103"/>
              <p:cNvSpPr txBox="true"/>
              <p:nvPr/>
            </p:nvSpPr>
            <p:spPr>
              <a:xfrm>
                <a:off x="3036191" y="3402880"/>
                <a:ext cx="1311623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9" name="Straight Arrow Connector 88"/>
              <p:cNvCxnSpPr/>
              <p:nvPr/>
            </p:nvCxnSpPr>
            <p:spPr>
              <a:xfrm flipH="true">
                <a:off x="3823976" y="3935730"/>
                <a:ext cx="1467124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endCxn id="83" idx="4"/>
              </p:cNvCxnSpPr>
              <p:nvPr/>
            </p:nvCxnSpPr>
            <p:spPr>
              <a:xfrm flipV="true">
                <a:off x="5047908" y="3418612"/>
                <a:ext cx="11957" cy="1301957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Rectangle 147"/>
            <p:cNvSpPr/>
            <p:nvPr/>
          </p:nvSpPr>
          <p:spPr>
            <a:xfrm rot="2700000">
              <a:off x="4463174" y="3747358"/>
              <a:ext cx="135115" cy="1402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sp>
        <p:nvSpPr>
          <p:cNvPr id="138" name="TextBox 137"/>
          <p:cNvSpPr txBox="true"/>
          <p:nvPr/>
        </p:nvSpPr>
        <p:spPr>
          <a:xfrm>
            <a:off x="8102771" y="6094435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Generic </a:t>
            </a:r>
            <a:r>
              <a:rPr lang="en-US" cap="none" dirty="0" err="1"/>
              <a:t>Microswitch</a:t>
            </a:r>
            <a:r>
              <a:rPr lang="en-US" cap="none" dirty="0"/>
              <a:t> Approach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5651" y="1679023"/>
            <a:ext cx="2156298" cy="2441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/>
          <a:p>
            <a:r>
              <a:rPr lang="en-US" cap="none" dirty="0"/>
              <a:t>Switch Design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Distribution Network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rot="16200000">
            <a:off x="382892" y="2649610"/>
            <a:ext cx="2831923" cy="249026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0122" y="263896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155905" y="478929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55905" y="3864234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155905" y="3351051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90674" y="336546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90674" y="3878642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90674" y="480369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423290" y="336546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423290" y="3878642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423290" y="480369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41" name="Straight Arrow Connector 40"/>
          <p:cNvCxnSpPr>
            <a:stCxn id="34" idx="1"/>
            <a:endCxn id="38" idx="6"/>
          </p:cNvCxnSpPr>
          <p:nvPr/>
        </p:nvCxnSpPr>
        <p:spPr>
          <a:xfrm flipH="true">
            <a:off x="1747846" y="3527738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1"/>
            <a:endCxn id="39" idx="6"/>
          </p:cNvCxnSpPr>
          <p:nvPr/>
        </p:nvCxnSpPr>
        <p:spPr>
          <a:xfrm flipH="true">
            <a:off x="1747846" y="4040920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1"/>
            <a:endCxn id="40" idx="6"/>
          </p:cNvCxnSpPr>
          <p:nvPr/>
        </p:nvCxnSpPr>
        <p:spPr>
          <a:xfrm flipH="true">
            <a:off x="1747846" y="4965977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0"/>
          </p:cNvCxnSpPr>
          <p:nvPr/>
        </p:nvCxnSpPr>
        <p:spPr>
          <a:xfrm flipV="true">
            <a:off x="1585568" y="3014556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8" idx="4"/>
          </p:cNvCxnSpPr>
          <p:nvPr/>
        </p:nvCxnSpPr>
        <p:spPr>
          <a:xfrm flipV="true">
            <a:off x="1585568" y="3690015"/>
            <a:ext cx="0" cy="188627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true">
            <a:off x="1602497" y="4452795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true">
            <a:off x="832251" y="4452795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0"/>
            <a:endCxn id="35" idx="4"/>
          </p:cNvCxnSpPr>
          <p:nvPr/>
        </p:nvCxnSpPr>
        <p:spPr>
          <a:xfrm flipV="true">
            <a:off x="852952" y="3690015"/>
            <a:ext cx="0" cy="188627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true">
            <a:off x="1015230" y="3508626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true">
            <a:off x="860473" y="3034010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true"/>
          <p:nvPr/>
        </p:nvSpPr>
        <p:spPr>
          <a:xfrm>
            <a:off x="1035444" y="4126336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true">
            <a:off x="1015230" y="4056369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true">
            <a:off x="1004518" y="5003012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091712" y="1953531"/>
            <a:ext cx="0" cy="439646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5554776" y="4210254"/>
            <a:ext cx="907139" cy="821772"/>
            <a:chOff x="2600303" y="3612340"/>
            <a:chExt cx="816425" cy="739595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2775625" y="3612340"/>
              <a:ext cx="0" cy="374387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2600303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8" name="Straight Connector 117"/>
            <p:cNvCxnSpPr>
              <a:stCxn id="116" idx="6"/>
            </p:cNvCxnSpPr>
            <p:nvPr/>
          </p:nvCxnSpPr>
          <p:spPr>
            <a:xfrm>
              <a:off x="2963302" y="4170435"/>
              <a:ext cx="453426" cy="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921862" y="2444989"/>
            <a:ext cx="403332" cy="1313819"/>
            <a:chOff x="1130680" y="2023602"/>
            <a:chExt cx="362999" cy="1182437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306002" y="2023602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1130680" y="2446922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306002" y="2784928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5092661" y="2926070"/>
            <a:ext cx="1369253" cy="403332"/>
            <a:chOff x="2184400" y="2456574"/>
            <a:chExt cx="1232328" cy="362999"/>
          </a:xfrm>
        </p:grpSpPr>
        <p:sp>
          <p:nvSpPr>
            <p:cNvPr id="127" name="Oval 126"/>
            <p:cNvSpPr/>
            <p:nvPr/>
          </p:nvSpPr>
          <p:spPr>
            <a:xfrm>
              <a:off x="2600303" y="2456574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963302" y="2658412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184400" y="2658412"/>
              <a:ext cx="402920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3881129" y="4210254"/>
            <a:ext cx="907138" cy="1289672"/>
            <a:chOff x="1094021" y="3612340"/>
            <a:chExt cx="816424" cy="1160705"/>
          </a:xfrm>
        </p:grpSpPr>
        <p:sp>
          <p:nvSpPr>
            <p:cNvPr id="131" name="Oval 130"/>
            <p:cNvSpPr/>
            <p:nvPr/>
          </p:nvSpPr>
          <p:spPr>
            <a:xfrm>
              <a:off x="1094021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1457019" y="4190774"/>
              <a:ext cx="453426" cy="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280636" y="4351934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280636" y="3612340"/>
              <a:ext cx="0" cy="36793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8415339" y="1007230"/>
            <a:ext cx="3488183" cy="3538059"/>
            <a:chOff x="3638940" y="906506"/>
            <a:chExt cx="3139365" cy="3184253"/>
          </a:xfrm>
        </p:grpSpPr>
        <p:sp>
          <p:nvSpPr>
            <p:cNvPr id="97" name="TextBox 96"/>
            <p:cNvSpPr txBox="true"/>
            <p:nvPr/>
          </p:nvSpPr>
          <p:spPr>
            <a:xfrm>
              <a:off x="3638940" y="906506"/>
              <a:ext cx="3139365" cy="637097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FF0000"/>
                  </a:solidFill>
                  <a:latin typeface="Trebuchet MS" panose="020B0603020202020204"/>
                </a:rPr>
                <a:t>Extra Bandwidth for non-blocking Multicast</a:t>
              </a:r>
              <a:endParaRPr lang="en-US" sz="222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5074429" y="3101181"/>
              <a:ext cx="166110" cy="989578"/>
            </a:xfrm>
            <a:prstGeom prst="flowChartConnector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" name="Straight Arrow Connector 17"/>
            <p:cNvCxnSpPr>
              <a:stCxn id="97" idx="2"/>
              <a:endCxn id="16" idx="0"/>
            </p:cNvCxnSpPr>
            <p:nvPr/>
          </p:nvCxnSpPr>
          <p:spPr>
            <a:xfrm flipH="true">
              <a:off x="5157485" y="1543603"/>
              <a:ext cx="51138" cy="155757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true"/>
          <p:nvPr/>
        </p:nvSpPr>
        <p:spPr>
          <a:xfrm>
            <a:off x="2359009" y="6084699"/>
            <a:ext cx="283955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&lt;Traffic to support&gt;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69" name="TextBox 68"/>
          <p:cNvSpPr txBox="true"/>
          <p:nvPr/>
        </p:nvSpPr>
        <p:spPr>
          <a:xfrm>
            <a:off x="8102771" y="6094435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95937" y="2343743"/>
            <a:ext cx="4289849" cy="3182531"/>
            <a:chOff x="6836342" y="2109368"/>
            <a:chExt cx="3860864" cy="2864278"/>
          </a:xfrm>
        </p:grpSpPr>
        <p:grpSp>
          <p:nvGrpSpPr>
            <p:cNvPr id="5" name="Group 4"/>
            <p:cNvGrpSpPr/>
            <p:nvPr/>
          </p:nvGrpSpPr>
          <p:grpSpPr>
            <a:xfrm>
              <a:off x="6836342" y="2109368"/>
              <a:ext cx="3860864" cy="2864278"/>
              <a:chOff x="6937942" y="2109368"/>
              <a:chExt cx="3860864" cy="2864278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7928032" y="2834777"/>
                <a:ext cx="1484368" cy="1484368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1" name="TextBox 100"/>
              <p:cNvSpPr txBox="true"/>
              <p:nvPr/>
            </p:nvSpPr>
            <p:spPr>
              <a:xfrm>
                <a:off x="8121700" y="4613547"/>
                <a:ext cx="1106842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2" name="TextBox 101"/>
              <p:cNvSpPr txBox="true"/>
              <p:nvPr/>
            </p:nvSpPr>
            <p:spPr>
              <a:xfrm>
                <a:off x="9754000" y="3431130"/>
                <a:ext cx="1044806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Out_PE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3" name="TextBox 102"/>
              <p:cNvSpPr txBox="true"/>
              <p:nvPr/>
            </p:nvSpPr>
            <p:spPr>
              <a:xfrm>
                <a:off x="8143486" y="2109368"/>
                <a:ext cx="1053462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In_GBM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4" name="TextBox 103"/>
              <p:cNvSpPr txBox="true"/>
              <p:nvPr/>
            </p:nvSpPr>
            <p:spPr>
              <a:xfrm>
                <a:off x="6937942" y="3368511"/>
                <a:ext cx="896206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8449942" y="3142986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2" name="Straight Arrow Connector 81"/>
              <p:cNvCxnSpPr>
                <a:stCxn id="81" idx="6"/>
              </p:cNvCxnSpPr>
              <p:nvPr/>
            </p:nvCxnSpPr>
            <p:spPr>
              <a:xfrm>
                <a:off x="8919296" y="3377663"/>
                <a:ext cx="830548" cy="14359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8684619" y="2541666"/>
                <a:ext cx="0" cy="601320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81" idx="4"/>
                <a:endCxn id="101" idx="0"/>
              </p:cNvCxnSpPr>
              <p:nvPr/>
            </p:nvCxnSpPr>
            <p:spPr>
              <a:xfrm flipH="true">
                <a:off x="8675121" y="3612339"/>
                <a:ext cx="9498" cy="1001208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7613775" y="3840597"/>
                <a:ext cx="2130845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Rectangle 70"/>
            <p:cNvSpPr/>
            <p:nvPr/>
          </p:nvSpPr>
          <p:spPr>
            <a:xfrm rot="2700000">
              <a:off x="8510039" y="3770493"/>
              <a:ext cx="135115" cy="1402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Generic </a:t>
            </a:r>
            <a:r>
              <a:rPr lang="en-US" cap="none" dirty="0" err="1"/>
              <a:t>Microswitch</a:t>
            </a:r>
            <a:r>
              <a:rPr lang="en-US" cap="none" dirty="0"/>
              <a:t> Approach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30660" y="4361684"/>
            <a:ext cx="2156298" cy="2441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3429000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1430" y="2655078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28874" y="2662133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Non-blocking Multiple Data Transfer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641648" y="1856254"/>
            <a:ext cx="3202552" cy="2083763"/>
            <a:chOff x="3277483" y="1670628"/>
            <a:chExt cx="2882297" cy="1875386"/>
          </a:xfrm>
        </p:grpSpPr>
        <p:sp>
          <p:nvSpPr>
            <p:cNvPr id="133" name="TextBox 132"/>
            <p:cNvSpPr txBox="true"/>
            <p:nvPr/>
          </p:nvSpPr>
          <p:spPr>
            <a:xfrm>
              <a:off x="3486153" y="1670628"/>
              <a:ext cx="2673627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The same 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bandwidth with GBMs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3277483" y="2805092"/>
              <a:ext cx="146639" cy="74092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" name="Straight Arrow Connector 5"/>
            <p:cNvCxnSpPr>
              <a:stCxn id="4" idx="7"/>
            </p:cNvCxnSpPr>
            <p:nvPr/>
          </p:nvCxnSpPr>
          <p:spPr>
            <a:xfrm flipV="true">
              <a:off x="3402647" y="2236619"/>
              <a:ext cx="732889" cy="676979"/>
            </a:xfrm>
            <a:prstGeom prst="straightConnector1">
              <a:avLst/>
            </a:prstGeom>
            <a:ln w="222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94" name="Rectangle 293"/>
          <p:cNvSpPr/>
          <p:nvPr/>
        </p:nvSpPr>
        <p:spPr>
          <a:xfrm>
            <a:off x="5008880" y="3927776"/>
            <a:ext cx="7021297" cy="156165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Vertical lanes: exclusive for each GBM port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Horizontal lanes: exclusive for each PE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3" name="Straight Arrow Connector 12"/>
          <p:cNvCxnSpPr>
            <a:stCxn id="88" idx="2"/>
            <a:endCxn id="89" idx="0"/>
          </p:cNvCxnSpPr>
          <p:nvPr/>
        </p:nvCxnSpPr>
        <p:spPr>
          <a:xfrm flipH="true">
            <a:off x="4522598" y="3644501"/>
            <a:ext cx="1" cy="42830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89" idx="2"/>
            <a:endCxn id="90" idx="0"/>
          </p:cNvCxnSpPr>
          <p:nvPr/>
        </p:nvCxnSpPr>
        <p:spPr>
          <a:xfrm>
            <a:off x="4522598" y="4337414"/>
            <a:ext cx="0" cy="39861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90" idx="2"/>
          </p:cNvCxnSpPr>
          <p:nvPr/>
        </p:nvCxnSpPr>
        <p:spPr>
          <a:xfrm>
            <a:off x="4522598" y="5000636"/>
            <a:ext cx="0" cy="3785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21429" y="6135827"/>
            <a:ext cx="3387616" cy="677660"/>
            <a:chOff x="559286" y="5522245"/>
            <a:chExt cx="3048854" cy="609894"/>
          </a:xfrm>
        </p:grpSpPr>
        <p:sp>
          <p:nvSpPr>
            <p:cNvPr id="3" name="Arrow: Right 2"/>
            <p:cNvSpPr/>
            <p:nvPr/>
          </p:nvSpPr>
          <p:spPr>
            <a:xfrm>
              <a:off x="559286" y="5522245"/>
              <a:ext cx="3048854" cy="321733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34" name="TextBox 133"/>
            <p:cNvSpPr txBox="true"/>
            <p:nvPr/>
          </p:nvSpPr>
          <p:spPr>
            <a:xfrm>
              <a:off x="690065" y="5799740"/>
              <a:ext cx="2673627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Bandwidth increases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Primitive Switching Operations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Minimal Switches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53723" y="3460124"/>
            <a:ext cx="5390450" cy="1241781"/>
            <a:chOff x="304800" y="3114111"/>
            <a:chExt cx="4851405" cy="1117603"/>
          </a:xfrm>
        </p:grpSpPr>
        <p:sp>
          <p:nvSpPr>
            <p:cNvPr id="31" name="Rectangle 30"/>
            <p:cNvSpPr/>
            <p:nvPr/>
          </p:nvSpPr>
          <p:spPr>
            <a:xfrm rot="16200000">
              <a:off x="2171701" y="1247210"/>
              <a:ext cx="1117603" cy="48514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00" name="Oval 299"/>
            <p:cNvSpPr/>
            <p:nvPr/>
          </p:nvSpPr>
          <p:spPr>
            <a:xfrm>
              <a:off x="2485639" y="3434103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2045116" y="3692524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true">
              <a:off x="2884628" y="3212292"/>
              <a:ext cx="306544" cy="306706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2884628" y="3837624"/>
              <a:ext cx="306544" cy="287644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427323" y="3455429"/>
              <a:ext cx="1581113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Duplicate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53720" y="2030060"/>
            <a:ext cx="5390451" cy="1270193"/>
            <a:chOff x="304798" y="1827054"/>
            <a:chExt cx="4851406" cy="1143174"/>
          </a:xfrm>
        </p:grpSpPr>
        <p:sp>
          <p:nvSpPr>
            <p:cNvPr id="30" name="Rectangle 29"/>
            <p:cNvSpPr/>
            <p:nvPr/>
          </p:nvSpPr>
          <p:spPr>
            <a:xfrm rot="16200000">
              <a:off x="2158914" y="-27062"/>
              <a:ext cx="1143174" cy="48514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485915" y="2111078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2045392" y="2369499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2884904" y="1889267"/>
              <a:ext cx="306544" cy="306706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2902130" y="2514503"/>
              <a:ext cx="306544" cy="287644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427323" y="2129855"/>
              <a:ext cx="1580559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Branch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180039" y="2107424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739516" y="2365845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true">
              <a:off x="4579028" y="1885613"/>
              <a:ext cx="306544" cy="306706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579028" y="2510945"/>
              <a:ext cx="306544" cy="287644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53722" y="4916152"/>
            <a:ext cx="5390451" cy="1241781"/>
            <a:chOff x="304800" y="4424536"/>
            <a:chExt cx="4851406" cy="1117603"/>
          </a:xfrm>
        </p:grpSpPr>
        <p:sp>
          <p:nvSpPr>
            <p:cNvPr id="32" name="Rectangle 31"/>
            <p:cNvSpPr/>
            <p:nvPr/>
          </p:nvSpPr>
          <p:spPr>
            <a:xfrm rot="16200000">
              <a:off x="2171701" y="2557635"/>
              <a:ext cx="1117603" cy="48514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4180039" y="4719052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3936890" y="4497241"/>
              <a:ext cx="320846" cy="275394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true">
              <a:off x="3959218" y="5162531"/>
              <a:ext cx="320846" cy="247686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56355" y="4983339"/>
              <a:ext cx="390848" cy="0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427323" y="4784197"/>
              <a:ext cx="1581113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Merge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485639" y="4719052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242490" y="4497241"/>
              <a:ext cx="320846" cy="275394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true">
              <a:off x="2264818" y="5162531"/>
              <a:ext cx="320846" cy="247686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961955" y="4983339"/>
              <a:ext cx="390848" cy="0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580298" y="2095126"/>
            <a:ext cx="3770801" cy="2685719"/>
            <a:chOff x="5922268" y="1885613"/>
            <a:chExt cx="3393721" cy="2417147"/>
          </a:xfrm>
        </p:grpSpPr>
        <p:sp>
          <p:nvSpPr>
            <p:cNvPr id="33" name="Left Brace 32"/>
            <p:cNvSpPr/>
            <p:nvPr/>
          </p:nvSpPr>
          <p:spPr>
            <a:xfrm rot="10800000">
              <a:off x="5922268" y="1885613"/>
              <a:ext cx="321734" cy="2417147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43177" y="2858196"/>
              <a:ext cx="2772812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Distribute Switch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80298" y="4878025"/>
            <a:ext cx="3770801" cy="1399919"/>
            <a:chOff x="5922268" y="4390222"/>
            <a:chExt cx="3393721" cy="1259927"/>
          </a:xfrm>
        </p:grpSpPr>
        <p:sp>
          <p:nvSpPr>
            <p:cNvPr id="34" name="Left Brace 33"/>
            <p:cNvSpPr/>
            <p:nvPr/>
          </p:nvSpPr>
          <p:spPr>
            <a:xfrm rot="10800000">
              <a:off x="5922268" y="4390222"/>
              <a:ext cx="321734" cy="1259927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43177" y="4747348"/>
              <a:ext cx="2772812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Merge Switch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Operation Examples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585260" y="3230979"/>
            <a:ext cx="6371676" cy="295068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Example)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[Multiple multicast]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0 and 2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0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 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0, 1 and K-1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3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1 and 2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and PE 2 and K-1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339124" y="2971008"/>
            <a:ext cx="702940" cy="1766957"/>
            <a:chOff x="3005212" y="2673907"/>
            <a:chExt cx="632646" cy="1590261"/>
          </a:xfrm>
        </p:grpSpPr>
        <p:cxnSp>
          <p:nvCxnSpPr>
            <p:cNvPr id="139" name="Straight Arrow Connector 138"/>
            <p:cNvCxnSpPr>
              <a:endCxn id="48" idx="0"/>
            </p:cNvCxnSpPr>
            <p:nvPr/>
          </p:nvCxnSpPr>
          <p:spPr>
            <a:xfrm>
              <a:off x="3010386" y="2753607"/>
              <a:ext cx="0" cy="288043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3152441" y="3067048"/>
              <a:ext cx="481423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48" idx="4"/>
              <a:endCxn id="58" idx="0"/>
            </p:cNvCxnSpPr>
            <p:nvPr/>
          </p:nvCxnSpPr>
          <p:spPr>
            <a:xfrm>
              <a:off x="3010386" y="3333750"/>
              <a:ext cx="0" cy="3048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3005212" y="3930650"/>
              <a:ext cx="0" cy="3048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>
              <a:off x="3156435" y="4264168"/>
              <a:ext cx="481423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3023674" y="2673907"/>
              <a:ext cx="469167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W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0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cxnSp>
        <p:nvCxnSpPr>
          <p:cNvPr id="137" name="Straight Arrow Connector 136"/>
          <p:cNvCxnSpPr/>
          <p:nvPr/>
        </p:nvCxnSpPr>
        <p:spPr>
          <a:xfrm>
            <a:off x="2493537" y="4374444"/>
            <a:ext cx="0" cy="338667"/>
          </a:xfrm>
          <a:prstGeom prst="straightConnector1">
            <a:avLst/>
          </a:pr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491152" y="2998139"/>
            <a:ext cx="1564114" cy="2803808"/>
            <a:chOff x="2242036" y="2698325"/>
            <a:chExt cx="1407703" cy="2523427"/>
          </a:xfrm>
        </p:grpSpPr>
        <p:cxnSp>
          <p:nvCxnSpPr>
            <p:cNvPr id="135" name="Straight Arrow Connector 134"/>
            <p:cNvCxnSpPr/>
            <p:nvPr/>
          </p:nvCxnSpPr>
          <p:spPr>
            <a:xfrm>
              <a:off x="2243697" y="2743200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>
              <a:off x="2242036" y="3333750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2242036" y="4847423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2381327" y="311785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3167139" y="314960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2376563" y="5221752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3144912" y="516836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2288030" y="2698325"/>
              <a:ext cx="314798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I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3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46" name="Straight Arrow Connector 145"/>
            <p:cNvCxnSpPr/>
            <p:nvPr/>
          </p:nvCxnSpPr>
          <p:spPr>
            <a:xfrm>
              <a:off x="2409248" y="3717649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3144912" y="3665527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624625" y="2962187"/>
            <a:ext cx="2434171" cy="1865224"/>
            <a:chOff x="1462162" y="2665968"/>
            <a:chExt cx="2190754" cy="1678702"/>
          </a:xfrm>
        </p:grpSpPr>
        <p:cxnSp>
          <p:nvCxnSpPr>
            <p:cNvPr id="151" name="Straight Arrow Connector 150"/>
            <p:cNvCxnSpPr/>
            <p:nvPr/>
          </p:nvCxnSpPr>
          <p:spPr>
            <a:xfrm>
              <a:off x="1473686" y="2753055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>
              <a:off x="1474172" y="3335226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152"/>
            <p:cNvSpPr/>
            <p:nvPr/>
          </p:nvSpPr>
          <p:spPr>
            <a:xfrm>
              <a:off x="1492911" y="2665968"/>
              <a:ext cx="452414" cy="36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P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2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>
              <a:off x="1462162" y="3944591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1627263" y="431292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>
              <a:off x="1627263" y="3717649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2409248" y="3794904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2388686" y="431292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3167139" y="376047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3176666" y="434467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Rectangle 161"/>
          <p:cNvSpPr/>
          <p:nvPr/>
        </p:nvSpPr>
        <p:spPr>
          <a:xfrm>
            <a:off x="621430" y="2650856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2328874" y="2657911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70903" y="2965714"/>
            <a:ext cx="3272474" cy="2939387"/>
            <a:chOff x="693812" y="2669143"/>
            <a:chExt cx="2945227" cy="2645448"/>
          </a:xfrm>
        </p:grpSpPr>
        <p:cxnSp>
          <p:nvCxnSpPr>
            <p:cNvPr id="161" name="Straight Arrow Connector 160"/>
            <p:cNvCxnSpPr/>
            <p:nvPr/>
          </p:nvCxnSpPr>
          <p:spPr>
            <a:xfrm>
              <a:off x="705336" y="273685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705336" y="3329693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>
              <a:off x="693812" y="393700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>
              <a:off x="712172" y="486356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846213" y="4382770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/>
            <p:cNvSpPr/>
            <p:nvPr/>
          </p:nvSpPr>
          <p:spPr>
            <a:xfrm>
              <a:off x="701256" y="2669143"/>
              <a:ext cx="469167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W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2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69" name="Straight Arrow Connector 168"/>
            <p:cNvCxnSpPr/>
            <p:nvPr/>
          </p:nvCxnSpPr>
          <p:spPr>
            <a:xfrm>
              <a:off x="1627263" y="446242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2385498" y="4397292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3151262" y="442432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>
              <a:off x="841040" y="5283200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1627263" y="5213773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2404075" y="531459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3157616" y="5255619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ectangle 140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1430" y="2655078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28874" y="2662133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Features</a:t>
            </a:r>
            <a:endParaRPr lang="en-US" dirty="0"/>
          </a:p>
        </p:txBody>
      </p:sp>
      <p:sp>
        <p:nvSpPr>
          <p:cNvPr id="294" name="Rectangle 293"/>
          <p:cNvSpPr/>
          <p:nvPr/>
        </p:nvSpPr>
        <p:spPr>
          <a:xfrm>
            <a:off x="5500909" y="2039055"/>
            <a:ext cx="6479424" cy="41426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Non-blocking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</a:t>
            </a:r>
            <a:r>
              <a:rPr lang="en-US" sz="2665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NoC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Deterministic routing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(YX)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Circuit-switching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without Ack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Each source-destination pair is independent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End-to-end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Credit-based flow control</a:t>
            </a:r>
            <a:endParaRPr lang="en-US" sz="2665" b="1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Circuit switching guarantees exclusive routes (no need for flow control between switches)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3" name="Straight Arrow Connector 12"/>
          <p:cNvCxnSpPr>
            <a:stCxn id="88" idx="2"/>
            <a:endCxn id="89" idx="0"/>
          </p:cNvCxnSpPr>
          <p:nvPr/>
        </p:nvCxnSpPr>
        <p:spPr>
          <a:xfrm flipH="true">
            <a:off x="4522598" y="3644501"/>
            <a:ext cx="1" cy="42830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89" idx="2"/>
            <a:endCxn id="90" idx="0"/>
          </p:cNvCxnSpPr>
          <p:nvPr/>
        </p:nvCxnSpPr>
        <p:spPr>
          <a:xfrm>
            <a:off x="4522598" y="4337414"/>
            <a:ext cx="0" cy="39861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90" idx="2"/>
          </p:cNvCxnSpPr>
          <p:nvPr/>
        </p:nvCxnSpPr>
        <p:spPr>
          <a:xfrm>
            <a:off x="4522598" y="5000636"/>
            <a:ext cx="0" cy="3785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Collection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574886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428609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2282331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136053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74886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428609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2282331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136053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30762" y="29893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5844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2438207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32989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730762" y="364549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844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438207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2989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69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75316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2606887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460608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true"/>
          <p:nvPr/>
        </p:nvSpPr>
        <p:spPr>
          <a:xfrm>
            <a:off x="2209206" y="4595265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74887" y="2604330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304443" y="261138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90074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76021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260688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44649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730762" y="431577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5844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438207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2989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553720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1407442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2261164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3114886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941693" y="514351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87958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73905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258571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42532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939514" y="399278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953118" y="3299179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006429" y="2385132"/>
            <a:ext cx="7021297" cy="9428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Collection bandwidth is bound to GBM write bandwidth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90884" y="4509849"/>
            <a:ext cx="4630498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013626" y="3986710"/>
            <a:ext cx="7010711" cy="913199"/>
            <a:chOff x="4512263" y="3588040"/>
            <a:chExt cx="6309640" cy="821879"/>
          </a:xfrm>
        </p:grpSpPr>
        <p:sp>
          <p:nvSpPr>
            <p:cNvPr id="3" name="Rectangle 2"/>
            <p:cNvSpPr/>
            <p:nvPr/>
          </p:nvSpPr>
          <p:spPr>
            <a:xfrm>
              <a:off x="5335503" y="3588040"/>
              <a:ext cx="5486400" cy="82187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17500" indent="-317500" defTabSz="508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2665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Bisection bandwidth: the same as GBM bandwidth</a:t>
              </a:r>
              <a:endPara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4" name="Arrow: Right 3"/>
            <p:cNvSpPr/>
            <p:nvPr/>
          </p:nvSpPr>
          <p:spPr>
            <a:xfrm>
              <a:off x="4512263" y="3883513"/>
              <a:ext cx="675814" cy="313443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sp>
        <p:nvSpPr>
          <p:cNvPr id="52" name="Flowchart: Connector 51"/>
          <p:cNvSpPr/>
          <p:nvPr/>
        </p:nvSpPr>
        <p:spPr>
          <a:xfrm>
            <a:off x="595086" y="3096317"/>
            <a:ext cx="2887633" cy="163017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Collection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Features</a:t>
            </a:r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574886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428609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2282331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136053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74886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428609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2282331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136053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30762" y="29893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5844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2438207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32989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730762" y="364549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844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438207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2989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69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75316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2606887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460608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true"/>
          <p:nvPr/>
        </p:nvSpPr>
        <p:spPr>
          <a:xfrm>
            <a:off x="2209206" y="4595265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74887" y="2604330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304443" y="261138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90074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76021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260688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44649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730762" y="431577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5844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438207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2989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553720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1407442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2261164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3114886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941693" y="514351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87958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73905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258571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42532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939514" y="399278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953118" y="3299179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90884" y="4509849"/>
            <a:ext cx="4630498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287124" y="2094935"/>
            <a:ext cx="6693210" cy="41426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Deterministic routing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(XY)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Packing-switching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with minimal arbiters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Merge switches manage 2:1 arbitration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local flow control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: Switch-to-switch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on-off flow control</a:t>
            </a:r>
            <a:endParaRPr lang="en-US" sz="2665" b="1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 rot="16200000">
            <a:off x="7987117" y="2832580"/>
            <a:ext cx="3222808" cy="22237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2899311" y="1553037"/>
            <a:ext cx="1499011" cy="62881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5" name="Rectangle 84"/>
          <p:cNvSpPr/>
          <p:nvPr/>
        </p:nvSpPr>
        <p:spPr>
          <a:xfrm rot="16200000">
            <a:off x="2889186" y="-61508"/>
            <a:ext cx="1499011" cy="62881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Primitive Switches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Distribute Switch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035194" y="2860347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545724" y="3147481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true">
            <a:off x="3478515" y="2613890"/>
            <a:ext cx="340604" cy="340784"/>
          </a:xfrm>
          <a:prstGeom prst="straightConnector1">
            <a:avLst/>
          </a:prstGeom>
          <a:ln w="444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478515" y="3308704"/>
            <a:ext cx="340604" cy="31960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3733086" y="2208883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732936" y="3385693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073030" y="2868851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48" name="Trapezoid 47"/>
          <p:cNvSpPr/>
          <p:nvPr/>
        </p:nvSpPr>
        <p:spPr>
          <a:xfrm rot="5400000">
            <a:off x="9649247" y="3122313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8649803" y="2956802"/>
            <a:ext cx="138970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565685" y="3498104"/>
            <a:ext cx="441678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apezoid 51"/>
          <p:cNvSpPr/>
          <p:nvPr/>
        </p:nvSpPr>
        <p:spPr>
          <a:xfrm rot="5400000">
            <a:off x="9681390" y="4484058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9582387" y="4289692"/>
            <a:ext cx="45712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649803" y="4875778"/>
            <a:ext cx="138970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0215340" y="3226301"/>
            <a:ext cx="749778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0247484" y="4588044"/>
            <a:ext cx="71763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true">
            <a:off x="8649802" y="2956802"/>
            <a:ext cx="0" cy="1918976"/>
          </a:xfrm>
          <a:prstGeom prst="straightConnector1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186311" y="3904130"/>
            <a:ext cx="463492" cy="0"/>
          </a:xfrm>
          <a:prstGeom prst="straightConnector1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 rot="5400000">
            <a:off x="10036894" y="5023749"/>
            <a:ext cx="260373" cy="585313"/>
            <a:chOff x="6731499" y="1695044"/>
            <a:chExt cx="233815" cy="525610"/>
          </a:xfrm>
        </p:grpSpPr>
        <p:sp>
          <p:nvSpPr>
            <p:cNvPr id="70" name="Rectangle 69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1" name="Isosceles Triangle 70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>
            <a:off x="10167079" y="4903038"/>
            <a:ext cx="5382" cy="265246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 rot="5400000">
            <a:off x="10028937" y="2243944"/>
            <a:ext cx="260373" cy="585313"/>
            <a:chOff x="6731499" y="1695044"/>
            <a:chExt cx="233815" cy="525610"/>
          </a:xfrm>
        </p:grpSpPr>
        <p:sp>
          <p:nvSpPr>
            <p:cNvPr id="81" name="Rectangle 80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Isosceles Triangle 81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 flipV="true">
            <a:off x="10146101" y="2666786"/>
            <a:ext cx="0" cy="290016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758043" y="3306573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8774745" y="4101822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0965118" y="2970205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0965118" y="4314839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715149" y="3626272"/>
            <a:ext cx="537799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5233210" y="2858311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4743741" y="3145446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true">
            <a:off x="5676531" y="2611855"/>
            <a:ext cx="340604" cy="34078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5676531" y="3306668"/>
            <a:ext cx="340604" cy="319604"/>
          </a:xfrm>
          <a:prstGeom prst="straightConnector1">
            <a:avLst/>
          </a:prstGeom>
          <a:ln w="444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5931102" y="2206847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930952" y="3383657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271047" y="2866816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7070243" y="2227923"/>
            <a:ext cx="0" cy="3472968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310810" y="4483512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821341" y="4770647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true">
            <a:off x="4754131" y="4237056"/>
            <a:ext cx="340604" cy="34078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754131" y="4931869"/>
            <a:ext cx="340604" cy="31960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008702" y="383204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008552" y="500885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48647" y="4492017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23479" y="2915783"/>
            <a:ext cx="1756177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Branch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23479" y="4434875"/>
            <a:ext cx="1756177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Duplicate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8" name="TextBox 77"/>
          <p:cNvSpPr txBox="true"/>
          <p:nvPr/>
        </p:nvSpPr>
        <p:spPr>
          <a:xfrm>
            <a:off x="2070834" y="5599801"/>
            <a:ext cx="342343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&lt;Supported Operations&gt;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84" name="TextBox 83"/>
          <p:cNvSpPr txBox="true"/>
          <p:nvPr/>
        </p:nvSpPr>
        <p:spPr>
          <a:xfrm>
            <a:off x="8129906" y="561145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685404" y="1830788"/>
            <a:ext cx="2559427" cy="3485618"/>
            <a:chOff x="8716864" y="1647709"/>
            <a:chExt cx="2303484" cy="3137056"/>
          </a:xfrm>
        </p:grpSpPr>
        <p:sp>
          <p:nvSpPr>
            <p:cNvPr id="98" name="TextBox 97"/>
            <p:cNvSpPr txBox="true"/>
            <p:nvPr/>
          </p:nvSpPr>
          <p:spPr>
            <a:xfrm>
              <a:off x="8716864" y="1647709"/>
              <a:ext cx="2303484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Control Registers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" name="Straight Arrow Connector 9"/>
            <p:cNvCxnSpPr>
              <a:stCxn id="98" idx="2"/>
              <a:endCxn id="81" idx="1"/>
            </p:cNvCxnSpPr>
            <p:nvPr/>
          </p:nvCxnSpPr>
          <p:spPr>
            <a:xfrm flipH="true">
              <a:off x="9143211" y="1980108"/>
              <a:ext cx="725395" cy="18566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8" idx="2"/>
              <a:endCxn id="70" idx="0"/>
            </p:cNvCxnSpPr>
            <p:nvPr/>
          </p:nvCxnSpPr>
          <p:spPr>
            <a:xfrm flipH="true">
              <a:off x="9413764" y="1980108"/>
              <a:ext cx="454843" cy="280465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199156" y="2233050"/>
            <a:ext cx="1979410" cy="1868772"/>
            <a:chOff x="6479240" y="2009746"/>
            <a:chExt cx="1781469" cy="1681895"/>
          </a:xfrm>
        </p:grpSpPr>
        <p:sp>
          <p:nvSpPr>
            <p:cNvPr id="93" name="TextBox 92"/>
            <p:cNvSpPr txBox="true"/>
            <p:nvPr/>
          </p:nvSpPr>
          <p:spPr>
            <a:xfrm>
              <a:off x="6479240" y="2009746"/>
              <a:ext cx="1063240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Invalid Signals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0" name="Straight Arrow Connector 99"/>
            <p:cNvCxnSpPr>
              <a:stCxn id="93" idx="2"/>
              <a:endCxn id="27" idx="0"/>
            </p:cNvCxnSpPr>
            <p:nvPr/>
          </p:nvCxnSpPr>
          <p:spPr>
            <a:xfrm>
              <a:off x="7010860" y="2591444"/>
              <a:ext cx="1234817" cy="38447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3" idx="2"/>
              <a:endCxn id="104" idx="0"/>
            </p:cNvCxnSpPr>
            <p:nvPr/>
          </p:nvCxnSpPr>
          <p:spPr>
            <a:xfrm>
              <a:off x="7010860" y="2591444"/>
              <a:ext cx="1249849" cy="110019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/>
          <p:cNvSpPr/>
          <p:nvPr/>
        </p:nvSpPr>
        <p:spPr>
          <a:xfrm rot="16200000">
            <a:off x="6244816" y="2795199"/>
            <a:ext cx="1720433" cy="193624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5" name="Rectangle 74"/>
          <p:cNvSpPr/>
          <p:nvPr/>
        </p:nvSpPr>
        <p:spPr>
          <a:xfrm rot="16200000">
            <a:off x="2271937" y="1032017"/>
            <a:ext cx="1499011" cy="550598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Switches</a:t>
            </a:r>
            <a:endParaRPr lang="en-US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Merge Switch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025264" y="353857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546768" y="3825711"/>
            <a:ext cx="390767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4" idx="1"/>
          </p:cNvCxnSpPr>
          <p:nvPr/>
        </p:nvCxnSpPr>
        <p:spPr>
          <a:xfrm>
            <a:off x="1848360" y="3387158"/>
            <a:ext cx="253276" cy="22779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4" idx="3"/>
          </p:cNvCxnSpPr>
          <p:nvPr/>
        </p:nvCxnSpPr>
        <p:spPr>
          <a:xfrm flipV="true">
            <a:off x="1866788" y="3983709"/>
            <a:ext cx="234848" cy="227791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432751" y="7453259"/>
            <a:ext cx="1084494" cy="495989"/>
            <a:chOff x="6610349" y="3611184"/>
            <a:chExt cx="976045" cy="446390"/>
          </a:xfrm>
        </p:grpSpPr>
        <p:sp>
          <p:nvSpPr>
            <p:cNvPr id="87" name="Rectangle 86"/>
            <p:cNvSpPr/>
            <p:nvPr/>
          </p:nvSpPr>
          <p:spPr>
            <a:xfrm>
              <a:off x="6796150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994724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189246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387820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true">
              <a:off x="6610350" y="3611184"/>
              <a:ext cx="185801" cy="0"/>
            </a:xfrm>
            <a:prstGeom prst="line">
              <a:avLst/>
            </a:prstGeom>
            <a:ln w="28575">
              <a:solidFill>
                <a:srgbClr val="E26D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true">
              <a:off x="6610349" y="4057574"/>
              <a:ext cx="185801" cy="0"/>
            </a:xfrm>
            <a:prstGeom prst="line">
              <a:avLst/>
            </a:prstGeom>
            <a:ln w="28575">
              <a:solidFill>
                <a:srgbClr val="E26D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Rectangle 109"/>
          <p:cNvSpPr/>
          <p:nvPr/>
        </p:nvSpPr>
        <p:spPr>
          <a:xfrm>
            <a:off x="1240982" y="295530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247477" y="4033275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906830" y="3547081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5960170" y="1898663"/>
            <a:ext cx="0" cy="367365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10501" y="4131524"/>
            <a:ext cx="773419" cy="3572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Arb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0" name="Trapezoid 59"/>
          <p:cNvSpPr/>
          <p:nvPr/>
        </p:nvSpPr>
        <p:spPr>
          <a:xfrm rot="5400000">
            <a:off x="6805493" y="3374175"/>
            <a:ext cx="783167" cy="176238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734685" y="3252540"/>
            <a:ext cx="37427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734685" y="3683063"/>
            <a:ext cx="37427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041443" y="2972531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37335" y="3380409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68" name="Straight Arrow Connector 67"/>
          <p:cNvCxnSpPr>
            <a:stCxn id="60" idx="3"/>
            <a:endCxn id="12" idx="0"/>
          </p:cNvCxnSpPr>
          <p:nvPr/>
        </p:nvCxnSpPr>
        <p:spPr>
          <a:xfrm>
            <a:off x="7197077" y="3770245"/>
            <a:ext cx="133" cy="361279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0" idx="0"/>
          </p:cNvCxnSpPr>
          <p:nvPr/>
        </p:nvCxnSpPr>
        <p:spPr>
          <a:xfrm>
            <a:off x="7285196" y="3462294"/>
            <a:ext cx="22619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382790" y="3193333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68448" y="3523480"/>
            <a:ext cx="1298869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Merge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4202506" y="357886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4724010" y="3866001"/>
            <a:ext cx="390767" cy="0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120" idx="1"/>
          </p:cNvCxnSpPr>
          <p:nvPr/>
        </p:nvCxnSpPr>
        <p:spPr>
          <a:xfrm>
            <a:off x="4025602" y="3427448"/>
            <a:ext cx="253276" cy="22779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120" idx="3"/>
          </p:cNvCxnSpPr>
          <p:nvPr/>
        </p:nvCxnSpPr>
        <p:spPr>
          <a:xfrm flipV="true">
            <a:off x="4044030" y="4023999"/>
            <a:ext cx="234848" cy="227791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3418225" y="299559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424719" y="4073565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084072" y="3587371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3" name="TextBox 132"/>
          <p:cNvSpPr txBox="true"/>
          <p:nvPr/>
        </p:nvSpPr>
        <p:spPr>
          <a:xfrm>
            <a:off x="1489363" y="5620260"/>
            <a:ext cx="342343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&lt;Supported Operations&gt;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4" name="TextBox 133"/>
          <p:cNvSpPr txBox="true"/>
          <p:nvPr/>
        </p:nvSpPr>
        <p:spPr>
          <a:xfrm>
            <a:off x="7589227" y="561735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63" name="Group 262"/>
          <p:cNvGrpSpPr/>
          <p:nvPr/>
        </p:nvGrpSpPr>
        <p:grpSpPr>
          <a:xfrm>
            <a:off x="7600453" y="2562421"/>
            <a:ext cx="1058736" cy="2287230"/>
            <a:chOff x="6840408" y="2306178"/>
            <a:chExt cx="952862" cy="2058507"/>
          </a:xfrm>
        </p:grpSpPr>
        <p:cxnSp>
          <p:nvCxnSpPr>
            <p:cNvPr id="135" name="Straight Connector 134"/>
            <p:cNvCxnSpPr/>
            <p:nvPr/>
          </p:nvCxnSpPr>
          <p:spPr>
            <a:xfrm flipH="true">
              <a:off x="6840408" y="2306178"/>
              <a:ext cx="938469" cy="1397838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H="true" flipV="true">
              <a:off x="6840408" y="4014625"/>
              <a:ext cx="952862" cy="35006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/>
          <p:cNvSpPr txBox="true"/>
          <p:nvPr/>
        </p:nvSpPr>
        <p:spPr>
          <a:xfrm>
            <a:off x="8713230" y="5239623"/>
            <a:ext cx="2951169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Trebuchet MS" panose="020B0603020202020204"/>
              </a:rPr>
              <a:t>Can use other arbiters</a:t>
            </a:r>
            <a:endParaRPr lang="en-US" sz="2000" dirty="0">
              <a:solidFill>
                <a:srgbClr val="FF0000"/>
              </a:solidFill>
              <a:latin typeface="Trebuchet MS" panose="020B0603020202020204"/>
            </a:endParaRPr>
          </a:p>
        </p:txBody>
      </p:sp>
      <p:grpSp>
        <p:nvGrpSpPr>
          <p:cNvPr id="269" name="Group 268"/>
          <p:cNvGrpSpPr/>
          <p:nvPr/>
        </p:nvGrpSpPr>
        <p:grpSpPr>
          <a:xfrm>
            <a:off x="8620354" y="2420035"/>
            <a:ext cx="3503487" cy="2858717"/>
            <a:chOff x="7758319" y="2178031"/>
            <a:chExt cx="3153138" cy="2572845"/>
          </a:xfrm>
        </p:grpSpPr>
        <p:sp>
          <p:nvSpPr>
            <p:cNvPr id="138" name="Rectangle 137"/>
            <p:cNvSpPr/>
            <p:nvPr/>
          </p:nvSpPr>
          <p:spPr>
            <a:xfrm rot="16200000">
              <a:off x="8053514" y="1981725"/>
              <a:ext cx="2131705" cy="271017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58319" y="2178031"/>
              <a:ext cx="3153138" cy="2116190"/>
              <a:chOff x="6702742" y="2873547"/>
              <a:chExt cx="3153138" cy="2116190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7349816" y="3884404"/>
                <a:ext cx="279683" cy="628721"/>
                <a:chOff x="6731499" y="1695044"/>
                <a:chExt cx="233815" cy="52561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6731499" y="1695044"/>
                  <a:ext cx="233815" cy="5256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84" name="Isosceles Triangle 83"/>
                <p:cNvSpPr/>
                <p:nvPr/>
              </p:nvSpPr>
              <p:spPr>
                <a:xfrm>
                  <a:off x="6731499" y="1996214"/>
                  <a:ext cx="233815" cy="224440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</p:grpSp>
          <p:sp>
            <p:nvSpPr>
              <p:cNvPr id="25" name="Flowchart: Delay 24"/>
              <p:cNvSpPr/>
              <p:nvPr/>
            </p:nvSpPr>
            <p:spPr>
              <a:xfrm>
                <a:off x="7867870" y="3369885"/>
                <a:ext cx="492973" cy="427199"/>
              </a:xfrm>
              <a:prstGeom prst="flowChartDe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8" name="Flowchart: Stored Data 27"/>
              <p:cNvSpPr/>
              <p:nvPr/>
            </p:nvSpPr>
            <p:spPr>
              <a:xfrm rot="10800000">
                <a:off x="8623416" y="3065539"/>
                <a:ext cx="517566" cy="447943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573029" y="3154883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723991" y="3619234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8448356" y="3394963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true">
                <a:off x="8472132" y="3398172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25" idx="3"/>
              </p:cNvCxnSpPr>
              <p:nvPr/>
            </p:nvCxnSpPr>
            <p:spPr>
              <a:xfrm>
                <a:off x="8360843" y="3583485"/>
                <a:ext cx="11128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7410326" y="3216700"/>
                <a:ext cx="1157080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7489658" y="3684834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true">
                <a:off x="7489658" y="3665953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9140982" y="3285965"/>
                <a:ext cx="43691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true">
                <a:off x="9238492" y="3280543"/>
                <a:ext cx="0" cy="92835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endCxn id="79" idx="3"/>
              </p:cNvCxnSpPr>
              <p:nvPr/>
            </p:nvCxnSpPr>
            <p:spPr>
              <a:xfrm flipH="true">
                <a:off x="7629499" y="4188989"/>
                <a:ext cx="1608993" cy="97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7410326" y="3499767"/>
                <a:ext cx="452714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/>
              <p:cNvSpPr/>
              <p:nvPr/>
            </p:nvSpPr>
            <p:spPr>
              <a:xfrm>
                <a:off x="6706480" y="3270362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ReqB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702742" y="2966478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ReqA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119185" y="2873547"/>
                <a:ext cx="736695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Grant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103143" y="4399532"/>
                <a:ext cx="773028" cy="5902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Last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Used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40" name="TextBox 139"/>
            <p:cNvSpPr txBox="true"/>
            <p:nvPr/>
          </p:nvSpPr>
          <p:spPr>
            <a:xfrm>
              <a:off x="7948773" y="4390777"/>
              <a:ext cx="2331696" cy="3600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000000"/>
                  </a:solidFill>
                  <a:latin typeface="Trebuchet MS" panose="020B0603020202020204"/>
                </a:rPr>
                <a:t>2:1 matrix arbiter</a:t>
              </a:r>
              <a:endParaRPr lang="en-US" sz="222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</p:grpSp>
      <p:sp>
        <p:nvSpPr>
          <p:cNvPr id="69" name="TextBox 68"/>
          <p:cNvSpPr txBox="true"/>
          <p:nvPr/>
        </p:nvSpPr>
        <p:spPr>
          <a:xfrm>
            <a:off x="268447" y="6230917"/>
            <a:ext cx="8023584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Combining primitive switches, we can construct larger switches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1485" y="168276"/>
            <a:ext cx="11084560" cy="656590"/>
          </a:xfrm>
        </p:spPr>
        <p:txBody>
          <a:bodyPr/>
          <a:p>
            <a:r>
              <a:rPr lang="en-US" altLang="en-US"/>
              <a:t>Lookup table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569087" y="653321"/>
          <a:ext cx="11054080" cy="35661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210816"/>
                <a:gridCol w="2210816"/>
                <a:gridCol w="2210816"/>
                <a:gridCol w="2210816"/>
                <a:gridCol w="2210816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Previous Grant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Req A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Req B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Grant[Output]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Expect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0(grant A)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0(grant A)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rgbClr val="FF0000"/>
                          </a:solidFill>
                          <a:sym typeface="+mn-ea"/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z(nan)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z(nan)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9" name="Group 268"/>
          <p:cNvGrpSpPr/>
          <p:nvPr/>
        </p:nvGrpSpPr>
        <p:grpSpPr>
          <a:xfrm>
            <a:off x="272644" y="4101514"/>
            <a:ext cx="3527617" cy="2826333"/>
            <a:chOff x="7758319" y="2207177"/>
            <a:chExt cx="3174855" cy="2543699"/>
          </a:xfrm>
        </p:grpSpPr>
        <p:sp>
          <p:nvSpPr>
            <p:cNvPr id="138" name="Rectangle 137"/>
            <p:cNvSpPr/>
            <p:nvPr/>
          </p:nvSpPr>
          <p:spPr>
            <a:xfrm rot="16200000">
              <a:off x="8053514" y="1981725"/>
              <a:ext cx="2131705" cy="271017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58319" y="2207177"/>
              <a:ext cx="3174855" cy="2087044"/>
              <a:chOff x="6702742" y="2902693"/>
              <a:chExt cx="3174855" cy="2087044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7349816" y="3884404"/>
                <a:ext cx="279683" cy="628721"/>
                <a:chOff x="6731499" y="1695044"/>
                <a:chExt cx="233815" cy="52561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6731499" y="1695044"/>
                  <a:ext cx="233815" cy="5256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84" name="Isosceles Triangle 83"/>
                <p:cNvSpPr/>
                <p:nvPr/>
              </p:nvSpPr>
              <p:spPr>
                <a:xfrm>
                  <a:off x="6731499" y="1996214"/>
                  <a:ext cx="233815" cy="224440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</p:grpSp>
          <p:sp>
            <p:nvSpPr>
              <p:cNvPr id="25" name="Flowchart: Delay 24"/>
              <p:cNvSpPr/>
              <p:nvPr/>
            </p:nvSpPr>
            <p:spPr>
              <a:xfrm>
                <a:off x="7867870" y="3369885"/>
                <a:ext cx="492973" cy="427199"/>
              </a:xfrm>
              <a:prstGeom prst="flowChartDe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8" name="Flowchart: Stored Data 27"/>
              <p:cNvSpPr/>
              <p:nvPr/>
            </p:nvSpPr>
            <p:spPr>
              <a:xfrm rot="10800000">
                <a:off x="8623416" y="3065539"/>
                <a:ext cx="517566" cy="447943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573029" y="3154883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723991" y="3619234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8448356" y="3394963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true">
                <a:off x="8472132" y="3398172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25" idx="3"/>
              </p:cNvCxnSpPr>
              <p:nvPr/>
            </p:nvCxnSpPr>
            <p:spPr>
              <a:xfrm>
                <a:off x="8360843" y="3583485"/>
                <a:ext cx="11128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7410326" y="3216700"/>
                <a:ext cx="1157080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7489658" y="3684834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true">
                <a:off x="7489658" y="3665953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9140982" y="3285965"/>
                <a:ext cx="43691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true">
                <a:off x="9238492" y="3280543"/>
                <a:ext cx="0" cy="92835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endCxn id="79" idx="3"/>
              </p:cNvCxnSpPr>
              <p:nvPr/>
            </p:nvCxnSpPr>
            <p:spPr>
              <a:xfrm flipH="true">
                <a:off x="7629499" y="4188989"/>
                <a:ext cx="1608993" cy="97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7410326" y="3499767"/>
                <a:ext cx="452714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/>
              <p:cNvSpPr/>
              <p:nvPr/>
            </p:nvSpPr>
            <p:spPr>
              <a:xfrm>
                <a:off x="6706480" y="3270362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ReqB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702742" y="2966478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ReqA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140902" y="2902693"/>
                <a:ext cx="736695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Grant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103143" y="4399532"/>
                <a:ext cx="773028" cy="5902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Last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Used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40" name="TextBox 139"/>
            <p:cNvSpPr txBox="true"/>
            <p:nvPr/>
          </p:nvSpPr>
          <p:spPr>
            <a:xfrm>
              <a:off x="7948773" y="4390777"/>
              <a:ext cx="2331696" cy="3600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000000"/>
                  </a:solidFill>
                  <a:latin typeface="Trebuchet MS" panose="020B0603020202020204"/>
                </a:rPr>
                <a:t>2:1 matrix arbiter</a:t>
              </a:r>
              <a:endParaRPr lang="en-US" sz="222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</p:grpSp>
      <p:sp>
        <p:nvSpPr>
          <p:cNvPr id="133" name="TextBox 132"/>
          <p:cNvSpPr txBox="true"/>
          <p:nvPr/>
        </p:nvSpPr>
        <p:spPr>
          <a:xfrm>
            <a:off x="3351577" y="4718908"/>
            <a:ext cx="8604250" cy="10128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Grant has no meaning when Req A &amp; Req B are 0 simultaneously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220" b="1" dirty="0">
              <a:solidFill>
                <a:srgbClr val="000000"/>
              </a:solidFill>
              <a:latin typeface="Tlwg Mono" panose="02000603000000000000" charset="0"/>
              <a:cs typeface="Tlwg Mono" panose="02000603000000000000" charset="0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lwg Mono" panose="02000603000000000000" charset="0"/>
                <a:cs typeface="Tlwg Mono" panose="02000603000000000000" charset="0"/>
              </a:rPr>
              <a:t>assign o_valid = req_a | req_b</a:t>
            </a:r>
            <a:endParaRPr lang="en-US" altLang="en-US" sz="2220" b="1" dirty="0">
              <a:solidFill>
                <a:srgbClr val="000000"/>
              </a:solidFill>
              <a:latin typeface="Tlwg Mono" panose="02000603000000000000" charset="0"/>
              <a:cs typeface="Tlwg Mono" panose="02000603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/>
          <p:cNvSpPr/>
          <p:nvPr/>
        </p:nvSpPr>
        <p:spPr>
          <a:xfrm rot="16200000">
            <a:off x="1869182" y="2443616"/>
            <a:ext cx="1639399" cy="24761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Combining Primitive Switches Further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Larger General switches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148475" y="295861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669979" y="3245751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5" idx="7"/>
            <a:endCxn id="44" idx="1"/>
          </p:cNvCxnSpPr>
          <p:nvPr/>
        </p:nvCxnSpPr>
        <p:spPr>
          <a:xfrm>
            <a:off x="2223590" y="3034989"/>
            <a:ext cx="1001257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6" idx="7"/>
            <a:endCxn id="44" idx="3"/>
          </p:cNvCxnSpPr>
          <p:nvPr/>
        </p:nvCxnSpPr>
        <p:spPr>
          <a:xfrm flipV="true">
            <a:off x="2223590" y="3403749"/>
            <a:ext cx="1001257" cy="51549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778458" y="2958617"/>
            <a:ext cx="521504" cy="521504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1778458" y="3842876"/>
            <a:ext cx="521504" cy="521504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3148475" y="3842876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3669978" y="4103628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6" idx="5"/>
            <a:endCxn id="77" idx="3"/>
          </p:cNvCxnSpPr>
          <p:nvPr/>
        </p:nvCxnSpPr>
        <p:spPr>
          <a:xfrm>
            <a:off x="2223590" y="4288008"/>
            <a:ext cx="1001257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5" idx="5"/>
            <a:endCxn id="77" idx="1"/>
          </p:cNvCxnSpPr>
          <p:nvPr/>
        </p:nvCxnSpPr>
        <p:spPr>
          <a:xfrm>
            <a:off x="2223590" y="3403749"/>
            <a:ext cx="1001257" cy="51549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75" idx="2"/>
          </p:cNvCxnSpPr>
          <p:nvPr/>
        </p:nvCxnSpPr>
        <p:spPr>
          <a:xfrm>
            <a:off x="1276154" y="3219369"/>
            <a:ext cx="50230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76" idx="2"/>
          </p:cNvCxnSpPr>
          <p:nvPr/>
        </p:nvCxnSpPr>
        <p:spPr>
          <a:xfrm>
            <a:off x="1276154" y="4103628"/>
            <a:ext cx="50230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true"/>
          <p:nvPr/>
        </p:nvSpPr>
        <p:spPr>
          <a:xfrm>
            <a:off x="1740232" y="4506522"/>
            <a:ext cx="1967975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Full 2:2 Switch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4892807" y="1947067"/>
            <a:ext cx="6815591" cy="4497398"/>
            <a:chOff x="4236463" y="1862426"/>
            <a:chExt cx="6134032" cy="4047658"/>
          </a:xfrm>
        </p:grpSpPr>
        <p:sp>
          <p:nvSpPr>
            <p:cNvPr id="94" name="TextBox 93"/>
            <p:cNvSpPr txBox="true"/>
            <p:nvPr/>
          </p:nvSpPr>
          <p:spPr>
            <a:xfrm>
              <a:off x="6683583" y="5328386"/>
              <a:ext cx="1771178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Full 5:5 Switch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(Mesh Router)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4236463" y="1862426"/>
              <a:ext cx="6134032" cy="3461343"/>
              <a:chOff x="4236463" y="1862426"/>
              <a:chExt cx="6134032" cy="3461343"/>
            </a:xfrm>
          </p:grpSpPr>
          <p:sp>
            <p:nvSpPr>
              <p:cNvPr id="151" name="Rectangle 150"/>
              <p:cNvSpPr/>
              <p:nvPr/>
            </p:nvSpPr>
            <p:spPr>
              <a:xfrm rot="16200000">
                <a:off x="5571830" y="1311332"/>
                <a:ext cx="3461343" cy="456353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286438" y="2356832"/>
                <a:ext cx="469354" cy="47892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945614" y="2005635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945614" y="2685860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317018" y="4390804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007100" y="4055460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6003012" y="4690756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50" name="Straight Arrow Connector 49"/>
              <p:cNvCxnSpPr>
                <a:stCxn id="40" idx="7"/>
                <a:endCxn id="41" idx="2"/>
              </p:cNvCxnSpPr>
              <p:nvPr/>
            </p:nvCxnSpPr>
            <p:spPr>
              <a:xfrm flipV="true">
                <a:off x="5687057" y="2240312"/>
                <a:ext cx="258557" cy="186657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0" idx="5"/>
                <a:endCxn id="42" idx="2"/>
              </p:cNvCxnSpPr>
              <p:nvPr/>
            </p:nvCxnSpPr>
            <p:spPr>
              <a:xfrm>
                <a:off x="5687057" y="2765622"/>
                <a:ext cx="258557" cy="154915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endCxn id="40" idx="2"/>
              </p:cNvCxnSpPr>
              <p:nvPr/>
            </p:nvCxnSpPr>
            <p:spPr>
              <a:xfrm>
                <a:off x="4882986" y="2591510"/>
                <a:ext cx="403452" cy="478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43" idx="7"/>
                <a:endCxn id="48" idx="2"/>
              </p:cNvCxnSpPr>
              <p:nvPr/>
            </p:nvCxnSpPr>
            <p:spPr>
              <a:xfrm flipV="true">
                <a:off x="5717637" y="4290137"/>
                <a:ext cx="289463" cy="16940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43" idx="5"/>
                <a:endCxn id="49" idx="2"/>
              </p:cNvCxnSpPr>
              <p:nvPr/>
            </p:nvCxnSpPr>
            <p:spPr>
              <a:xfrm>
                <a:off x="5717637" y="4791423"/>
                <a:ext cx="285375" cy="13401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endCxn id="43" idx="2"/>
              </p:cNvCxnSpPr>
              <p:nvPr/>
            </p:nvCxnSpPr>
            <p:spPr>
              <a:xfrm>
                <a:off x="4929589" y="4625481"/>
                <a:ext cx="38742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8981408" y="2295489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8366835" y="1957615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8378064" y="2623644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4" name="Straight Arrow Connector 83"/>
              <p:cNvCxnSpPr>
                <a:stCxn id="83" idx="6"/>
                <a:endCxn id="81" idx="3"/>
              </p:cNvCxnSpPr>
              <p:nvPr/>
            </p:nvCxnSpPr>
            <p:spPr>
              <a:xfrm flipV="true">
                <a:off x="8847418" y="2696108"/>
                <a:ext cx="202725" cy="1622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82" idx="6"/>
                <a:endCxn id="81" idx="1"/>
              </p:cNvCxnSpPr>
              <p:nvPr/>
            </p:nvCxnSpPr>
            <p:spPr>
              <a:xfrm>
                <a:off x="8836189" y="2192292"/>
                <a:ext cx="213954" cy="17193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81" idx="6"/>
              </p:cNvCxnSpPr>
              <p:nvPr/>
            </p:nvCxnSpPr>
            <p:spPr>
              <a:xfrm>
                <a:off x="9450762" y="2530166"/>
                <a:ext cx="268971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true"/>
              <p:nvPr/>
            </p:nvSpPr>
            <p:spPr>
              <a:xfrm>
                <a:off x="5471300" y="3381267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8" name="TextBox 97"/>
              <p:cNvSpPr txBox="true"/>
              <p:nvPr/>
            </p:nvSpPr>
            <p:spPr>
              <a:xfrm>
                <a:off x="4246533" y="2199472"/>
                <a:ext cx="683056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East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9" name="TextBox 98"/>
              <p:cNvSpPr txBox="true"/>
              <p:nvPr/>
            </p:nvSpPr>
            <p:spPr>
              <a:xfrm>
                <a:off x="4236463" y="4178421"/>
                <a:ext cx="827153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Local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01" name="Straight Arrow Connector 100"/>
              <p:cNvCxnSpPr>
                <a:endCxn id="82" idx="3"/>
              </p:cNvCxnSpPr>
              <p:nvPr/>
            </p:nvCxnSpPr>
            <p:spPr>
              <a:xfrm flipV="true">
                <a:off x="8221616" y="2358234"/>
                <a:ext cx="213954" cy="1138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endCxn id="83" idx="3"/>
              </p:cNvCxnSpPr>
              <p:nvPr/>
            </p:nvCxnSpPr>
            <p:spPr>
              <a:xfrm flipV="true">
                <a:off x="8244074" y="3024263"/>
                <a:ext cx="202725" cy="1169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>
                <a:endCxn id="83" idx="1"/>
              </p:cNvCxnSpPr>
              <p:nvPr/>
            </p:nvCxnSpPr>
            <p:spPr>
              <a:xfrm>
                <a:off x="8221616" y="2545906"/>
                <a:ext cx="225183" cy="14647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stCxn id="41" idx="7"/>
                <a:endCxn id="82" idx="1"/>
              </p:cNvCxnSpPr>
              <p:nvPr/>
            </p:nvCxnSpPr>
            <p:spPr>
              <a:xfrm flipV="true">
                <a:off x="6346233" y="2026350"/>
                <a:ext cx="2089337" cy="4802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>
                <a:stCxn id="41" idx="5"/>
              </p:cNvCxnSpPr>
              <p:nvPr/>
            </p:nvCxnSpPr>
            <p:spPr>
              <a:xfrm>
                <a:off x="6346233" y="2406254"/>
                <a:ext cx="956268" cy="546365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true"/>
              <p:nvPr/>
            </p:nvSpPr>
            <p:spPr>
              <a:xfrm>
                <a:off x="8162307" y="3402451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26" name="Straight Arrow Connector 125"/>
              <p:cNvCxnSpPr>
                <a:stCxn id="42" idx="5"/>
              </p:cNvCxnSpPr>
              <p:nvPr/>
            </p:nvCxnSpPr>
            <p:spPr>
              <a:xfrm>
                <a:off x="6346233" y="3086479"/>
                <a:ext cx="844442" cy="523157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>
                <a:off x="6400209" y="2901033"/>
                <a:ext cx="827485" cy="49680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true"/>
              <p:nvPr/>
            </p:nvSpPr>
            <p:spPr>
              <a:xfrm>
                <a:off x="9558157" y="2124573"/>
                <a:ext cx="812338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Local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9008235" y="4377383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8393662" y="4039509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8404891" y="4705538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39" name="Straight Arrow Connector 138"/>
              <p:cNvCxnSpPr>
                <a:stCxn id="138" idx="6"/>
                <a:endCxn id="136" idx="3"/>
              </p:cNvCxnSpPr>
              <p:nvPr/>
            </p:nvCxnSpPr>
            <p:spPr>
              <a:xfrm flipV="true">
                <a:off x="8874245" y="4778002"/>
                <a:ext cx="202725" cy="1622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stCxn id="137" idx="6"/>
                <a:endCxn id="136" idx="1"/>
              </p:cNvCxnSpPr>
              <p:nvPr/>
            </p:nvCxnSpPr>
            <p:spPr>
              <a:xfrm>
                <a:off x="8863016" y="4274186"/>
                <a:ext cx="213954" cy="17193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136" idx="6"/>
              </p:cNvCxnSpPr>
              <p:nvPr/>
            </p:nvCxnSpPr>
            <p:spPr>
              <a:xfrm>
                <a:off x="9477589" y="4612060"/>
                <a:ext cx="268971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endCxn id="137" idx="3"/>
              </p:cNvCxnSpPr>
              <p:nvPr/>
            </p:nvCxnSpPr>
            <p:spPr>
              <a:xfrm flipV="true">
                <a:off x="8248443" y="4440128"/>
                <a:ext cx="213954" cy="1138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>
                <a:stCxn id="49" idx="5"/>
                <a:endCxn id="138" idx="3"/>
              </p:cNvCxnSpPr>
              <p:nvPr/>
            </p:nvCxnSpPr>
            <p:spPr>
              <a:xfrm>
                <a:off x="6403631" y="5091375"/>
                <a:ext cx="2069995" cy="1478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>
                <a:endCxn id="138" idx="1"/>
              </p:cNvCxnSpPr>
              <p:nvPr/>
            </p:nvCxnSpPr>
            <p:spPr>
              <a:xfrm>
                <a:off x="8248443" y="4627800"/>
                <a:ext cx="225183" cy="14647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/>
              <p:cNvSpPr txBox="true"/>
              <p:nvPr/>
            </p:nvSpPr>
            <p:spPr>
              <a:xfrm>
                <a:off x="9557860" y="4216925"/>
                <a:ext cx="812338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East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50" name="Straight Arrow Connector 149"/>
              <p:cNvCxnSpPr>
                <a:endCxn id="137" idx="1"/>
              </p:cNvCxnSpPr>
              <p:nvPr/>
            </p:nvCxnSpPr>
            <p:spPr>
              <a:xfrm>
                <a:off x="8271933" y="3987392"/>
                <a:ext cx="190464" cy="12085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>
                <a:stCxn id="49" idx="7"/>
              </p:cNvCxnSpPr>
              <p:nvPr/>
            </p:nvCxnSpPr>
            <p:spPr>
              <a:xfrm flipV="true">
                <a:off x="6403631" y="4383115"/>
                <a:ext cx="853007" cy="3763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>
                <a:stCxn id="48" idx="5"/>
              </p:cNvCxnSpPr>
              <p:nvPr/>
            </p:nvCxnSpPr>
            <p:spPr>
              <a:xfrm flipV="true">
                <a:off x="6407719" y="4082431"/>
                <a:ext cx="811070" cy="3736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>
                <a:stCxn id="48" idx="7"/>
              </p:cNvCxnSpPr>
              <p:nvPr/>
            </p:nvCxnSpPr>
            <p:spPr>
              <a:xfrm flipV="true">
                <a:off x="6407719" y="3758514"/>
                <a:ext cx="774254" cy="365681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/>
              <p:cNvSpPr txBox="true"/>
              <p:nvPr/>
            </p:nvSpPr>
            <p:spPr>
              <a:xfrm>
                <a:off x="7195338" y="3402451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</p:grpSp>
      </p:grpSp>
      <p:sp>
        <p:nvSpPr>
          <p:cNvPr id="171" name="Rectangle 170"/>
          <p:cNvSpPr/>
          <p:nvPr/>
        </p:nvSpPr>
        <p:spPr>
          <a:xfrm>
            <a:off x="1841116" y="3519008"/>
            <a:ext cx="8614412" cy="779901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Do we need fully general switches?</a:t>
            </a:r>
            <a:endParaRPr lang="en-US" sz="333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0" name="TextBox 69"/>
          <p:cNvSpPr txBox="true"/>
          <p:nvPr/>
        </p:nvSpPr>
        <p:spPr>
          <a:xfrm>
            <a:off x="1230979" y="4848300"/>
            <a:ext cx="3029163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Four Primitive Switches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71" name="TextBox 70"/>
          <p:cNvSpPr txBox="true"/>
          <p:nvPr/>
        </p:nvSpPr>
        <p:spPr>
          <a:xfrm>
            <a:off x="7247343" y="6384906"/>
            <a:ext cx="2863284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30 Primitive  Switches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80611" y="1778344"/>
            <a:ext cx="11157670" cy="4957360"/>
          </a:xfrm>
          <a:prstGeom prst="rect">
            <a:avLst/>
          </a:prstGeom>
          <a:solidFill>
            <a:schemeClr val="bg2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true"/>
      <p:bldP spid="71" grpId="0"/>
      <p:bldP spid="184" grpId="0" animBg="tru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Rectangle 319"/>
          <p:cNvSpPr/>
          <p:nvPr/>
        </p:nvSpPr>
        <p:spPr>
          <a:xfrm>
            <a:off x="915401" y="2027574"/>
            <a:ext cx="4617744" cy="44404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Breaking Down Router Boundaries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711514" y="226593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357792" y="207146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364255" y="245480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57" name="Straight Arrow Connector 56"/>
          <p:cNvCxnSpPr>
            <a:stCxn id="56" idx="6"/>
            <a:endCxn id="54" idx="3"/>
          </p:cNvCxnSpPr>
          <p:nvPr/>
        </p:nvCxnSpPr>
        <p:spPr>
          <a:xfrm flipV="true">
            <a:off x="4634394" y="2496513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6"/>
            <a:endCxn id="54" idx="1"/>
          </p:cNvCxnSpPr>
          <p:nvPr/>
        </p:nvCxnSpPr>
        <p:spPr>
          <a:xfrm>
            <a:off x="4627933" y="2206537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6"/>
          </p:cNvCxnSpPr>
          <p:nvPr/>
        </p:nvCxnSpPr>
        <p:spPr>
          <a:xfrm>
            <a:off x="4981654" y="2401003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 rot="16200000">
            <a:off x="7573581" y="2526804"/>
            <a:ext cx="3331639" cy="35297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663075" y="275013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539205" y="275013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415336" y="275878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291467" y="2741647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663075" y="359026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39205" y="359026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415336" y="359891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291467" y="3581780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663075" y="442191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539205" y="442191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415336" y="443056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0291467" y="441342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63075" y="526204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539205" y="526204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415336" y="527069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291467" y="5253561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8213216" y="29313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8213216" y="310910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9089347" y="29313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089347" y="310910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65477" y="2944863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9965477" y="312262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8213216" y="37798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8213216" y="395760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9089347" y="37798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089347" y="395760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9965477" y="3793364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9965477" y="397112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8213216" y="460700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8213216" y="47847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089347" y="460700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9089347" y="47847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9965477" y="462052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9965477" y="4798293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8213216" y="545550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8213216" y="56332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9089347" y="545550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9089347" y="56332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9965477" y="546902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9965477" y="5646794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8013566" y="327657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7843866" y="330626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8877150" y="327657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8707451" y="330626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9767132" y="328424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9597433" y="331393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0630717" y="328424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10461018" y="331393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8013566" y="41116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843866" y="414138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8877150" y="41116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8707451" y="414138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9767132" y="41193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9597433" y="41490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10630717" y="41193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10461018" y="41490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8039742" y="49558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7870043" y="498558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8903328" y="49558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8733629" y="498558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9793310" y="49635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9623611" y="49932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10656894" y="49635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10487196" y="49932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4724440" y="326576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4370717" y="3071302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4377181" y="3454641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60" name="Straight Arrow Connector 159"/>
          <p:cNvCxnSpPr>
            <a:stCxn id="159" idx="6"/>
            <a:endCxn id="157" idx="3"/>
          </p:cNvCxnSpPr>
          <p:nvPr/>
        </p:nvCxnSpPr>
        <p:spPr>
          <a:xfrm flipV="true">
            <a:off x="4647320" y="3496347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640859" y="3216288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7" idx="6"/>
          </p:cNvCxnSpPr>
          <p:nvPr/>
        </p:nvCxnSpPr>
        <p:spPr>
          <a:xfrm>
            <a:off x="4994580" y="3400838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4711514" y="418992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4357792" y="3995461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4364255" y="4378800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>
            <a:stCxn id="170" idx="6"/>
            <a:endCxn id="168" idx="3"/>
          </p:cNvCxnSpPr>
          <p:nvPr/>
        </p:nvCxnSpPr>
        <p:spPr>
          <a:xfrm flipV="true">
            <a:off x="4634394" y="4420506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9" idx="6"/>
            <a:endCxn id="168" idx="1"/>
          </p:cNvCxnSpPr>
          <p:nvPr/>
        </p:nvCxnSpPr>
        <p:spPr>
          <a:xfrm>
            <a:off x="4627933" y="4130530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68" idx="6"/>
          </p:cNvCxnSpPr>
          <p:nvPr/>
        </p:nvCxnSpPr>
        <p:spPr>
          <a:xfrm>
            <a:off x="4981654" y="4324997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>
          <a:xfrm>
            <a:off x="4697963" y="5127898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4344241" y="493343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4350704" y="5316772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81" name="Straight Arrow Connector 180"/>
          <p:cNvCxnSpPr>
            <a:stCxn id="180" idx="6"/>
            <a:endCxn id="178" idx="3"/>
          </p:cNvCxnSpPr>
          <p:nvPr/>
        </p:nvCxnSpPr>
        <p:spPr>
          <a:xfrm flipV="true">
            <a:off x="4620843" y="5358479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79" idx="6"/>
            <a:endCxn id="178" idx="1"/>
          </p:cNvCxnSpPr>
          <p:nvPr/>
        </p:nvCxnSpPr>
        <p:spPr>
          <a:xfrm>
            <a:off x="4614382" y="5068503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78" idx="6"/>
          </p:cNvCxnSpPr>
          <p:nvPr/>
        </p:nvCxnSpPr>
        <p:spPr>
          <a:xfrm>
            <a:off x="4968103" y="5262969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1519196" y="229464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1931449" y="207500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1931449" y="250042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1" name="Straight Arrow Connector 190"/>
          <p:cNvCxnSpPr>
            <a:stCxn id="188" idx="7"/>
            <a:endCxn id="189" idx="2"/>
          </p:cNvCxnSpPr>
          <p:nvPr/>
        </p:nvCxnSpPr>
        <p:spPr>
          <a:xfrm flipV="true">
            <a:off x="1746758" y="2208305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8" idx="5"/>
            <a:endCxn id="190" idx="2"/>
          </p:cNvCxnSpPr>
          <p:nvPr/>
        </p:nvCxnSpPr>
        <p:spPr>
          <a:xfrm>
            <a:off x="1746758" y="2526847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88" idx="2"/>
          </p:cNvCxnSpPr>
          <p:nvPr/>
        </p:nvCxnSpPr>
        <p:spPr>
          <a:xfrm flipV="true">
            <a:off x="1266873" y="2430666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>
            <a:off x="1519196" y="3284273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1931449" y="306463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1931449" y="3490049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7" name="Straight Arrow Connector 196"/>
          <p:cNvCxnSpPr>
            <a:stCxn id="194" idx="7"/>
            <a:endCxn id="195" idx="2"/>
          </p:cNvCxnSpPr>
          <p:nvPr/>
        </p:nvCxnSpPr>
        <p:spPr>
          <a:xfrm flipV="true">
            <a:off x="1746758" y="3197934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94" idx="5"/>
            <a:endCxn id="196" idx="2"/>
          </p:cNvCxnSpPr>
          <p:nvPr/>
        </p:nvCxnSpPr>
        <p:spPr>
          <a:xfrm>
            <a:off x="1746758" y="3516476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194" idx="2"/>
          </p:cNvCxnSpPr>
          <p:nvPr/>
        </p:nvCxnSpPr>
        <p:spPr>
          <a:xfrm flipV="true">
            <a:off x="1266873" y="3420295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>
          <a:xfrm>
            <a:off x="1491023" y="4218637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1903276" y="3998996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1903276" y="442441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3" name="Straight Arrow Connector 202"/>
          <p:cNvCxnSpPr>
            <a:stCxn id="200" idx="7"/>
            <a:endCxn id="201" idx="2"/>
          </p:cNvCxnSpPr>
          <p:nvPr/>
        </p:nvCxnSpPr>
        <p:spPr>
          <a:xfrm flipV="true">
            <a:off x="1718585" y="4132299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200" idx="5"/>
            <a:endCxn id="202" idx="2"/>
          </p:cNvCxnSpPr>
          <p:nvPr/>
        </p:nvCxnSpPr>
        <p:spPr>
          <a:xfrm>
            <a:off x="1718585" y="4450840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endCxn id="200" idx="2"/>
          </p:cNvCxnSpPr>
          <p:nvPr/>
        </p:nvCxnSpPr>
        <p:spPr>
          <a:xfrm flipV="true">
            <a:off x="1238700" y="4354659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/>
          <p:cNvSpPr/>
          <p:nvPr/>
        </p:nvSpPr>
        <p:spPr>
          <a:xfrm>
            <a:off x="1491023" y="509909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1903276" y="487945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1903276" y="530487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9" name="Straight Arrow Connector 208"/>
          <p:cNvCxnSpPr>
            <a:stCxn id="206" idx="7"/>
            <a:endCxn id="207" idx="2"/>
          </p:cNvCxnSpPr>
          <p:nvPr/>
        </p:nvCxnSpPr>
        <p:spPr>
          <a:xfrm flipV="true">
            <a:off x="1718585" y="5012755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6" idx="5"/>
            <a:endCxn id="208" idx="2"/>
          </p:cNvCxnSpPr>
          <p:nvPr/>
        </p:nvCxnSpPr>
        <p:spPr>
          <a:xfrm>
            <a:off x="1718585" y="5331297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endCxn id="206" idx="2"/>
          </p:cNvCxnSpPr>
          <p:nvPr/>
        </p:nvCxnSpPr>
        <p:spPr>
          <a:xfrm flipV="true">
            <a:off x="1238700" y="5235116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true"/>
          <p:nvPr/>
        </p:nvSpPr>
        <p:spPr>
          <a:xfrm>
            <a:off x="938751" y="224599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7" name="TextBox 216"/>
          <p:cNvSpPr txBox="true"/>
          <p:nvPr/>
        </p:nvSpPr>
        <p:spPr>
          <a:xfrm>
            <a:off x="926835" y="3235627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8" name="TextBox 217"/>
          <p:cNvSpPr txBox="true"/>
          <p:nvPr/>
        </p:nvSpPr>
        <p:spPr>
          <a:xfrm>
            <a:off x="930427" y="4169991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9" name="TextBox 218"/>
          <p:cNvSpPr txBox="true"/>
          <p:nvPr/>
        </p:nvSpPr>
        <p:spPr>
          <a:xfrm>
            <a:off x="925191" y="505044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0" name="TextBox 219"/>
          <p:cNvSpPr txBox="true"/>
          <p:nvPr/>
        </p:nvSpPr>
        <p:spPr>
          <a:xfrm>
            <a:off x="5190117" y="224487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1" name="TextBox 220"/>
          <p:cNvSpPr txBox="true"/>
          <p:nvPr/>
        </p:nvSpPr>
        <p:spPr>
          <a:xfrm>
            <a:off x="5178200" y="3234504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2" name="TextBox 221"/>
          <p:cNvSpPr txBox="true"/>
          <p:nvPr/>
        </p:nvSpPr>
        <p:spPr>
          <a:xfrm>
            <a:off x="5181793" y="416886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3" name="TextBox 222"/>
          <p:cNvSpPr txBox="true"/>
          <p:nvPr/>
        </p:nvSpPr>
        <p:spPr>
          <a:xfrm>
            <a:off x="5176557" y="504932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1480153" y="5943335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1892406" y="572369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1892406" y="614911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0" name="Straight Arrow Connector 229"/>
          <p:cNvCxnSpPr>
            <a:stCxn id="227" idx="7"/>
            <a:endCxn id="228" idx="2"/>
          </p:cNvCxnSpPr>
          <p:nvPr/>
        </p:nvCxnSpPr>
        <p:spPr>
          <a:xfrm flipV="true">
            <a:off x="1707715" y="5856997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227" idx="5"/>
            <a:endCxn id="229" idx="2"/>
          </p:cNvCxnSpPr>
          <p:nvPr/>
        </p:nvCxnSpPr>
        <p:spPr>
          <a:xfrm>
            <a:off x="1707715" y="6175538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endCxn id="227" idx="2"/>
          </p:cNvCxnSpPr>
          <p:nvPr/>
        </p:nvCxnSpPr>
        <p:spPr>
          <a:xfrm flipV="true">
            <a:off x="1227830" y="6079357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true"/>
          <p:nvPr/>
        </p:nvSpPr>
        <p:spPr>
          <a:xfrm>
            <a:off x="914321" y="589468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4" name="Oval 233"/>
          <p:cNvSpPr/>
          <p:nvPr/>
        </p:nvSpPr>
        <p:spPr>
          <a:xfrm>
            <a:off x="4670795" y="591899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5" name="Oval 234"/>
          <p:cNvSpPr/>
          <p:nvPr/>
        </p:nvSpPr>
        <p:spPr>
          <a:xfrm>
            <a:off x="4317073" y="572452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4323536" y="610786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7" name="Straight Arrow Connector 236"/>
          <p:cNvCxnSpPr>
            <a:stCxn id="236" idx="6"/>
            <a:endCxn id="234" idx="3"/>
          </p:cNvCxnSpPr>
          <p:nvPr/>
        </p:nvCxnSpPr>
        <p:spPr>
          <a:xfrm flipV="true">
            <a:off x="4593676" y="6149573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5" idx="6"/>
            <a:endCxn id="234" idx="1"/>
          </p:cNvCxnSpPr>
          <p:nvPr/>
        </p:nvCxnSpPr>
        <p:spPr>
          <a:xfrm>
            <a:off x="4587214" y="5859597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34" idx="6"/>
          </p:cNvCxnSpPr>
          <p:nvPr/>
        </p:nvCxnSpPr>
        <p:spPr>
          <a:xfrm>
            <a:off x="4940936" y="6054063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true"/>
          <p:nvPr/>
        </p:nvSpPr>
        <p:spPr>
          <a:xfrm>
            <a:off x="5149389" y="584041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241" name="Straight Arrow Connector 240"/>
          <p:cNvCxnSpPr>
            <a:stCxn id="189" idx="6"/>
            <a:endCxn id="158" idx="2"/>
          </p:cNvCxnSpPr>
          <p:nvPr/>
        </p:nvCxnSpPr>
        <p:spPr>
          <a:xfrm>
            <a:off x="2198055" y="2208305"/>
            <a:ext cx="2172662" cy="99806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189" idx="6"/>
            <a:endCxn id="169" idx="2"/>
          </p:cNvCxnSpPr>
          <p:nvPr/>
        </p:nvCxnSpPr>
        <p:spPr>
          <a:xfrm>
            <a:off x="2198055" y="2208306"/>
            <a:ext cx="2159737" cy="192222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190" idx="6"/>
            <a:endCxn id="179" idx="2"/>
          </p:cNvCxnSpPr>
          <p:nvPr/>
        </p:nvCxnSpPr>
        <p:spPr>
          <a:xfrm>
            <a:off x="2198055" y="2633723"/>
            <a:ext cx="2146186" cy="243478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90" idx="6"/>
            <a:endCxn id="235" idx="2"/>
          </p:cNvCxnSpPr>
          <p:nvPr/>
        </p:nvCxnSpPr>
        <p:spPr>
          <a:xfrm>
            <a:off x="2198054" y="2633724"/>
            <a:ext cx="2119018" cy="322587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195" idx="6"/>
            <a:endCxn id="55" idx="2"/>
          </p:cNvCxnSpPr>
          <p:nvPr/>
        </p:nvCxnSpPr>
        <p:spPr>
          <a:xfrm flipV="true">
            <a:off x="2198055" y="2206538"/>
            <a:ext cx="2159737" cy="99139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195" idx="6"/>
            <a:endCxn id="169" idx="2"/>
          </p:cNvCxnSpPr>
          <p:nvPr/>
        </p:nvCxnSpPr>
        <p:spPr>
          <a:xfrm>
            <a:off x="2198055" y="3197935"/>
            <a:ext cx="2159737" cy="93259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196" idx="6"/>
            <a:endCxn id="179" idx="2"/>
          </p:cNvCxnSpPr>
          <p:nvPr/>
        </p:nvCxnSpPr>
        <p:spPr>
          <a:xfrm>
            <a:off x="2198055" y="3623352"/>
            <a:ext cx="2146186" cy="144515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196" idx="6"/>
            <a:endCxn id="235" idx="2"/>
          </p:cNvCxnSpPr>
          <p:nvPr/>
        </p:nvCxnSpPr>
        <p:spPr>
          <a:xfrm>
            <a:off x="2198054" y="3623353"/>
            <a:ext cx="2119018" cy="223624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01" idx="6"/>
            <a:endCxn id="55" idx="2"/>
          </p:cNvCxnSpPr>
          <p:nvPr/>
        </p:nvCxnSpPr>
        <p:spPr>
          <a:xfrm flipV="true">
            <a:off x="2169882" y="2206538"/>
            <a:ext cx="2187910" cy="192576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201" idx="6"/>
            <a:endCxn id="158" idx="2"/>
          </p:cNvCxnSpPr>
          <p:nvPr/>
        </p:nvCxnSpPr>
        <p:spPr>
          <a:xfrm flipV="true">
            <a:off x="2169881" y="3206372"/>
            <a:ext cx="2200836" cy="92592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202" idx="6"/>
            <a:endCxn id="180" idx="2"/>
          </p:cNvCxnSpPr>
          <p:nvPr/>
        </p:nvCxnSpPr>
        <p:spPr>
          <a:xfrm>
            <a:off x="2169881" y="4557717"/>
            <a:ext cx="2180822" cy="89412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02" idx="6"/>
            <a:endCxn id="236" idx="2"/>
          </p:cNvCxnSpPr>
          <p:nvPr/>
        </p:nvCxnSpPr>
        <p:spPr>
          <a:xfrm>
            <a:off x="2169882" y="4557717"/>
            <a:ext cx="2153654" cy="168522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08" idx="6"/>
            <a:endCxn id="236" idx="2"/>
          </p:cNvCxnSpPr>
          <p:nvPr/>
        </p:nvCxnSpPr>
        <p:spPr>
          <a:xfrm>
            <a:off x="2169882" y="5438174"/>
            <a:ext cx="2153654" cy="8047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>
            <a:stCxn id="208" idx="6"/>
            <a:endCxn id="170" idx="2"/>
          </p:cNvCxnSpPr>
          <p:nvPr/>
        </p:nvCxnSpPr>
        <p:spPr>
          <a:xfrm flipV="true">
            <a:off x="2169881" y="4513871"/>
            <a:ext cx="2194373" cy="92430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207" idx="6"/>
            <a:endCxn id="56" idx="2"/>
          </p:cNvCxnSpPr>
          <p:nvPr/>
        </p:nvCxnSpPr>
        <p:spPr>
          <a:xfrm flipV="true">
            <a:off x="2169881" y="2589877"/>
            <a:ext cx="2194373" cy="242287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stCxn id="207" idx="6"/>
            <a:endCxn id="159" idx="2"/>
          </p:cNvCxnSpPr>
          <p:nvPr/>
        </p:nvCxnSpPr>
        <p:spPr>
          <a:xfrm flipV="true">
            <a:off x="2169882" y="3589711"/>
            <a:ext cx="2207299" cy="142304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stCxn id="228" idx="6"/>
            <a:endCxn id="56" idx="2"/>
          </p:cNvCxnSpPr>
          <p:nvPr/>
        </p:nvCxnSpPr>
        <p:spPr>
          <a:xfrm flipV="true">
            <a:off x="2159012" y="2589877"/>
            <a:ext cx="2205243" cy="326712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>
            <a:stCxn id="228" idx="6"/>
            <a:endCxn id="159" idx="2"/>
          </p:cNvCxnSpPr>
          <p:nvPr/>
        </p:nvCxnSpPr>
        <p:spPr>
          <a:xfrm flipV="true">
            <a:off x="2159011" y="3589711"/>
            <a:ext cx="2218169" cy="226728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229" idx="6"/>
            <a:endCxn id="170" idx="2"/>
          </p:cNvCxnSpPr>
          <p:nvPr/>
        </p:nvCxnSpPr>
        <p:spPr>
          <a:xfrm flipV="true">
            <a:off x="2159012" y="4513870"/>
            <a:ext cx="2205243" cy="176854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>
            <a:stCxn id="229" idx="6"/>
            <a:endCxn id="180" idx="2"/>
          </p:cNvCxnSpPr>
          <p:nvPr/>
        </p:nvCxnSpPr>
        <p:spPr>
          <a:xfrm flipV="true">
            <a:off x="2159012" y="5451843"/>
            <a:ext cx="2191692" cy="830572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5533146" y="2071467"/>
            <a:ext cx="2129929" cy="1551886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V="true">
            <a:off x="5533146" y="4119369"/>
            <a:ext cx="2129929" cy="2348688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/>
          <p:cNvSpPr txBox="true"/>
          <p:nvPr/>
        </p:nvSpPr>
        <p:spPr>
          <a:xfrm>
            <a:off x="938778" y="4763920"/>
            <a:ext cx="10080862" cy="953979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We need a primitive that allows composition and customization at a finer granularity</a:t>
            </a:r>
            <a:endParaRPr lang="en-US" sz="3110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32" name="TextBox 331"/>
          <p:cNvSpPr txBox="true"/>
          <p:nvPr/>
        </p:nvSpPr>
        <p:spPr>
          <a:xfrm>
            <a:off x="914621" y="3003832"/>
            <a:ext cx="10080862" cy="953979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Buffering should only be added </a:t>
            </a:r>
            <a:endParaRPr lang="en-US" sz="3110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as a function of physical delay</a:t>
            </a:r>
            <a:endParaRPr lang="en-US" sz="3110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true"/>
      <p:bldP spid="55" grpId="0" animBg="true"/>
      <p:bldP spid="56" grpId="0" animBg="true"/>
      <p:bldP spid="178" grpId="0" animBg="true"/>
      <p:bldP spid="179" grpId="0" animBg="true"/>
      <p:bldP spid="180" grpId="0" animBg="true"/>
      <p:bldP spid="194" grpId="0" animBg="true"/>
      <p:bldP spid="195" grpId="0" animBg="true"/>
      <p:bldP spid="196" grpId="0" animBg="true"/>
      <p:bldP spid="200" grpId="0" animBg="true"/>
      <p:bldP spid="201" grpId="0" animBg="true"/>
      <p:bldP spid="202" grpId="0" animBg="true"/>
      <p:bldP spid="206" grpId="0" animBg="true"/>
      <p:bldP spid="207" grpId="0" animBg="true"/>
      <p:bldP spid="208" grpId="0" animBg="true"/>
      <p:bldP spid="217" grpId="0"/>
      <p:bldP spid="218" grpId="0"/>
      <p:bldP spid="219" grpId="0"/>
      <p:bldP spid="220" grpId="0"/>
      <p:bldP spid="223" grpId="0"/>
      <p:bldP spid="331" grpId="0" bldLvl="0" animBg="true"/>
      <p:bldP spid="332" grpId="0" bldLvl="0" animBg="tru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9726</Words>
  <Application>WPS Presentation</Application>
  <PresentationFormat>Widescreen</PresentationFormat>
  <Paragraphs>2434</Paragraphs>
  <Slides>43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62" baseType="lpstr">
      <vt:lpstr>Arial</vt:lpstr>
      <vt:lpstr>宋体</vt:lpstr>
      <vt:lpstr>Wingdings</vt:lpstr>
      <vt:lpstr>Century Gothic</vt:lpstr>
      <vt:lpstr>Gubbi</vt:lpstr>
      <vt:lpstr>Trebuchet MS</vt:lpstr>
      <vt:lpstr>MS PGothic</vt:lpstr>
      <vt:lpstr>Droid Sans Fallback</vt:lpstr>
      <vt:lpstr>Trebuchet MS</vt:lpstr>
      <vt:lpstr>Tlwg Mono</vt:lpstr>
      <vt:lpstr>Symbol</vt:lpstr>
      <vt:lpstr>Calibri Light</vt:lpstr>
      <vt:lpstr>Calibri</vt:lpstr>
      <vt:lpstr>微软雅黑</vt:lpstr>
      <vt:lpstr>宋体</vt:lpstr>
      <vt:lpstr>Arial Unicode MS</vt:lpstr>
      <vt:lpstr>Times New Roman</vt:lpstr>
      <vt:lpstr>Office Theme</vt:lpstr>
      <vt:lpstr>Title &amp; Bullet</vt:lpstr>
      <vt:lpstr>Micro Switches</vt:lpstr>
      <vt:lpstr>Outline</vt:lpstr>
      <vt:lpstr>Outline</vt:lpstr>
      <vt:lpstr>Primitive Switching Operations</vt:lpstr>
      <vt:lpstr>Primitive Switches</vt:lpstr>
      <vt:lpstr>Primitive Switches</vt:lpstr>
      <vt:lpstr>Lookup table</vt:lpstr>
      <vt:lpstr>Combining Primitive Switches Further</vt:lpstr>
      <vt:lpstr>Breaking Down Router Boundaries</vt:lpstr>
      <vt:lpstr>Outline</vt:lpstr>
      <vt:lpstr>Introducing Microswitches</vt:lpstr>
      <vt:lpstr>Microswitch Library</vt:lpstr>
      <vt:lpstr>distribute 2x2 [COMPLEX]</vt:lpstr>
      <vt:lpstr>Control description</vt:lpstr>
      <vt:lpstr>2x2 distribute control lut</vt:lpstr>
      <vt:lpstr>distribute 2x2 [SIMPLE]</vt:lpstr>
      <vt:lpstr>Control description [Simple]</vt:lpstr>
      <vt:lpstr>2x2 distribute control lut [Simple]</vt:lpstr>
      <vt:lpstr>BENes</vt:lpstr>
      <vt:lpstr>PowerPoint 演示文稿</vt:lpstr>
      <vt:lpstr>PowerPoint 演示文稿</vt:lpstr>
      <vt:lpstr>BENES multi_high</vt:lpstr>
      <vt:lpstr>Taxonomy of MicroSwitches</vt:lpstr>
      <vt:lpstr>Organizing Microswitches</vt:lpstr>
      <vt:lpstr>Outline</vt:lpstr>
      <vt:lpstr>Revisit: Traffic Patterns in DNN accelerators</vt:lpstr>
      <vt:lpstr>Network Logical Topology</vt:lpstr>
      <vt:lpstr>Network Logical Topology</vt:lpstr>
      <vt:lpstr>Network Logical Topology</vt:lpstr>
      <vt:lpstr>Network Topology</vt:lpstr>
      <vt:lpstr>Network Topology</vt:lpstr>
      <vt:lpstr>Outline</vt:lpstr>
      <vt:lpstr>Communication Pattern on Our Topology</vt:lpstr>
      <vt:lpstr>Switch Design</vt:lpstr>
      <vt:lpstr>Generic Microswitch Approach</vt:lpstr>
      <vt:lpstr>Switch Design</vt:lpstr>
      <vt:lpstr>Generic Microswitch Approach</vt:lpstr>
      <vt:lpstr>Outline</vt:lpstr>
      <vt:lpstr>Distribution NoC Design</vt:lpstr>
      <vt:lpstr>Distribution NoC Design</vt:lpstr>
      <vt:lpstr>Distribution NoC Design</vt:lpstr>
      <vt:lpstr>Collection NoC Design</vt:lpstr>
      <vt:lpstr>Collection NoC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Switches</dc:title>
  <dc:creator>Krishna, Tushar</dc:creator>
  <cp:lastModifiedBy>jimmy</cp:lastModifiedBy>
  <cp:revision>562</cp:revision>
  <dcterms:created xsi:type="dcterms:W3CDTF">2021-02-12T07:43:02Z</dcterms:created>
  <dcterms:modified xsi:type="dcterms:W3CDTF">2021-02-12T07:43:02Z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