
<file path=[Content_Types].xml><?xml version="1.0" encoding="utf-8"?>
<Types xmlns="http://schemas.openxmlformats.org/package/2006/content-types">
  <Default Extension="jpeg" ContentType="image/jpeg"/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26"/>
  </p:handoutMasterIdLst>
  <p:sldIdLst>
    <p:sldId id="256" r:id="rId3"/>
    <p:sldId id="267" r:id="rId4"/>
    <p:sldId id="297" r:id="rId5"/>
    <p:sldId id="257" r:id="rId6"/>
    <p:sldId id="299" r:id="rId7"/>
    <p:sldId id="301" r:id="rId9"/>
    <p:sldId id="302" r:id="rId10"/>
    <p:sldId id="300" r:id="rId11"/>
    <p:sldId id="303" r:id="rId12"/>
    <p:sldId id="305" r:id="rId13"/>
    <p:sldId id="304" r:id="rId14"/>
    <p:sldId id="307" r:id="rId15"/>
    <p:sldId id="308" r:id="rId16"/>
    <p:sldId id="310" r:id="rId17"/>
    <p:sldId id="314" r:id="rId18"/>
    <p:sldId id="313" r:id="rId19"/>
    <p:sldId id="311" r:id="rId20"/>
    <p:sldId id="321" r:id="rId21"/>
    <p:sldId id="315" r:id="rId22"/>
    <p:sldId id="316" r:id="rId23"/>
    <p:sldId id="317" r:id="rId24"/>
    <p:sldId id="312" r:id="rId2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0a65c8e-9b9f-46d0-951b-84aec641e889}">
          <p14:sldIdLst>
            <p14:sldId id="256"/>
            <p14:sldId id="267"/>
            <p14:sldId id="297"/>
            <p14:sldId id="257"/>
            <p14:sldId id="299"/>
            <p14:sldId id="301"/>
            <p14:sldId id="302"/>
            <p14:sldId id="300"/>
            <p14:sldId id="303"/>
            <p14:sldId id="305"/>
            <p14:sldId id="304"/>
            <p14:sldId id="307"/>
            <p14:sldId id="308"/>
            <p14:sldId id="310"/>
            <p14:sldId id="314"/>
            <p14:sldId id="313"/>
            <p14:sldId id="311"/>
            <p14:sldId id="321"/>
          </p14:sldIdLst>
        </p14:section>
        <p14:section name="Input Command Signals Example" id="{9600a353-eb62-447a-b5ae-de12b54c3e37}">
          <p14:sldIdLst>
            <p14:sldId id="315"/>
            <p14:sldId id="316"/>
            <p14:sldId id="317"/>
            <p14:sldId id="31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00"/>
    <a:srgbClr val="CCC2D9"/>
    <a:srgbClr val="FF6600"/>
    <a:srgbClr val="B2B2B2"/>
    <a:srgbClr val="202020"/>
    <a:srgbClr val="323232"/>
    <a:srgbClr val="CC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1820"/>
        <p:guide pos="403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Lato Black" panose="020F0A02020204030203" charset="0"/>
                <a:cs typeface="Lato Black" panose="020F0A02020204030203" charset="0"/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true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0515600" cy="697865"/>
          </a:xfrm>
        </p:spPr>
        <p:txBody>
          <a:bodyPr anchor="ctr" anchorCtr="false">
            <a:normAutofit/>
          </a:bodyPr>
          <a:lstStyle>
            <a:lvl1pPr>
              <a:defRPr sz="4000" b="0">
                <a:effectLst/>
                <a:latin typeface="Impact" panose="020B0806030902050204" charset="0"/>
                <a:cs typeface="Impact" panose="020B0806030902050204" charset="0"/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cxnSp>
        <p:nvCxnSpPr>
          <p:cNvPr id="7" name="Straight Connector 6"/>
          <p:cNvCxnSpPr/>
          <p:nvPr userDrawn="true"/>
        </p:nvCxnSpPr>
        <p:spPr>
          <a:xfrm>
            <a:off x="647700" y="936652"/>
            <a:ext cx="1278890" cy="0"/>
          </a:xfrm>
          <a:prstGeom prst="line">
            <a:avLst/>
          </a:prstGeom>
          <a:ln w="730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true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true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true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false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true" noChangeAspect="true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true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true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true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true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true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true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true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true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hyperlink" Target="http://synergy.ece.gatech.edu/" TargetMode="External"/><Relationship Id="rId2" Type="http://schemas.openxmlformats.org/officeDocument/2006/relationships/image" Target="../media/image1.tif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Rectangle 16"/>
          <p:cNvSpPr/>
          <p:nvPr/>
        </p:nvSpPr>
        <p:spPr>
          <a:xfrm>
            <a:off x="0" y="5062684"/>
            <a:ext cx="12192000" cy="18308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id-ID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264920" y="5385435"/>
            <a:ext cx="9662160" cy="1185545"/>
          </a:xfrm>
        </p:spPr>
        <p:txBody>
          <a:bodyPr/>
          <a:p>
            <a:r>
              <a:rPr lang="en-US" altLang="en-US" sz="3200">
                <a:solidFill>
                  <a:srgbClr val="FF6600"/>
                </a:solidFill>
                <a:latin typeface="Courier 10 Pitch" charset="0"/>
                <a:cs typeface="Courier 10 Pitch" charset="0"/>
              </a:rPr>
              <a:t>Jianming TONG, Tushar Krishna</a:t>
            </a:r>
            <a:endParaRPr lang="en-US" altLang="en-US" sz="3200">
              <a:solidFill>
                <a:srgbClr val="FF6600"/>
              </a:solidFill>
              <a:latin typeface="Courier 10 Pitch" charset="0"/>
              <a:cs typeface="Courier 10 Pitch" charset="0"/>
            </a:endParaRPr>
          </a:p>
          <a:p>
            <a:r>
              <a:rPr lang="en-US" altLang="en-US" sz="3200">
                <a:solidFill>
                  <a:srgbClr val="FF6600"/>
                </a:solidFill>
                <a:latin typeface="+mn-lt"/>
                <a:cs typeface="+mn-lt"/>
              </a:rPr>
              <a:t>jianming.tong@gatech.edu, tushar@ece.gatech.edu</a:t>
            </a:r>
            <a:endParaRPr lang="en-US" altLang="en-US" sz="3200">
              <a:solidFill>
                <a:srgbClr val="FF6600"/>
              </a:solidFill>
              <a:latin typeface="+mn-lt"/>
              <a:cs typeface="+mn-lt"/>
            </a:endParaRPr>
          </a:p>
        </p:txBody>
      </p:sp>
      <p:sp>
        <p:nvSpPr>
          <p:cNvPr id="8" name="Title 7"/>
          <p:cNvSpPr>
            <a:spLocks noGrp="true"/>
          </p:cNvSpPr>
          <p:nvPr>
            <p:ph type="ctrTitle"/>
          </p:nvPr>
        </p:nvSpPr>
        <p:spPr>
          <a:xfrm>
            <a:off x="-81280" y="2096135"/>
            <a:ext cx="12188825" cy="1786255"/>
          </a:xfrm>
        </p:spPr>
        <p:txBody>
          <a:bodyPr anchor="ctr">
            <a:noAutofit/>
          </a:bodyPr>
          <a:p>
            <a:r>
              <a:rPr lang="en-US" altLang="en-US" sz="4800" dirty="0">
                <a:sym typeface="+mn-ea"/>
              </a:rPr>
              <a:t>Primitive Switches for Accelerator Network</a:t>
            </a:r>
            <a:br>
              <a:rPr lang="en-US" sz="4800" dirty="0">
                <a:sym typeface="+mn-ea"/>
              </a:rPr>
            </a:br>
            <a:r>
              <a:rPr lang="en-US" altLang="en-US" sz="3800" dirty="0">
                <a:solidFill>
                  <a:srgbClr val="C00000"/>
                </a:solidFill>
                <a:effectLst/>
              </a:rPr>
              <a:t> Building Blocks for </a:t>
            </a:r>
            <a:r>
              <a:rPr lang="en-US" altLang="en-US" sz="3800" dirty="0">
                <a:solidFill>
                  <a:srgbClr val="CC0000"/>
                </a:solidFill>
                <a:sym typeface="+mn-ea"/>
              </a:rPr>
              <a:t>Accelerator </a:t>
            </a:r>
            <a:r>
              <a:rPr lang="" altLang="en-US" sz="3800" dirty="0">
                <a:solidFill>
                  <a:srgbClr val="C00000"/>
                </a:solidFill>
                <a:effectLst/>
              </a:rPr>
              <a:t>NoC</a:t>
            </a:r>
            <a:endParaRPr lang="" altLang="en-US" sz="3800" dirty="0">
              <a:solidFill>
                <a:srgbClr val="C00000"/>
              </a:solidFill>
              <a:effectLst/>
            </a:endParaRPr>
          </a:p>
        </p:txBody>
      </p:sp>
      <p:sp>
        <p:nvSpPr>
          <p:cNvPr id="11" name="Freeform 5"/>
          <p:cNvSpPr/>
          <p:nvPr/>
        </p:nvSpPr>
        <p:spPr bwMode="auto">
          <a:xfrm>
            <a:off x="11353978" y="2001998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9" name="Freeform 5"/>
          <p:cNvSpPr/>
          <p:nvPr/>
        </p:nvSpPr>
        <p:spPr bwMode="auto">
          <a:xfrm rot="10800000">
            <a:off x="231603" y="3374060"/>
            <a:ext cx="508403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noFill/>
          <a:ln w="79375" cap="flat">
            <a:solidFill>
              <a:schemeClr val="tx1">
                <a:lumMod val="75000"/>
              </a:scheme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id-ID"/>
          </a:p>
        </p:txBody>
      </p:sp>
      <p:sp>
        <p:nvSpPr>
          <p:cNvPr id="12" name="Slide Number Placeholder 11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Picture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22994" y="348927"/>
            <a:ext cx="1405107" cy="109718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9060726" y="357838"/>
            <a:ext cx="2647950" cy="1087755"/>
            <a:chOff x="2250039" y="545863"/>
            <a:chExt cx="2647950" cy="1087755"/>
          </a:xfrm>
        </p:grpSpPr>
        <p:pic>
          <p:nvPicPr>
            <p:cNvPr id="7" name="Picture 6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37939" y="545863"/>
              <a:ext cx="1719882" cy="781367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250039" y="1326913"/>
              <a:ext cx="2647950" cy="30670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r>
                <a:rPr lang="en-US" sz="1400" dirty="0">
                  <a:hlinkClick r:id="rId3"/>
                </a:rPr>
                <a:t>http://synergy.ece.gatech.edu</a:t>
              </a:r>
              <a:endParaRPr lang="en-US" sz="1400" dirty="0"/>
            </a:p>
          </p:txBody>
        </p:sp>
      </p:grpSp>
      <p:sp>
        <p:nvSpPr>
          <p:cNvPr id="20" name="Freeform 5"/>
          <p:cNvSpPr/>
          <p:nvPr/>
        </p:nvSpPr>
        <p:spPr bwMode="auto">
          <a:xfrm>
            <a:off x="11200308" y="538537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  <p:sp>
        <p:nvSpPr>
          <p:cNvPr id="6" name="Freeform 5"/>
          <p:cNvSpPr/>
          <p:nvPr/>
        </p:nvSpPr>
        <p:spPr bwMode="auto">
          <a:xfrm rot="10800000">
            <a:off x="231953" y="6062286"/>
            <a:ext cx="508402" cy="508402"/>
          </a:xfrm>
          <a:custGeom>
            <a:avLst/>
            <a:gdLst>
              <a:gd name="T0" fmla="*/ 0 w 976"/>
              <a:gd name="T1" fmla="*/ 0 h 976"/>
              <a:gd name="T2" fmla="*/ 976 w 976"/>
              <a:gd name="T3" fmla="*/ 0 h 976"/>
              <a:gd name="T4" fmla="*/ 976 w 976"/>
              <a:gd name="T5" fmla="*/ 976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76" h="976">
                <a:moveTo>
                  <a:pt x="0" y="0"/>
                </a:moveTo>
                <a:lnTo>
                  <a:pt x="976" y="0"/>
                </a:lnTo>
                <a:lnTo>
                  <a:pt x="976" y="976"/>
                </a:lnTo>
              </a:path>
            </a:pathLst>
          </a:cu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false" compatLnSpc="true"/>
          <a:p>
            <a:endParaRPr lang="id-ID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09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Microarchtecture Distribute 2x2 Complex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>
          <a:xfrm>
            <a:off x="141128" y="1777305"/>
            <a:ext cx="2065939" cy="1863970"/>
            <a:chOff x="7413625" y="2145127"/>
            <a:chExt cx="1859345" cy="1677573"/>
          </a:xfrm>
        </p:grpSpPr>
        <p:sp>
          <p:nvSpPr>
            <p:cNvPr id="6" name="Oval 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" name="Straight Arrow Connector 9"/>
            <p:cNvCxnSpPr>
              <a:stCxn id="9" idx="0"/>
              <a:endCxn id="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9" idx="2"/>
              <a:endCxn id="1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12700" cmpd="sng">
              <a:solidFill>
                <a:schemeClr val="accent1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>
              <a:stCxn id="14" idx="0"/>
              <a:endCxn id="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54"/>
          <p:cNvSpPr txBox="true"/>
          <p:nvPr/>
        </p:nvSpPr>
        <p:spPr>
          <a:xfrm>
            <a:off x="117174" y="365661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663348" y="1752540"/>
            <a:ext cx="2065939" cy="1863970"/>
            <a:chOff x="7413625" y="2145127"/>
            <a:chExt cx="1859345" cy="1677573"/>
          </a:xfrm>
        </p:grpSpPr>
        <p:sp>
          <p:nvSpPr>
            <p:cNvPr id="35" name="Oval 3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38" name="Oval 3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9" name="Straight Arrow Connector 38"/>
            <p:cNvCxnSpPr>
              <a:stCxn id="38" idx="0"/>
              <a:endCxn id="37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38" idx="2"/>
              <a:endCxn id="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4" name="Straight Arrow Connector 43"/>
            <p:cNvCxnSpPr>
              <a:stCxn id="43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46" name="Straight Arrow Connector 45"/>
            <p:cNvCxnSpPr>
              <a:stCxn id="43" idx="0"/>
              <a:endCxn id="37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true">
              <a:off x="8317894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true" flipV="true">
              <a:off x="8078864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true" flipV="true">
              <a:off x="8307993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154"/>
          <p:cNvSpPr txBox="true"/>
          <p:nvPr/>
        </p:nvSpPr>
        <p:spPr>
          <a:xfrm>
            <a:off x="2381584" y="365661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5033803" y="1752540"/>
            <a:ext cx="2065939" cy="1863970"/>
            <a:chOff x="7413625" y="2145127"/>
            <a:chExt cx="1859345" cy="1677573"/>
          </a:xfrm>
        </p:grpSpPr>
        <p:sp>
          <p:nvSpPr>
            <p:cNvPr id="78" name="Oval 77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03" name="Straight Arrow Connector 102"/>
            <p:cNvCxnSpPr>
              <a:stCxn id="98" idx="0"/>
              <a:endCxn id="83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>
              <a:stCxn id="98" idx="2"/>
              <a:endCxn id="145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>
              <a:stCxn id="83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Oval 138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0" name="Straight Arrow Connector 139"/>
            <p:cNvCxnSpPr>
              <a:stCxn id="139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46" name="Straight Arrow Connector 145"/>
            <p:cNvCxnSpPr>
              <a:stCxn id="139" idx="0"/>
              <a:endCxn id="83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>
              <a:stCxn id="145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7" name="TextBox 154"/>
          <p:cNvSpPr txBox="true"/>
          <p:nvPr/>
        </p:nvSpPr>
        <p:spPr>
          <a:xfrm>
            <a:off x="5006039" y="3616610"/>
            <a:ext cx="20447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Pass_High(PH)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58" name="Group 157"/>
          <p:cNvGrpSpPr/>
          <p:nvPr/>
        </p:nvGrpSpPr>
        <p:grpSpPr>
          <a:xfrm>
            <a:off x="7310913" y="1716980"/>
            <a:ext cx="2065939" cy="1863970"/>
            <a:chOff x="7413625" y="2145127"/>
            <a:chExt cx="1859345" cy="1677573"/>
          </a:xfrm>
        </p:grpSpPr>
        <p:sp>
          <p:nvSpPr>
            <p:cNvPr id="159" name="Oval 15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62" name="Oval 16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>
              <a:stCxn id="162" idx="0"/>
              <a:endCxn id="16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>
              <a:stCxn id="162" idx="2"/>
              <a:endCxn id="16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2540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/>
            <p:cNvCxnSpPr>
              <a:stCxn id="16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Oval 16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8" name="Straight Arrow Connector 167"/>
            <p:cNvCxnSpPr>
              <a:stCxn id="16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0" name="Straight Arrow Connector 169"/>
            <p:cNvCxnSpPr>
              <a:stCxn id="167" idx="0"/>
              <a:endCxn id="16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>
              <a:stCxn id="16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2" name="TextBox 154"/>
          <p:cNvSpPr txBox="true"/>
          <p:nvPr/>
        </p:nvSpPr>
        <p:spPr>
          <a:xfrm>
            <a:off x="7326646" y="3581050"/>
            <a:ext cx="19577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Pass_Low(PL)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743108" y="4079180"/>
            <a:ext cx="2065939" cy="1863970"/>
            <a:chOff x="7413625" y="2145127"/>
            <a:chExt cx="1859345" cy="1677573"/>
          </a:xfrm>
        </p:grpSpPr>
        <p:sp>
          <p:nvSpPr>
            <p:cNvPr id="174" name="Oval 17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5" name="Straight Arrow Connector 17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Oval 17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8" name="Straight Arrow Connector 177"/>
            <p:cNvCxnSpPr>
              <a:stCxn id="177" idx="0"/>
              <a:endCxn id="17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/>
            <p:cNvCxnSpPr>
              <a:stCxn id="177" idx="2"/>
              <a:endCxn id="18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41275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>
              <a:stCxn id="17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175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Oval 18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3" name="Straight Arrow Connector 182"/>
            <p:cNvCxnSpPr>
              <a:stCxn id="18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Oval 18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85" name="Straight Arrow Connector 184"/>
            <p:cNvCxnSpPr>
              <a:stCxn id="182" idx="0"/>
              <a:endCxn id="17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4925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/>
            <p:cNvCxnSpPr>
              <a:stCxn id="18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4257833" y="4068385"/>
            <a:ext cx="2065939" cy="1863970"/>
            <a:chOff x="7413625" y="2145127"/>
            <a:chExt cx="1859345" cy="1677573"/>
          </a:xfrm>
        </p:grpSpPr>
        <p:sp>
          <p:nvSpPr>
            <p:cNvPr id="189" name="Oval 18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Oval 19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3" name="Straight Arrow Connector 192"/>
            <p:cNvCxnSpPr>
              <a:stCxn id="192" idx="0"/>
              <a:endCxn id="191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/>
            <p:cNvCxnSpPr>
              <a:stCxn id="192" idx="2"/>
              <a:endCxn id="199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Arrow Connector 194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Arrow Connector 195"/>
            <p:cNvCxnSpPr>
              <a:stCxn id="19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8" name="Straight Arrow Connector 197"/>
            <p:cNvCxnSpPr>
              <a:stCxn id="197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Oval 19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0" name="Straight Arrow Connector 199"/>
            <p:cNvCxnSpPr>
              <a:stCxn id="197" idx="0"/>
              <a:endCxn id="191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>
              <a:stCxn id="19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TextBox 154"/>
          <p:cNvSpPr txBox="true"/>
          <p:nvPr/>
        </p:nvSpPr>
        <p:spPr>
          <a:xfrm>
            <a:off x="3505216" y="5926740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Pass_LowIn_HighOut(PLH)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03" name="Group 202"/>
          <p:cNvGrpSpPr/>
          <p:nvPr/>
        </p:nvGrpSpPr>
        <p:grpSpPr>
          <a:xfrm>
            <a:off x="9837578" y="4037905"/>
            <a:ext cx="2065939" cy="1863970"/>
            <a:chOff x="7413625" y="2145127"/>
            <a:chExt cx="1859345" cy="1677573"/>
          </a:xfrm>
        </p:grpSpPr>
        <p:sp>
          <p:nvSpPr>
            <p:cNvPr id="204" name="Oval 203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Oval 20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07" name="Oval 20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8" name="Straight Arrow Connector 207"/>
            <p:cNvCxnSpPr>
              <a:stCxn id="207" idx="0"/>
              <a:endCxn id="20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/>
            <p:cNvCxnSpPr>
              <a:stCxn id="207" idx="2"/>
              <a:endCxn id="214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/>
            <p:cNvCxnSpPr>
              <a:stCxn id="20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Oval 211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3" name="Straight Arrow Connector 212"/>
            <p:cNvCxnSpPr>
              <a:stCxn id="212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175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4" name="Oval 21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5" name="Straight Arrow Connector 214"/>
            <p:cNvCxnSpPr>
              <a:stCxn id="212" idx="0"/>
              <a:endCxn id="20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22225" cmpd="sng">
              <a:solidFill>
                <a:schemeClr val="accent1">
                  <a:lumMod val="75000"/>
                  <a:alpha val="99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/>
            <p:cNvCxnSpPr>
              <a:stCxn id="21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381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TextBox 154"/>
          <p:cNvSpPr txBox="true"/>
          <p:nvPr/>
        </p:nvSpPr>
        <p:spPr>
          <a:xfrm>
            <a:off x="9936496" y="5926740"/>
            <a:ext cx="180149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No_Pass(NP)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453788" y="4062670"/>
            <a:ext cx="2065939" cy="1863970"/>
            <a:chOff x="7413625" y="2145127"/>
            <a:chExt cx="1859345" cy="1677573"/>
          </a:xfrm>
        </p:grpSpPr>
        <p:sp>
          <p:nvSpPr>
            <p:cNvPr id="22" name="Oval 2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6" name="Straight Arrow Connector 25"/>
            <p:cNvCxnSpPr>
              <a:stCxn id="25" idx="0"/>
              <a:endCxn id="24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28575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5" idx="2"/>
              <a:endCxn id="32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31750" cmpd="sng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24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1" name="Straight Arrow Connector 30"/>
            <p:cNvCxnSpPr>
              <a:stCxn id="30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3" name="Straight Arrow Connector 32"/>
            <p:cNvCxnSpPr>
              <a:stCxn id="30" idx="0"/>
              <a:endCxn id="24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41275" cmpd="sng">
              <a:solidFill>
                <a:schemeClr val="accent1">
                  <a:lumMod val="75000"/>
                </a:schemeClr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stCxn id="3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154"/>
          <p:cNvSpPr txBox="true"/>
          <p:nvPr/>
        </p:nvSpPr>
        <p:spPr>
          <a:xfrm>
            <a:off x="7005971" y="5926740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87" name="TextBox 154"/>
          <p:cNvSpPr txBox="true"/>
          <p:nvPr/>
        </p:nvSpPr>
        <p:spPr>
          <a:xfrm>
            <a:off x="36846" y="5932455"/>
            <a:ext cx="362267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Pass_HighIn_LowOut(PHL)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5" name="Group 54"/>
          <p:cNvGrpSpPr/>
          <p:nvPr/>
        </p:nvGrpSpPr>
        <p:grpSpPr>
          <a:xfrm>
            <a:off x="9805828" y="1716980"/>
            <a:ext cx="2065939" cy="1863970"/>
            <a:chOff x="7413625" y="2145127"/>
            <a:chExt cx="1859345" cy="1677573"/>
          </a:xfrm>
        </p:grpSpPr>
        <p:sp>
          <p:nvSpPr>
            <p:cNvPr id="56" name="Oval 5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20202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0" name="Straight Arrow Connector 59"/>
            <p:cNvCxnSpPr>
              <a:stCxn id="59" idx="0"/>
              <a:endCxn id="58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9" idx="2"/>
              <a:endCxn id="66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50800" cmpd="sng">
              <a:solidFill>
                <a:srgbClr val="20202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5" name="Straight Arrow Connector 64"/>
            <p:cNvCxnSpPr>
              <a:stCxn id="64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rgbClr val="20202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7" name="Straight Arrow Connector 66"/>
            <p:cNvCxnSpPr>
              <a:stCxn id="64" idx="0"/>
              <a:endCxn id="58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38100" cmpd="sng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154"/>
          <p:cNvSpPr txBox="true"/>
          <p:nvPr/>
        </p:nvSpPr>
        <p:spPr>
          <a:xfrm>
            <a:off x="9284034" y="3581050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Simple</a:t>
            </a:r>
            <a:endParaRPr lang="en-US" altLang="en-US">
              <a:sym typeface="+mn-ea"/>
            </a:endParaRPr>
          </a:p>
        </p:txBody>
      </p:sp>
      <p:sp>
        <p:nvSpPr>
          <p:cNvPr id="116" name="Rectangle 115"/>
          <p:cNvSpPr/>
          <p:nvPr/>
        </p:nvSpPr>
        <p:spPr>
          <a:xfrm rot="16200000">
            <a:off x="5358765" y="-87439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384111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4284345" y="1137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428434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3571240" y="1137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359600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5095875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5539105" y="116459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5539105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4826000" y="11645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4850765" y="1903730"/>
            <a:ext cx="356235" cy="27495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6386195" y="1384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6829425" y="113792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6829425" y="1832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16320" y="11379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6141085" y="1877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7595870" y="14109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8039100" y="11645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039100" y="185928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325995" y="11645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7350760" y="19037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362648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5551805" y="319532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3141345" y="345694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0950" y="345694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6919595" y="346900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7433945" y="319532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598295" y="144399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3" name="Rectangle 192"/>
          <p:cNvSpPr/>
          <p:nvPr/>
        </p:nvSpPr>
        <p:spPr>
          <a:xfrm>
            <a:off x="6116320" y="274066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446786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7016750" y="166624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657600" y="274066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3093085" y="3848100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Box 12"/>
          <p:cNvSpPr txBox="true"/>
          <p:nvPr/>
        </p:nvSpPr>
        <p:spPr>
          <a:xfrm>
            <a:off x="10740390" y="394176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2882" y="363361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4" name="TextBox 154"/>
          <p:cNvSpPr txBox="true"/>
          <p:nvPr/>
        </p:nvSpPr>
        <p:spPr>
          <a:xfrm>
            <a:off x="889969" y="6054375"/>
            <a:ext cx="228219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Pass_Switch(PS)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5" name="TextBox 154"/>
          <p:cNvSpPr txBox="true"/>
          <p:nvPr/>
        </p:nvSpPr>
        <p:spPr>
          <a:xfrm>
            <a:off x="3154379" y="6054375"/>
            <a:ext cx="253365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Pass_Through(PT)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6" name="TextBox 154"/>
          <p:cNvSpPr txBox="true"/>
          <p:nvPr/>
        </p:nvSpPr>
        <p:spPr>
          <a:xfrm>
            <a:off x="5654374" y="6054375"/>
            <a:ext cx="2971800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Multicast_HighIn(MH)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7" name="TextBox 154"/>
          <p:cNvSpPr txBox="true"/>
          <p:nvPr/>
        </p:nvSpPr>
        <p:spPr>
          <a:xfrm>
            <a:off x="8540131" y="6037865"/>
            <a:ext cx="288480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Multicast_LowIn(ML)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026318" y="4153475"/>
            <a:ext cx="2065939" cy="1863970"/>
            <a:chOff x="7413625" y="2145127"/>
            <a:chExt cx="1859345" cy="1677573"/>
          </a:xfrm>
        </p:grpSpPr>
        <p:sp>
          <p:nvSpPr>
            <p:cNvPr id="53" name="Oval 5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57" name="Straight Arrow Connector 56"/>
            <p:cNvCxnSpPr>
              <a:endCxn id="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6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63" name="Straight Arrow Connector 62"/>
            <p:cNvCxnSpPr>
              <a:stCxn id="53" idx="4"/>
              <a:endCxn id="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6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Arrow Connector 68"/>
          <p:cNvCxnSpPr/>
          <p:nvPr/>
        </p:nvCxnSpPr>
        <p:spPr>
          <a:xfrm flipH="true" flipV="true">
            <a:off x="1692275" y="51676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1026953" y="4153475"/>
            <a:ext cx="2065939" cy="1863970"/>
            <a:chOff x="7413625" y="2145127"/>
            <a:chExt cx="1859345" cy="1677573"/>
          </a:xfrm>
        </p:grpSpPr>
        <p:sp>
          <p:nvSpPr>
            <p:cNvPr id="72" name="Oval 71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78" name="Straight Arrow Connector 77"/>
            <p:cNvCxnSpPr>
              <a:endCxn id="7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>
              <a:endCxn id="89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>
              <a:stCxn id="7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20" name="Straight Arrow Connector 119"/>
            <p:cNvCxnSpPr>
              <a:stCxn id="72" idx="4"/>
              <a:endCxn id="7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stCxn id="89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4" name="Straight Arrow Connector 123"/>
          <p:cNvCxnSpPr/>
          <p:nvPr/>
        </p:nvCxnSpPr>
        <p:spPr>
          <a:xfrm flipH="true" flipV="true">
            <a:off x="1692910" y="51676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/>
          <p:cNvGrpSpPr/>
          <p:nvPr/>
        </p:nvGrpSpPr>
        <p:grpSpPr>
          <a:xfrm>
            <a:off x="3417093" y="4204275"/>
            <a:ext cx="2065939" cy="1863970"/>
            <a:chOff x="7413625" y="2145127"/>
            <a:chExt cx="1859345" cy="1677573"/>
          </a:xfrm>
        </p:grpSpPr>
        <p:sp>
          <p:nvSpPr>
            <p:cNvPr id="136" name="Oval 13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37" name="Straight Arrow Connector 13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Oval 15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57" name="Straight Arrow Connector 156"/>
            <p:cNvCxnSpPr>
              <a:endCxn id="156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endCxn id="161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/>
            <p:cNvCxnSpPr>
              <a:stCxn id="15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2" name="Straight Arrow Connector 161"/>
            <p:cNvCxnSpPr>
              <a:stCxn id="136" idx="4"/>
              <a:endCxn id="156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>
              <a:stCxn id="161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4" name="Straight Arrow Connector 163"/>
          <p:cNvCxnSpPr/>
          <p:nvPr/>
        </p:nvCxnSpPr>
        <p:spPr>
          <a:xfrm flipH="true" flipV="true">
            <a:off x="4083050" y="521843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417728" y="4204275"/>
            <a:ext cx="2065939" cy="1863970"/>
            <a:chOff x="7413625" y="2145127"/>
            <a:chExt cx="1859345" cy="1677573"/>
          </a:xfrm>
        </p:grpSpPr>
        <p:sp>
          <p:nvSpPr>
            <p:cNvPr id="166" name="Oval 165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Oval 16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69" name="Straight Arrow Connector 168"/>
            <p:cNvCxnSpPr>
              <a:endCxn id="16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/>
            <p:cNvCxnSpPr>
              <a:endCxn id="173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/>
            <p:cNvCxnSpPr>
              <a:stCxn id="16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Oval 172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74" name="Straight Arrow Connector 173"/>
            <p:cNvCxnSpPr>
              <a:stCxn id="166" idx="4"/>
              <a:endCxn id="16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/>
            <p:cNvCxnSpPr>
              <a:stCxn id="173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3" name="Straight Arrow Connector 182"/>
          <p:cNvCxnSpPr/>
          <p:nvPr/>
        </p:nvCxnSpPr>
        <p:spPr>
          <a:xfrm flipH="true" flipV="true">
            <a:off x="4083685" y="521843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4" name="Group 183"/>
          <p:cNvGrpSpPr/>
          <p:nvPr/>
        </p:nvGrpSpPr>
        <p:grpSpPr>
          <a:xfrm>
            <a:off x="5853588" y="4190305"/>
            <a:ext cx="2065939" cy="1863970"/>
            <a:chOff x="7413625" y="2145127"/>
            <a:chExt cx="1859345" cy="1677573"/>
          </a:xfrm>
        </p:grpSpPr>
        <p:sp>
          <p:nvSpPr>
            <p:cNvPr id="185" name="Oval 18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7" name="Straight Arrow Connector 196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Oval 197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199" name="Straight Arrow Connector 198"/>
            <p:cNvCxnSpPr>
              <a:endCxn id="198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/>
            <p:cNvCxnSpPr>
              <a:endCxn id="204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/>
            <p:cNvCxnSpPr>
              <a:stCxn id="198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Oval 203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05" name="Straight Arrow Connector 204"/>
            <p:cNvCxnSpPr>
              <a:stCxn id="185" idx="4"/>
              <a:endCxn id="198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/>
            <p:cNvCxnSpPr>
              <a:stCxn id="204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7" name="Straight Arrow Connector 206"/>
          <p:cNvCxnSpPr/>
          <p:nvPr/>
        </p:nvCxnSpPr>
        <p:spPr>
          <a:xfrm flipH="true" flipV="true">
            <a:off x="6519545" y="520446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oup 207"/>
          <p:cNvGrpSpPr/>
          <p:nvPr/>
        </p:nvGrpSpPr>
        <p:grpSpPr>
          <a:xfrm>
            <a:off x="5854223" y="4190305"/>
            <a:ext cx="2065939" cy="1863970"/>
            <a:chOff x="7413625" y="2145127"/>
            <a:chExt cx="1859345" cy="1677573"/>
          </a:xfrm>
        </p:grpSpPr>
        <p:sp>
          <p:nvSpPr>
            <p:cNvPr id="209" name="Oval 208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0" name="Straight Arrow Connector 209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Oval 210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2" name="Straight Arrow Connector 211"/>
            <p:cNvCxnSpPr>
              <a:endCxn id="211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>
              <a:endCxn id="216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/>
            <p:cNvCxnSpPr>
              <a:stCxn id="211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Oval 215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17" name="Straight Arrow Connector 216"/>
            <p:cNvCxnSpPr>
              <a:stCxn id="209" idx="4"/>
              <a:endCxn id="211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/>
            <p:cNvCxnSpPr>
              <a:stCxn id="216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1" name="Straight Arrow Connector 280"/>
          <p:cNvCxnSpPr/>
          <p:nvPr/>
        </p:nvCxnSpPr>
        <p:spPr>
          <a:xfrm flipH="true" flipV="true">
            <a:off x="6520180" y="520446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2" name="Group 281"/>
          <p:cNvGrpSpPr/>
          <p:nvPr/>
        </p:nvGrpSpPr>
        <p:grpSpPr>
          <a:xfrm>
            <a:off x="8740933" y="4169985"/>
            <a:ext cx="2065939" cy="1863970"/>
            <a:chOff x="7413625" y="2145127"/>
            <a:chExt cx="1859345" cy="1677573"/>
          </a:xfrm>
        </p:grpSpPr>
        <p:sp>
          <p:nvSpPr>
            <p:cNvPr id="283" name="Oval 282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4" name="Straight Arrow Connector 28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5" name="Oval 284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86" name="Straight Arrow Connector 285"/>
            <p:cNvCxnSpPr>
              <a:endCxn id="285" idx="5"/>
            </p:cNvCxnSpPr>
            <p:nvPr/>
          </p:nvCxnSpPr>
          <p:spPr>
            <a:xfrm flipH="true" flipV="true">
              <a:off x="8403321" y="2739541"/>
              <a:ext cx="396049" cy="188595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/>
            <p:cNvCxnSpPr>
              <a:endCxn id="290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B1001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>
              <a:stCxn id="285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0" name="Oval 2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1" name="Straight Arrow Connector 290"/>
            <p:cNvCxnSpPr>
              <a:stCxn id="283" idx="4"/>
              <a:endCxn id="285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stCxn id="2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/>
          <p:nvPr/>
        </p:nvCxnSpPr>
        <p:spPr>
          <a:xfrm flipH="true" flipV="true">
            <a:off x="9406890" y="5184140"/>
            <a:ext cx="335280" cy="398780"/>
          </a:xfrm>
          <a:prstGeom prst="straightConnector1">
            <a:avLst/>
          </a:prstGeom>
          <a:ln w="762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4" name="Group 293"/>
          <p:cNvGrpSpPr/>
          <p:nvPr/>
        </p:nvGrpSpPr>
        <p:grpSpPr>
          <a:xfrm>
            <a:off x="8751728" y="4169985"/>
            <a:ext cx="2065939" cy="1863970"/>
            <a:chOff x="7413625" y="2145127"/>
            <a:chExt cx="1859345" cy="1677573"/>
          </a:xfrm>
        </p:grpSpPr>
        <p:sp>
          <p:nvSpPr>
            <p:cNvPr id="295" name="Oval 294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005338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96" name="Straight Arrow Connector 295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rgbClr val="32323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Oval 296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298" name="Straight Arrow Connector 297"/>
            <p:cNvCxnSpPr/>
            <p:nvPr/>
          </p:nvCxnSpPr>
          <p:spPr>
            <a:xfrm flipH="true" flipV="true">
              <a:off x="8402750" y="2740684"/>
              <a:ext cx="396049" cy="188595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>
              <a:endCxn id="302" idx="6"/>
            </p:cNvCxnSpPr>
            <p:nvPr/>
          </p:nvCxnSpPr>
          <p:spPr>
            <a:xfrm flipH="true">
              <a:off x="8116428" y="2928136"/>
              <a:ext cx="692086" cy="16002"/>
            </a:xfrm>
            <a:prstGeom prst="straightConnector1">
              <a:avLst/>
            </a:prstGeom>
            <a:ln w="76200">
              <a:solidFill>
                <a:srgbClr val="20202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/>
            <p:cNvCxnSpPr>
              <a:stCxn id="297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2" name="Oval 301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FFFFFF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cxnSp>
          <p:nvCxnSpPr>
            <p:cNvPr id="303" name="Straight Arrow Connector 302"/>
            <p:cNvCxnSpPr>
              <a:stCxn id="295" idx="4"/>
              <a:endCxn id="297" idx="4"/>
            </p:cNvCxnSpPr>
            <p:nvPr/>
          </p:nvCxnSpPr>
          <p:spPr>
            <a:xfrm flipH="true" flipV="true">
              <a:off x="8307309" y="2778975"/>
              <a:ext cx="9715" cy="660083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/>
            <p:cNvCxnSpPr>
              <a:stCxn id="302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5" name="Straight Arrow Connector 304"/>
          <p:cNvCxnSpPr/>
          <p:nvPr/>
        </p:nvCxnSpPr>
        <p:spPr>
          <a:xfrm flipH="true" flipV="true">
            <a:off x="9420225" y="5184140"/>
            <a:ext cx="335280" cy="398780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Oval 306"/>
          <p:cNvSpPr/>
          <p:nvPr/>
        </p:nvSpPr>
        <p:spPr>
          <a:xfrm>
            <a:off x="10438122" y="3942253"/>
            <a:ext cx="302527" cy="302527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200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Topology -- BENES</a:t>
            </a:r>
            <a:endParaRPr 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1087577" y="1270874"/>
            <a:ext cx="3590804" cy="1721854"/>
            <a:chOff x="366851" y="1689708"/>
            <a:chExt cx="3879850" cy="1930400"/>
          </a:xfrm>
        </p:grpSpPr>
        <p:sp>
          <p:nvSpPr>
            <p:cNvPr id="56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2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3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4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5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6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7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8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9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0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1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2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3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4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5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6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8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99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0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6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7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Rectangle 80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9" name="Rectangle 81"/>
          <p:cNvSpPr>
            <a:spLocks noChangeArrowheads="true"/>
          </p:cNvSpPr>
          <p:nvPr/>
        </p:nvSpPr>
        <p:spPr bwMode="auto">
          <a:xfrm>
            <a:off x="1308373" y="322073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35480" y="320802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grpSp>
        <p:nvGrpSpPr>
          <p:cNvPr id="11" name="组合 7"/>
          <p:cNvGrpSpPr/>
          <p:nvPr/>
        </p:nvGrpSpPr>
        <p:grpSpPr>
          <a:xfrm>
            <a:off x="7012127" y="1195944"/>
            <a:ext cx="3590169" cy="1721854"/>
            <a:chOff x="366851" y="1689708"/>
            <a:chExt cx="3879164" cy="1930400"/>
          </a:xfrm>
        </p:grpSpPr>
        <p:sp>
          <p:nvSpPr>
            <p:cNvPr id="1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1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3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1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7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8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9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71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2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90"/>
            <p:cNvSpPr>
              <a:spLocks noChangeShapeType="true"/>
            </p:cNvSpPr>
            <p:nvPr/>
          </p:nvSpPr>
          <p:spPr bwMode="auto">
            <a:xfrm flipH="true">
              <a:off x="4071390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90"/>
            <p:cNvSpPr>
              <a:spLocks noChangeShapeType="true"/>
            </p:cNvSpPr>
            <p:nvPr/>
          </p:nvSpPr>
          <p:spPr bwMode="auto">
            <a:xfrm flipH="true">
              <a:off x="4071390" y="22920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95"/>
            <p:cNvSpPr>
              <a:spLocks noChangeShapeType="true"/>
            </p:cNvSpPr>
            <p:nvPr/>
          </p:nvSpPr>
          <p:spPr bwMode="auto">
            <a:xfrm flipH="true">
              <a:off x="4068000" y="2835009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97"/>
            <p:cNvSpPr>
              <a:spLocks noChangeShapeType="true"/>
            </p:cNvSpPr>
            <p:nvPr/>
          </p:nvSpPr>
          <p:spPr bwMode="auto">
            <a:xfrm flipH="true">
              <a:off x="4070489" y="3350350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84" name="Text Box 183"/>
          <p:cNvSpPr txBox="true"/>
          <p:nvPr/>
        </p:nvSpPr>
        <p:spPr>
          <a:xfrm>
            <a:off x="6782435" y="3034666"/>
            <a:ext cx="3989070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(a) CASE 1: All choose pass through (PT) 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sp>
        <p:nvSpPr>
          <p:cNvPr id="185" name="Text Box 184"/>
          <p:cNvSpPr txBox="true"/>
          <p:nvPr/>
        </p:nvSpPr>
        <p:spPr>
          <a:xfrm>
            <a:off x="10602278" y="1195706"/>
            <a:ext cx="24955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0" name="Text Box 189"/>
          <p:cNvSpPr txBox="true"/>
          <p:nvPr/>
        </p:nvSpPr>
        <p:spPr>
          <a:xfrm>
            <a:off x="7042469" y="5505451"/>
            <a:ext cx="3469005" cy="31242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600" dirty="0" smtClean="0">
                <a:solidFill>
                  <a:schemeClr val="tx1"/>
                </a:solidFill>
              </a:rPr>
              <a:t>(b) CASE 2: All chose Multicast High</a:t>
            </a:r>
            <a:endParaRPr lang="en-US" altLang="en-US" sz="1600" dirty="0" smtClean="0">
              <a:solidFill>
                <a:schemeClr val="tx1"/>
              </a:solidFill>
            </a:endParaRPr>
          </a:p>
        </p:txBody>
      </p:sp>
      <p:grpSp>
        <p:nvGrpSpPr>
          <p:cNvPr id="191" name="组合 7"/>
          <p:cNvGrpSpPr/>
          <p:nvPr/>
        </p:nvGrpSpPr>
        <p:grpSpPr>
          <a:xfrm>
            <a:off x="7012127" y="3570209"/>
            <a:ext cx="3591677" cy="1723124"/>
            <a:chOff x="366851" y="1688284"/>
            <a:chExt cx="3880793" cy="1931824"/>
          </a:xfrm>
        </p:grpSpPr>
        <p:sp>
          <p:nvSpPr>
            <p:cNvPr id="1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2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1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90"/>
            <p:cNvSpPr>
              <a:spLocks noChangeShapeType="true"/>
            </p:cNvSpPr>
            <p:nvPr/>
          </p:nvSpPr>
          <p:spPr bwMode="auto">
            <a:xfrm flipH="true">
              <a:off x="4067960" y="180363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93"/>
            <p:cNvSpPr>
              <a:spLocks noChangeShapeType="true"/>
            </p:cNvSpPr>
            <p:nvPr/>
          </p:nvSpPr>
          <p:spPr bwMode="auto">
            <a:xfrm flipH="true">
              <a:off x="4070489" y="231020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95"/>
            <p:cNvSpPr>
              <a:spLocks noChangeShapeType="true"/>
            </p:cNvSpPr>
            <p:nvPr/>
          </p:nvSpPr>
          <p:spPr bwMode="auto">
            <a:xfrm flipH="true">
              <a:off x="4071431" y="282717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97"/>
            <p:cNvSpPr>
              <a:spLocks noChangeShapeType="true"/>
            </p:cNvSpPr>
            <p:nvPr/>
          </p:nvSpPr>
          <p:spPr bwMode="auto">
            <a:xfrm flipH="true">
              <a:off x="4072547" y="3332552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6" name="Text Box 275"/>
          <p:cNvSpPr txBox="true"/>
          <p:nvPr/>
        </p:nvSpPr>
        <p:spPr>
          <a:xfrm>
            <a:off x="10599738" y="3587751"/>
            <a:ext cx="253365" cy="175323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281" name="Text Box 280"/>
          <p:cNvSpPr txBox="true"/>
          <p:nvPr/>
        </p:nvSpPr>
        <p:spPr>
          <a:xfrm>
            <a:off x="1430020" y="533908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Non-blocking Permutation</a:t>
            </a:r>
            <a:endParaRPr lang="en-US" altLang="en-US"/>
          </a:p>
          <a:p>
            <a:r>
              <a:rPr lang="en-US" altLang="en-US"/>
              <a:t>2. Group Multicasting [1]</a:t>
            </a:r>
            <a:endParaRPr lang="en-US" altLang="en-US"/>
          </a:p>
        </p:txBody>
      </p:sp>
      <p:sp>
        <p:nvSpPr>
          <p:cNvPr id="283" name="Text Box 282"/>
          <p:cNvSpPr txBox="true"/>
          <p:nvPr/>
        </p:nvSpPr>
        <p:spPr>
          <a:xfrm>
            <a:off x="111125" y="6261100"/>
            <a:ext cx="1197038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200"/>
              <a:t>[1] </a:t>
            </a:r>
            <a:r>
              <a:rPr lang="en-US" sz="1200"/>
              <a:t>Xia, T., Zong, P., Zhao, H., Tong, J., Zhao, W., Zheng, N., &amp; Ren, P. (2020, September). Cocoa: Content-oriented configurable architecture based on highly-adaptive data transmission networks. In Proceedings of the 2020 on Great Lakes Symposium on VLSI (pp. 253-258).</a:t>
            </a:r>
            <a:endParaRPr lang="en-US" sz="1200"/>
          </a:p>
        </p:txBody>
      </p:sp>
      <p:graphicFrame>
        <p:nvGraphicFramePr>
          <p:cNvPr id="284" name="Table 283"/>
          <p:cNvGraphicFramePr/>
          <p:nvPr/>
        </p:nvGraphicFramePr>
        <p:xfrm>
          <a:off x="880745" y="3708400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2logN-1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-- Butterfly 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6180773" y="3092133"/>
            <a:ext cx="19437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(a)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9327516" y="3095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(b)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8982075" y="858520"/>
            <a:ext cx="2552700" cy="2000250"/>
            <a:chOff x="4733" y="5026"/>
            <a:chExt cx="4020" cy="3150"/>
          </a:xfrm>
        </p:grpSpPr>
        <p:sp>
          <p:nvSpPr>
            <p:cNvPr id="6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8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8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0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5815330" y="858520"/>
            <a:ext cx="2552700" cy="2000250"/>
            <a:chOff x="4733" y="5026"/>
            <a:chExt cx="4020" cy="3150"/>
          </a:xfrm>
        </p:grpSpPr>
        <p:sp>
          <p:nvSpPr>
            <p:cNvPr id="12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0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1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4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0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1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2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3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4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5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6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7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08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0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1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2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3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4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5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6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7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18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9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0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2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4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5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6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7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8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9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0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1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2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3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4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5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43" name="Text Box 242"/>
          <p:cNvSpPr txBox="true"/>
          <p:nvPr/>
        </p:nvSpPr>
        <p:spPr>
          <a:xfrm>
            <a:off x="8367713" y="85852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244" name="Group 243"/>
          <p:cNvGrpSpPr/>
          <p:nvPr/>
        </p:nvGrpSpPr>
        <p:grpSpPr>
          <a:xfrm>
            <a:off x="841375" y="1097280"/>
            <a:ext cx="2552700" cy="2000250"/>
            <a:chOff x="4733" y="5026"/>
            <a:chExt cx="4020" cy="3150"/>
          </a:xfrm>
        </p:grpSpPr>
        <p:sp>
          <p:nvSpPr>
            <p:cNvPr id="245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6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7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8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9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1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4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5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6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7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58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260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2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3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4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6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8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0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2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3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4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5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6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7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78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9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0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81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0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01" name="Text Box 300"/>
          <p:cNvSpPr txBox="true"/>
          <p:nvPr/>
        </p:nvSpPr>
        <p:spPr>
          <a:xfrm>
            <a:off x="3393758" y="1097281"/>
            <a:ext cx="24955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2" name="Rectangle 80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solidFill>
            <a:srgbClr val="CCC2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3" name="Rectangle 81"/>
          <p:cNvSpPr>
            <a:spLocks noChangeArrowheads="true"/>
          </p:cNvSpPr>
          <p:nvPr/>
        </p:nvSpPr>
        <p:spPr bwMode="auto">
          <a:xfrm>
            <a:off x="936898" y="3257561"/>
            <a:ext cx="392286" cy="355416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304" name="Text Box 303"/>
          <p:cNvSpPr txBox="true"/>
          <p:nvPr/>
        </p:nvSpPr>
        <p:spPr>
          <a:xfrm>
            <a:off x="1505585" y="3244850"/>
            <a:ext cx="263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Distribute 2x2 Simple</a:t>
            </a:r>
            <a:endParaRPr lang="en-US"/>
          </a:p>
        </p:txBody>
      </p:sp>
      <p:sp>
        <p:nvSpPr>
          <p:cNvPr id="305" name="Text Box 304"/>
          <p:cNvSpPr txBox="true"/>
          <p:nvPr/>
        </p:nvSpPr>
        <p:spPr>
          <a:xfrm>
            <a:off x="846455" y="5655310"/>
            <a:ext cx="34099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Feature:</a:t>
            </a:r>
            <a:endParaRPr lang="en-US" altLang="en-US"/>
          </a:p>
          <a:p>
            <a:r>
              <a:rPr lang="en-US" altLang="en-US"/>
              <a:t>1. blocking Permutation</a:t>
            </a:r>
            <a:endParaRPr lang="en-US" altLang="en-US"/>
          </a:p>
          <a:p>
            <a:r>
              <a:rPr lang="en-US" altLang="en-US"/>
              <a:t>2. Destination Tag routing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335280" y="3847465"/>
          <a:ext cx="7896225" cy="316992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2588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Butterfly (N input)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505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*(logN)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true"/>
          <p:nvPr/>
        </p:nvSpPr>
        <p:spPr>
          <a:xfrm>
            <a:off x="6246178" y="6013133"/>
            <a:ext cx="193103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(c) Pass Through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9386571" y="6016308"/>
            <a:ext cx="1770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(d) Pass Switch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982075" y="3848735"/>
            <a:ext cx="2552700" cy="2000250"/>
            <a:chOff x="4733" y="5026"/>
            <a:chExt cx="4020" cy="3150"/>
          </a:xfrm>
        </p:grpSpPr>
        <p:sp>
          <p:nvSpPr>
            <p:cNvPr id="7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5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3" cy="145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38"/>
            <p:cNvSpPr>
              <a:spLocks noChangeShapeType="true"/>
            </p:cNvSpPr>
            <p:nvPr/>
          </p:nvSpPr>
          <p:spPr bwMode="auto">
            <a:xfrm flipV="true">
              <a:off x="5768" y="5464"/>
              <a:ext cx="633" cy="14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40"/>
            <p:cNvSpPr>
              <a:spLocks noChangeShapeType="true"/>
            </p:cNvSpPr>
            <p:nvPr/>
          </p:nvSpPr>
          <p:spPr bwMode="auto">
            <a:xfrm flipV="true">
              <a:off x="5768" y="6319"/>
              <a:ext cx="637" cy="14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2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4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6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28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0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2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Rectangle 54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6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8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0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3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44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1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5815330" y="3848735"/>
            <a:ext cx="2552700" cy="2000250"/>
            <a:chOff x="4733" y="5026"/>
            <a:chExt cx="4020" cy="3150"/>
          </a:xfrm>
        </p:grpSpPr>
        <p:sp>
          <p:nvSpPr>
            <p:cNvPr id="74" name="Line 18"/>
            <p:cNvSpPr>
              <a:spLocks noChangeShapeType="true"/>
            </p:cNvSpPr>
            <p:nvPr/>
          </p:nvSpPr>
          <p:spPr bwMode="auto">
            <a:xfrm flipV="true">
              <a:off x="7131" y="6915"/>
              <a:ext cx="590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5" name="Line 20"/>
            <p:cNvSpPr>
              <a:spLocks noChangeShapeType="true"/>
            </p:cNvSpPr>
            <p:nvPr/>
          </p:nvSpPr>
          <p:spPr bwMode="auto">
            <a:xfrm>
              <a:off x="7131" y="7139"/>
              <a:ext cx="594" cy="61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6" name="Line 21"/>
            <p:cNvSpPr>
              <a:spLocks noChangeShapeType="true"/>
            </p:cNvSpPr>
            <p:nvPr/>
          </p:nvSpPr>
          <p:spPr bwMode="auto">
            <a:xfrm flipH="true">
              <a:off x="7131" y="7153"/>
              <a:ext cx="591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7" name="Line 22"/>
            <p:cNvSpPr>
              <a:spLocks noChangeShapeType="true"/>
            </p:cNvSpPr>
            <p:nvPr/>
          </p:nvSpPr>
          <p:spPr bwMode="auto">
            <a:xfrm flipV="true">
              <a:off x="7131" y="8012"/>
              <a:ext cx="591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8" name="Line 34"/>
            <p:cNvSpPr>
              <a:spLocks noChangeShapeType="true"/>
            </p:cNvSpPr>
            <p:nvPr/>
          </p:nvSpPr>
          <p:spPr bwMode="auto">
            <a:xfrm>
              <a:off x="5768" y="5211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9" name="Line 35"/>
            <p:cNvSpPr>
              <a:spLocks noChangeShapeType="true"/>
            </p:cNvSpPr>
            <p:nvPr/>
          </p:nvSpPr>
          <p:spPr bwMode="auto">
            <a:xfrm>
              <a:off x="5768" y="5470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0" name="Line 36"/>
            <p:cNvSpPr>
              <a:spLocks noChangeShapeType="true"/>
            </p:cNvSpPr>
            <p:nvPr/>
          </p:nvSpPr>
          <p:spPr bwMode="auto">
            <a:xfrm flipH="true">
              <a:off x="5768" y="6081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1" name="Line 37"/>
            <p:cNvSpPr>
              <a:spLocks noChangeShapeType="true"/>
            </p:cNvSpPr>
            <p:nvPr/>
          </p:nvSpPr>
          <p:spPr bwMode="auto">
            <a:xfrm>
              <a:off x="5768" y="6299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2" name="Line 38"/>
            <p:cNvSpPr>
              <a:spLocks noChangeShapeType="true"/>
            </p:cNvSpPr>
            <p:nvPr/>
          </p:nvSpPr>
          <p:spPr bwMode="auto">
            <a:xfrm flipV="true">
              <a:off x="5768" y="5494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3" name="Line 39"/>
            <p:cNvSpPr>
              <a:spLocks noChangeShapeType="true"/>
            </p:cNvSpPr>
            <p:nvPr/>
          </p:nvSpPr>
          <p:spPr bwMode="auto">
            <a:xfrm>
              <a:off x="5768" y="7171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4" name="Line 40"/>
            <p:cNvSpPr>
              <a:spLocks noChangeShapeType="true"/>
            </p:cNvSpPr>
            <p:nvPr/>
          </p:nvSpPr>
          <p:spPr bwMode="auto">
            <a:xfrm flipV="true">
              <a:off x="5768" y="6325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5" name="Line 41"/>
            <p:cNvSpPr>
              <a:spLocks noChangeShapeType="true"/>
            </p:cNvSpPr>
            <p:nvPr/>
          </p:nvSpPr>
          <p:spPr bwMode="auto">
            <a:xfrm flipV="true">
              <a:off x="5779" y="8012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6" name="Rectangle 42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7" name="Rectangle 43"/>
            <p:cNvSpPr>
              <a:spLocks noChangeArrowheads="true"/>
            </p:cNvSpPr>
            <p:nvPr/>
          </p:nvSpPr>
          <p:spPr bwMode="auto">
            <a:xfrm>
              <a:off x="772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Rectangle 44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9" name="Rectangle 45"/>
            <p:cNvSpPr>
              <a:spLocks noChangeArrowheads="true"/>
            </p:cNvSpPr>
            <p:nvPr/>
          </p:nvSpPr>
          <p:spPr bwMode="auto">
            <a:xfrm>
              <a:off x="772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0" name="Rectangle 46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1" name="Rectangle 47"/>
            <p:cNvSpPr>
              <a:spLocks noChangeArrowheads="true"/>
            </p:cNvSpPr>
            <p:nvPr/>
          </p:nvSpPr>
          <p:spPr bwMode="auto">
            <a:xfrm>
              <a:off x="772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48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3" name="Rectangle 49"/>
            <p:cNvSpPr>
              <a:spLocks noChangeArrowheads="true"/>
            </p:cNvSpPr>
            <p:nvPr/>
          </p:nvSpPr>
          <p:spPr bwMode="auto">
            <a:xfrm>
              <a:off x="772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50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5" name="Rectangle 51"/>
            <p:cNvSpPr>
              <a:spLocks noChangeArrowheads="true"/>
            </p:cNvSpPr>
            <p:nvPr/>
          </p:nvSpPr>
          <p:spPr bwMode="auto">
            <a:xfrm>
              <a:off x="6403" y="5026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52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7" name="Rectangle 53"/>
            <p:cNvSpPr>
              <a:spLocks noChangeArrowheads="true"/>
            </p:cNvSpPr>
            <p:nvPr/>
          </p:nvSpPr>
          <p:spPr bwMode="auto">
            <a:xfrm>
              <a:off x="6403" y="585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54"/>
            <p:cNvSpPr>
              <a:spLocks noChangeArrowheads="true"/>
            </p:cNvSpPr>
            <p:nvPr/>
          </p:nvSpPr>
          <p:spPr bwMode="auto">
            <a:xfrm>
              <a:off x="6403" y="670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59" name="Rectangle 55"/>
            <p:cNvSpPr>
              <a:spLocks noChangeArrowheads="true"/>
            </p:cNvSpPr>
            <p:nvPr/>
          </p:nvSpPr>
          <p:spPr bwMode="auto">
            <a:xfrm>
              <a:off x="6403" y="6693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56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1" name="Rectangle 57"/>
            <p:cNvSpPr>
              <a:spLocks noChangeArrowheads="true"/>
            </p:cNvSpPr>
            <p:nvPr/>
          </p:nvSpPr>
          <p:spPr bwMode="auto">
            <a:xfrm>
              <a:off x="6403" y="752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2" name="Rectangle 74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1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3" name="Rectangle 75"/>
            <p:cNvSpPr>
              <a:spLocks noChangeArrowheads="true"/>
            </p:cNvSpPr>
            <p:nvPr/>
          </p:nvSpPr>
          <p:spPr bwMode="auto">
            <a:xfrm>
              <a:off x="5043" y="5026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76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2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3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5" name="Rectangle 77"/>
            <p:cNvSpPr>
              <a:spLocks noChangeArrowheads="true"/>
            </p:cNvSpPr>
            <p:nvPr/>
          </p:nvSpPr>
          <p:spPr bwMode="auto">
            <a:xfrm>
              <a:off x="5043" y="585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6" name="Rectangle 78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4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5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7" name="Rectangle 79"/>
            <p:cNvSpPr>
              <a:spLocks noChangeArrowheads="true"/>
            </p:cNvSpPr>
            <p:nvPr/>
          </p:nvSpPr>
          <p:spPr bwMode="auto">
            <a:xfrm>
              <a:off x="5043" y="6691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8" name="Rectangle 80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6</a:t>
              </a:r>
              <a:endParaRPr lang="en-US" altLang="en-US" sz="1000">
                <a:solidFill>
                  <a:schemeClr val="tx1"/>
                </a:solidFill>
              </a:endParaRPr>
            </a:p>
            <a:p>
              <a:r>
                <a:rPr lang="en-US" altLang="en-US" sz="1000">
                  <a:solidFill>
                    <a:schemeClr val="tx1"/>
                  </a:solidFill>
                </a:rPr>
                <a:t>7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69" name="Rectangle 81"/>
            <p:cNvSpPr>
              <a:spLocks noChangeArrowheads="true"/>
            </p:cNvSpPr>
            <p:nvPr/>
          </p:nvSpPr>
          <p:spPr bwMode="auto">
            <a:xfrm>
              <a:off x="5051" y="752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0" name="Line 82"/>
            <p:cNvSpPr>
              <a:spLocks noChangeShapeType="true"/>
            </p:cNvSpPr>
            <p:nvPr/>
          </p:nvSpPr>
          <p:spPr bwMode="auto">
            <a:xfrm flipH="true">
              <a:off x="4741" y="521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3"/>
            <p:cNvSpPr>
              <a:spLocks noChangeShapeType="true"/>
            </p:cNvSpPr>
            <p:nvPr/>
          </p:nvSpPr>
          <p:spPr bwMode="auto">
            <a:xfrm flipH="true">
              <a:off x="4741" y="546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4"/>
            <p:cNvSpPr>
              <a:spLocks noChangeShapeType="true"/>
            </p:cNvSpPr>
            <p:nvPr/>
          </p:nvSpPr>
          <p:spPr bwMode="auto">
            <a:xfrm flipH="true">
              <a:off x="4738" y="6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5"/>
            <p:cNvSpPr>
              <a:spLocks noChangeShapeType="true"/>
            </p:cNvSpPr>
            <p:nvPr/>
          </p:nvSpPr>
          <p:spPr bwMode="auto">
            <a:xfrm flipH="true">
              <a:off x="4738" y="629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86"/>
            <p:cNvSpPr>
              <a:spLocks noChangeShapeType="true"/>
            </p:cNvSpPr>
            <p:nvPr/>
          </p:nvSpPr>
          <p:spPr bwMode="auto">
            <a:xfrm flipH="true">
              <a:off x="4733" y="688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87"/>
            <p:cNvSpPr>
              <a:spLocks noChangeShapeType="true"/>
            </p:cNvSpPr>
            <p:nvPr/>
          </p:nvSpPr>
          <p:spPr bwMode="auto">
            <a:xfrm flipH="true">
              <a:off x="4733" y="714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88"/>
            <p:cNvSpPr>
              <a:spLocks noChangeShapeType="true"/>
            </p:cNvSpPr>
            <p:nvPr/>
          </p:nvSpPr>
          <p:spPr bwMode="auto">
            <a:xfrm flipH="true">
              <a:off x="4738" y="770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89"/>
            <p:cNvSpPr>
              <a:spLocks noChangeShapeType="true"/>
            </p:cNvSpPr>
            <p:nvPr/>
          </p:nvSpPr>
          <p:spPr bwMode="auto">
            <a:xfrm flipH="true">
              <a:off x="4738" y="79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8" name="Line 90"/>
            <p:cNvSpPr>
              <a:spLocks noChangeShapeType="true"/>
            </p:cNvSpPr>
            <p:nvPr/>
          </p:nvSpPr>
          <p:spPr bwMode="auto">
            <a:xfrm flipH="true">
              <a:off x="8453" y="523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9" name="Line 91"/>
            <p:cNvSpPr>
              <a:spLocks noChangeShapeType="true"/>
            </p:cNvSpPr>
            <p:nvPr/>
          </p:nvSpPr>
          <p:spPr bwMode="auto">
            <a:xfrm flipH="true">
              <a:off x="8453" y="5492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92"/>
            <p:cNvSpPr>
              <a:spLocks noChangeShapeType="true"/>
            </p:cNvSpPr>
            <p:nvPr/>
          </p:nvSpPr>
          <p:spPr bwMode="auto">
            <a:xfrm flipH="true">
              <a:off x="8450" y="606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93"/>
            <p:cNvSpPr>
              <a:spLocks noChangeShapeType="true"/>
            </p:cNvSpPr>
            <p:nvPr/>
          </p:nvSpPr>
          <p:spPr bwMode="auto">
            <a:xfrm flipH="true">
              <a:off x="8450" y="632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94"/>
            <p:cNvSpPr>
              <a:spLocks noChangeShapeType="true"/>
            </p:cNvSpPr>
            <p:nvPr/>
          </p:nvSpPr>
          <p:spPr bwMode="auto">
            <a:xfrm flipH="true">
              <a:off x="8445" y="691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95"/>
            <p:cNvSpPr>
              <a:spLocks noChangeShapeType="true"/>
            </p:cNvSpPr>
            <p:nvPr/>
          </p:nvSpPr>
          <p:spPr bwMode="auto">
            <a:xfrm flipH="true">
              <a:off x="8445" y="7172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4" name="Line 96"/>
            <p:cNvSpPr>
              <a:spLocks noChangeShapeType="true"/>
            </p:cNvSpPr>
            <p:nvPr/>
          </p:nvSpPr>
          <p:spPr bwMode="auto">
            <a:xfrm flipH="true">
              <a:off x="8450" y="773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5" name="Line 97"/>
            <p:cNvSpPr>
              <a:spLocks noChangeShapeType="true"/>
            </p:cNvSpPr>
            <p:nvPr/>
          </p:nvSpPr>
          <p:spPr bwMode="auto">
            <a:xfrm flipH="true">
              <a:off x="8450" y="7994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6" name="Line 18"/>
            <p:cNvSpPr>
              <a:spLocks noChangeShapeType="true"/>
            </p:cNvSpPr>
            <p:nvPr/>
          </p:nvSpPr>
          <p:spPr bwMode="auto">
            <a:xfrm flipV="true">
              <a:off x="7131" y="5235"/>
              <a:ext cx="59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7" name="Line 20"/>
            <p:cNvSpPr>
              <a:spLocks noChangeShapeType="true"/>
            </p:cNvSpPr>
            <p:nvPr/>
          </p:nvSpPr>
          <p:spPr bwMode="auto">
            <a:xfrm>
              <a:off x="7131" y="5464"/>
              <a:ext cx="593" cy="6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8" name="Line 21"/>
            <p:cNvSpPr>
              <a:spLocks noChangeShapeType="true"/>
            </p:cNvSpPr>
            <p:nvPr/>
          </p:nvSpPr>
          <p:spPr bwMode="auto">
            <a:xfrm flipH="true">
              <a:off x="7131" y="5491"/>
              <a:ext cx="591" cy="59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9" name="Line 22"/>
            <p:cNvSpPr>
              <a:spLocks noChangeShapeType="true"/>
            </p:cNvSpPr>
            <p:nvPr/>
          </p:nvSpPr>
          <p:spPr bwMode="auto">
            <a:xfrm flipV="true">
              <a:off x="7131" y="6337"/>
              <a:ext cx="592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190" name="Text Box 189"/>
          <p:cNvSpPr txBox="true"/>
          <p:nvPr/>
        </p:nvSpPr>
        <p:spPr>
          <a:xfrm>
            <a:off x="8365808" y="3848736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1" name="Text Box 190"/>
          <p:cNvSpPr txBox="true"/>
          <p:nvPr/>
        </p:nvSpPr>
        <p:spPr>
          <a:xfrm>
            <a:off x="474726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3" name="Text Box 192"/>
          <p:cNvSpPr txBox="true"/>
          <p:nvPr/>
        </p:nvSpPr>
        <p:spPr>
          <a:xfrm>
            <a:off x="4826001" y="383698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(10)(10)(01)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4" name="Text Box 193"/>
          <p:cNvSpPr txBox="true"/>
          <p:nvPr/>
        </p:nvSpPr>
        <p:spPr>
          <a:xfrm>
            <a:off x="11531283" y="927101"/>
            <a:ext cx="253365" cy="189166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196" name="Text Box 195"/>
          <p:cNvSpPr txBox="true"/>
          <p:nvPr/>
        </p:nvSpPr>
        <p:spPr>
          <a:xfrm>
            <a:off x="11531283" y="3818891"/>
            <a:ext cx="253365" cy="203009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2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6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4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0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07" name="Text Box 306"/>
          <p:cNvSpPr txBox="true"/>
          <p:nvPr/>
        </p:nvSpPr>
        <p:spPr>
          <a:xfrm>
            <a:off x="4826636" y="4364038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(10)(00)(00)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8" name="Text Box 307"/>
          <p:cNvSpPr txBox="true"/>
          <p:nvPr/>
        </p:nvSpPr>
        <p:spPr>
          <a:xfrm>
            <a:off x="4821556" y="5591493"/>
            <a:ext cx="9944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(10)(01)(01)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09" name="Text Box 308"/>
          <p:cNvSpPr txBox="true"/>
          <p:nvPr/>
        </p:nvSpPr>
        <p:spPr>
          <a:xfrm>
            <a:off x="8497571" y="3519488"/>
            <a:ext cx="1172210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destination tag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1" name="Text Box 310"/>
          <p:cNvSpPr txBox="true"/>
          <p:nvPr/>
        </p:nvSpPr>
        <p:spPr>
          <a:xfrm>
            <a:off x="8650289" y="4371658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  <p:sp>
        <p:nvSpPr>
          <p:cNvPr id="312" name="Text Box 311"/>
          <p:cNvSpPr txBox="true"/>
          <p:nvPr/>
        </p:nvSpPr>
        <p:spPr>
          <a:xfrm>
            <a:off x="8650289" y="5586413"/>
            <a:ext cx="413385" cy="2571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200" dirty="0" smtClean="0">
                <a:solidFill>
                  <a:schemeClr val="tx1"/>
                </a:solidFill>
              </a:rPr>
              <a:t>111</a:t>
            </a:r>
            <a:endParaRPr lang="en-US" altLang="en-US" sz="12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Topology Merge/Reduction Tree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828675" y="1770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6" name="Rectangle 72"/>
          <p:cNvSpPr>
            <a:spLocks noChangeArrowheads="true"/>
          </p:cNvSpPr>
          <p:nvPr/>
        </p:nvSpPr>
        <p:spPr bwMode="auto">
          <a:xfrm>
            <a:off x="613410" y="3738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7" name="Rectangle 73"/>
          <p:cNvSpPr>
            <a:spLocks noChangeArrowheads="true"/>
          </p:cNvSpPr>
          <p:nvPr/>
        </p:nvSpPr>
        <p:spPr bwMode="auto">
          <a:xfrm>
            <a:off x="602615" y="3738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005840" y="3738880"/>
            <a:ext cx="286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</a:t>
            </a:r>
            <a:r>
              <a:rPr lang="en-US"/>
              <a:t>2x</a:t>
            </a:r>
            <a:r>
              <a:rPr lang="en-US" altLang="en-US"/>
              <a:t>1 -&gt; Merge Tree</a:t>
            </a:r>
            <a:endParaRPr lang="en-US"/>
          </a:p>
        </p:txBody>
      </p:sp>
      <p:sp>
        <p:nvSpPr>
          <p:cNvPr id="8" name="Rectangle 72"/>
          <p:cNvSpPr>
            <a:spLocks noChangeArrowheads="true"/>
          </p:cNvSpPr>
          <p:nvPr/>
        </p:nvSpPr>
        <p:spPr bwMode="auto">
          <a:xfrm>
            <a:off x="607060" y="4246880"/>
            <a:ext cx="392430" cy="35687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9" name="Rectangle 73"/>
          <p:cNvSpPr>
            <a:spLocks noChangeArrowheads="true"/>
          </p:cNvSpPr>
          <p:nvPr/>
        </p:nvSpPr>
        <p:spPr bwMode="auto">
          <a:xfrm>
            <a:off x="596265" y="4246880"/>
            <a:ext cx="392430" cy="356870"/>
          </a:xfrm>
          <a:prstGeom prst="rect">
            <a:avLst/>
          </a:prstGeom>
          <a:noFill/>
          <a:ln w="31750" cap="rnd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11" name="Text Box 10"/>
          <p:cNvSpPr txBox="true"/>
          <p:nvPr/>
        </p:nvSpPr>
        <p:spPr>
          <a:xfrm>
            <a:off x="999490" y="4246880"/>
            <a:ext cx="3750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Reduction </a:t>
            </a:r>
            <a:r>
              <a:rPr lang="en-US"/>
              <a:t>2x</a:t>
            </a:r>
            <a:r>
              <a:rPr lang="en-US" altLang="en-US"/>
              <a:t>1 -&gt; Reduction Tree</a:t>
            </a:r>
            <a:endParaRPr lang="en-US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899660" y="1203960"/>
            <a:ext cx="3097530" cy="2674620"/>
            <a:chOff x="12305" y="5788"/>
            <a:chExt cx="3298" cy="2712"/>
          </a:xfrm>
        </p:grpSpPr>
        <p:sp>
          <p:nvSpPr>
            <p:cNvPr id="13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14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15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6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7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18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19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20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21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1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32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33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5</a:t>
              </a:r>
              <a:endParaRPr lang="en-US" altLang="en-US" sz="1600"/>
            </a:p>
            <a:p>
              <a:r>
                <a:rPr lang="en-US" altLang="en-US" sz="1600"/>
                <a:t>7</a:t>
              </a:r>
              <a:endParaRPr lang="en-US" altLang="en-US" sz="1600"/>
            </a:p>
          </p:txBody>
        </p:sp>
        <p:sp>
          <p:nvSpPr>
            <p:cNvPr id="35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0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1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2" name="Text Box 41"/>
          <p:cNvSpPr txBox="true"/>
          <p:nvPr/>
        </p:nvSpPr>
        <p:spPr>
          <a:xfrm>
            <a:off x="7997190" y="2365375"/>
            <a:ext cx="259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7</a:t>
            </a:r>
            <a:endParaRPr lang="en-US" altLang="en-US"/>
          </a:p>
        </p:txBody>
      </p:sp>
      <p:sp>
        <p:nvSpPr>
          <p:cNvPr id="43" name="Text Box 42"/>
          <p:cNvSpPr txBox="true"/>
          <p:nvPr/>
        </p:nvSpPr>
        <p:spPr>
          <a:xfrm>
            <a:off x="5490845" y="3878580"/>
            <a:ext cx="135064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Merge Tree</a:t>
            </a:r>
            <a:endParaRPr lang="en-US"/>
          </a:p>
        </p:txBody>
      </p:sp>
      <p:grpSp>
        <p:nvGrpSpPr>
          <p:cNvPr id="44" name="Group 43"/>
          <p:cNvGrpSpPr/>
          <p:nvPr/>
        </p:nvGrpSpPr>
        <p:grpSpPr>
          <a:xfrm>
            <a:off x="8497570" y="1195705"/>
            <a:ext cx="3097530" cy="2674620"/>
            <a:chOff x="12305" y="5788"/>
            <a:chExt cx="3298" cy="2712"/>
          </a:xfrm>
        </p:grpSpPr>
        <p:sp>
          <p:nvSpPr>
            <p:cNvPr id="45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600">
                  <a:solidFill>
                    <a:schemeClr val="bg1"/>
                  </a:solidFill>
                </a:rPr>
                <a:t>0</a:t>
              </a:r>
              <a:endParaRPr lang="en-US" sz="1600">
                <a:solidFill>
                  <a:schemeClr val="bg1"/>
                </a:solidFill>
              </a:endParaRPr>
            </a:p>
            <a:p>
              <a:r>
                <a:rPr lang="en-US" sz="1600">
                  <a:solidFill>
                    <a:schemeClr val="bg1"/>
                  </a:solidFill>
                </a:rPr>
                <a:t>1</a:t>
              </a:r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46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0</a:t>
              </a:r>
              <a:endParaRPr lang="en-US" altLang="en-US" sz="1600"/>
            </a:p>
            <a:p>
              <a:r>
                <a:rPr lang="en-US" altLang="en-US" sz="1600"/>
                <a:t>1</a:t>
              </a:r>
              <a:endParaRPr lang="en-US" altLang="en-US" sz="1600"/>
            </a:p>
          </p:txBody>
        </p:sp>
        <p:sp>
          <p:nvSpPr>
            <p:cNvPr id="47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3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48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49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4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0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1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6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52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53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4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5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8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2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5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64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65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66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/>
                <a:t>9</a:t>
              </a:r>
              <a:endParaRPr lang="en-US" altLang="en-US" sz="1600"/>
            </a:p>
            <a:p>
              <a:r>
                <a:rPr lang="en-US" altLang="en-US" sz="1600"/>
                <a:t>13</a:t>
              </a:r>
              <a:endParaRPr lang="en-US" altLang="en-US" sz="1600"/>
            </a:p>
          </p:txBody>
        </p:sp>
        <p:sp>
          <p:nvSpPr>
            <p:cNvPr id="67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600">
                  <a:solidFill>
                    <a:schemeClr val="tx1"/>
                  </a:solidFill>
                </a:rPr>
                <a:t>7</a:t>
              </a:r>
              <a:endParaRPr lang="en-US" altLang="en-US" sz="1600">
                <a:solidFill>
                  <a:schemeClr val="tx1"/>
                </a:solidFill>
              </a:endParaRPr>
            </a:p>
            <a:p>
              <a:r>
                <a:rPr lang="en-US" altLang="en-US" sz="1600">
                  <a:solidFill>
                    <a:schemeClr val="tx1"/>
                  </a:solidFill>
                </a:rPr>
                <a:t>22</a:t>
              </a:r>
              <a:endParaRPr lang="en-US" altLang="en-US" sz="1600">
                <a:solidFill>
                  <a:schemeClr val="tx1"/>
                </a:solidFill>
              </a:endParaRPr>
            </a:p>
          </p:txBody>
        </p:sp>
        <p:sp>
          <p:nvSpPr>
            <p:cNvPr id="72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600"/>
            </a:p>
          </p:txBody>
        </p:sp>
        <p:sp>
          <p:nvSpPr>
            <p:cNvPr id="73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4" name="Text Box 73"/>
          <p:cNvSpPr txBox="true"/>
          <p:nvPr/>
        </p:nvSpPr>
        <p:spPr>
          <a:xfrm>
            <a:off x="9088755" y="3870325"/>
            <a:ext cx="17360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Reduction Tree</a:t>
            </a:r>
            <a:endParaRPr lang="en-US"/>
          </a:p>
        </p:txBody>
      </p:sp>
      <p:sp>
        <p:nvSpPr>
          <p:cNvPr id="75" name="Text Box 74"/>
          <p:cNvSpPr txBox="true"/>
          <p:nvPr/>
        </p:nvSpPr>
        <p:spPr>
          <a:xfrm>
            <a:off x="11595735" y="2326640"/>
            <a:ext cx="48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29</a:t>
            </a:r>
            <a:endParaRPr lang="en-US" altLang="en-US"/>
          </a:p>
        </p:txBody>
      </p:sp>
      <p:graphicFrame>
        <p:nvGraphicFramePr>
          <p:cNvPr id="306" name="Table 305"/>
          <p:cNvGraphicFramePr/>
          <p:nvPr/>
        </p:nvGraphicFramePr>
        <p:xfrm>
          <a:off x="490220" y="4939665"/>
          <a:ext cx="578358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112895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Merge Tree 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logN - logM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Text Box 5"/>
          <p:cNvSpPr txBox="true"/>
          <p:nvPr/>
        </p:nvSpPr>
        <p:spPr>
          <a:xfrm>
            <a:off x="7653655" y="279082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Arbitrary Permutation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7676515" y="5172075"/>
            <a:ext cx="25450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Group Multicasting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grpSp>
        <p:nvGrpSpPr>
          <p:cNvPr id="9" name="组合 7"/>
          <p:cNvGrpSpPr/>
          <p:nvPr/>
        </p:nvGrpSpPr>
        <p:grpSpPr>
          <a:xfrm>
            <a:off x="7028002" y="3346689"/>
            <a:ext cx="3589534" cy="1723124"/>
            <a:chOff x="366851" y="1688284"/>
            <a:chExt cx="3878478" cy="1931824"/>
          </a:xfrm>
        </p:grpSpPr>
        <p:sp>
          <p:nvSpPr>
            <p:cNvPr id="10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4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5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2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3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4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7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8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46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1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0" name="Rectangle 50"/>
            <p:cNvSpPr>
              <a:spLocks noChangeArrowheads="true"/>
            </p:cNvSpPr>
            <p:nvPr/>
          </p:nvSpPr>
          <p:spPr bwMode="auto">
            <a:xfrm>
              <a:off x="1339989" y="1688284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7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2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4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145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6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7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48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0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9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1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2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1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3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3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4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5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6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7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59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0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1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2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3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4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65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6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1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2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3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4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6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7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270" name="Text Box 269"/>
          <p:cNvSpPr txBox="true"/>
          <p:nvPr/>
        </p:nvSpPr>
        <p:spPr>
          <a:xfrm>
            <a:off x="10617518" y="350266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178" name="组合 7"/>
          <p:cNvGrpSpPr/>
          <p:nvPr/>
        </p:nvGrpSpPr>
        <p:grpSpPr>
          <a:xfrm>
            <a:off x="7024827" y="968614"/>
            <a:ext cx="3589534" cy="1721854"/>
            <a:chOff x="366851" y="1689708"/>
            <a:chExt cx="3878478" cy="1930400"/>
          </a:xfrm>
        </p:grpSpPr>
        <p:sp>
          <p:nvSpPr>
            <p:cNvPr id="179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0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1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2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83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6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1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298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9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0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1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2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3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04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3</a:t>
              </a:r>
              <a:endParaRPr lang="en-US" sz="900">
                <a:solidFill>
                  <a:schemeClr val="tx1"/>
                </a:solidFill>
                <a:sym typeface="+mn-ea"/>
              </a:endParaRPr>
            </a:p>
            <a:p>
              <a:r>
                <a:rPr lang="en-US" sz="9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5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6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7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08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9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1000">
                  <a:solidFill>
                    <a:schemeClr val="tx1"/>
                  </a:solidFill>
                </a:rPr>
                <a:t>1</a:t>
              </a:r>
              <a:endParaRPr lang="en-US" sz="1000">
                <a:solidFill>
                  <a:schemeClr val="tx1"/>
                </a:solidFill>
              </a:endParaRPr>
            </a:p>
            <a:p>
              <a:r>
                <a:rPr lang="en-US" sz="1000">
                  <a:solidFill>
                    <a:schemeClr val="tx1"/>
                  </a:solidFill>
                </a:rPr>
                <a:t>3</a:t>
              </a:r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10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1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2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3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4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5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6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7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18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9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0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1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2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3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4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5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6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7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6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7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28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29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0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1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30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1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0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2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3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1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tx1"/>
                  </a:solidFill>
                </a:rPr>
                <a:t>4</a:t>
              </a:r>
              <a:endParaRPr lang="en-US" sz="900">
                <a:solidFill>
                  <a:schemeClr val="tx1"/>
                </a:solidFill>
              </a:endParaRPr>
            </a:p>
            <a:p>
              <a:r>
                <a:rPr lang="en-US" sz="900">
                  <a:solidFill>
                    <a:schemeClr val="tx1"/>
                  </a:solidFill>
                </a:rPr>
                <a:t>5</a:t>
              </a:r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2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3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44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6</a:t>
              </a:r>
              <a:endParaRPr lang="en-US" sz="800">
                <a:solidFill>
                  <a:schemeClr val="tx1"/>
                </a:solidFill>
                <a:sym typeface="+mn-ea"/>
              </a:endParaRPr>
            </a:p>
            <a:p>
              <a:r>
                <a:rPr lang="en-US" sz="800">
                  <a:solidFill>
                    <a:schemeClr val="tx1"/>
                  </a:solidFill>
                  <a:sym typeface="+mn-ea"/>
                </a:rPr>
                <a:t>7</a:t>
              </a:r>
              <a:endParaRPr lang="en-US" sz="800">
                <a:solidFill>
                  <a:schemeClr val="tx1"/>
                </a:solidFill>
              </a:endParaRPr>
            </a:p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345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381" name="Text Box 380"/>
          <p:cNvSpPr txBox="true"/>
          <p:nvPr/>
        </p:nvSpPr>
        <p:spPr>
          <a:xfrm>
            <a:off x="10612438" y="1163321"/>
            <a:ext cx="249555" cy="147637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1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3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5</a:t>
            </a: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endParaRPr lang="en-US" altLang="en-US" sz="1000" dirty="0" smtClean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en-US" sz="1000" dirty="0" smtClean="0">
                <a:solidFill>
                  <a:schemeClr val="tx1"/>
                </a:solidFill>
              </a:rPr>
              <a:t>7</a:t>
            </a:r>
            <a:endParaRPr lang="en-US" altLang="en-US" sz="1000" dirty="0" smtClean="0">
              <a:solidFill>
                <a:schemeClr val="tx1"/>
              </a:solidFill>
            </a:endParaRPr>
          </a:p>
        </p:txBody>
      </p:sp>
      <p:grpSp>
        <p:nvGrpSpPr>
          <p:cNvPr id="332" name="组合 7"/>
          <p:cNvGrpSpPr/>
          <p:nvPr/>
        </p:nvGrpSpPr>
        <p:grpSpPr>
          <a:xfrm>
            <a:off x="1269187" y="1855074"/>
            <a:ext cx="3589534" cy="1721854"/>
            <a:chOff x="366851" y="1689708"/>
            <a:chExt cx="3878478" cy="1930400"/>
          </a:xfrm>
        </p:grpSpPr>
        <p:sp>
          <p:nvSpPr>
            <p:cNvPr id="333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2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3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4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5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6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7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88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89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0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1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2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3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4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5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1000">
                <a:solidFill>
                  <a:schemeClr val="tx1"/>
                </a:solidFill>
              </a:endParaRPr>
            </a:p>
          </p:txBody>
        </p:sp>
        <p:sp>
          <p:nvSpPr>
            <p:cNvPr id="396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7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8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399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0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1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2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3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4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5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6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7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08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9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0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1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2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3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4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5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6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17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418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19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20" name="Rectangle 79"/>
            <p:cNvSpPr>
              <a:spLocks noChangeArrowheads="true"/>
            </p:cNvSpPr>
            <p:nvPr/>
          </p:nvSpPr>
          <p:spPr bwMode="auto">
            <a:xfrm>
              <a:off x="558118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21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422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423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4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5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6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7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8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29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0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1" name="Line 90"/>
            <p:cNvSpPr>
              <a:spLocks noChangeShapeType="true"/>
            </p:cNvSpPr>
            <p:nvPr/>
          </p:nvSpPr>
          <p:spPr bwMode="auto">
            <a:xfrm flipH="true">
              <a:off x="4070704" y="195811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2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3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4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aphicFrame>
        <p:nvGraphicFramePr>
          <p:cNvPr id="435" name="Table 434"/>
          <p:cNvGraphicFramePr/>
          <p:nvPr/>
        </p:nvGraphicFramePr>
        <p:xfrm>
          <a:off x="474980" y="4053205"/>
          <a:ext cx="6034405" cy="228600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670685"/>
                <a:gridCol w="436372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BENES Merge (N input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8608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3logN - logM - 2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#2x2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(N/2)*(2logN-2)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#2x1 Switch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#WIRE[Inner]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*(2logN-1)+ </a:t>
                      </a: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M*(2*(N/2)/M-1) + 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Unfolded Butterfly Merge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642" name="Group 641"/>
          <p:cNvGrpSpPr/>
          <p:nvPr/>
        </p:nvGrpSpPr>
        <p:grpSpPr>
          <a:xfrm>
            <a:off x="8308340" y="1050290"/>
            <a:ext cx="3674110" cy="4156075"/>
            <a:chOff x="2294" y="3543"/>
            <a:chExt cx="5786" cy="6545"/>
          </a:xfrm>
        </p:grpSpPr>
        <p:sp>
          <p:nvSpPr>
            <p:cNvPr id="397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398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399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0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1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2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3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04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1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2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24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25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3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3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6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7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0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1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3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4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5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6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7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8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9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0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1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2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17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18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9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0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1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2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3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4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5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6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7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8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9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0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1" name="Rectangle 78"/>
            <p:cNvSpPr>
              <a:spLocks noChangeArrowheads="true"/>
            </p:cNvSpPr>
            <p:nvPr/>
          </p:nvSpPr>
          <p:spPr bwMode="auto">
            <a:xfrm>
              <a:off x="3968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2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3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4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5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7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9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1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3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0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2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53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9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5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6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7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8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09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0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1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12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1" name="Text Box 570"/>
            <p:cNvSpPr txBox="true"/>
            <p:nvPr/>
          </p:nvSpPr>
          <p:spPr>
            <a:xfrm>
              <a:off x="7666" y="403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431665" y="1035685"/>
            <a:ext cx="3674110" cy="4156075"/>
            <a:chOff x="2294" y="3543"/>
            <a:chExt cx="5786" cy="6545"/>
          </a:xfrm>
        </p:grpSpPr>
        <p:sp>
          <p:nvSpPr>
            <p:cNvPr id="8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9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0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0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2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3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4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37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38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7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40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41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1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3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4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7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8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9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0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1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3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5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57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8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9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2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3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6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7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8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9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0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1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2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3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7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79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0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r>
                  <a:rPr lang="en-US" altLang="en-US" sz="1200">
                    <a:solidFill>
                      <a:schemeClr val="tx1"/>
                    </a:solidFill>
                  </a:rPr>
                  <a:t>6</a:t>
                </a:r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1" name="Group 80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82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83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  <a:p>
                <a:r>
                  <a:rPr lang="en-US" altLang="en-US" sz="1000">
                    <a:solidFill>
                      <a:schemeClr val="tx1"/>
                    </a:solidFill>
                  </a:rPr>
                  <a:t>3</a:t>
                </a:r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4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5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6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7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8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89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0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1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2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3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4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5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6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7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8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99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0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1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2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3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4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5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6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7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8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09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0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1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2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3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4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5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6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7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8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19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2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3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Text Box 123"/>
            <p:cNvSpPr txBox="true"/>
            <p:nvPr/>
          </p:nvSpPr>
          <p:spPr>
            <a:xfrm>
              <a:off x="7666" y="4108"/>
              <a:ext cx="414" cy="5636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7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1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6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endParaRPr lang="en-US" altLang="en-US" sz="1200" dirty="0" smtClean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en-US" sz="1200" dirty="0" smtClean="0">
                  <a:solidFill>
                    <a:schemeClr val="tx1"/>
                  </a:solidFill>
                </a:rPr>
                <a:t>3</a:t>
              </a:r>
              <a:endParaRPr lang="en-US" altLang="en-US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25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26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7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8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29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0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31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430530" y="1050290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299" y="9668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aphicFrame>
        <p:nvGraphicFramePr>
          <p:cNvPr id="306" name="Table 305"/>
          <p:cNvGraphicFramePr/>
          <p:nvPr/>
        </p:nvGraphicFramePr>
        <p:xfrm>
          <a:off x="28575" y="5250180"/>
          <a:ext cx="869569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504950"/>
                <a:gridCol w="2716530"/>
                <a:gridCol w="2081530"/>
                <a:gridCol w="2392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(N input -- M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2log(N)-log(M)-1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#1x2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#Pipeline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Each stage 1 cycle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#2x2 Distribute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N*(log(N)-2)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>
                          <a:solidFill>
                            <a:schemeClr val="tx1"/>
                          </a:solidFill>
                          <a:sym typeface="+mn-ea"/>
                        </a:rPr>
                        <a:t>2N*[O(log(N/2))]</a:t>
                      </a: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+3N/2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#2x1 Merge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>
                          <a:solidFill>
                            <a:schemeClr val="tx1"/>
                          </a:solidFill>
                          <a:sym typeface="+mn-ea"/>
                        </a:rPr>
                        <a:t>M*(2*N/M-1)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/>
              <a:t>Linear Network</a:t>
            </a:r>
            <a:r>
              <a:rPr lang="en-US" altLang="en-US"/>
              <a:t> Multicasting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pSp>
        <p:nvGrpSpPr>
          <p:cNvPr id="173" name="Group 172"/>
          <p:cNvGrpSpPr/>
          <p:nvPr/>
        </p:nvGrpSpPr>
        <p:grpSpPr>
          <a:xfrm>
            <a:off x="172720" y="1866900"/>
            <a:ext cx="5299710" cy="908685"/>
            <a:chOff x="5179" y="3146"/>
            <a:chExt cx="8346" cy="1431"/>
          </a:xfrm>
        </p:grpSpPr>
        <p:grpSp>
          <p:nvGrpSpPr>
            <p:cNvPr id="155" name="Group 154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46" name="Straight Arrow Connector 45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7" name="Group 156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58" name="Oval 15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59" name="Straight Arrow Connector 15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Arrow Connector 15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Oval 16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2" name="Straight Arrow Connector 16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Arrow Connector 16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Arrow Connector 16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5" name="Group 164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66" name="Oval 16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67" name="Straight Arrow Connector 16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Arrow Connector 16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Oval 16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0" name="Straight Arrow Connector 16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Arrow Connector 17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Arrow Connector 17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6" name="Group 175"/>
          <p:cNvGrpSpPr/>
          <p:nvPr/>
        </p:nvGrpSpPr>
        <p:grpSpPr>
          <a:xfrm>
            <a:off x="6319520" y="1882775"/>
            <a:ext cx="5299710" cy="908685"/>
            <a:chOff x="5179" y="3146"/>
            <a:chExt cx="8346" cy="1431"/>
          </a:xfrm>
        </p:grpSpPr>
        <p:grpSp>
          <p:nvGrpSpPr>
            <p:cNvPr id="177" name="Group 176"/>
            <p:cNvGrpSpPr/>
            <p:nvPr/>
          </p:nvGrpSpPr>
          <p:grpSpPr>
            <a:xfrm>
              <a:off x="5179" y="3163"/>
              <a:ext cx="3118" cy="1415"/>
              <a:chOff x="5179" y="3210"/>
              <a:chExt cx="3118" cy="1415"/>
            </a:xfrm>
          </p:grpSpPr>
          <p:sp>
            <p:nvSpPr>
              <p:cNvPr id="178" name="Oval 17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79" name="Straight Arrow Connector 17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Arrow Connector 17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Oval 18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2" name="Straight Arrow Connector 18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Arrow Connector 18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Arrow Connector 18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5" name="Group 184"/>
            <p:cNvGrpSpPr/>
            <p:nvPr/>
          </p:nvGrpSpPr>
          <p:grpSpPr>
            <a:xfrm>
              <a:off x="10407" y="3146"/>
              <a:ext cx="3118" cy="1415"/>
              <a:chOff x="5179" y="3210"/>
              <a:chExt cx="3118" cy="1415"/>
            </a:xfrm>
          </p:grpSpPr>
          <p:sp>
            <p:nvSpPr>
              <p:cNvPr id="186" name="Oval 18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87" name="Straight Arrow Connector 18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Arrow Connector 18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Oval 18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0" name="Straight Arrow Connector 18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3" name="Group 192"/>
            <p:cNvGrpSpPr/>
            <p:nvPr/>
          </p:nvGrpSpPr>
          <p:grpSpPr>
            <a:xfrm>
              <a:off x="7793" y="3163"/>
              <a:ext cx="3118" cy="1415"/>
              <a:chOff x="5179" y="3210"/>
              <a:chExt cx="3118" cy="141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5" name="Straight Arrow Connector 194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Arrow Connector 195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Oval 196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8" name="Straight Arrow Connector 197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Arrow Connector 198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Arrow Connector 199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01" name="Text Box 200"/>
          <p:cNvSpPr txBox="true"/>
          <p:nvPr/>
        </p:nvSpPr>
        <p:spPr>
          <a:xfrm>
            <a:off x="6009640" y="196469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2" name="Text Box 201"/>
          <p:cNvSpPr txBox="true"/>
          <p:nvPr/>
        </p:nvSpPr>
        <p:spPr>
          <a:xfrm>
            <a:off x="7355205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3" name="Text Box 202"/>
          <p:cNvSpPr txBox="true"/>
          <p:nvPr/>
        </p:nvSpPr>
        <p:spPr>
          <a:xfrm>
            <a:off x="825119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sp>
        <p:nvSpPr>
          <p:cNvPr id="204" name="Text Box 203"/>
          <p:cNvSpPr txBox="true"/>
          <p:nvPr/>
        </p:nvSpPr>
        <p:spPr>
          <a:xfrm>
            <a:off x="9911080" y="2424430"/>
            <a:ext cx="309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1</a:t>
            </a:r>
            <a:endParaRPr lang="zh-CN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Linear Network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07200" y="4911725"/>
            <a:ext cx="38849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</p:txBody>
      </p:sp>
      <p:sp>
        <p:nvSpPr>
          <p:cNvPr id="3" name="Text Box 2"/>
          <p:cNvSpPr txBox="true"/>
          <p:nvPr/>
        </p:nvSpPr>
        <p:spPr>
          <a:xfrm>
            <a:off x="5791200" y="2332990"/>
            <a:ext cx="92773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zh-CN">
                <a:sym typeface="+mn-ea"/>
              </a:rPr>
              <a:t>011010</a:t>
            </a:r>
            <a:endParaRPr lang="en-US" altLang="zh-CN">
              <a:sym typeface="+mn-ea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009640" y="3210560"/>
            <a:ext cx="5609590" cy="909955"/>
            <a:chOff x="9464" y="5056"/>
            <a:chExt cx="8834" cy="1433"/>
          </a:xfrm>
        </p:grpSpPr>
        <p:grpSp>
          <p:nvGrpSpPr>
            <p:cNvPr id="8" name="Group 7"/>
            <p:cNvGrpSpPr/>
            <p:nvPr/>
          </p:nvGrpSpPr>
          <p:grpSpPr>
            <a:xfrm rot="0">
              <a:off x="9952" y="5073"/>
              <a:ext cx="3118" cy="1415"/>
              <a:chOff x="5179" y="3210"/>
              <a:chExt cx="3118" cy="1415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4" name="Straight Arrow Connector 13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rgbClr val="CC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Group 16"/>
            <p:cNvGrpSpPr/>
            <p:nvPr/>
          </p:nvGrpSpPr>
          <p:grpSpPr>
            <a:xfrm rot="0">
              <a:off x="15180" y="5056"/>
              <a:ext cx="3118" cy="1415"/>
              <a:chOff x="5179" y="3210"/>
              <a:chExt cx="3118" cy="1415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/>
              <p:nvPr/>
            </p:nvCxnSpPr>
            <p:spPr>
              <a:xfrm flipV="true">
                <a:off x="7793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 rot="0">
              <a:off x="12566" y="5073"/>
              <a:ext cx="2632" cy="1416"/>
              <a:chOff x="5179" y="3210"/>
              <a:chExt cx="2632" cy="1416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5683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flipV="true">
                <a:off x="5179" y="3621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6095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Oval 28"/>
              <p:cNvSpPr/>
              <p:nvPr/>
            </p:nvSpPr>
            <p:spPr>
              <a:xfrm>
                <a:off x="6990" y="3210"/>
                <a:ext cx="821" cy="821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p>
                <a:pPr algn="ctr" defTabSz="5080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000">
                  <a:solidFill>
                    <a:srgbClr val="B3B3B3"/>
                  </a:solidFill>
                  <a:latin typeface="Trebuchet MS" panose="020B0603020202020204"/>
                </a:endParaRP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flipV="true">
                <a:off x="6486" y="3637"/>
                <a:ext cx="504" cy="17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>
                <a:off x="7402" y="4031"/>
                <a:ext cx="8" cy="595"/>
              </a:xfrm>
              <a:prstGeom prst="straightConnector1">
                <a:avLst/>
              </a:prstGeom>
              <a:ln w="444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Text Box 32"/>
            <p:cNvSpPr txBox="true"/>
            <p:nvPr/>
          </p:nvSpPr>
          <p:spPr>
            <a:xfrm>
              <a:off x="9464" y="5185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  <p:sp>
          <p:nvSpPr>
            <p:cNvPr id="34" name="Text Box 33"/>
            <p:cNvSpPr txBox="true"/>
            <p:nvPr/>
          </p:nvSpPr>
          <p:spPr>
            <a:xfrm>
              <a:off x="11583" y="5909"/>
              <a:ext cx="48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r>
                <a:rPr lang="en-US" altLang="en-US">
                  <a:sym typeface="+mn-ea"/>
                </a:rPr>
                <a:t>1</a:t>
              </a:r>
              <a:endParaRPr lang="zh-CN" altLang="en-US">
                <a:sym typeface="+mn-ea"/>
              </a:endParaRPr>
            </a:p>
          </p:txBody>
        </p:sp>
      </p:grpSp>
      <p:sp>
        <p:nvSpPr>
          <p:cNvPr id="37" name="Text Box 36"/>
          <p:cNvSpPr txBox="true"/>
          <p:nvPr/>
        </p:nvSpPr>
        <p:spPr>
          <a:xfrm>
            <a:off x="5871528" y="3660775"/>
            <a:ext cx="76708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en-US" altLang="zh-CN">
                <a:sym typeface="+mn-ea"/>
              </a:rPr>
              <a:t>CMD:</a:t>
            </a:r>
            <a:endParaRPr lang="en-US" altLang="zh-CN">
              <a:sym typeface="+mn-ea"/>
            </a:endParaRPr>
          </a:p>
          <a:p>
            <a:pPr algn="ctr"/>
            <a:r>
              <a:rPr lang="en-US" altLang="en-US">
                <a:sym typeface="+mn-ea"/>
              </a:rPr>
              <a:t>1</a:t>
            </a:r>
            <a:r>
              <a:rPr lang="en-US" altLang="zh-CN">
                <a:sym typeface="+mn-ea"/>
              </a:rPr>
              <a:t>0</a:t>
            </a:r>
            <a:r>
              <a:rPr lang="en-US" altLang="en-US">
                <a:sym typeface="+mn-ea"/>
              </a:rPr>
              <a:t>1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Bus Unicasting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50" name="Oval 149"/>
          <p:cNvSpPr/>
          <p:nvPr/>
        </p:nvSpPr>
        <p:spPr>
          <a:xfrm>
            <a:off x="158940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51" name="Straight Arrow Connector 150"/>
          <p:cNvCxnSpPr/>
          <p:nvPr/>
        </p:nvCxnSpPr>
        <p:spPr>
          <a:xfrm flipV="true">
            <a:off x="1269365" y="342900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1851025" y="3689350"/>
            <a:ext cx="5080" cy="3778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V="true">
            <a:off x="2099310" y="3439160"/>
            <a:ext cx="320040" cy="107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 Box 153"/>
          <p:cNvSpPr txBox="true"/>
          <p:nvPr/>
        </p:nvSpPr>
        <p:spPr>
          <a:xfrm>
            <a:off x="2586355" y="3260725"/>
            <a:ext cx="15417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>
                <a:sym typeface="+mn-ea"/>
              </a:rPr>
              <a:t>distribute 1x2</a:t>
            </a:r>
            <a:endParaRPr lang="en-US" altLang="en-US">
              <a:sym typeface="+mn-ea"/>
            </a:endParaRPr>
          </a:p>
        </p:txBody>
      </p:sp>
      <p:graphicFrame>
        <p:nvGraphicFramePr>
          <p:cNvPr id="306" name="Content Placeholder 305"/>
          <p:cNvGraphicFramePr/>
          <p:nvPr>
            <p:ph idx="1"/>
          </p:nvPr>
        </p:nvGraphicFramePr>
        <p:xfrm>
          <a:off x="172720" y="4911725"/>
          <a:ext cx="10515600" cy="1584960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737360"/>
                <a:gridCol w="4297680"/>
              </a:tblGrid>
              <a:tr h="396240">
                <a:tc>
                  <a:txBody>
                    <a:bodyPr/>
                    <a:p>
                      <a:pPr>
                        <a:buNone/>
                      </a:pP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Bus (1 input -- N output)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#STAGE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1 (combinational); 1~N (sequential)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#1x2 Distribute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 dirty="0" smtClean="0">
                          <a:solidFill>
                            <a:schemeClr val="tx1"/>
                          </a:solidFill>
                          <a:sym typeface="+mn-ea"/>
                        </a:rPr>
                        <a:t>N</a:t>
                      </a:r>
                      <a:endParaRPr lang="en-US" altLang="en-US" sz="20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>
                          <a:solidFill>
                            <a:schemeClr val="tx1"/>
                          </a:solidFill>
                        </a:rPr>
                        <a:t>#WIRE</a:t>
                      </a:r>
                      <a:endParaRPr lang="en-US" alt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800" dirty="0" smtClean="0">
                          <a:solidFill>
                            <a:schemeClr val="tx1"/>
                          </a:solidFill>
                          <a:sym typeface="+mn-ea"/>
                        </a:rPr>
                        <a:t>2N</a:t>
                      </a:r>
                      <a:endParaRPr lang="en-US" altLang="en-US" sz="1800" dirty="0" smtClean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6" name="Text Box 205"/>
          <p:cNvSpPr txBox="true"/>
          <p:nvPr/>
        </p:nvSpPr>
        <p:spPr>
          <a:xfrm>
            <a:off x="6816090" y="4911725"/>
            <a:ext cx="388493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Only a single input port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Single direction data transmission</a:t>
            </a:r>
            <a:endParaRPr lang="en-US" altLang="en-US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destination tag con</a:t>
            </a:r>
            <a:endParaRPr lang="en-US" altLang="en-US">
              <a:sym typeface="+mn-ea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13055" y="1455420"/>
            <a:ext cx="5019040" cy="1320800"/>
            <a:chOff x="493" y="2292"/>
            <a:chExt cx="7904" cy="2080"/>
          </a:xfrm>
        </p:grpSpPr>
        <p:sp>
          <p:nvSpPr>
            <p:cNvPr id="5" name="Oval 4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Oval 160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3" name="Straight Arrow Connector 16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67" name="Straight Arrow Connector 166"/>
            <p:cNvCxnSpPr>
              <a:endCxn id="166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Oval 168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1" name="Straight Arrow Connector 170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6196965" y="1466215"/>
            <a:ext cx="5019040" cy="1320800"/>
            <a:chOff x="493" y="2292"/>
            <a:chExt cx="7904" cy="2080"/>
          </a:xfrm>
        </p:grpSpPr>
        <p:sp>
          <p:nvSpPr>
            <p:cNvPr id="16" name="Oval 15"/>
            <p:cNvSpPr/>
            <p:nvPr/>
          </p:nvSpPr>
          <p:spPr>
            <a:xfrm>
              <a:off x="776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188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2083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2495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6004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416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7311" y="2940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723" y="3761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90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5" name="Straight Arrow Connector 24"/>
            <p:cNvCxnSpPr>
              <a:endCxn id="24" idx="0"/>
            </p:cNvCxnSpPr>
            <p:nvPr/>
          </p:nvCxnSpPr>
          <p:spPr>
            <a:xfrm flipH="true">
              <a:off x="3801" y="2324"/>
              <a:ext cx="7" cy="633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3802" y="3778"/>
              <a:ext cx="8" cy="595"/>
            </a:xfrm>
            <a:prstGeom prst="straightConnector1">
              <a:avLst/>
            </a:prstGeom>
            <a:ln w="44450">
              <a:solidFill>
                <a:srgbClr val="CC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4697" y="2957"/>
              <a:ext cx="821" cy="821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B3B3B3"/>
                </a:solidFill>
                <a:latin typeface="Trebuchet MS" panose="020B0603020202020204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109" y="3778"/>
              <a:ext cx="8" cy="595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93" y="2292"/>
              <a:ext cx="7904" cy="0"/>
            </a:xfrm>
            <a:prstGeom prst="line">
              <a:avLst/>
            </a:prstGeom>
            <a:ln w="25400">
              <a:solidFill>
                <a:srgbClr val="CC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true">
              <a:off x="5102" y="2307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H="true">
              <a:off x="6424" y="2349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true">
              <a:off x="7716" y="233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true">
              <a:off x="2503" y="2292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true">
              <a:off x="1196" y="2324"/>
              <a:ext cx="7" cy="633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107" name="Group 106"/>
          <p:cNvGrpSpPr/>
          <p:nvPr/>
        </p:nvGrpSpPr>
        <p:grpSpPr>
          <a:xfrm>
            <a:off x="301625" y="2466975"/>
            <a:ext cx="11174730" cy="1948815"/>
            <a:chOff x="355" y="2913"/>
            <a:chExt cx="17598" cy="3069"/>
          </a:xfrm>
        </p:grpSpPr>
        <p:grpSp>
          <p:nvGrpSpPr>
            <p:cNvPr id="106" name="Group 105"/>
            <p:cNvGrpSpPr/>
            <p:nvPr/>
          </p:nvGrpSpPr>
          <p:grpSpPr>
            <a:xfrm>
              <a:off x="6328" y="3173"/>
              <a:ext cx="5652" cy="2712"/>
              <a:chOff x="6328" y="3173"/>
              <a:chExt cx="5652" cy="2712"/>
            </a:xfrm>
          </p:grpSpPr>
          <p:sp>
            <p:nvSpPr>
              <p:cNvPr id="333" name="Line 10"/>
              <p:cNvSpPr>
                <a:spLocks noChangeShapeType="true"/>
              </p:cNvSpPr>
              <p:nvPr/>
            </p:nvSpPr>
            <p:spPr bwMode="auto">
              <a:xfrm>
                <a:off x="8364" y="333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4" name="Line 11"/>
              <p:cNvSpPr>
                <a:spLocks noChangeShapeType="true"/>
              </p:cNvSpPr>
              <p:nvPr/>
            </p:nvSpPr>
            <p:spPr bwMode="auto">
              <a:xfrm>
                <a:off x="9484" y="333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5" name="Line 12"/>
              <p:cNvSpPr>
                <a:spLocks noChangeShapeType="true"/>
              </p:cNvSpPr>
              <p:nvPr/>
            </p:nvSpPr>
            <p:spPr bwMode="auto">
              <a:xfrm>
                <a:off x="8364" y="3550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6" name="Line 13"/>
              <p:cNvSpPr>
                <a:spLocks noChangeShapeType="true"/>
              </p:cNvSpPr>
              <p:nvPr/>
            </p:nvSpPr>
            <p:spPr bwMode="auto">
              <a:xfrm flipH="true">
                <a:off x="8364" y="3550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7" name="Line 14"/>
              <p:cNvSpPr>
                <a:spLocks noChangeShapeType="true"/>
              </p:cNvSpPr>
              <p:nvPr/>
            </p:nvSpPr>
            <p:spPr bwMode="auto">
              <a:xfrm>
                <a:off x="8364" y="4270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8" name="Line 15"/>
              <p:cNvSpPr>
                <a:spLocks noChangeShapeType="true"/>
              </p:cNvSpPr>
              <p:nvPr/>
            </p:nvSpPr>
            <p:spPr bwMode="auto">
              <a:xfrm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9" name="Line 16"/>
              <p:cNvSpPr>
                <a:spLocks noChangeShapeType="true"/>
              </p:cNvSpPr>
              <p:nvPr/>
            </p:nvSpPr>
            <p:spPr bwMode="auto">
              <a:xfrm flipH="true">
                <a:off x="9484" y="3566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6" name="Line 17"/>
              <p:cNvSpPr>
                <a:spLocks noChangeShapeType="true"/>
              </p:cNvSpPr>
              <p:nvPr/>
            </p:nvSpPr>
            <p:spPr bwMode="auto">
              <a:xfrm>
                <a:off x="9484" y="4270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7" name="Line 18"/>
              <p:cNvSpPr>
                <a:spLocks noChangeShapeType="true"/>
              </p:cNvSpPr>
              <p:nvPr/>
            </p:nvSpPr>
            <p:spPr bwMode="auto">
              <a:xfrm>
                <a:off x="8364" y="4803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8" name="Line 19"/>
              <p:cNvSpPr>
                <a:spLocks noChangeShapeType="true"/>
              </p:cNvSpPr>
              <p:nvPr/>
            </p:nvSpPr>
            <p:spPr bwMode="auto">
              <a:xfrm>
                <a:off x="9484" y="4803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59" name="Line 20"/>
              <p:cNvSpPr>
                <a:spLocks noChangeShapeType="true"/>
              </p:cNvSpPr>
              <p:nvPr/>
            </p:nvSpPr>
            <p:spPr bwMode="auto">
              <a:xfrm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0" name="Line 21"/>
              <p:cNvSpPr>
                <a:spLocks noChangeShapeType="true"/>
              </p:cNvSpPr>
              <p:nvPr/>
            </p:nvSpPr>
            <p:spPr bwMode="auto">
              <a:xfrm flipH="true">
                <a:off x="8364" y="4991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1" name="Line 22"/>
              <p:cNvSpPr>
                <a:spLocks noChangeShapeType="true"/>
              </p:cNvSpPr>
              <p:nvPr/>
            </p:nvSpPr>
            <p:spPr bwMode="auto">
              <a:xfrm>
                <a:off x="8364" y="574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2" name="Line 23"/>
              <p:cNvSpPr>
                <a:spLocks noChangeShapeType="true"/>
              </p:cNvSpPr>
              <p:nvPr/>
            </p:nvSpPr>
            <p:spPr bwMode="auto">
              <a:xfrm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3" name="Line 24"/>
              <p:cNvSpPr>
                <a:spLocks noChangeShapeType="true"/>
              </p:cNvSpPr>
              <p:nvPr/>
            </p:nvSpPr>
            <p:spPr bwMode="auto">
              <a:xfrm flipH="true">
                <a:off x="9484" y="4991"/>
                <a:ext cx="500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4" name="Line 25"/>
              <p:cNvSpPr>
                <a:spLocks noChangeShapeType="true"/>
              </p:cNvSpPr>
              <p:nvPr/>
            </p:nvSpPr>
            <p:spPr bwMode="auto">
              <a:xfrm>
                <a:off x="9484" y="5742"/>
                <a:ext cx="500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5" name="Line 26"/>
              <p:cNvSpPr>
                <a:spLocks noChangeShapeType="true"/>
              </p:cNvSpPr>
              <p:nvPr/>
            </p:nvSpPr>
            <p:spPr bwMode="auto">
              <a:xfrm>
                <a:off x="10601" y="3312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6" name="Line 27"/>
              <p:cNvSpPr>
                <a:spLocks noChangeShapeType="true"/>
              </p:cNvSpPr>
              <p:nvPr/>
            </p:nvSpPr>
            <p:spPr bwMode="auto">
              <a:xfrm flipH="true">
                <a:off x="10601" y="3532"/>
                <a:ext cx="502" cy="12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7" name="Line 28"/>
              <p:cNvSpPr>
                <a:spLocks noChangeShapeType="true"/>
              </p:cNvSpPr>
              <p:nvPr/>
            </p:nvSpPr>
            <p:spPr bwMode="auto">
              <a:xfrm flipH="true" flipV="true">
                <a:off x="10601" y="3532"/>
                <a:ext cx="502" cy="533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8" name="Line 29"/>
              <p:cNvSpPr>
                <a:spLocks noChangeShapeType="true"/>
              </p:cNvSpPr>
              <p:nvPr/>
            </p:nvSpPr>
            <p:spPr bwMode="auto">
              <a:xfrm flipH="true">
                <a:off x="10601" y="4253"/>
                <a:ext cx="502" cy="738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69" name="Line 30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019"/>
                <a:ext cx="502" cy="736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0" name="Line 31"/>
              <p:cNvSpPr>
                <a:spLocks noChangeShapeType="true"/>
              </p:cNvSpPr>
              <p:nvPr/>
            </p:nvSpPr>
            <p:spPr bwMode="auto">
              <a:xfrm flipH="true">
                <a:off x="10601" y="4957"/>
                <a:ext cx="502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1" name="Line 32"/>
              <p:cNvSpPr>
                <a:spLocks noChangeShapeType="true"/>
              </p:cNvSpPr>
              <p:nvPr/>
            </p:nvSpPr>
            <p:spPr bwMode="auto">
              <a:xfrm flipH="true" flipV="true">
                <a:off x="10601" y="4284"/>
                <a:ext cx="502" cy="122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2" name="Line 33"/>
              <p:cNvSpPr>
                <a:spLocks noChangeShapeType="true"/>
              </p:cNvSpPr>
              <p:nvPr/>
            </p:nvSpPr>
            <p:spPr bwMode="auto">
              <a:xfrm flipH="true">
                <a:off x="10601" y="5727"/>
                <a:ext cx="502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3" name="Line 34"/>
              <p:cNvSpPr>
                <a:spLocks noChangeShapeType="true"/>
              </p:cNvSpPr>
              <p:nvPr/>
            </p:nvSpPr>
            <p:spPr bwMode="auto">
              <a:xfrm>
                <a:off x="7207" y="333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4" name="Line 35"/>
              <p:cNvSpPr>
                <a:spLocks noChangeShapeType="true"/>
              </p:cNvSpPr>
              <p:nvPr/>
            </p:nvSpPr>
            <p:spPr bwMode="auto">
              <a:xfrm>
                <a:off x="7207" y="3555"/>
                <a:ext cx="539" cy="126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5" name="Line 36"/>
              <p:cNvSpPr>
                <a:spLocks noChangeShapeType="true"/>
              </p:cNvSpPr>
              <p:nvPr/>
            </p:nvSpPr>
            <p:spPr bwMode="auto">
              <a:xfrm flipH="true">
                <a:off x="7207" y="3555"/>
                <a:ext cx="539" cy="53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6" name="Line 37"/>
              <p:cNvSpPr>
                <a:spLocks noChangeShapeType="true"/>
              </p:cNvSpPr>
              <p:nvPr/>
            </p:nvSpPr>
            <p:spPr bwMode="auto">
              <a:xfrm>
                <a:off x="7207" y="4268"/>
                <a:ext cx="539" cy="745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7" name="Line 38"/>
              <p:cNvSpPr>
                <a:spLocks noChangeShapeType="true"/>
              </p:cNvSpPr>
              <p:nvPr/>
            </p:nvSpPr>
            <p:spPr bwMode="auto">
              <a:xfrm flipV="true">
                <a:off x="7207" y="4034"/>
                <a:ext cx="539" cy="747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8" name="Line 39"/>
              <p:cNvSpPr>
                <a:spLocks noChangeShapeType="true"/>
              </p:cNvSpPr>
              <p:nvPr/>
            </p:nvSpPr>
            <p:spPr bwMode="auto">
              <a:xfrm>
                <a:off x="7207" y="5018"/>
                <a:ext cx="539" cy="502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79" name="Line 40"/>
              <p:cNvSpPr>
                <a:spLocks noChangeShapeType="true"/>
              </p:cNvSpPr>
              <p:nvPr/>
            </p:nvSpPr>
            <p:spPr bwMode="auto">
              <a:xfrm flipV="true">
                <a:off x="7207" y="4268"/>
                <a:ext cx="539" cy="1251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2" name="Line 41"/>
              <p:cNvSpPr>
                <a:spLocks noChangeShapeType="true"/>
              </p:cNvSpPr>
              <p:nvPr/>
            </p:nvSpPr>
            <p:spPr bwMode="auto">
              <a:xfrm>
                <a:off x="7207" y="5722"/>
                <a:ext cx="539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83" name="Rectangle 42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4" name="Rectangle 43"/>
              <p:cNvSpPr>
                <a:spLocks noChangeArrowheads="true"/>
              </p:cNvSpPr>
              <p:nvPr/>
            </p:nvSpPr>
            <p:spPr bwMode="auto">
              <a:xfrm>
                <a:off x="886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5" name="Rectangle 44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Rectangle 45"/>
              <p:cNvSpPr>
                <a:spLocks noChangeArrowheads="true"/>
              </p:cNvSpPr>
              <p:nvPr/>
            </p:nvSpPr>
            <p:spPr bwMode="auto">
              <a:xfrm>
                <a:off x="886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Rectangle 46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88" name="Rectangle 47"/>
              <p:cNvSpPr>
                <a:spLocks noChangeArrowheads="true"/>
              </p:cNvSpPr>
              <p:nvPr/>
            </p:nvSpPr>
            <p:spPr bwMode="auto">
              <a:xfrm>
                <a:off x="886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89" name="Rectangle 48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0" name="Rectangle 49"/>
              <p:cNvSpPr>
                <a:spLocks noChangeArrowheads="true"/>
              </p:cNvSpPr>
              <p:nvPr/>
            </p:nvSpPr>
            <p:spPr bwMode="auto">
              <a:xfrm>
                <a:off x="886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1" name="Rectangle 50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2" name="Rectangle 51"/>
              <p:cNvSpPr>
                <a:spLocks noChangeArrowheads="true"/>
              </p:cNvSpPr>
              <p:nvPr/>
            </p:nvSpPr>
            <p:spPr bwMode="auto">
              <a:xfrm>
                <a:off x="7746" y="317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3" name="Rectangle 52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4" name="Rectangle 53"/>
              <p:cNvSpPr>
                <a:spLocks noChangeArrowheads="true"/>
              </p:cNvSpPr>
              <p:nvPr/>
            </p:nvSpPr>
            <p:spPr bwMode="auto">
              <a:xfrm>
                <a:off x="7746" y="388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5" name="Rectangle 54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96" name="Rectangle 55"/>
              <p:cNvSpPr>
                <a:spLocks noChangeArrowheads="true"/>
              </p:cNvSpPr>
              <p:nvPr/>
            </p:nvSpPr>
            <p:spPr bwMode="auto">
              <a:xfrm>
                <a:off x="7746" y="4607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7" name="Rectangle 56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8" name="Rectangle 57"/>
              <p:cNvSpPr>
                <a:spLocks noChangeArrowheads="true"/>
              </p:cNvSpPr>
              <p:nvPr/>
            </p:nvSpPr>
            <p:spPr bwMode="auto">
              <a:xfrm>
                <a:off x="7746" y="5319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399" name="Rectangle 58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0" name="Rectangle 59"/>
              <p:cNvSpPr>
                <a:spLocks noChangeArrowheads="true"/>
              </p:cNvSpPr>
              <p:nvPr/>
            </p:nvSpPr>
            <p:spPr bwMode="auto">
              <a:xfrm>
                <a:off x="9983" y="3173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1" name="Rectangle 60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2" name="Rectangle 61"/>
              <p:cNvSpPr>
                <a:spLocks noChangeArrowheads="true"/>
              </p:cNvSpPr>
              <p:nvPr/>
            </p:nvSpPr>
            <p:spPr bwMode="auto">
              <a:xfrm>
                <a:off x="9983" y="3889"/>
                <a:ext cx="615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3" name="Rectangle 62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4" name="Rectangle 63"/>
              <p:cNvSpPr>
                <a:spLocks noChangeArrowheads="true"/>
              </p:cNvSpPr>
              <p:nvPr/>
            </p:nvSpPr>
            <p:spPr bwMode="auto">
              <a:xfrm>
                <a:off x="9983" y="4607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5" name="Rectangle 64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6" name="Rectangle 65"/>
              <p:cNvSpPr>
                <a:spLocks noChangeArrowheads="true"/>
              </p:cNvSpPr>
              <p:nvPr/>
            </p:nvSpPr>
            <p:spPr bwMode="auto">
              <a:xfrm>
                <a:off x="9983" y="532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7" name="Rectangle 66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08" name="Rectangle 67"/>
              <p:cNvSpPr>
                <a:spLocks noChangeArrowheads="true"/>
              </p:cNvSpPr>
              <p:nvPr/>
            </p:nvSpPr>
            <p:spPr bwMode="auto">
              <a:xfrm>
                <a:off x="11103" y="317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9" name="Rectangle 68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0" name="Rectangle 69"/>
              <p:cNvSpPr>
                <a:spLocks noChangeArrowheads="true"/>
              </p:cNvSpPr>
              <p:nvPr/>
            </p:nvSpPr>
            <p:spPr bwMode="auto">
              <a:xfrm>
                <a:off x="11103" y="3874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1" name="Rectangle 70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2" name="Rectangle 71"/>
              <p:cNvSpPr>
                <a:spLocks noChangeArrowheads="true"/>
              </p:cNvSpPr>
              <p:nvPr/>
            </p:nvSpPr>
            <p:spPr bwMode="auto">
              <a:xfrm>
                <a:off x="11103" y="4589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3" name="Rectangle 72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4" name="Rectangle 73"/>
              <p:cNvSpPr>
                <a:spLocks noChangeArrowheads="true"/>
              </p:cNvSpPr>
              <p:nvPr/>
            </p:nvSpPr>
            <p:spPr bwMode="auto">
              <a:xfrm>
                <a:off x="11103" y="5323"/>
                <a:ext cx="618" cy="562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5" name="Rectangle 74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6" name="Rectangle 75"/>
              <p:cNvSpPr>
                <a:spLocks noChangeArrowheads="true"/>
              </p:cNvSpPr>
              <p:nvPr/>
            </p:nvSpPr>
            <p:spPr bwMode="auto">
              <a:xfrm>
                <a:off x="6591" y="3173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7" name="Rectangle 76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8" name="Rectangle 77"/>
              <p:cNvSpPr>
                <a:spLocks noChangeArrowheads="true"/>
              </p:cNvSpPr>
              <p:nvPr/>
            </p:nvSpPr>
            <p:spPr bwMode="auto">
              <a:xfrm>
                <a:off x="6591" y="3889"/>
                <a:ext cx="615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19" name="Rectangle 78"/>
              <p:cNvSpPr>
                <a:spLocks noChangeArrowheads="true"/>
              </p:cNvSpPr>
              <p:nvPr/>
            </p:nvSpPr>
            <p:spPr bwMode="auto">
              <a:xfrm>
                <a:off x="6591" y="4605"/>
                <a:ext cx="615" cy="557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0" name="Rectangle 79"/>
              <p:cNvSpPr>
                <a:spLocks noChangeArrowheads="true"/>
              </p:cNvSpPr>
              <p:nvPr/>
            </p:nvSpPr>
            <p:spPr bwMode="auto">
              <a:xfrm>
                <a:off x="6606" y="4605"/>
                <a:ext cx="615" cy="557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1" name="Rectangle 80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solidFill>
                <a:srgbClr val="CCC2D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22" name="Rectangle 81"/>
              <p:cNvSpPr>
                <a:spLocks noChangeArrowheads="true"/>
              </p:cNvSpPr>
              <p:nvPr/>
            </p:nvSpPr>
            <p:spPr bwMode="auto">
              <a:xfrm>
                <a:off x="6598" y="5323"/>
                <a:ext cx="618" cy="560"/>
              </a:xfrm>
              <a:prstGeom prst="rect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423" name="Line 82"/>
              <p:cNvSpPr>
                <a:spLocks noChangeShapeType="true"/>
              </p:cNvSpPr>
              <p:nvPr/>
            </p:nvSpPr>
            <p:spPr bwMode="auto">
              <a:xfrm flipH="true">
                <a:off x="6335" y="333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4" name="Line 83"/>
              <p:cNvSpPr>
                <a:spLocks noChangeShapeType="true"/>
              </p:cNvSpPr>
              <p:nvPr/>
            </p:nvSpPr>
            <p:spPr bwMode="auto">
              <a:xfrm flipH="true">
                <a:off x="6335" y="355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5" name="Line 84"/>
              <p:cNvSpPr>
                <a:spLocks noChangeShapeType="true"/>
              </p:cNvSpPr>
              <p:nvPr/>
            </p:nvSpPr>
            <p:spPr bwMode="auto">
              <a:xfrm flipH="true">
                <a:off x="6332" y="404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6" name="Line 85"/>
              <p:cNvSpPr>
                <a:spLocks noChangeShapeType="true"/>
              </p:cNvSpPr>
              <p:nvPr/>
            </p:nvSpPr>
            <p:spPr bwMode="auto">
              <a:xfrm flipH="true">
                <a:off x="6332" y="4266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7" name="Line 86"/>
              <p:cNvSpPr>
                <a:spLocks noChangeShapeType="true"/>
              </p:cNvSpPr>
              <p:nvPr/>
            </p:nvSpPr>
            <p:spPr bwMode="auto">
              <a:xfrm flipH="true">
                <a:off x="6328" y="4774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8" name="Line 87"/>
              <p:cNvSpPr>
                <a:spLocks noChangeShapeType="true"/>
              </p:cNvSpPr>
              <p:nvPr/>
            </p:nvSpPr>
            <p:spPr bwMode="auto">
              <a:xfrm flipH="true">
                <a:off x="6328" y="499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9" name="Line 88"/>
              <p:cNvSpPr>
                <a:spLocks noChangeShapeType="true"/>
              </p:cNvSpPr>
              <p:nvPr/>
            </p:nvSpPr>
            <p:spPr bwMode="auto">
              <a:xfrm flipH="true">
                <a:off x="6332" y="5481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0" name="Line 89"/>
              <p:cNvSpPr>
                <a:spLocks noChangeShapeType="true"/>
              </p:cNvSpPr>
              <p:nvPr/>
            </p:nvSpPr>
            <p:spPr bwMode="auto">
              <a:xfrm flipH="true">
                <a:off x="6332" y="5702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1" name="Line 90"/>
              <p:cNvSpPr>
                <a:spLocks noChangeShapeType="true"/>
              </p:cNvSpPr>
              <p:nvPr/>
            </p:nvSpPr>
            <p:spPr bwMode="auto">
              <a:xfrm flipH="true">
                <a:off x="11726" y="3550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2" name="Line 93"/>
              <p:cNvSpPr>
                <a:spLocks noChangeShapeType="true"/>
              </p:cNvSpPr>
              <p:nvPr/>
            </p:nvSpPr>
            <p:spPr bwMode="auto">
              <a:xfrm flipH="true">
                <a:off x="11726" y="4246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3" name="Line 95"/>
              <p:cNvSpPr>
                <a:spLocks noChangeShapeType="true"/>
              </p:cNvSpPr>
              <p:nvPr/>
            </p:nvSpPr>
            <p:spPr bwMode="auto">
              <a:xfrm flipH="true">
                <a:off x="11721" y="4975"/>
                <a:ext cx="257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4" name="Line 97"/>
              <p:cNvSpPr>
                <a:spLocks noChangeShapeType="true"/>
              </p:cNvSpPr>
              <p:nvPr/>
            </p:nvSpPr>
            <p:spPr bwMode="auto">
              <a:xfrm flipH="true">
                <a:off x="11726" y="5682"/>
                <a:ext cx="255" cy="0"/>
              </a:xfrm>
              <a:prstGeom prst="line">
                <a:avLst/>
              </a:prstGeom>
              <a:no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75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6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21" y="548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7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85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8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592" y="330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3332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4284"/>
                <a:ext cx="618" cy="1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64" y="4764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7746" y="5505"/>
                <a:ext cx="618" cy="244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06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6615" y="4761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5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5522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6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803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7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4079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8" name="Line 87"/>
              <p:cNvSpPr>
                <a:spLocks noChangeShapeType="true"/>
              </p:cNvSpPr>
              <p:nvPr/>
            </p:nvSpPr>
            <p:spPr bwMode="auto">
              <a:xfrm flipH="true">
                <a:off x="7745" y="3361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19" name="Line 87"/>
              <p:cNvSpPr>
                <a:spLocks noChangeShapeType="true"/>
              </p:cNvSpPr>
              <p:nvPr/>
            </p:nvSpPr>
            <p:spPr bwMode="auto">
              <a:xfrm flipH="true">
                <a:off x="6588" y="3304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0" name="Line 87"/>
              <p:cNvSpPr>
                <a:spLocks noChangeShapeType="true"/>
              </p:cNvSpPr>
              <p:nvPr/>
            </p:nvSpPr>
            <p:spPr bwMode="auto">
              <a:xfrm flipH="true">
                <a:off x="6615" y="5481"/>
                <a:ext cx="592" cy="25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56" y="3333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2" name="Line 87"/>
              <p:cNvSpPr>
                <a:spLocks noChangeShapeType="true"/>
              </p:cNvSpPr>
              <p:nvPr/>
            </p:nvSpPr>
            <p:spPr bwMode="auto">
              <a:xfrm flipH="true">
                <a:off x="8852" y="3333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4038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4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4038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5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88" y="5477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6" name="Line 87"/>
              <p:cNvSpPr>
                <a:spLocks noChangeShapeType="true"/>
              </p:cNvSpPr>
              <p:nvPr/>
            </p:nvSpPr>
            <p:spPr bwMode="auto">
              <a:xfrm flipH="true">
                <a:off x="9984" y="5477"/>
                <a:ext cx="632" cy="26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29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62" y="4045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0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275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4796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2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5026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9994" y="3318"/>
                <a:ext cx="621" cy="1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3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10015" y="3548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1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7" y="5495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2" name="Line 87"/>
              <p:cNvSpPr>
                <a:spLocks noChangeShapeType="true"/>
              </p:cNvSpPr>
              <p:nvPr/>
            </p:nvSpPr>
            <p:spPr bwMode="auto">
              <a:xfrm flipH="true">
                <a:off x="8868" y="5534"/>
                <a:ext cx="601" cy="205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3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83" y="4781"/>
                <a:ext cx="600" cy="262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  <p:sp>
            <p:nvSpPr>
              <p:cNvPr id="44" name="Line 87"/>
              <p:cNvSpPr>
                <a:spLocks noChangeShapeType="true"/>
              </p:cNvSpPr>
              <p:nvPr/>
            </p:nvSpPr>
            <p:spPr bwMode="auto">
              <a:xfrm flipH="true" flipV="true">
                <a:off x="8892" y="4787"/>
                <a:ext cx="601" cy="9"/>
              </a:xfrm>
              <a:prstGeom prst="line">
                <a:avLst/>
              </a:prstGeom>
              <a:noFill/>
              <a:ln w="31750" cap="rnd">
                <a:solidFill>
                  <a:srgbClr val="CC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/>
              </a:p>
            </p:txBody>
          </p:sp>
        </p:grpSp>
        <p:sp>
          <p:nvSpPr>
            <p:cNvPr id="67" name="Text Box 66"/>
            <p:cNvSpPr txBox="true"/>
            <p:nvPr/>
          </p:nvSpPr>
          <p:spPr>
            <a:xfrm>
              <a:off x="355" y="2913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8" name="Text Box 67"/>
            <p:cNvSpPr txBox="true"/>
            <p:nvPr/>
          </p:nvSpPr>
          <p:spPr>
            <a:xfrm>
              <a:off x="355" y="3361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9" name="Text Box 68"/>
            <p:cNvSpPr txBox="true"/>
            <p:nvPr/>
          </p:nvSpPr>
          <p:spPr>
            <a:xfrm>
              <a:off x="355" y="5534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i_data_bus[7*DATA_WIDTH+:DATA_WIDTH]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3163" y="4060"/>
              <a:ext cx="156" cy="938"/>
              <a:chOff x="3163" y="4060"/>
              <a:chExt cx="156" cy="938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163" y="4451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3163" y="4842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3163" y="4060"/>
                <a:ext cx="156" cy="15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 Box 76"/>
            <p:cNvSpPr txBox="true"/>
            <p:nvPr/>
          </p:nvSpPr>
          <p:spPr>
            <a:xfrm>
              <a:off x="11981" y="3312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o_data_bus[0*DATA_WIDTH+:DATA_WIDTH]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8" name="Text Box 77"/>
            <p:cNvSpPr txBox="true"/>
            <p:nvPr/>
          </p:nvSpPr>
          <p:spPr>
            <a:xfrm>
              <a:off x="11981" y="398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79" name="Text Box 78"/>
            <p:cNvSpPr txBox="true"/>
            <p:nvPr/>
          </p:nvSpPr>
          <p:spPr>
            <a:xfrm>
              <a:off x="11981" y="5477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o_data_bus[7*DATA_WIDTH+:DATA_WIDTH]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1" name="Text Box 80"/>
            <p:cNvSpPr txBox="true"/>
            <p:nvPr/>
          </p:nvSpPr>
          <p:spPr>
            <a:xfrm>
              <a:off x="11981" y="4736"/>
              <a:ext cx="5973" cy="44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sz="1400" dirty="0" smtClean="0">
                  <a:solidFill>
                    <a:schemeClr val="tx1"/>
                  </a:solidFill>
                </a:rPr>
                <a:t>o_data_bus[1*DATA_WIDTH+:DATA_WIDTH]</a:t>
              </a:r>
              <a:endParaRPr lang="en-US" alt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Text Box 107"/>
          <p:cNvSpPr txBox="true"/>
          <p:nvPr/>
        </p:nvSpPr>
        <p:spPr>
          <a:xfrm>
            <a:off x="3932555" y="1154113"/>
            <a:ext cx="879475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1" name="Text Box 110"/>
          <p:cNvSpPr txBox="true"/>
          <p:nvPr/>
        </p:nvSpPr>
        <p:spPr>
          <a:xfrm>
            <a:off x="4636770" y="115538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[11:10]=11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[13:12]=00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[15:14]=01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4" name="Text Box 113"/>
          <p:cNvSpPr txBox="true"/>
          <p:nvPr/>
        </p:nvSpPr>
        <p:spPr>
          <a:xfrm>
            <a:off x="5530850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5" name="Text Box 114"/>
          <p:cNvSpPr txBox="true"/>
          <p:nvPr/>
        </p:nvSpPr>
        <p:spPr>
          <a:xfrm>
            <a:off x="6415405" y="1154113"/>
            <a:ext cx="1078230" cy="10591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[25:24]=10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[29:28]=10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116" name="Text Box 115"/>
          <p:cNvSpPr txBox="true"/>
          <p:nvPr/>
        </p:nvSpPr>
        <p:spPr>
          <a:xfrm>
            <a:off x="1216660" y="5855653"/>
            <a:ext cx="9104630" cy="86550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8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800" dirty="0" smtClean="0">
              <a:solidFill>
                <a:schemeClr val="tx1"/>
              </a:solidFill>
            </a:endParaRPr>
          </a:p>
        </p:txBody>
      </p:sp>
      <p:grpSp>
        <p:nvGrpSpPr>
          <p:cNvPr id="381" name="Group 380"/>
          <p:cNvGrpSpPr/>
          <p:nvPr/>
        </p:nvGrpSpPr>
        <p:grpSpPr>
          <a:xfrm>
            <a:off x="2708910" y="4821555"/>
            <a:ext cx="6120130" cy="1034415"/>
            <a:chOff x="211" y="7736"/>
            <a:chExt cx="9638" cy="1629"/>
          </a:xfrm>
        </p:grpSpPr>
        <p:sp>
          <p:nvSpPr>
            <p:cNvPr id="117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8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19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0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1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122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3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4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5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26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7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8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29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130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1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2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33" name="Text Box 132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4" name="Text Box 133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Outline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Content Placeholder 4"/>
          <p:cNvSpPr>
            <a:spLocks noGrp="true"/>
          </p:cNvSpPr>
          <p:nvPr>
            <p:ph idx="1"/>
          </p:nvPr>
        </p:nvSpPr>
        <p:spPr>
          <a:xfrm>
            <a:off x="838200" y="2464435"/>
            <a:ext cx="10515600" cy="3385820"/>
          </a:xfrm>
        </p:spPr>
        <p:txBody>
          <a:bodyPr>
            <a:noAutofit/>
          </a:bodyPr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Motivations</a:t>
            </a:r>
            <a:endParaRPr lang="en-US" altLang="en-US" sz="32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en-US" sz="3200" dirty="0">
                <a:sym typeface="+mn-ea"/>
              </a:rPr>
              <a:t>Primitive Switches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Operations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Microarchitectures &amp; Functionalities</a:t>
            </a:r>
            <a:endParaRPr lang="en-US" altLang="en-US" sz="3200" dirty="0">
              <a:sym typeface="+mn-ea"/>
            </a:endParaRPr>
          </a:p>
          <a:p>
            <a:pPr lvl="1" algn="l">
              <a:buClrTx/>
              <a:buSzTx/>
            </a:pPr>
            <a:r>
              <a:rPr lang="en-US" altLang="en-US" sz="3200" dirty="0">
                <a:sym typeface="+mn-ea"/>
              </a:rPr>
              <a:t>Examples</a:t>
            </a:r>
            <a:endParaRPr lang="en-US" altLang="en-US" sz="2000" dirty="0">
              <a:sym typeface="+mn-ea"/>
            </a:endParaRPr>
          </a:p>
          <a:p>
            <a:pPr lvl="0"/>
            <a:r>
              <a:rPr lang="en-US" altLang="en-US" sz="3200" dirty="0">
                <a:sym typeface="+mn-ea"/>
              </a:rPr>
              <a:t>Topology</a:t>
            </a:r>
            <a:endParaRPr lang="en-US" altLang="en-US" sz="3200"/>
          </a:p>
        </p:txBody>
      </p:sp>
      <p:sp>
        <p:nvSpPr>
          <p:cNvPr id="10" name="TextBox 248"/>
          <p:cNvSpPr txBox="true"/>
          <p:nvPr/>
        </p:nvSpPr>
        <p:spPr>
          <a:xfrm>
            <a:off x="892810" y="1242060"/>
            <a:ext cx="106654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RTL general microswitches libraries 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</a:endParaRPr>
          </a:p>
          <a:p>
            <a:pPr indent="0" algn="ctr">
              <a:buFont typeface="Arial" panose="020B0604020202020204" pitchFamily="34" charset="0"/>
              <a:buNone/>
            </a:pP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</a:rPr>
              <a:t>for topologies of </a:t>
            </a:r>
            <a:r>
              <a:rPr lang="en-US" altLang="en-US" sz="2800" dirty="0">
                <a:latin typeface="Lato Black" panose="020F0A02020204030203" charset="0"/>
                <a:cs typeface="Lato Black" panose="020F0A02020204030203" charset="0"/>
                <a:sym typeface="+mn-ea"/>
              </a:rPr>
              <a:t>various domain-specfic architecture</a:t>
            </a:r>
            <a:endParaRPr lang="en-US" altLang="en-US" sz="2800" dirty="0">
              <a:latin typeface="Lato Black" panose="020F0A02020204030203" charset="0"/>
              <a:cs typeface="Lato Black" panose="020F0A02020204030203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2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39" name="Text Box 438"/>
          <p:cNvSpPr txBox="true"/>
          <p:nvPr/>
        </p:nvSpPr>
        <p:spPr>
          <a:xfrm>
            <a:off x="624840" y="164052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0" name="Text Box 439"/>
          <p:cNvSpPr txBox="true"/>
          <p:nvPr/>
        </p:nvSpPr>
        <p:spPr>
          <a:xfrm>
            <a:off x="636270" y="107727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1" name="Text Box 440"/>
          <p:cNvSpPr txBox="true"/>
          <p:nvPr/>
        </p:nvSpPr>
        <p:spPr>
          <a:xfrm>
            <a:off x="624840" y="215868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2" name="Text Box 441"/>
          <p:cNvSpPr txBox="true"/>
          <p:nvPr/>
        </p:nvSpPr>
        <p:spPr>
          <a:xfrm>
            <a:off x="624840" y="27143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3" name="Text Box 442"/>
          <p:cNvSpPr txBox="true"/>
          <p:nvPr/>
        </p:nvSpPr>
        <p:spPr>
          <a:xfrm>
            <a:off x="624840" y="323246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i_data_bus[4*DATA_WIDTH+:DATA_WIDTH]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4" name="Text Box 443"/>
          <p:cNvSpPr txBox="true"/>
          <p:nvPr/>
        </p:nvSpPr>
        <p:spPr>
          <a:xfrm>
            <a:off x="624840" y="37963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i_data_bus[5*DATA_WIDTH+:DATA_WIDTH]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5" name="Text Box 444"/>
          <p:cNvSpPr txBox="true"/>
          <p:nvPr/>
        </p:nvSpPr>
        <p:spPr>
          <a:xfrm>
            <a:off x="624840" y="431450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i_data_bus[6*DATA_WIDTH+:DATA_WIDTH]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8" name="Text Box 447"/>
          <p:cNvSpPr txBox="true"/>
          <p:nvPr/>
        </p:nvSpPr>
        <p:spPr>
          <a:xfrm>
            <a:off x="624840" y="482504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i_data_bus[7*DATA_WIDTH+:DATA_WIDTH]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Input Command signals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16" name="Text Box 115"/>
          <p:cNvSpPr txBox="true"/>
          <p:nvPr/>
        </p:nvSpPr>
        <p:spPr>
          <a:xfrm>
            <a:off x="-8890" y="6468745"/>
            <a:ext cx="12209780" cy="368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2000" dirty="0" smtClean="0">
                <a:solidFill>
                  <a:schemeClr val="tx1"/>
                </a:solidFill>
              </a:rPr>
              <a:t>Control words for all switches should be fed into the i_cmd in the same cycle with i_valid and i_data_bus </a:t>
            </a:r>
            <a:endParaRPr lang="en-US" alt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144" name="Group 143"/>
          <p:cNvGrpSpPr/>
          <p:nvPr/>
        </p:nvGrpSpPr>
        <p:grpSpPr>
          <a:xfrm>
            <a:off x="4439285" y="1100455"/>
            <a:ext cx="3411220" cy="4156075"/>
            <a:chOff x="2294" y="3543"/>
            <a:chExt cx="5372" cy="6545"/>
          </a:xfrm>
        </p:grpSpPr>
        <p:sp>
          <p:nvSpPr>
            <p:cNvPr id="145" name="Rectangle 74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000">
                  <a:solidFill>
                    <a:schemeClr val="tx1"/>
                  </a:solidFill>
                </a:rPr>
                <a:t>0</a:t>
              </a:r>
              <a:endParaRPr lang="en-US" altLang="en-US" sz="1000">
                <a:solidFill>
                  <a:schemeClr val="tx1"/>
                </a:solidFill>
              </a:endParaRPr>
            </a:p>
          </p:txBody>
        </p:sp>
        <p:sp>
          <p:nvSpPr>
            <p:cNvPr id="14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altLang="en-US" sz="1200">
                  <a:solidFill>
                    <a:schemeClr val="tx1"/>
                  </a:solidFill>
                </a:rPr>
                <a:t>0</a:t>
              </a:r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147" name="Rectangle 76"/>
            <p:cNvSpPr>
              <a:spLocks noChangeArrowheads="true"/>
            </p:cNvSpPr>
            <p:nvPr/>
          </p:nvSpPr>
          <p:spPr bwMode="auto">
            <a:xfrm>
              <a:off x="2608" y="4386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8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49" name="Rectangle 78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0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2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1" name="Rectangle 80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2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3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3" name="Rectangle 74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4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5" name="Rectangle 76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6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5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7" name="Rectangle 78"/>
            <p:cNvSpPr>
              <a:spLocks noChangeArrowheads="true"/>
            </p:cNvSpPr>
            <p:nvPr/>
          </p:nvSpPr>
          <p:spPr bwMode="auto">
            <a:xfrm>
              <a:off x="2602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8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200">
                  <a:solidFill>
                    <a:schemeClr val="tx1"/>
                  </a:solidFill>
                  <a:sym typeface="+mn-ea"/>
                </a:rPr>
                <a:t>6</a:t>
              </a: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59" name="Rectangle 80"/>
            <p:cNvSpPr>
              <a:spLocks noChangeArrowheads="true"/>
            </p:cNvSpPr>
            <p:nvPr/>
          </p:nvSpPr>
          <p:spPr bwMode="auto">
            <a:xfrm>
              <a:off x="2610" y="9437"/>
              <a:ext cx="728" cy="65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7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0" name="Rectangle 81"/>
            <p:cNvSpPr>
              <a:spLocks noChangeArrowheads="true"/>
            </p:cNvSpPr>
            <p:nvPr/>
          </p:nvSpPr>
          <p:spPr bwMode="auto">
            <a:xfrm>
              <a:off x="2618" y="943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61" name="Line 20"/>
            <p:cNvSpPr>
              <a:spLocks noChangeShapeType="true"/>
            </p:cNvSpPr>
            <p:nvPr/>
          </p:nvSpPr>
          <p:spPr bwMode="auto">
            <a:xfrm>
              <a:off x="6046" y="5656"/>
              <a:ext cx="594" cy="22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2" name="Line 21"/>
            <p:cNvSpPr>
              <a:spLocks noChangeShapeType="true"/>
            </p:cNvSpPr>
            <p:nvPr/>
          </p:nvSpPr>
          <p:spPr bwMode="auto">
            <a:xfrm flipH="true">
              <a:off x="6046" y="6142"/>
              <a:ext cx="583" cy="13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3" name="Line 34"/>
            <p:cNvSpPr>
              <a:spLocks noChangeShapeType="true"/>
            </p:cNvSpPr>
            <p:nvPr/>
          </p:nvSpPr>
          <p:spPr bwMode="auto">
            <a:xfrm>
              <a:off x="468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4" name="Line 35"/>
            <p:cNvSpPr>
              <a:spLocks noChangeShapeType="true"/>
            </p:cNvSpPr>
            <p:nvPr/>
          </p:nvSpPr>
          <p:spPr bwMode="auto">
            <a:xfrm>
              <a:off x="4683" y="3987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5" name="Line 36"/>
            <p:cNvSpPr>
              <a:spLocks noChangeShapeType="true"/>
            </p:cNvSpPr>
            <p:nvPr/>
          </p:nvSpPr>
          <p:spPr bwMode="auto">
            <a:xfrm flipH="true">
              <a:off x="468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6" name="Line 37"/>
            <p:cNvSpPr>
              <a:spLocks noChangeShapeType="true"/>
            </p:cNvSpPr>
            <p:nvPr/>
          </p:nvSpPr>
          <p:spPr bwMode="auto">
            <a:xfrm>
              <a:off x="4683" y="4816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7" name="Line 38"/>
            <p:cNvSpPr>
              <a:spLocks noChangeShapeType="true"/>
            </p:cNvSpPr>
            <p:nvPr/>
          </p:nvSpPr>
          <p:spPr bwMode="auto">
            <a:xfrm flipV="true">
              <a:off x="4683" y="4011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8" name="Line 39"/>
            <p:cNvSpPr>
              <a:spLocks noChangeShapeType="true"/>
            </p:cNvSpPr>
            <p:nvPr/>
          </p:nvSpPr>
          <p:spPr bwMode="auto">
            <a:xfrm>
              <a:off x="4683" y="5688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69" name="Line 40"/>
            <p:cNvSpPr>
              <a:spLocks noChangeShapeType="true"/>
            </p:cNvSpPr>
            <p:nvPr/>
          </p:nvSpPr>
          <p:spPr bwMode="auto">
            <a:xfrm flipV="true">
              <a:off x="4683" y="4842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70" name="Line 41"/>
            <p:cNvSpPr>
              <a:spLocks noChangeShapeType="true"/>
            </p:cNvSpPr>
            <p:nvPr/>
          </p:nvSpPr>
          <p:spPr bwMode="auto">
            <a:xfrm flipV="true">
              <a:off x="4694" y="6529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6638" y="3978"/>
              <a:ext cx="728" cy="652"/>
              <a:chOff x="6593" y="3753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2" name="Rectangle 42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0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2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3" name="Rectangle 43"/>
              <p:cNvSpPr>
                <a:spLocks noChangeArrowheads="true"/>
              </p:cNvSpPr>
              <p:nvPr/>
            </p:nvSpPr>
            <p:spPr bwMode="auto">
              <a:xfrm>
                <a:off x="6593" y="3753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6638" y="5670"/>
              <a:ext cx="728" cy="652"/>
              <a:chOff x="6593" y="6247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175" name="Rectangle 48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c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e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176" name="Rectangle 49"/>
              <p:cNvSpPr>
                <a:spLocks noChangeArrowheads="true"/>
              </p:cNvSpPr>
              <p:nvPr/>
            </p:nvSpPr>
            <p:spPr bwMode="auto">
              <a:xfrm>
                <a:off x="6593" y="6247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77" name="Rectangle 50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0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4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78" name="Rectangle 51"/>
            <p:cNvSpPr>
              <a:spLocks noChangeArrowheads="true"/>
            </p:cNvSpPr>
            <p:nvPr/>
          </p:nvSpPr>
          <p:spPr bwMode="auto">
            <a:xfrm>
              <a:off x="5318" y="3543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9" name="Rectangle 52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0" name="Rectangle 53"/>
            <p:cNvSpPr>
              <a:spLocks noChangeArrowheads="true"/>
            </p:cNvSpPr>
            <p:nvPr/>
          </p:nvSpPr>
          <p:spPr bwMode="auto">
            <a:xfrm>
              <a:off x="5318" y="4375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1" name="Rectangle 54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2" name="Rectangle 55"/>
            <p:cNvSpPr>
              <a:spLocks noChangeArrowheads="true"/>
            </p:cNvSpPr>
            <p:nvPr/>
          </p:nvSpPr>
          <p:spPr bwMode="auto">
            <a:xfrm>
              <a:off x="5318" y="5210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3" name="Rectangle 56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4" name="Rectangle 57"/>
            <p:cNvSpPr>
              <a:spLocks noChangeArrowheads="true"/>
            </p:cNvSpPr>
            <p:nvPr/>
          </p:nvSpPr>
          <p:spPr bwMode="auto">
            <a:xfrm>
              <a:off x="5318" y="6037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5" name="Rectangle 74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6" name="Rectangle 75"/>
            <p:cNvSpPr>
              <a:spLocks noChangeArrowheads="true"/>
            </p:cNvSpPr>
            <p:nvPr/>
          </p:nvSpPr>
          <p:spPr bwMode="auto">
            <a:xfrm>
              <a:off x="3958" y="3543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7" name="Rectangle 76"/>
            <p:cNvSpPr>
              <a:spLocks noChangeArrowheads="true"/>
            </p:cNvSpPr>
            <p:nvPr/>
          </p:nvSpPr>
          <p:spPr bwMode="auto">
            <a:xfrm>
              <a:off x="3958" y="4386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88" name="Rectangle 77"/>
            <p:cNvSpPr>
              <a:spLocks noChangeArrowheads="true"/>
            </p:cNvSpPr>
            <p:nvPr/>
          </p:nvSpPr>
          <p:spPr bwMode="auto">
            <a:xfrm>
              <a:off x="3958" y="4375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9" name="Rectangle 78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0" name="Rectangle 79"/>
            <p:cNvSpPr>
              <a:spLocks noChangeArrowheads="true"/>
            </p:cNvSpPr>
            <p:nvPr/>
          </p:nvSpPr>
          <p:spPr bwMode="auto">
            <a:xfrm>
              <a:off x="3958" y="5208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1" name="Rectangle 80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192" name="Rectangle 81"/>
            <p:cNvSpPr>
              <a:spLocks noChangeArrowheads="true"/>
            </p:cNvSpPr>
            <p:nvPr/>
          </p:nvSpPr>
          <p:spPr bwMode="auto">
            <a:xfrm>
              <a:off x="3966" y="6042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Line 82"/>
            <p:cNvSpPr>
              <a:spLocks noChangeShapeType="true"/>
            </p:cNvSpPr>
            <p:nvPr/>
          </p:nvSpPr>
          <p:spPr bwMode="auto">
            <a:xfrm flipH="true">
              <a:off x="2308" y="377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4" name="Line 84"/>
            <p:cNvSpPr>
              <a:spLocks noChangeShapeType="true"/>
            </p:cNvSpPr>
            <p:nvPr/>
          </p:nvSpPr>
          <p:spPr bwMode="auto">
            <a:xfrm flipH="true">
              <a:off x="2305" y="460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5" name="Line 86"/>
            <p:cNvSpPr>
              <a:spLocks noChangeShapeType="true"/>
            </p:cNvSpPr>
            <p:nvPr/>
          </p:nvSpPr>
          <p:spPr bwMode="auto">
            <a:xfrm flipH="true">
              <a:off x="2300" y="545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6" name="Line 88"/>
            <p:cNvSpPr>
              <a:spLocks noChangeShapeType="true"/>
            </p:cNvSpPr>
            <p:nvPr/>
          </p:nvSpPr>
          <p:spPr bwMode="auto">
            <a:xfrm flipH="true">
              <a:off x="2305" y="627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7" name="Line 90"/>
            <p:cNvSpPr>
              <a:spLocks noChangeShapeType="true"/>
            </p:cNvSpPr>
            <p:nvPr/>
          </p:nvSpPr>
          <p:spPr bwMode="auto">
            <a:xfrm flipH="true">
              <a:off x="7366" y="4315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8" name="Line 96"/>
            <p:cNvSpPr>
              <a:spLocks noChangeShapeType="true"/>
            </p:cNvSpPr>
            <p:nvPr/>
          </p:nvSpPr>
          <p:spPr bwMode="auto">
            <a:xfrm flipH="true">
              <a:off x="7366" y="602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199" name="Line 20"/>
            <p:cNvSpPr>
              <a:spLocks noChangeShapeType="true"/>
            </p:cNvSpPr>
            <p:nvPr/>
          </p:nvSpPr>
          <p:spPr bwMode="auto">
            <a:xfrm>
              <a:off x="6046" y="3981"/>
              <a:ext cx="594" cy="18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02" name="Line 21"/>
            <p:cNvSpPr>
              <a:spLocks noChangeShapeType="true"/>
            </p:cNvSpPr>
            <p:nvPr/>
          </p:nvSpPr>
          <p:spPr bwMode="auto">
            <a:xfrm flipH="true">
              <a:off x="6046" y="4421"/>
              <a:ext cx="583" cy="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3" name="Line 20"/>
            <p:cNvSpPr>
              <a:spLocks noChangeShapeType="true"/>
            </p:cNvSpPr>
            <p:nvPr/>
          </p:nvSpPr>
          <p:spPr bwMode="auto">
            <a:xfrm>
              <a:off x="6040" y="9051"/>
              <a:ext cx="589" cy="2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4" name="Line 21"/>
            <p:cNvSpPr>
              <a:spLocks noChangeShapeType="true"/>
            </p:cNvSpPr>
            <p:nvPr/>
          </p:nvSpPr>
          <p:spPr bwMode="auto">
            <a:xfrm flipH="true">
              <a:off x="6040" y="9522"/>
              <a:ext cx="600" cy="22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5" name="Line 34"/>
            <p:cNvSpPr>
              <a:spLocks noChangeShapeType="true"/>
            </p:cNvSpPr>
            <p:nvPr/>
          </p:nvSpPr>
          <p:spPr bwMode="auto">
            <a:xfrm>
              <a:off x="4677" y="7123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16" name="Line 35"/>
            <p:cNvSpPr>
              <a:spLocks noChangeShapeType="true"/>
            </p:cNvSpPr>
            <p:nvPr/>
          </p:nvSpPr>
          <p:spPr bwMode="auto">
            <a:xfrm>
              <a:off x="4677" y="7382"/>
              <a:ext cx="637" cy="142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6" name="Line 36"/>
            <p:cNvSpPr>
              <a:spLocks noChangeShapeType="true"/>
            </p:cNvSpPr>
            <p:nvPr/>
          </p:nvSpPr>
          <p:spPr bwMode="auto">
            <a:xfrm flipH="true">
              <a:off x="4677" y="7993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38" name="Line 37"/>
            <p:cNvSpPr>
              <a:spLocks noChangeShapeType="true"/>
            </p:cNvSpPr>
            <p:nvPr/>
          </p:nvSpPr>
          <p:spPr bwMode="auto">
            <a:xfrm>
              <a:off x="4677" y="8211"/>
              <a:ext cx="637" cy="1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0" name="Line 38"/>
            <p:cNvSpPr>
              <a:spLocks noChangeShapeType="true"/>
            </p:cNvSpPr>
            <p:nvPr/>
          </p:nvSpPr>
          <p:spPr bwMode="auto">
            <a:xfrm flipV="true">
              <a:off x="4677" y="7406"/>
              <a:ext cx="636" cy="140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2" name="Line 39"/>
            <p:cNvSpPr>
              <a:spLocks noChangeShapeType="true"/>
            </p:cNvSpPr>
            <p:nvPr/>
          </p:nvSpPr>
          <p:spPr bwMode="auto">
            <a:xfrm>
              <a:off x="467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4" name="Line 40"/>
            <p:cNvSpPr>
              <a:spLocks noChangeShapeType="true"/>
            </p:cNvSpPr>
            <p:nvPr/>
          </p:nvSpPr>
          <p:spPr bwMode="auto">
            <a:xfrm flipV="true">
              <a:off x="4677" y="8237"/>
              <a:ext cx="637" cy="142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45" name="Line 41"/>
            <p:cNvSpPr>
              <a:spLocks noChangeShapeType="true"/>
            </p:cNvSpPr>
            <p:nvPr/>
          </p:nvSpPr>
          <p:spPr bwMode="auto">
            <a:xfrm flipV="true">
              <a:off x="468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grpSp>
          <p:nvGrpSpPr>
            <p:cNvPr id="246" name="Group 245"/>
            <p:cNvGrpSpPr/>
            <p:nvPr/>
          </p:nvGrpSpPr>
          <p:grpSpPr>
            <a:xfrm>
              <a:off x="6632" y="7362"/>
              <a:ext cx="728" cy="655"/>
              <a:chOff x="6587" y="7148"/>
              <a:chExt cx="728" cy="655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47" name="Rectangle 42"/>
              <p:cNvSpPr>
                <a:spLocks noChangeArrowheads="true"/>
              </p:cNvSpPr>
              <p:nvPr/>
            </p:nvSpPr>
            <p:spPr bwMode="auto">
              <a:xfrm>
                <a:off x="6587" y="7151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1000">
                    <a:solidFill>
                      <a:schemeClr val="tx1"/>
                    </a:solidFill>
                    <a:sym typeface="+mn-ea"/>
                  </a:rPr>
                  <a:t>3</a:t>
                </a:r>
                <a:endParaRPr lang="en-US" altLang="en-US" sz="10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48" name="Rectangle 43"/>
              <p:cNvSpPr>
                <a:spLocks noChangeArrowheads="true"/>
              </p:cNvSpPr>
              <p:nvPr/>
            </p:nvSpPr>
            <p:spPr bwMode="auto">
              <a:xfrm>
                <a:off x="6587" y="7148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2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9" name="Group 248"/>
            <p:cNvGrpSpPr/>
            <p:nvPr/>
          </p:nvGrpSpPr>
          <p:grpSpPr>
            <a:xfrm>
              <a:off x="6632" y="9057"/>
              <a:ext cx="728" cy="652"/>
              <a:chOff x="6587" y="9642"/>
              <a:chExt cx="728" cy="652"/>
            </a:xfrm>
            <a:solidFill>
              <a:schemeClr val="accent1">
                <a:lumMod val="20000"/>
                <a:lumOff val="80000"/>
              </a:schemeClr>
            </a:solidFill>
          </p:grpSpPr>
          <p:sp>
            <p:nvSpPr>
              <p:cNvPr id="251" name="Rectangle 48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false" compatLnSpc="true">
                <a:noAutofit/>
              </a:bodyPr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d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  <a:p>
                <a:pPr lvl="0" algn="l">
                  <a:buClrTx/>
                  <a:buSzTx/>
                  <a:buFontTx/>
                </a:pPr>
                <a:r>
                  <a:rPr lang="en-US" altLang="en-US" sz="900">
                    <a:solidFill>
                      <a:schemeClr val="tx1"/>
                    </a:solidFill>
                    <a:sym typeface="+mn-ea"/>
                  </a:rPr>
                  <a:t>f</a:t>
                </a:r>
                <a:endParaRPr lang="en-US" altLang="en-US" sz="900">
                  <a:solidFill>
                    <a:schemeClr val="tx1"/>
                  </a:solidFill>
                  <a:sym typeface="+mn-ea"/>
                </a:endParaRPr>
              </a:p>
            </p:txBody>
          </p:sp>
          <p:sp>
            <p:nvSpPr>
              <p:cNvPr id="254" name="Rectangle 49"/>
              <p:cNvSpPr>
                <a:spLocks noChangeArrowheads="true"/>
              </p:cNvSpPr>
              <p:nvPr/>
            </p:nvSpPr>
            <p:spPr bwMode="auto">
              <a:xfrm>
                <a:off x="6587" y="9642"/>
                <a:ext cx="728" cy="653"/>
              </a:xfrm>
              <a:prstGeom prst="rect">
                <a:avLst/>
              </a:prstGeom>
              <a:grpFill/>
              <a:ln w="31750" cap="rnd">
                <a:solidFill>
                  <a:srgbClr val="00000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false" compatLnSpc="true"/>
              <a:p>
                <a:endParaRPr lang="en-US" altLang="en-US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55" name="Rectangle 50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6" name="Rectangle 51"/>
            <p:cNvSpPr>
              <a:spLocks noChangeArrowheads="true"/>
            </p:cNvSpPr>
            <p:nvPr/>
          </p:nvSpPr>
          <p:spPr bwMode="auto">
            <a:xfrm>
              <a:off x="5312" y="6938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7" name="Rectangle 52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58" name="Rectangle 53"/>
            <p:cNvSpPr>
              <a:spLocks noChangeArrowheads="true"/>
            </p:cNvSpPr>
            <p:nvPr/>
          </p:nvSpPr>
          <p:spPr bwMode="auto">
            <a:xfrm>
              <a:off x="5312" y="7770"/>
              <a:ext cx="728" cy="65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9" name="Rectangle 54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0" name="Rectangle 55"/>
            <p:cNvSpPr>
              <a:spLocks noChangeArrowheads="true"/>
            </p:cNvSpPr>
            <p:nvPr/>
          </p:nvSpPr>
          <p:spPr bwMode="auto">
            <a:xfrm>
              <a:off x="5312" y="8605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1" name="Rectangle 56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b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  <a:p>
              <a:pPr lvl="0" algn="l">
                <a:buClrTx/>
                <a:buSzTx/>
                <a:buFontTx/>
              </a:pPr>
              <a:r>
                <a:rPr lang="en-US" altLang="en-US" sz="1000">
                  <a:solidFill>
                    <a:schemeClr val="tx1"/>
                  </a:solidFill>
                  <a:sym typeface="+mn-ea"/>
                </a:rPr>
                <a:t>f</a:t>
              </a: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2" name="Rectangle 57"/>
            <p:cNvSpPr>
              <a:spLocks noChangeArrowheads="true"/>
            </p:cNvSpPr>
            <p:nvPr/>
          </p:nvSpPr>
          <p:spPr bwMode="auto">
            <a:xfrm>
              <a:off x="5312" y="9432"/>
              <a:ext cx="728" cy="65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3" name="Rectangle 74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4" name="Rectangle 75"/>
            <p:cNvSpPr>
              <a:spLocks noChangeArrowheads="true"/>
            </p:cNvSpPr>
            <p:nvPr/>
          </p:nvSpPr>
          <p:spPr bwMode="auto">
            <a:xfrm>
              <a:off x="3952" y="6938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5" name="Rectangle 76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6" name="Rectangle 77"/>
            <p:cNvSpPr>
              <a:spLocks noChangeArrowheads="true"/>
            </p:cNvSpPr>
            <p:nvPr/>
          </p:nvSpPr>
          <p:spPr bwMode="auto">
            <a:xfrm>
              <a:off x="3952" y="7770"/>
              <a:ext cx="724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7" name="Rectangle 78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68" name="Rectangle 79"/>
            <p:cNvSpPr>
              <a:spLocks noChangeArrowheads="true"/>
            </p:cNvSpPr>
            <p:nvPr/>
          </p:nvSpPr>
          <p:spPr bwMode="auto">
            <a:xfrm>
              <a:off x="3952" y="8603"/>
              <a:ext cx="724" cy="647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269" name="Rectangle 80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0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0" name="Rectangle 81"/>
            <p:cNvSpPr>
              <a:spLocks noChangeArrowheads="true"/>
            </p:cNvSpPr>
            <p:nvPr/>
          </p:nvSpPr>
          <p:spPr bwMode="auto">
            <a:xfrm>
              <a:off x="3960" y="9437"/>
              <a:ext cx="728" cy="651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1" name="Line 82"/>
            <p:cNvSpPr>
              <a:spLocks noChangeShapeType="true"/>
            </p:cNvSpPr>
            <p:nvPr/>
          </p:nvSpPr>
          <p:spPr bwMode="auto">
            <a:xfrm flipH="true">
              <a:off x="2302" y="717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2" name="Line 84"/>
            <p:cNvSpPr>
              <a:spLocks noChangeShapeType="true"/>
            </p:cNvSpPr>
            <p:nvPr/>
          </p:nvSpPr>
          <p:spPr bwMode="auto">
            <a:xfrm flipH="true">
              <a:off x="2299" y="7999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3" name="Line 86"/>
            <p:cNvSpPr>
              <a:spLocks noChangeShapeType="true"/>
            </p:cNvSpPr>
            <p:nvPr/>
          </p:nvSpPr>
          <p:spPr bwMode="auto">
            <a:xfrm flipH="true">
              <a:off x="2294" y="884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4" name="Line 88"/>
            <p:cNvSpPr>
              <a:spLocks noChangeShapeType="true"/>
            </p:cNvSpPr>
            <p:nvPr/>
          </p:nvSpPr>
          <p:spPr bwMode="auto">
            <a:xfrm flipH="true">
              <a:off x="2313" y="966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5" name="Line 90"/>
            <p:cNvSpPr>
              <a:spLocks noChangeShapeType="true"/>
            </p:cNvSpPr>
            <p:nvPr/>
          </p:nvSpPr>
          <p:spPr bwMode="auto">
            <a:xfrm flipH="true">
              <a:off x="7359" y="7680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6" name="Line 97"/>
            <p:cNvSpPr>
              <a:spLocks noChangeShapeType="true"/>
            </p:cNvSpPr>
            <p:nvPr/>
          </p:nvSpPr>
          <p:spPr bwMode="auto">
            <a:xfrm flipH="true">
              <a:off x="7359" y="9387"/>
              <a:ext cx="3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7" name="Line 20"/>
            <p:cNvSpPr>
              <a:spLocks noChangeShapeType="true"/>
            </p:cNvSpPr>
            <p:nvPr/>
          </p:nvSpPr>
          <p:spPr bwMode="auto">
            <a:xfrm>
              <a:off x="6040" y="7376"/>
              <a:ext cx="599" cy="21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8" name="Line 21"/>
            <p:cNvSpPr>
              <a:spLocks noChangeShapeType="true"/>
            </p:cNvSpPr>
            <p:nvPr/>
          </p:nvSpPr>
          <p:spPr bwMode="auto">
            <a:xfrm flipH="true">
              <a:off x="6040" y="7817"/>
              <a:ext cx="600" cy="17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79" name="Line 34"/>
            <p:cNvSpPr>
              <a:spLocks noChangeShapeType="true"/>
            </p:cNvSpPr>
            <p:nvPr/>
          </p:nvSpPr>
          <p:spPr bwMode="auto">
            <a:xfrm>
              <a:off x="3333" y="3728"/>
              <a:ext cx="634" cy="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0" name="Line 35"/>
            <p:cNvSpPr>
              <a:spLocks noChangeShapeType="true"/>
            </p:cNvSpPr>
            <p:nvPr/>
          </p:nvSpPr>
          <p:spPr bwMode="auto">
            <a:xfrm>
              <a:off x="3333" y="3987"/>
              <a:ext cx="625" cy="314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1" name="Line 36"/>
            <p:cNvSpPr>
              <a:spLocks noChangeShapeType="true"/>
            </p:cNvSpPr>
            <p:nvPr/>
          </p:nvSpPr>
          <p:spPr bwMode="auto">
            <a:xfrm flipH="true">
              <a:off x="3333" y="4598"/>
              <a:ext cx="634" cy="6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2" name="Line 37"/>
            <p:cNvSpPr>
              <a:spLocks noChangeShapeType="true"/>
            </p:cNvSpPr>
            <p:nvPr/>
          </p:nvSpPr>
          <p:spPr bwMode="auto">
            <a:xfrm>
              <a:off x="3333" y="4816"/>
              <a:ext cx="625" cy="3177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3" name="Line 38"/>
            <p:cNvSpPr>
              <a:spLocks noChangeShapeType="true"/>
            </p:cNvSpPr>
            <p:nvPr/>
          </p:nvSpPr>
          <p:spPr bwMode="auto">
            <a:xfrm flipV="true">
              <a:off x="3333" y="5412"/>
              <a:ext cx="63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4" name="Line 39"/>
            <p:cNvSpPr>
              <a:spLocks noChangeShapeType="true"/>
            </p:cNvSpPr>
            <p:nvPr/>
          </p:nvSpPr>
          <p:spPr bwMode="auto">
            <a:xfrm>
              <a:off x="3333" y="5688"/>
              <a:ext cx="637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5" name="Line 40"/>
            <p:cNvSpPr>
              <a:spLocks noChangeShapeType="true"/>
            </p:cNvSpPr>
            <p:nvPr/>
          </p:nvSpPr>
          <p:spPr bwMode="auto">
            <a:xfrm>
              <a:off x="3333" y="6269"/>
              <a:ext cx="619" cy="1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6" name="Line 41"/>
            <p:cNvSpPr>
              <a:spLocks noChangeShapeType="true"/>
            </p:cNvSpPr>
            <p:nvPr/>
          </p:nvSpPr>
          <p:spPr bwMode="auto">
            <a:xfrm>
              <a:off x="3344" y="6530"/>
              <a:ext cx="608" cy="314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7" name="Line 34"/>
            <p:cNvSpPr>
              <a:spLocks noChangeShapeType="true"/>
            </p:cNvSpPr>
            <p:nvPr/>
          </p:nvSpPr>
          <p:spPr bwMode="auto">
            <a:xfrm flipV="true">
              <a:off x="3327" y="3981"/>
              <a:ext cx="625" cy="314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8" name="Line 35"/>
            <p:cNvSpPr>
              <a:spLocks noChangeShapeType="true"/>
            </p:cNvSpPr>
            <p:nvPr/>
          </p:nvSpPr>
          <p:spPr bwMode="auto">
            <a:xfrm>
              <a:off x="3327" y="7382"/>
              <a:ext cx="625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9" name="Line 36"/>
            <p:cNvSpPr>
              <a:spLocks noChangeShapeType="true"/>
            </p:cNvSpPr>
            <p:nvPr/>
          </p:nvSpPr>
          <p:spPr bwMode="auto">
            <a:xfrm flipH="true">
              <a:off x="3327" y="4818"/>
              <a:ext cx="634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0" name="Line 37"/>
            <p:cNvSpPr>
              <a:spLocks noChangeShapeType="true"/>
            </p:cNvSpPr>
            <p:nvPr/>
          </p:nvSpPr>
          <p:spPr bwMode="auto">
            <a:xfrm>
              <a:off x="3327" y="8211"/>
              <a:ext cx="637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1" name="Line 38"/>
            <p:cNvSpPr>
              <a:spLocks noChangeShapeType="true"/>
            </p:cNvSpPr>
            <p:nvPr/>
          </p:nvSpPr>
          <p:spPr bwMode="auto">
            <a:xfrm flipV="true">
              <a:off x="3327" y="5649"/>
              <a:ext cx="642" cy="315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2" name="Line 39"/>
            <p:cNvSpPr>
              <a:spLocks noChangeShapeType="true"/>
            </p:cNvSpPr>
            <p:nvPr/>
          </p:nvSpPr>
          <p:spPr bwMode="auto">
            <a:xfrm>
              <a:off x="3327" y="9083"/>
              <a:ext cx="633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40"/>
            <p:cNvSpPr>
              <a:spLocks noChangeShapeType="true"/>
            </p:cNvSpPr>
            <p:nvPr/>
          </p:nvSpPr>
          <p:spPr bwMode="auto">
            <a:xfrm flipV="true">
              <a:off x="3327" y="6483"/>
              <a:ext cx="625" cy="318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41"/>
            <p:cNvSpPr>
              <a:spLocks noChangeShapeType="true"/>
            </p:cNvSpPr>
            <p:nvPr/>
          </p:nvSpPr>
          <p:spPr bwMode="auto">
            <a:xfrm flipV="true">
              <a:off x="3338" y="9924"/>
              <a:ext cx="626" cy="1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Rectangle 75"/>
            <p:cNvSpPr>
              <a:spLocks noChangeArrowheads="true"/>
            </p:cNvSpPr>
            <p:nvPr/>
          </p:nvSpPr>
          <p:spPr bwMode="auto">
            <a:xfrm>
              <a:off x="2608" y="3543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1200">
                <a:solidFill>
                  <a:schemeClr val="tx1"/>
                </a:solidFill>
              </a:endParaRPr>
            </a:p>
          </p:txBody>
        </p:sp>
        <p:sp>
          <p:nvSpPr>
            <p:cNvPr id="297" name="Rectangle 77"/>
            <p:cNvSpPr>
              <a:spLocks noChangeArrowheads="true"/>
            </p:cNvSpPr>
            <p:nvPr/>
          </p:nvSpPr>
          <p:spPr bwMode="auto">
            <a:xfrm>
              <a:off x="2608" y="4375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8" name="Rectangle 79"/>
            <p:cNvSpPr>
              <a:spLocks noChangeArrowheads="true"/>
            </p:cNvSpPr>
            <p:nvPr/>
          </p:nvSpPr>
          <p:spPr bwMode="auto">
            <a:xfrm>
              <a:off x="2608" y="5208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99" name="Rectangle 81"/>
            <p:cNvSpPr>
              <a:spLocks noChangeArrowheads="true"/>
            </p:cNvSpPr>
            <p:nvPr/>
          </p:nvSpPr>
          <p:spPr bwMode="auto">
            <a:xfrm>
              <a:off x="2616" y="6042"/>
              <a:ext cx="728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0" name="Rectangle 75"/>
            <p:cNvSpPr>
              <a:spLocks noChangeArrowheads="true"/>
            </p:cNvSpPr>
            <p:nvPr/>
          </p:nvSpPr>
          <p:spPr bwMode="auto">
            <a:xfrm>
              <a:off x="2602" y="6938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1" name="Rectangle 77"/>
            <p:cNvSpPr>
              <a:spLocks noChangeArrowheads="true"/>
            </p:cNvSpPr>
            <p:nvPr/>
          </p:nvSpPr>
          <p:spPr bwMode="auto">
            <a:xfrm>
              <a:off x="2602" y="7770"/>
              <a:ext cx="724" cy="65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04" name="Rectangle 79"/>
            <p:cNvSpPr>
              <a:spLocks noChangeArrowheads="true"/>
            </p:cNvSpPr>
            <p:nvPr/>
          </p:nvSpPr>
          <p:spPr bwMode="auto">
            <a:xfrm>
              <a:off x="2618" y="8603"/>
              <a:ext cx="724" cy="6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</p:grpSp>
      <p:grpSp>
        <p:nvGrpSpPr>
          <p:cNvPr id="381" name="Group 380"/>
          <p:cNvGrpSpPr/>
          <p:nvPr/>
        </p:nvGrpSpPr>
        <p:grpSpPr>
          <a:xfrm>
            <a:off x="235585" y="5433060"/>
            <a:ext cx="6120130" cy="1034415"/>
            <a:chOff x="211" y="7736"/>
            <a:chExt cx="9638" cy="1629"/>
          </a:xfrm>
        </p:grpSpPr>
        <p:sp>
          <p:nvSpPr>
            <p:cNvPr id="49" name="Rectangle 80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0" name="Rectangle 81"/>
            <p:cNvSpPr>
              <a:spLocks noChangeArrowheads="true"/>
            </p:cNvSpPr>
            <p:nvPr/>
          </p:nvSpPr>
          <p:spPr bwMode="auto">
            <a:xfrm>
              <a:off x="7754" y="7736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51" name="Line 87"/>
            <p:cNvSpPr>
              <a:spLocks noChangeShapeType="true"/>
            </p:cNvSpPr>
            <p:nvPr/>
          </p:nvSpPr>
          <p:spPr bwMode="auto">
            <a:xfrm flipH="true" flipV="true">
              <a:off x="7777" y="790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2" name="Line 87"/>
            <p:cNvSpPr>
              <a:spLocks noChangeShapeType="true"/>
            </p:cNvSpPr>
            <p:nvPr/>
          </p:nvSpPr>
          <p:spPr bwMode="auto">
            <a:xfrm flipH="true">
              <a:off x="7771" y="7894"/>
              <a:ext cx="592" cy="2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3" name="Rectangle 76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Rectangle 77"/>
            <p:cNvSpPr>
              <a:spLocks noChangeArrowheads="true"/>
            </p:cNvSpPr>
            <p:nvPr/>
          </p:nvSpPr>
          <p:spPr bwMode="auto">
            <a:xfrm>
              <a:off x="1686" y="7760"/>
              <a:ext cx="615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5" name="Line 87"/>
            <p:cNvSpPr>
              <a:spLocks noChangeShapeType="true"/>
            </p:cNvSpPr>
            <p:nvPr/>
          </p:nvSpPr>
          <p:spPr bwMode="auto">
            <a:xfrm flipH="true" flipV="true">
              <a:off x="1680" y="7916"/>
              <a:ext cx="621" cy="1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6" name="Line 87"/>
            <p:cNvSpPr>
              <a:spLocks noChangeShapeType="true"/>
            </p:cNvSpPr>
            <p:nvPr/>
          </p:nvSpPr>
          <p:spPr bwMode="auto">
            <a:xfrm flipH="true" flipV="true">
              <a:off x="1701" y="8146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7" name="Rectangle 46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58" name="Rectangle 47"/>
            <p:cNvSpPr>
              <a:spLocks noChangeArrowheads="true"/>
            </p:cNvSpPr>
            <p:nvPr/>
          </p:nvSpPr>
          <p:spPr bwMode="auto">
            <a:xfrm>
              <a:off x="3502" y="7747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9" name="Line 87"/>
            <p:cNvSpPr>
              <a:spLocks noChangeShapeType="true"/>
            </p:cNvSpPr>
            <p:nvPr/>
          </p:nvSpPr>
          <p:spPr bwMode="auto">
            <a:xfrm flipH="true" flipV="true">
              <a:off x="3519" y="7921"/>
              <a:ext cx="600" cy="26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0" name="Line 87"/>
            <p:cNvSpPr>
              <a:spLocks noChangeShapeType="true"/>
            </p:cNvSpPr>
            <p:nvPr/>
          </p:nvSpPr>
          <p:spPr bwMode="auto">
            <a:xfrm flipH="true" flipV="true">
              <a:off x="3528" y="7927"/>
              <a:ext cx="601" cy="9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1" name="Rectangle 52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62" name="Rectangle 53"/>
            <p:cNvSpPr>
              <a:spLocks noChangeArrowheads="true"/>
            </p:cNvSpPr>
            <p:nvPr/>
          </p:nvSpPr>
          <p:spPr bwMode="auto">
            <a:xfrm>
              <a:off x="5632" y="7759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Line 87"/>
            <p:cNvSpPr>
              <a:spLocks noChangeShapeType="true"/>
            </p:cNvSpPr>
            <p:nvPr/>
          </p:nvSpPr>
          <p:spPr bwMode="auto">
            <a:xfrm flipH="true" flipV="true">
              <a:off x="5632" y="8154"/>
              <a:ext cx="618" cy="1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4" name="Line 87"/>
            <p:cNvSpPr>
              <a:spLocks noChangeShapeType="true"/>
            </p:cNvSpPr>
            <p:nvPr/>
          </p:nvSpPr>
          <p:spPr bwMode="auto">
            <a:xfrm flipH="true">
              <a:off x="5631" y="7949"/>
              <a:ext cx="601" cy="205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5" name="Text Box 64"/>
            <p:cNvSpPr txBox="true"/>
            <p:nvPr/>
          </p:nvSpPr>
          <p:spPr>
            <a:xfrm>
              <a:off x="211" y="8391"/>
              <a:ext cx="963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10              00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11 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 01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9" name="Text Box 108"/>
            <p:cNvSpPr txBox="true"/>
            <p:nvPr/>
          </p:nvSpPr>
          <p:spPr>
            <a:xfrm>
              <a:off x="1116" y="8831"/>
              <a:ext cx="7892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Through   Multicast-low  Multicast-high Swtich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341" name="Line 88"/>
            <p:cNvSpPr>
              <a:spLocks noChangeShapeType="true"/>
            </p:cNvSpPr>
            <p:nvPr/>
          </p:nvSpPr>
          <p:spPr bwMode="auto">
            <a:xfrm flipH="true">
              <a:off x="8377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Line 88"/>
            <p:cNvSpPr>
              <a:spLocks noChangeShapeType="true"/>
            </p:cNvSpPr>
            <p:nvPr/>
          </p:nvSpPr>
          <p:spPr bwMode="auto">
            <a:xfrm flipH="true">
              <a:off x="8377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Line 88"/>
            <p:cNvSpPr>
              <a:spLocks noChangeShapeType="true"/>
            </p:cNvSpPr>
            <p:nvPr/>
          </p:nvSpPr>
          <p:spPr bwMode="auto">
            <a:xfrm flipH="true">
              <a:off x="7451" y="78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Line 88"/>
            <p:cNvSpPr>
              <a:spLocks noChangeShapeType="true"/>
            </p:cNvSpPr>
            <p:nvPr/>
          </p:nvSpPr>
          <p:spPr bwMode="auto">
            <a:xfrm flipH="true">
              <a:off x="7451" y="8155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Line 88"/>
            <p:cNvSpPr>
              <a:spLocks noChangeShapeType="true"/>
            </p:cNvSpPr>
            <p:nvPr/>
          </p:nvSpPr>
          <p:spPr bwMode="auto">
            <a:xfrm flipH="true">
              <a:off x="6250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Line 88"/>
            <p:cNvSpPr>
              <a:spLocks noChangeShapeType="true"/>
            </p:cNvSpPr>
            <p:nvPr/>
          </p:nvSpPr>
          <p:spPr bwMode="auto">
            <a:xfrm flipH="true">
              <a:off x="6250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Line 88"/>
            <p:cNvSpPr>
              <a:spLocks noChangeShapeType="true"/>
            </p:cNvSpPr>
            <p:nvPr/>
          </p:nvSpPr>
          <p:spPr bwMode="auto">
            <a:xfrm flipH="true">
              <a:off x="532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Line 88"/>
            <p:cNvSpPr>
              <a:spLocks noChangeShapeType="true"/>
            </p:cNvSpPr>
            <p:nvPr/>
          </p:nvSpPr>
          <p:spPr bwMode="auto">
            <a:xfrm flipH="true">
              <a:off x="532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Line 88"/>
            <p:cNvSpPr>
              <a:spLocks noChangeShapeType="true"/>
            </p:cNvSpPr>
            <p:nvPr/>
          </p:nvSpPr>
          <p:spPr bwMode="auto">
            <a:xfrm flipH="true">
              <a:off x="411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Line 88"/>
            <p:cNvSpPr>
              <a:spLocks noChangeShapeType="true"/>
            </p:cNvSpPr>
            <p:nvPr/>
          </p:nvSpPr>
          <p:spPr bwMode="auto">
            <a:xfrm flipH="true">
              <a:off x="411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Line 88"/>
            <p:cNvSpPr>
              <a:spLocks noChangeShapeType="true"/>
            </p:cNvSpPr>
            <p:nvPr/>
          </p:nvSpPr>
          <p:spPr bwMode="auto">
            <a:xfrm flipH="true">
              <a:off x="3199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Line 88"/>
            <p:cNvSpPr>
              <a:spLocks noChangeShapeType="true"/>
            </p:cNvSpPr>
            <p:nvPr/>
          </p:nvSpPr>
          <p:spPr bwMode="auto">
            <a:xfrm flipH="true">
              <a:off x="319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Line 88"/>
            <p:cNvSpPr>
              <a:spLocks noChangeShapeType="true"/>
            </p:cNvSpPr>
            <p:nvPr/>
          </p:nvSpPr>
          <p:spPr bwMode="auto">
            <a:xfrm flipH="true">
              <a:off x="2302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Line 88"/>
            <p:cNvSpPr>
              <a:spLocks noChangeShapeType="true"/>
            </p:cNvSpPr>
            <p:nvPr/>
          </p:nvSpPr>
          <p:spPr bwMode="auto">
            <a:xfrm flipH="true">
              <a:off x="2302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Line 88"/>
            <p:cNvSpPr>
              <a:spLocks noChangeShapeType="true"/>
            </p:cNvSpPr>
            <p:nvPr/>
          </p:nvSpPr>
          <p:spPr bwMode="auto">
            <a:xfrm flipH="true">
              <a:off x="1377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80" name="Line 88"/>
            <p:cNvSpPr>
              <a:spLocks noChangeShapeType="true"/>
            </p:cNvSpPr>
            <p:nvPr/>
          </p:nvSpPr>
          <p:spPr bwMode="auto">
            <a:xfrm flipH="true">
              <a:off x="1377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38" name="Group 437"/>
          <p:cNvGrpSpPr/>
          <p:nvPr/>
        </p:nvGrpSpPr>
        <p:grpSpPr>
          <a:xfrm>
            <a:off x="6265545" y="5433060"/>
            <a:ext cx="4237355" cy="1036320"/>
            <a:chOff x="9334" y="7733"/>
            <a:chExt cx="6673" cy="1632"/>
          </a:xfrm>
        </p:grpSpPr>
        <p:sp>
          <p:nvSpPr>
            <p:cNvPr id="3" name="Rectangle 81"/>
            <p:cNvSpPr>
              <a:spLocks noChangeArrowheads="true"/>
            </p:cNvSpPr>
            <p:nvPr/>
          </p:nvSpPr>
          <p:spPr bwMode="auto">
            <a:xfrm>
              <a:off x="10829" y="7733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27" name="Line 87"/>
            <p:cNvSpPr>
              <a:spLocks noChangeShapeType="true"/>
            </p:cNvSpPr>
            <p:nvPr/>
          </p:nvSpPr>
          <p:spPr bwMode="auto">
            <a:xfrm flipH="true">
              <a:off x="10856" y="7877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8" name="Line 87"/>
            <p:cNvSpPr>
              <a:spLocks noChangeShapeType="true"/>
            </p:cNvSpPr>
            <p:nvPr/>
          </p:nvSpPr>
          <p:spPr bwMode="auto">
            <a:xfrm flipH="true" flipV="true">
              <a:off x="10829" y="8009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" name="Rectangle 81"/>
            <p:cNvSpPr>
              <a:spLocks noChangeArrowheads="true"/>
            </p:cNvSpPr>
            <p:nvPr/>
          </p:nvSpPr>
          <p:spPr bwMode="auto">
            <a:xfrm>
              <a:off x="12659" y="7744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38" name="Rectangle 81"/>
            <p:cNvSpPr>
              <a:spLocks noChangeArrowheads="true"/>
            </p:cNvSpPr>
            <p:nvPr/>
          </p:nvSpPr>
          <p:spPr bwMode="auto">
            <a:xfrm>
              <a:off x="14620" y="7752"/>
              <a:ext cx="629" cy="56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>
              <a:noAutofit/>
            </a:bodyPr>
            <a:p>
              <a:pPr lvl="0" algn="l">
                <a:buClrTx/>
                <a:buSzTx/>
                <a:buFontTx/>
              </a:pPr>
              <a:endParaRPr lang="en-US" altLang="en-US" sz="1200">
                <a:solidFill>
                  <a:schemeClr val="tx1"/>
                </a:solidFill>
                <a:sym typeface="+mn-ea"/>
              </a:endParaRPr>
            </a:p>
          </p:txBody>
        </p:sp>
        <p:sp>
          <p:nvSpPr>
            <p:cNvPr id="45" name="Line 87"/>
            <p:cNvSpPr>
              <a:spLocks noChangeShapeType="true"/>
            </p:cNvSpPr>
            <p:nvPr/>
          </p:nvSpPr>
          <p:spPr bwMode="auto">
            <a:xfrm flipH="true" flipV="true">
              <a:off x="12677" y="8031"/>
              <a:ext cx="592" cy="15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" name="Line 87"/>
            <p:cNvSpPr>
              <a:spLocks noChangeShapeType="true"/>
            </p:cNvSpPr>
            <p:nvPr/>
          </p:nvSpPr>
          <p:spPr bwMode="auto">
            <a:xfrm flipH="true">
              <a:off x="14657" y="7901"/>
              <a:ext cx="592" cy="132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Line 88"/>
            <p:cNvSpPr>
              <a:spLocks noChangeShapeType="true"/>
            </p:cNvSpPr>
            <p:nvPr/>
          </p:nvSpPr>
          <p:spPr bwMode="auto">
            <a:xfrm flipH="true">
              <a:off x="1052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Line 88"/>
            <p:cNvSpPr>
              <a:spLocks noChangeShapeType="true"/>
            </p:cNvSpPr>
            <p:nvPr/>
          </p:nvSpPr>
          <p:spPr bwMode="auto">
            <a:xfrm flipH="true">
              <a:off x="11458" y="7877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Line 88"/>
            <p:cNvSpPr>
              <a:spLocks noChangeShapeType="true"/>
            </p:cNvSpPr>
            <p:nvPr/>
          </p:nvSpPr>
          <p:spPr bwMode="auto">
            <a:xfrm flipH="true">
              <a:off x="11458" y="8166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Line 88"/>
            <p:cNvSpPr>
              <a:spLocks noChangeShapeType="true"/>
            </p:cNvSpPr>
            <p:nvPr/>
          </p:nvSpPr>
          <p:spPr bwMode="auto">
            <a:xfrm flipH="true">
              <a:off x="12356" y="803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Line 88"/>
            <p:cNvSpPr>
              <a:spLocks noChangeShapeType="true"/>
            </p:cNvSpPr>
            <p:nvPr/>
          </p:nvSpPr>
          <p:spPr bwMode="auto">
            <a:xfrm flipH="true">
              <a:off x="13288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Line 88"/>
            <p:cNvSpPr>
              <a:spLocks noChangeShapeType="true"/>
            </p:cNvSpPr>
            <p:nvPr/>
          </p:nvSpPr>
          <p:spPr bwMode="auto">
            <a:xfrm flipH="true">
              <a:off x="13288" y="7894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Line 88"/>
            <p:cNvSpPr>
              <a:spLocks noChangeShapeType="true"/>
            </p:cNvSpPr>
            <p:nvPr/>
          </p:nvSpPr>
          <p:spPr bwMode="auto">
            <a:xfrm flipH="true">
              <a:off x="14294" y="8040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Line 88"/>
            <p:cNvSpPr>
              <a:spLocks noChangeShapeType="true"/>
            </p:cNvSpPr>
            <p:nvPr/>
          </p:nvSpPr>
          <p:spPr bwMode="auto">
            <a:xfrm flipH="true">
              <a:off x="15249" y="7901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Line 88"/>
            <p:cNvSpPr>
              <a:spLocks noChangeShapeType="true"/>
            </p:cNvSpPr>
            <p:nvPr/>
          </p:nvSpPr>
          <p:spPr bwMode="auto">
            <a:xfrm flipH="true">
              <a:off x="15249" y="8183"/>
              <a:ext cx="30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36" name="Text Box 435"/>
            <p:cNvSpPr txBox="true"/>
            <p:nvPr/>
          </p:nvSpPr>
          <p:spPr>
            <a:xfrm>
              <a:off x="9334" y="8391"/>
              <a:ext cx="6027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Control:  11              01   </a:t>
              </a:r>
              <a:r>
                <a:rPr lang="en-US" altLang="en-US" dirty="0" smtClean="0">
                  <a:solidFill>
                    <a:schemeClr val="tx1"/>
                  </a:solidFill>
                  <a:sym typeface="+mn-ea"/>
                </a:rPr>
                <a:t>          </a:t>
              </a:r>
              <a:r>
                <a:rPr lang="en-US" altLang="en-US" dirty="0" smtClean="0">
                  <a:solidFill>
                    <a:schemeClr val="tx1"/>
                  </a:solidFill>
                </a:rPr>
                <a:t>   10  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  <p:sp>
          <p:nvSpPr>
            <p:cNvPr id="437" name="Text Box 436"/>
            <p:cNvSpPr txBox="true"/>
            <p:nvPr/>
          </p:nvSpPr>
          <p:spPr>
            <a:xfrm>
              <a:off x="10409" y="8830"/>
              <a:ext cx="5598" cy="53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l">
                <a:lnSpc>
                  <a:spcPct val="90000"/>
                </a:lnSpc>
              </a:pPr>
              <a:r>
                <a:rPr lang="en-US" altLang="en-US" dirty="0" smtClean="0">
                  <a:solidFill>
                    <a:schemeClr val="tx1"/>
                  </a:solidFill>
                </a:rPr>
                <a:t>Multicast     LowOut       HighOut</a:t>
              </a:r>
              <a:endParaRPr lang="en-US" altLang="en-US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49" name="Text Box 448"/>
          <p:cNvSpPr txBox="true"/>
          <p:nvPr/>
        </p:nvSpPr>
        <p:spPr>
          <a:xfrm>
            <a:off x="7850505" y="144113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o_data_bus[0*DATA_WIDTH+:DATA_WIDTH]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0" name="Text Box 449"/>
          <p:cNvSpPr txBox="true"/>
          <p:nvPr/>
        </p:nvSpPr>
        <p:spPr>
          <a:xfrm>
            <a:off x="7806690" y="251555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o_data_bus[1*DATA_WIDTH+:DATA_WIDTH]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1" name="Text Box 450"/>
          <p:cNvSpPr txBox="true"/>
          <p:nvPr/>
        </p:nvSpPr>
        <p:spPr>
          <a:xfrm>
            <a:off x="7846060" y="3584893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o_data_bus[2*DATA_WIDTH+:DATA_WIDTH]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452" name="Text Box 451"/>
          <p:cNvSpPr txBox="true"/>
          <p:nvPr/>
        </p:nvSpPr>
        <p:spPr>
          <a:xfrm>
            <a:off x="7850505" y="4666298"/>
            <a:ext cx="3792855" cy="28448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o_data_bus[3*DATA_WIDTH+:DATA_WIDTH]</a:t>
            </a:r>
            <a:endParaRPr lang="en-US" altLang="en-US" sz="1400" dirty="0" smtClean="0">
              <a:solidFill>
                <a:schemeClr val="tx1"/>
              </a:solidFill>
            </a:endParaRPr>
          </a:p>
        </p:txBody>
      </p:sp>
      <p:grpSp>
        <p:nvGrpSpPr>
          <p:cNvPr id="457" name="Group 456"/>
          <p:cNvGrpSpPr/>
          <p:nvPr/>
        </p:nvGrpSpPr>
        <p:grpSpPr>
          <a:xfrm>
            <a:off x="5510530" y="3915410"/>
            <a:ext cx="427990" cy="167005"/>
            <a:chOff x="8988" y="8507"/>
            <a:chExt cx="674" cy="263"/>
          </a:xfrm>
        </p:grpSpPr>
        <p:sp>
          <p:nvSpPr>
            <p:cNvPr id="455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56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4676140" y="4985385"/>
            <a:ext cx="1255395" cy="167005"/>
            <a:chOff x="7685" y="8507"/>
            <a:chExt cx="1977" cy="263"/>
          </a:xfrm>
        </p:grpSpPr>
        <p:sp>
          <p:nvSpPr>
            <p:cNvPr id="460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7"/>
            <p:cNvSpPr>
              <a:spLocks noChangeShapeType="true"/>
            </p:cNvSpPr>
            <p:nvPr/>
          </p:nvSpPr>
          <p:spPr bwMode="auto">
            <a:xfrm flipH="true" flipV="true">
              <a:off x="7685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3" name="Group 462"/>
          <p:cNvGrpSpPr/>
          <p:nvPr/>
        </p:nvGrpSpPr>
        <p:grpSpPr>
          <a:xfrm>
            <a:off x="5511165" y="3379470"/>
            <a:ext cx="427990" cy="167005"/>
            <a:chOff x="8988" y="8507"/>
            <a:chExt cx="674" cy="263"/>
          </a:xfrm>
        </p:grpSpPr>
        <p:sp>
          <p:nvSpPr>
            <p:cNvPr id="464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grpSp>
        <p:nvGrpSpPr>
          <p:cNvPr id="466" name="Group 465"/>
          <p:cNvGrpSpPr/>
          <p:nvPr/>
        </p:nvGrpSpPr>
        <p:grpSpPr>
          <a:xfrm>
            <a:off x="5516245" y="2279650"/>
            <a:ext cx="427990" cy="167005"/>
            <a:chOff x="8988" y="8507"/>
            <a:chExt cx="674" cy="263"/>
          </a:xfrm>
        </p:grpSpPr>
        <p:sp>
          <p:nvSpPr>
            <p:cNvPr id="467" name="Line 87"/>
            <p:cNvSpPr>
              <a:spLocks noChangeShapeType="true"/>
            </p:cNvSpPr>
            <p:nvPr/>
          </p:nvSpPr>
          <p:spPr bwMode="auto">
            <a:xfrm flipH="true">
              <a:off x="8988" y="8507"/>
              <a:ext cx="674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8" name="Line 87"/>
            <p:cNvSpPr>
              <a:spLocks noChangeShapeType="true"/>
            </p:cNvSpPr>
            <p:nvPr/>
          </p:nvSpPr>
          <p:spPr bwMode="auto">
            <a:xfrm flipH="true" flipV="true">
              <a:off x="8996" y="8507"/>
              <a:ext cx="666" cy="263"/>
            </a:xfrm>
            <a:prstGeom prst="line">
              <a:avLst/>
            </a:prstGeom>
            <a:noFill/>
            <a:ln w="31750" cap="rnd">
              <a:solidFill>
                <a:srgbClr val="CC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469" name="Line 87"/>
          <p:cNvSpPr>
            <a:spLocks noChangeShapeType="true"/>
          </p:cNvSpPr>
          <p:nvPr/>
        </p:nvSpPr>
        <p:spPr bwMode="auto">
          <a:xfrm flipH="true" flipV="true">
            <a:off x="5511800" y="4610100"/>
            <a:ext cx="438785" cy="762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0" name="Line 87"/>
          <p:cNvSpPr>
            <a:spLocks noChangeShapeType="true"/>
          </p:cNvSpPr>
          <p:nvPr/>
        </p:nvSpPr>
        <p:spPr bwMode="auto">
          <a:xfrm flipH="true">
            <a:off x="5511165" y="4416425"/>
            <a:ext cx="438785" cy="18161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1" name="Line 87"/>
          <p:cNvSpPr>
            <a:spLocks noChangeShapeType="true"/>
          </p:cNvSpPr>
          <p:nvPr/>
        </p:nvSpPr>
        <p:spPr bwMode="auto">
          <a:xfrm flipH="true" flipV="true">
            <a:off x="5511165" y="2837180"/>
            <a:ext cx="452755" cy="16764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2" name="Line 87"/>
          <p:cNvSpPr>
            <a:spLocks noChangeShapeType="true"/>
          </p:cNvSpPr>
          <p:nvPr/>
        </p:nvSpPr>
        <p:spPr bwMode="auto">
          <a:xfrm flipH="true" flipV="true">
            <a:off x="5525135" y="2831465"/>
            <a:ext cx="438150" cy="6350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3" name="Line 87"/>
          <p:cNvSpPr>
            <a:spLocks noChangeShapeType="true"/>
          </p:cNvSpPr>
          <p:nvPr/>
        </p:nvSpPr>
        <p:spPr bwMode="auto">
          <a:xfrm flipH="true">
            <a:off x="5521325" y="192468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4" name="Line 87"/>
          <p:cNvSpPr>
            <a:spLocks noChangeShapeType="true"/>
          </p:cNvSpPr>
          <p:nvPr/>
        </p:nvSpPr>
        <p:spPr bwMode="auto">
          <a:xfrm flipH="true">
            <a:off x="5505450" y="1774190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5" name="Line 87"/>
          <p:cNvSpPr>
            <a:spLocks noChangeShapeType="true"/>
          </p:cNvSpPr>
          <p:nvPr/>
        </p:nvSpPr>
        <p:spPr bwMode="auto">
          <a:xfrm flipH="true">
            <a:off x="5521325" y="139763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6" name="Line 87"/>
          <p:cNvSpPr>
            <a:spLocks noChangeShapeType="true"/>
          </p:cNvSpPr>
          <p:nvPr/>
        </p:nvSpPr>
        <p:spPr bwMode="auto">
          <a:xfrm flipH="true">
            <a:off x="5525135" y="1217295"/>
            <a:ext cx="44323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8" name="Line 87"/>
          <p:cNvSpPr>
            <a:spLocks noChangeShapeType="true"/>
          </p:cNvSpPr>
          <p:nvPr/>
        </p:nvSpPr>
        <p:spPr bwMode="auto">
          <a:xfrm flipH="true" flipV="true">
            <a:off x="4671695" y="498729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79" name="Line 87"/>
          <p:cNvSpPr>
            <a:spLocks noChangeShapeType="true"/>
          </p:cNvSpPr>
          <p:nvPr/>
        </p:nvSpPr>
        <p:spPr bwMode="auto">
          <a:xfrm flipH="true" flipV="true">
            <a:off x="4671695" y="446722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0" name="Line 87"/>
          <p:cNvSpPr>
            <a:spLocks noChangeShapeType="true"/>
          </p:cNvSpPr>
          <p:nvPr/>
        </p:nvSpPr>
        <p:spPr bwMode="auto">
          <a:xfrm flipH="true" flipV="true">
            <a:off x="4643755" y="394208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1" name="Line 87"/>
          <p:cNvSpPr>
            <a:spLocks noChangeShapeType="true"/>
          </p:cNvSpPr>
          <p:nvPr/>
        </p:nvSpPr>
        <p:spPr bwMode="auto">
          <a:xfrm flipH="true" flipV="true">
            <a:off x="4631690" y="3416300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2" name="Line 87"/>
          <p:cNvSpPr>
            <a:spLocks noChangeShapeType="true"/>
          </p:cNvSpPr>
          <p:nvPr/>
        </p:nvSpPr>
        <p:spPr bwMode="auto">
          <a:xfrm flipH="true" flipV="true">
            <a:off x="4663440" y="2830830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3" name="Line 87"/>
          <p:cNvSpPr>
            <a:spLocks noChangeShapeType="true"/>
          </p:cNvSpPr>
          <p:nvPr/>
        </p:nvSpPr>
        <p:spPr bwMode="auto">
          <a:xfrm flipH="true" flipV="true">
            <a:off x="4659630" y="2312035"/>
            <a:ext cx="422910" cy="63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4" name="Line 87"/>
          <p:cNvSpPr>
            <a:spLocks noChangeShapeType="true"/>
          </p:cNvSpPr>
          <p:nvPr/>
        </p:nvSpPr>
        <p:spPr bwMode="auto">
          <a:xfrm flipH="true" flipV="true">
            <a:off x="4659630" y="178117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5" name="Line 87"/>
          <p:cNvSpPr>
            <a:spLocks noChangeShapeType="true"/>
          </p:cNvSpPr>
          <p:nvPr/>
        </p:nvSpPr>
        <p:spPr bwMode="auto">
          <a:xfrm flipH="true" flipV="true">
            <a:off x="4654550" y="1254125"/>
            <a:ext cx="451485" cy="12255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487" name="Line 87"/>
          <p:cNvSpPr>
            <a:spLocks noChangeShapeType="true"/>
          </p:cNvSpPr>
          <p:nvPr/>
        </p:nvSpPr>
        <p:spPr bwMode="auto">
          <a:xfrm flipH="true" flipV="true">
            <a:off x="4688205" y="2837815"/>
            <a:ext cx="422910" cy="167005"/>
          </a:xfrm>
          <a:prstGeom prst="line">
            <a:avLst/>
          </a:prstGeom>
          <a:noFill/>
          <a:ln w="31750" cap="rnd">
            <a:solidFill>
              <a:srgbClr val="CC0000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false" compatLnSpc="true"/>
          <a:p>
            <a:endParaRPr lang="en-US"/>
          </a:p>
        </p:txBody>
      </p:sp>
      <p:sp>
        <p:nvSpPr>
          <p:cNvPr id="5" name="Text Box 4"/>
          <p:cNvSpPr txBox="true"/>
          <p:nvPr/>
        </p:nvSpPr>
        <p:spPr>
          <a:xfrm>
            <a:off x="1606550" y="936625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[1:0]=01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[3:2]=01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[5:4]=10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[7:6]=11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[9:8]=01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[11:10]=01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[13:12]=10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[15:14]=11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3145790" y="937260"/>
            <a:ext cx="1116965" cy="454533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i_cmd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[17:16]=10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[19:18]=10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[21:20]=01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</a:rPr>
              <a:t>[23:22]=00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[25:24]=01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[27:26]=01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[29:28]=11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  <a:sym typeface="+mn-ea"/>
            </a:endParaRPr>
          </a:p>
          <a:p>
            <a:pPr algn="l">
              <a:lnSpc>
                <a:spcPct val="90000"/>
              </a:lnSpc>
            </a:pPr>
            <a:r>
              <a:rPr lang="en-US" altLang="en-US" sz="1400" dirty="0" smtClean="0">
                <a:solidFill>
                  <a:schemeClr val="tx1"/>
                </a:solidFill>
                <a:sym typeface="+mn-ea"/>
              </a:rPr>
              <a:t>[31:30]=01</a:t>
            </a:r>
            <a:endParaRPr lang="en-US" altLang="en-US" sz="1400" dirty="0" smtClean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</a:pPr>
            <a:endParaRPr lang="en-US" altLang="en-US" sz="14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BENES Controller</a:t>
            </a:r>
            <a:endParaRPr lang="en-US" alt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47700" y="1115695"/>
            <a:ext cx="10515600" cy="5061585"/>
          </a:xfrm>
        </p:spPr>
        <p:txBody>
          <a:bodyPr/>
          <a:p>
            <a:r>
              <a:rPr lang="en-US" altLang="en-US"/>
              <a:t>BENES is recursively constructed -- 2 smaller-input BENES make a larger BENES</a:t>
            </a:r>
            <a:endParaRPr lang="en-US" altLang="en-US"/>
          </a:p>
          <a:p>
            <a:r>
              <a:rPr lang="en-US" altLang="en-US"/>
              <a:t>Generate control signals for outer stage -- divide the problem into 2 smaller input BENES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Picture 5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2795905"/>
            <a:ext cx="4629785" cy="2221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880" y="2798445"/>
            <a:ext cx="3414395" cy="2219325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024880" y="3887470"/>
            <a:ext cx="3181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9973310" y="2799080"/>
            <a:ext cx="1284605" cy="2032000"/>
          </a:xfrm>
          <a:prstGeom prst="rect">
            <a:avLst/>
          </a:prstGeom>
        </p:spPr>
      </p:pic>
      <p:cxnSp>
        <p:nvCxnSpPr>
          <p:cNvPr id="11" name="Curved Connector 10"/>
          <p:cNvCxnSpPr>
            <a:stCxn id="6" idx="0"/>
            <a:endCxn id="7" idx="0"/>
          </p:cNvCxnSpPr>
          <p:nvPr/>
        </p:nvCxnSpPr>
        <p:spPr>
          <a:xfrm rot="16200000" flipH="true">
            <a:off x="5346383" y="412433"/>
            <a:ext cx="2540" cy="4769485"/>
          </a:xfrm>
          <a:prstGeom prst="curvedConnector3">
            <a:avLst>
              <a:gd name="adj1" fmla="val -93875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/>
          <p:cNvCxnSpPr/>
          <p:nvPr/>
        </p:nvCxnSpPr>
        <p:spPr>
          <a:xfrm rot="5400000" flipV="true">
            <a:off x="5347335" y="2553335"/>
            <a:ext cx="635" cy="4769485"/>
          </a:xfrm>
          <a:prstGeom prst="curvedConnector3">
            <a:avLst>
              <a:gd name="adj1" fmla="val 3760000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Motivations</a:t>
            </a:r>
            <a:endParaRPr lang="en-US" altLang="en-US">
              <a:sym typeface="+mn-ea"/>
            </a:endParaRPr>
          </a:p>
        </p:txBody>
      </p:sp>
      <p:grpSp>
        <p:nvGrpSpPr>
          <p:cNvPr id="291" name="组合 7"/>
          <p:cNvGrpSpPr/>
          <p:nvPr/>
        </p:nvGrpSpPr>
        <p:grpSpPr>
          <a:xfrm>
            <a:off x="1469847" y="1102599"/>
            <a:ext cx="3590804" cy="1721854"/>
            <a:chOff x="366851" y="1689708"/>
            <a:chExt cx="3879850" cy="1930400"/>
          </a:xfrm>
        </p:grpSpPr>
        <p:sp>
          <p:nvSpPr>
            <p:cNvPr id="292" name="Line 10"/>
            <p:cNvSpPr>
              <a:spLocks noChangeShapeType="true"/>
            </p:cNvSpPr>
            <p:nvPr/>
          </p:nvSpPr>
          <p:spPr bwMode="auto">
            <a:xfrm>
              <a:off x="1763851" y="180242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3" name="Line 11"/>
            <p:cNvSpPr>
              <a:spLocks noChangeShapeType="true"/>
            </p:cNvSpPr>
            <p:nvPr/>
          </p:nvSpPr>
          <p:spPr bwMode="auto">
            <a:xfrm>
              <a:off x="2532201" y="180242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4" name="Line 12"/>
            <p:cNvSpPr>
              <a:spLocks noChangeShapeType="true"/>
            </p:cNvSpPr>
            <p:nvPr/>
          </p:nvSpPr>
          <p:spPr bwMode="auto">
            <a:xfrm>
              <a:off x="1763851" y="1957996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5" name="Line 13"/>
            <p:cNvSpPr>
              <a:spLocks noChangeShapeType="true"/>
            </p:cNvSpPr>
            <p:nvPr/>
          </p:nvSpPr>
          <p:spPr bwMode="auto">
            <a:xfrm flipH="true">
              <a:off x="1763851" y="19579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6" name="Line 14"/>
            <p:cNvSpPr>
              <a:spLocks noChangeShapeType="true"/>
            </p:cNvSpPr>
            <p:nvPr/>
          </p:nvSpPr>
          <p:spPr bwMode="auto">
            <a:xfrm>
              <a:off x="1763851" y="247075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7" name="Line 15"/>
            <p:cNvSpPr>
              <a:spLocks noChangeShapeType="true"/>
            </p:cNvSpPr>
            <p:nvPr/>
          </p:nvSpPr>
          <p:spPr bwMode="auto">
            <a:xfrm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8" name="Line 16"/>
            <p:cNvSpPr>
              <a:spLocks noChangeShapeType="true"/>
            </p:cNvSpPr>
            <p:nvPr/>
          </p:nvSpPr>
          <p:spPr bwMode="auto">
            <a:xfrm flipH="true">
              <a:off x="2532201" y="1969108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299" name="Line 17"/>
            <p:cNvSpPr>
              <a:spLocks noChangeShapeType="true"/>
            </p:cNvSpPr>
            <p:nvPr/>
          </p:nvSpPr>
          <p:spPr bwMode="auto">
            <a:xfrm>
              <a:off x="2532201" y="247075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6" name="Line 18"/>
            <p:cNvSpPr>
              <a:spLocks noChangeShapeType="true"/>
            </p:cNvSpPr>
            <p:nvPr/>
          </p:nvSpPr>
          <p:spPr bwMode="auto">
            <a:xfrm>
              <a:off x="1763851" y="2850171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1" name="Line 19"/>
            <p:cNvSpPr>
              <a:spLocks noChangeShapeType="true"/>
            </p:cNvSpPr>
            <p:nvPr/>
          </p:nvSpPr>
          <p:spPr bwMode="auto">
            <a:xfrm>
              <a:off x="2532201" y="2850171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2" name="Line 20"/>
            <p:cNvSpPr>
              <a:spLocks noChangeShapeType="true"/>
            </p:cNvSpPr>
            <p:nvPr/>
          </p:nvSpPr>
          <p:spPr bwMode="auto">
            <a:xfrm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3" name="Line 21"/>
            <p:cNvSpPr>
              <a:spLocks noChangeShapeType="true"/>
            </p:cNvSpPr>
            <p:nvPr/>
          </p:nvSpPr>
          <p:spPr bwMode="auto">
            <a:xfrm flipH="true">
              <a:off x="1763851" y="2983521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4" name="Line 22"/>
            <p:cNvSpPr>
              <a:spLocks noChangeShapeType="true"/>
            </p:cNvSpPr>
            <p:nvPr/>
          </p:nvSpPr>
          <p:spPr bwMode="auto">
            <a:xfrm>
              <a:off x="1763851" y="3518508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5" name="Line 23"/>
            <p:cNvSpPr>
              <a:spLocks noChangeShapeType="true"/>
            </p:cNvSpPr>
            <p:nvPr/>
          </p:nvSpPr>
          <p:spPr bwMode="auto">
            <a:xfrm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6" name="Line 24"/>
            <p:cNvSpPr>
              <a:spLocks noChangeShapeType="true"/>
            </p:cNvSpPr>
            <p:nvPr/>
          </p:nvSpPr>
          <p:spPr bwMode="auto">
            <a:xfrm flipH="true">
              <a:off x="2532201" y="2983521"/>
              <a:ext cx="342900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7" name="Line 25"/>
            <p:cNvSpPr>
              <a:spLocks noChangeShapeType="true"/>
            </p:cNvSpPr>
            <p:nvPr/>
          </p:nvSpPr>
          <p:spPr bwMode="auto">
            <a:xfrm>
              <a:off x="2532201" y="3518508"/>
              <a:ext cx="342900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8" name="Line 26"/>
            <p:cNvSpPr>
              <a:spLocks noChangeShapeType="true"/>
            </p:cNvSpPr>
            <p:nvPr/>
          </p:nvSpPr>
          <p:spPr bwMode="auto">
            <a:xfrm>
              <a:off x="3298964" y="1788133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09" name="Line 27"/>
            <p:cNvSpPr>
              <a:spLocks noChangeShapeType="true"/>
            </p:cNvSpPr>
            <p:nvPr/>
          </p:nvSpPr>
          <p:spPr bwMode="auto">
            <a:xfrm flipH="true">
              <a:off x="3298964" y="1945296"/>
              <a:ext cx="344488" cy="8810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0" name="Line 28"/>
            <p:cNvSpPr>
              <a:spLocks noChangeShapeType="true"/>
            </p:cNvSpPr>
            <p:nvPr/>
          </p:nvSpPr>
          <p:spPr bwMode="auto">
            <a:xfrm flipH="true" flipV="true">
              <a:off x="3298964" y="1945296"/>
              <a:ext cx="344488" cy="3794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1" name="Line 29"/>
            <p:cNvSpPr>
              <a:spLocks noChangeShapeType="true"/>
            </p:cNvSpPr>
            <p:nvPr/>
          </p:nvSpPr>
          <p:spPr bwMode="auto">
            <a:xfrm flipH="true">
              <a:off x="3298964" y="2458058"/>
              <a:ext cx="344488" cy="52546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2" name="Line 30"/>
            <p:cNvSpPr>
              <a:spLocks noChangeShapeType="true"/>
            </p:cNvSpPr>
            <p:nvPr/>
          </p:nvSpPr>
          <p:spPr bwMode="auto">
            <a:xfrm flipH="true" flipV="true">
              <a:off x="3298964" y="2291371"/>
              <a:ext cx="344488" cy="52387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3" name="Line 31"/>
            <p:cNvSpPr>
              <a:spLocks noChangeShapeType="true"/>
            </p:cNvSpPr>
            <p:nvPr/>
          </p:nvSpPr>
          <p:spPr bwMode="auto">
            <a:xfrm flipH="true">
              <a:off x="3298964" y="2959708"/>
              <a:ext cx="3444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4" name="Line 32"/>
            <p:cNvSpPr>
              <a:spLocks noChangeShapeType="true"/>
            </p:cNvSpPr>
            <p:nvPr/>
          </p:nvSpPr>
          <p:spPr bwMode="auto">
            <a:xfrm flipH="true" flipV="true">
              <a:off x="3298964" y="2480283"/>
              <a:ext cx="344488" cy="86995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5" name="Line 33"/>
            <p:cNvSpPr>
              <a:spLocks noChangeShapeType="true"/>
            </p:cNvSpPr>
            <p:nvPr/>
          </p:nvSpPr>
          <p:spPr bwMode="auto">
            <a:xfrm flipH="true">
              <a:off x="3298964" y="3507396"/>
              <a:ext cx="3444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6" name="Line 34"/>
            <p:cNvSpPr>
              <a:spLocks noChangeShapeType="true"/>
            </p:cNvSpPr>
            <p:nvPr/>
          </p:nvSpPr>
          <p:spPr bwMode="auto">
            <a:xfrm>
              <a:off x="970101" y="18024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7" name="Line 35"/>
            <p:cNvSpPr>
              <a:spLocks noChangeShapeType="true"/>
            </p:cNvSpPr>
            <p:nvPr/>
          </p:nvSpPr>
          <p:spPr bwMode="auto">
            <a:xfrm>
              <a:off x="970101" y="1961171"/>
              <a:ext cx="369888" cy="8985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8" name="Line 36"/>
            <p:cNvSpPr>
              <a:spLocks noChangeShapeType="true"/>
            </p:cNvSpPr>
            <p:nvPr/>
          </p:nvSpPr>
          <p:spPr bwMode="auto">
            <a:xfrm flipH="true">
              <a:off x="970101" y="1961171"/>
              <a:ext cx="369888" cy="3778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19" name="Line 37"/>
            <p:cNvSpPr>
              <a:spLocks noChangeShapeType="true"/>
            </p:cNvSpPr>
            <p:nvPr/>
          </p:nvSpPr>
          <p:spPr bwMode="auto">
            <a:xfrm>
              <a:off x="970101" y="2469171"/>
              <a:ext cx="369888" cy="530225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0" name="Line 38"/>
            <p:cNvSpPr>
              <a:spLocks noChangeShapeType="true"/>
            </p:cNvSpPr>
            <p:nvPr/>
          </p:nvSpPr>
          <p:spPr bwMode="auto">
            <a:xfrm flipV="true">
              <a:off x="970101" y="2302483"/>
              <a:ext cx="369888" cy="53181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1" name="Line 39"/>
            <p:cNvSpPr>
              <a:spLocks noChangeShapeType="true"/>
            </p:cNvSpPr>
            <p:nvPr/>
          </p:nvSpPr>
          <p:spPr bwMode="auto">
            <a:xfrm>
              <a:off x="970101" y="3002571"/>
              <a:ext cx="369888" cy="3571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2" name="Line 40"/>
            <p:cNvSpPr>
              <a:spLocks noChangeShapeType="true"/>
            </p:cNvSpPr>
            <p:nvPr/>
          </p:nvSpPr>
          <p:spPr bwMode="auto">
            <a:xfrm flipV="true">
              <a:off x="970101" y="2469171"/>
              <a:ext cx="369888" cy="890588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3" name="Line 41"/>
            <p:cNvSpPr>
              <a:spLocks noChangeShapeType="true"/>
            </p:cNvSpPr>
            <p:nvPr/>
          </p:nvSpPr>
          <p:spPr bwMode="auto">
            <a:xfrm>
              <a:off x="970101" y="3504221"/>
              <a:ext cx="369888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4" name="Rectangle 42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5" name="Rectangle 43"/>
            <p:cNvSpPr>
              <a:spLocks noChangeArrowheads="true"/>
            </p:cNvSpPr>
            <p:nvPr/>
          </p:nvSpPr>
          <p:spPr bwMode="auto">
            <a:xfrm>
              <a:off x="210833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6" name="Rectangle 44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7" name="Rectangle 45"/>
            <p:cNvSpPr>
              <a:spLocks noChangeArrowheads="true"/>
            </p:cNvSpPr>
            <p:nvPr/>
          </p:nvSpPr>
          <p:spPr bwMode="auto">
            <a:xfrm>
              <a:off x="210833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8" name="Rectangle 46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29" name="Rectangle 47"/>
            <p:cNvSpPr>
              <a:spLocks noChangeArrowheads="true"/>
            </p:cNvSpPr>
            <p:nvPr/>
          </p:nvSpPr>
          <p:spPr bwMode="auto">
            <a:xfrm>
              <a:off x="210833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0" name="Rectangle 48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1" name="Rectangle 49"/>
            <p:cNvSpPr>
              <a:spLocks noChangeArrowheads="true"/>
            </p:cNvSpPr>
            <p:nvPr/>
          </p:nvSpPr>
          <p:spPr bwMode="auto">
            <a:xfrm>
              <a:off x="210833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2" name="Rectangle 50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3" name="Rectangle 51"/>
            <p:cNvSpPr>
              <a:spLocks noChangeArrowheads="true"/>
            </p:cNvSpPr>
            <p:nvPr/>
          </p:nvSpPr>
          <p:spPr bwMode="auto">
            <a:xfrm>
              <a:off x="1339989" y="168970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4" name="Rectangle 52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5" name="Rectangle 53"/>
            <p:cNvSpPr>
              <a:spLocks noChangeArrowheads="true"/>
            </p:cNvSpPr>
            <p:nvPr/>
          </p:nvSpPr>
          <p:spPr bwMode="auto">
            <a:xfrm>
              <a:off x="1339989" y="2199296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6" name="Rectangle 54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7" name="Rectangle 55"/>
            <p:cNvSpPr>
              <a:spLocks noChangeArrowheads="true"/>
            </p:cNvSpPr>
            <p:nvPr/>
          </p:nvSpPr>
          <p:spPr bwMode="auto">
            <a:xfrm>
              <a:off x="1339989" y="27104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8" name="Rectangle 56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39" name="Rectangle 57"/>
            <p:cNvSpPr>
              <a:spLocks noChangeArrowheads="true"/>
            </p:cNvSpPr>
            <p:nvPr/>
          </p:nvSpPr>
          <p:spPr bwMode="auto">
            <a:xfrm>
              <a:off x="1339989" y="3216883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0" name="Rectangle 58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1" name="Rectangle 59"/>
            <p:cNvSpPr>
              <a:spLocks noChangeArrowheads="true"/>
            </p:cNvSpPr>
            <p:nvPr/>
          </p:nvSpPr>
          <p:spPr bwMode="auto">
            <a:xfrm>
              <a:off x="2875101" y="1689708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2" name="Rectangle 60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3" name="Rectangle 61"/>
            <p:cNvSpPr>
              <a:spLocks noChangeArrowheads="true"/>
            </p:cNvSpPr>
            <p:nvPr/>
          </p:nvSpPr>
          <p:spPr bwMode="auto">
            <a:xfrm>
              <a:off x="2875101" y="2199296"/>
              <a:ext cx="422275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4" name="Rectangle 62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5" name="Rectangle 63"/>
            <p:cNvSpPr>
              <a:spLocks noChangeArrowheads="true"/>
            </p:cNvSpPr>
            <p:nvPr/>
          </p:nvSpPr>
          <p:spPr bwMode="auto">
            <a:xfrm>
              <a:off x="2875101" y="2710471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6" name="Rectangle 64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7" name="Rectangle 65"/>
            <p:cNvSpPr>
              <a:spLocks noChangeArrowheads="true"/>
            </p:cNvSpPr>
            <p:nvPr/>
          </p:nvSpPr>
          <p:spPr bwMode="auto">
            <a:xfrm>
              <a:off x="2875101" y="322005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8" name="Rectangle 66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49" name="Rectangle 67"/>
            <p:cNvSpPr>
              <a:spLocks noChangeArrowheads="true"/>
            </p:cNvSpPr>
            <p:nvPr/>
          </p:nvSpPr>
          <p:spPr bwMode="auto">
            <a:xfrm>
              <a:off x="3643451" y="168970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0" name="Rectangle 68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1" name="Rectangle 69"/>
            <p:cNvSpPr>
              <a:spLocks noChangeArrowheads="true"/>
            </p:cNvSpPr>
            <p:nvPr/>
          </p:nvSpPr>
          <p:spPr bwMode="auto">
            <a:xfrm>
              <a:off x="3643451" y="2188183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2" name="Rectangle 70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3" name="Rectangle 71"/>
            <p:cNvSpPr>
              <a:spLocks noChangeArrowheads="true"/>
            </p:cNvSpPr>
            <p:nvPr/>
          </p:nvSpPr>
          <p:spPr bwMode="auto">
            <a:xfrm>
              <a:off x="3643451" y="2697771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4" name="Rectangle 72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5" name="Rectangle 73"/>
            <p:cNvSpPr>
              <a:spLocks noChangeArrowheads="true"/>
            </p:cNvSpPr>
            <p:nvPr/>
          </p:nvSpPr>
          <p:spPr bwMode="auto">
            <a:xfrm>
              <a:off x="3643451" y="3220058"/>
              <a:ext cx="423863" cy="40005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6" name="Rectangle 74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7" name="Rectangle 75"/>
            <p:cNvSpPr>
              <a:spLocks noChangeArrowheads="true"/>
            </p:cNvSpPr>
            <p:nvPr/>
          </p:nvSpPr>
          <p:spPr bwMode="auto">
            <a:xfrm>
              <a:off x="547826" y="1689708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8" name="Rectangle 76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59" name="Rectangle 77"/>
            <p:cNvSpPr>
              <a:spLocks noChangeArrowheads="true"/>
            </p:cNvSpPr>
            <p:nvPr/>
          </p:nvSpPr>
          <p:spPr bwMode="auto">
            <a:xfrm>
              <a:off x="547826" y="2199296"/>
              <a:ext cx="422275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0" name="Rectangle 78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1" name="Rectangle 79"/>
            <p:cNvSpPr>
              <a:spLocks noChangeArrowheads="true"/>
            </p:cNvSpPr>
            <p:nvPr/>
          </p:nvSpPr>
          <p:spPr bwMode="auto">
            <a:xfrm>
              <a:off x="547826" y="2708883"/>
              <a:ext cx="422275" cy="396875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2" name="Rectangle 80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solidFill>
              <a:srgbClr val="CCC2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3" name="Rectangle 81"/>
            <p:cNvSpPr>
              <a:spLocks noChangeArrowheads="true"/>
            </p:cNvSpPr>
            <p:nvPr/>
          </p:nvSpPr>
          <p:spPr bwMode="auto">
            <a:xfrm>
              <a:off x="552589" y="3220058"/>
              <a:ext cx="423863" cy="398463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4" name="Line 82"/>
            <p:cNvSpPr>
              <a:spLocks noChangeShapeType="true"/>
            </p:cNvSpPr>
            <p:nvPr/>
          </p:nvSpPr>
          <p:spPr bwMode="auto">
            <a:xfrm flipH="true">
              <a:off x="371614" y="1802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5" name="Line 83"/>
            <p:cNvSpPr>
              <a:spLocks noChangeShapeType="true"/>
            </p:cNvSpPr>
            <p:nvPr/>
          </p:nvSpPr>
          <p:spPr bwMode="auto">
            <a:xfrm flipH="true">
              <a:off x="371614" y="1959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6" name="Line 84"/>
            <p:cNvSpPr>
              <a:spLocks noChangeShapeType="true"/>
            </p:cNvSpPr>
            <p:nvPr/>
          </p:nvSpPr>
          <p:spPr bwMode="auto">
            <a:xfrm flipH="true">
              <a:off x="370026" y="231042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7" name="Line 85"/>
            <p:cNvSpPr>
              <a:spLocks noChangeShapeType="true"/>
            </p:cNvSpPr>
            <p:nvPr/>
          </p:nvSpPr>
          <p:spPr bwMode="auto">
            <a:xfrm flipH="true">
              <a:off x="370026" y="246758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8" name="Line 86"/>
            <p:cNvSpPr>
              <a:spLocks noChangeShapeType="true"/>
            </p:cNvSpPr>
            <p:nvPr/>
          </p:nvSpPr>
          <p:spPr bwMode="auto">
            <a:xfrm flipH="true">
              <a:off x="366851" y="28295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69" name="Line 87"/>
            <p:cNvSpPr>
              <a:spLocks noChangeShapeType="true"/>
            </p:cNvSpPr>
            <p:nvPr/>
          </p:nvSpPr>
          <p:spPr bwMode="auto">
            <a:xfrm flipH="true">
              <a:off x="366851" y="298669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0" name="Line 88"/>
            <p:cNvSpPr>
              <a:spLocks noChangeShapeType="true"/>
            </p:cNvSpPr>
            <p:nvPr/>
          </p:nvSpPr>
          <p:spPr bwMode="auto">
            <a:xfrm flipH="true">
              <a:off x="370026" y="3332771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1" name="Line 89"/>
            <p:cNvSpPr>
              <a:spLocks noChangeShapeType="true"/>
            </p:cNvSpPr>
            <p:nvPr/>
          </p:nvSpPr>
          <p:spPr bwMode="auto">
            <a:xfrm flipH="true">
              <a:off x="370026" y="3489933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2" name="Line 90"/>
            <p:cNvSpPr>
              <a:spLocks noChangeShapeType="true"/>
            </p:cNvSpPr>
            <p:nvPr/>
          </p:nvSpPr>
          <p:spPr bwMode="auto">
            <a:xfrm flipH="true">
              <a:off x="4072076" y="17865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3" name="Line 91"/>
            <p:cNvSpPr>
              <a:spLocks noChangeShapeType="true"/>
            </p:cNvSpPr>
            <p:nvPr/>
          </p:nvSpPr>
          <p:spPr bwMode="auto">
            <a:xfrm flipH="true">
              <a:off x="4072076" y="1943708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4" name="Line 92"/>
            <p:cNvSpPr>
              <a:spLocks noChangeShapeType="true"/>
            </p:cNvSpPr>
            <p:nvPr/>
          </p:nvSpPr>
          <p:spPr bwMode="auto">
            <a:xfrm flipH="true">
              <a:off x="4070489" y="229613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5" name="Line 93"/>
            <p:cNvSpPr>
              <a:spLocks noChangeShapeType="true"/>
            </p:cNvSpPr>
            <p:nvPr/>
          </p:nvSpPr>
          <p:spPr bwMode="auto">
            <a:xfrm flipH="true">
              <a:off x="4070489" y="245329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6" name="Line 94"/>
            <p:cNvSpPr>
              <a:spLocks noChangeShapeType="true"/>
            </p:cNvSpPr>
            <p:nvPr/>
          </p:nvSpPr>
          <p:spPr bwMode="auto">
            <a:xfrm flipH="true">
              <a:off x="4067314" y="2815246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7" name="Line 95"/>
            <p:cNvSpPr>
              <a:spLocks noChangeShapeType="true"/>
            </p:cNvSpPr>
            <p:nvPr/>
          </p:nvSpPr>
          <p:spPr bwMode="auto">
            <a:xfrm flipH="true">
              <a:off x="4067314" y="2972408"/>
              <a:ext cx="176213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8" name="Line 96"/>
            <p:cNvSpPr>
              <a:spLocks noChangeShapeType="true"/>
            </p:cNvSpPr>
            <p:nvPr/>
          </p:nvSpPr>
          <p:spPr bwMode="auto">
            <a:xfrm flipH="true">
              <a:off x="4070489" y="3318483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379" name="Line 97"/>
            <p:cNvSpPr>
              <a:spLocks noChangeShapeType="true"/>
            </p:cNvSpPr>
            <p:nvPr/>
          </p:nvSpPr>
          <p:spPr bwMode="auto">
            <a:xfrm flipH="true">
              <a:off x="4070489" y="3475646"/>
              <a:ext cx="174625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  <p:sp>
        <p:nvSpPr>
          <p:cNvPr id="7" name="Text Box 6"/>
          <p:cNvSpPr txBox="true"/>
          <p:nvPr/>
        </p:nvSpPr>
        <p:spPr>
          <a:xfrm>
            <a:off x="180086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== In degree</a:t>
            </a:r>
            <a:endParaRPr lang="en-US" altLang="en-US"/>
          </a:p>
        </p:txBody>
      </p:sp>
      <p:sp>
        <p:nvSpPr>
          <p:cNvPr id="10" name="Text Box 9"/>
          <p:cNvSpPr txBox="true"/>
          <p:nvPr/>
        </p:nvSpPr>
        <p:spPr>
          <a:xfrm>
            <a:off x="1920875" y="284670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BENES Network [1]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</a:t>
            </a:r>
            <a:r>
              <a:rPr lang="en-US" sz="1000"/>
              <a:t>http://homepages.inf.ed.ac.uk/cgi/rni/comp-arch.pl?Networks/benes.html,Networks/benes-f.html,Networks/menu-dyn.html</a:t>
            </a:r>
            <a:endParaRPr lang="en-US" sz="1000"/>
          </a:p>
          <a:p>
            <a:r>
              <a:rPr lang="en-US" altLang="en-US" sz="1000"/>
              <a:t>[2] Kwon, H., Samajdar, A., &amp; Krishna, T. (2018). Maeri: Enabling flexible dataflow mapping over dnn accelerators via reconfigurable interconnects. ACM SIGPLAN Notices, 53(2), 461-475.</a:t>
            </a:r>
            <a:endParaRPr lang="en-US" altLang="en-US" sz="1000"/>
          </a:p>
        </p:txBody>
      </p:sp>
      <p:pic>
        <p:nvPicPr>
          <p:cNvPr id="15" name="Picture 1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5632450" y="1329055"/>
            <a:ext cx="6585585" cy="12852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80" y="3769360"/>
            <a:ext cx="5321935" cy="1431290"/>
          </a:xfrm>
          <a:prstGeom prst="rect">
            <a:avLst/>
          </a:prstGeom>
        </p:spPr>
      </p:pic>
      <p:sp>
        <p:nvSpPr>
          <p:cNvPr id="137" name="Text Box 136"/>
          <p:cNvSpPr txBox="true"/>
          <p:nvPr/>
        </p:nvSpPr>
        <p:spPr>
          <a:xfrm>
            <a:off x="7574280" y="31464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&lt; In degree</a:t>
            </a:r>
            <a:endParaRPr lang="en-US" altLang="en-US"/>
          </a:p>
        </p:txBody>
      </p:sp>
      <p:sp>
        <p:nvSpPr>
          <p:cNvPr id="138" name="Text Box 137"/>
          <p:cNvSpPr txBox="true"/>
          <p:nvPr/>
        </p:nvSpPr>
        <p:spPr>
          <a:xfrm>
            <a:off x="1920875" y="5712460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sp>
        <p:nvSpPr>
          <p:cNvPr id="139" name="Text Box 138"/>
          <p:cNvSpPr txBox="true"/>
          <p:nvPr/>
        </p:nvSpPr>
        <p:spPr>
          <a:xfrm>
            <a:off x="7366635" y="282194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Distritbute Network [2]</a:t>
            </a:r>
            <a:endParaRPr lang="en-US" altLang="en-US"/>
          </a:p>
        </p:txBody>
      </p:sp>
      <p:sp>
        <p:nvSpPr>
          <p:cNvPr id="140" name="Text Box 139"/>
          <p:cNvSpPr txBox="true"/>
          <p:nvPr/>
        </p:nvSpPr>
        <p:spPr>
          <a:xfrm>
            <a:off x="1641475" y="5344160"/>
            <a:ext cx="3343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MAERI Reduction Network[2]</a:t>
            </a:r>
            <a:endParaRPr lang="en-US" altLang="en-US"/>
          </a:p>
        </p:txBody>
      </p:sp>
      <p:sp>
        <p:nvSpPr>
          <p:cNvPr id="503" name="Text Box 502"/>
          <p:cNvSpPr txBox="true"/>
          <p:nvPr/>
        </p:nvSpPr>
        <p:spPr>
          <a:xfrm>
            <a:off x="7642225" y="5419725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Network [1]</a:t>
            </a:r>
            <a:endParaRPr lang="en-US" altLang="en-US"/>
          </a:p>
        </p:txBody>
      </p:sp>
      <p:sp>
        <p:nvSpPr>
          <p:cNvPr id="504" name="Text Box 503"/>
          <p:cNvSpPr txBox="true"/>
          <p:nvPr/>
        </p:nvSpPr>
        <p:spPr>
          <a:xfrm>
            <a:off x="7366635" y="5788025"/>
            <a:ext cx="270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Out degree &gt; In degree</a:t>
            </a:r>
            <a:endParaRPr lang="en-US" altLang="en-US"/>
          </a:p>
        </p:txBody>
      </p:sp>
      <p:grpSp>
        <p:nvGrpSpPr>
          <p:cNvPr id="508" name="Group 507"/>
          <p:cNvGrpSpPr/>
          <p:nvPr/>
        </p:nvGrpSpPr>
        <p:grpSpPr>
          <a:xfrm>
            <a:off x="7813675" y="3675380"/>
            <a:ext cx="2093595" cy="1722120"/>
            <a:chOff x="12305" y="5788"/>
            <a:chExt cx="3297" cy="2712"/>
          </a:xfrm>
        </p:grpSpPr>
        <p:sp>
          <p:nvSpPr>
            <p:cNvPr id="459" name="Rectangle 66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r>
                <a:rPr lang="en-US" sz="900">
                  <a:solidFill>
                    <a:schemeClr val="bg1"/>
                  </a:solidFill>
                </a:rPr>
                <a:t>0</a:t>
              </a:r>
              <a:endParaRPr lang="en-US" sz="900">
                <a:solidFill>
                  <a:schemeClr val="bg1"/>
                </a:solidFill>
              </a:endParaRPr>
            </a:p>
            <a:p>
              <a:r>
                <a:rPr lang="en-US" sz="900">
                  <a:solidFill>
                    <a:schemeClr val="bg1"/>
                  </a:solidFill>
                </a:rPr>
                <a:t>1</a:t>
              </a:r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0" name="Rectangle 67"/>
            <p:cNvSpPr>
              <a:spLocks noChangeArrowheads="true"/>
            </p:cNvSpPr>
            <p:nvPr/>
          </p:nvSpPr>
          <p:spPr bwMode="auto">
            <a:xfrm>
              <a:off x="12569" y="578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1" name="Rectangle 68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2" name="Rectangle 69"/>
            <p:cNvSpPr>
              <a:spLocks noChangeArrowheads="true"/>
            </p:cNvSpPr>
            <p:nvPr/>
          </p:nvSpPr>
          <p:spPr bwMode="auto">
            <a:xfrm>
              <a:off x="12569" y="6489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3" name="Rectangle 70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4" name="Rectangle 71"/>
            <p:cNvSpPr>
              <a:spLocks noChangeArrowheads="true"/>
            </p:cNvSpPr>
            <p:nvPr/>
          </p:nvSpPr>
          <p:spPr bwMode="auto">
            <a:xfrm>
              <a:off x="12569" y="7204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65" name="Rectangle 72"/>
            <p:cNvSpPr>
              <a:spLocks noChangeArrowheads="true"/>
            </p:cNvSpPr>
            <p:nvPr/>
          </p:nvSpPr>
          <p:spPr bwMode="auto">
            <a:xfrm>
              <a:off x="12574" y="7938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66" name="Rectangle 73"/>
            <p:cNvSpPr>
              <a:spLocks noChangeArrowheads="true"/>
            </p:cNvSpPr>
            <p:nvPr/>
          </p:nvSpPr>
          <p:spPr bwMode="auto">
            <a:xfrm>
              <a:off x="12569" y="7938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5" name="Line 82"/>
            <p:cNvSpPr>
              <a:spLocks noChangeShapeType="true"/>
            </p:cNvSpPr>
            <p:nvPr/>
          </p:nvSpPr>
          <p:spPr bwMode="auto">
            <a:xfrm flipH="true">
              <a:off x="12312" y="596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6" name="Line 83"/>
            <p:cNvSpPr>
              <a:spLocks noChangeShapeType="true"/>
            </p:cNvSpPr>
            <p:nvPr/>
          </p:nvSpPr>
          <p:spPr bwMode="auto">
            <a:xfrm flipH="true">
              <a:off x="12312" y="618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7" name="Line 84"/>
            <p:cNvSpPr>
              <a:spLocks noChangeShapeType="true"/>
            </p:cNvSpPr>
            <p:nvPr/>
          </p:nvSpPr>
          <p:spPr bwMode="auto">
            <a:xfrm flipH="true">
              <a:off x="12309" y="667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8" name="Line 85"/>
            <p:cNvSpPr>
              <a:spLocks noChangeShapeType="true"/>
            </p:cNvSpPr>
            <p:nvPr/>
          </p:nvSpPr>
          <p:spPr bwMode="auto">
            <a:xfrm flipH="true">
              <a:off x="12309" y="6900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79" name="Line 86"/>
            <p:cNvSpPr>
              <a:spLocks noChangeShapeType="true"/>
            </p:cNvSpPr>
            <p:nvPr/>
          </p:nvSpPr>
          <p:spPr bwMode="auto">
            <a:xfrm flipH="true">
              <a:off x="12305" y="740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0" name="Line 87"/>
            <p:cNvSpPr>
              <a:spLocks noChangeShapeType="true"/>
            </p:cNvSpPr>
            <p:nvPr/>
          </p:nvSpPr>
          <p:spPr bwMode="auto">
            <a:xfrm flipH="true">
              <a:off x="12305" y="7629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1" name="Line 88"/>
            <p:cNvSpPr>
              <a:spLocks noChangeShapeType="true"/>
            </p:cNvSpPr>
            <p:nvPr/>
          </p:nvSpPr>
          <p:spPr bwMode="auto">
            <a:xfrm flipH="true">
              <a:off x="12309" y="8115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2" name="Line 89"/>
            <p:cNvSpPr>
              <a:spLocks noChangeShapeType="true"/>
            </p:cNvSpPr>
            <p:nvPr/>
          </p:nvSpPr>
          <p:spPr bwMode="auto">
            <a:xfrm flipH="true">
              <a:off x="12309" y="8336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5" name="Line 95"/>
            <p:cNvSpPr>
              <a:spLocks noChangeShapeType="true"/>
            </p:cNvSpPr>
            <p:nvPr/>
          </p:nvSpPr>
          <p:spPr bwMode="auto">
            <a:xfrm flipH="true" flipV="true">
              <a:off x="13192" y="745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86" name="Line 97"/>
            <p:cNvSpPr>
              <a:spLocks noChangeShapeType="true"/>
            </p:cNvSpPr>
            <p:nvPr/>
          </p:nvSpPr>
          <p:spPr bwMode="auto">
            <a:xfrm flipH="true">
              <a:off x="13192" y="796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4" name="Rectangle 70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5" name="Rectangle 71"/>
            <p:cNvSpPr>
              <a:spLocks noChangeArrowheads="true"/>
            </p:cNvSpPr>
            <p:nvPr/>
          </p:nvSpPr>
          <p:spPr bwMode="auto">
            <a:xfrm>
              <a:off x="13636" y="6165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6" name="Rectangle 72"/>
            <p:cNvSpPr>
              <a:spLocks noChangeArrowheads="true"/>
            </p:cNvSpPr>
            <p:nvPr/>
          </p:nvSpPr>
          <p:spPr bwMode="auto">
            <a:xfrm>
              <a:off x="13636" y="7606"/>
              <a:ext cx="618" cy="56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497" name="Rectangle 73"/>
            <p:cNvSpPr>
              <a:spLocks noChangeArrowheads="true"/>
            </p:cNvSpPr>
            <p:nvPr/>
          </p:nvSpPr>
          <p:spPr bwMode="auto">
            <a:xfrm>
              <a:off x="13631" y="7606"/>
              <a:ext cx="618" cy="562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8" name="Line 95"/>
            <p:cNvSpPr>
              <a:spLocks noChangeShapeType="true"/>
            </p:cNvSpPr>
            <p:nvPr/>
          </p:nvSpPr>
          <p:spPr bwMode="auto">
            <a:xfrm flipH="true" flipV="true">
              <a:off x="14254" y="6446"/>
              <a:ext cx="474" cy="60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499" name="Line 97"/>
            <p:cNvSpPr>
              <a:spLocks noChangeShapeType="true"/>
            </p:cNvSpPr>
            <p:nvPr/>
          </p:nvSpPr>
          <p:spPr bwMode="auto">
            <a:xfrm flipH="true">
              <a:off x="14256" y="7204"/>
              <a:ext cx="472" cy="684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0" name="Line 95"/>
            <p:cNvSpPr>
              <a:spLocks noChangeShapeType="true"/>
            </p:cNvSpPr>
            <p:nvPr/>
          </p:nvSpPr>
          <p:spPr bwMode="auto">
            <a:xfrm flipH="true" flipV="true">
              <a:off x="13197" y="6020"/>
              <a:ext cx="445" cy="332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1" name="Line 97"/>
            <p:cNvSpPr>
              <a:spLocks noChangeShapeType="true"/>
            </p:cNvSpPr>
            <p:nvPr/>
          </p:nvSpPr>
          <p:spPr bwMode="auto">
            <a:xfrm flipH="true">
              <a:off x="13197" y="6535"/>
              <a:ext cx="440" cy="333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5" name="Rectangle 70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 sz="900">
                <a:solidFill>
                  <a:schemeClr val="bg1"/>
                </a:solidFill>
              </a:endParaRPr>
            </a:p>
          </p:txBody>
        </p:sp>
        <p:sp>
          <p:nvSpPr>
            <p:cNvPr id="506" name="Rectangle 71"/>
            <p:cNvSpPr>
              <a:spLocks noChangeArrowheads="true"/>
            </p:cNvSpPr>
            <p:nvPr/>
          </p:nvSpPr>
          <p:spPr bwMode="auto">
            <a:xfrm>
              <a:off x="14728" y="6848"/>
              <a:ext cx="618" cy="560"/>
            </a:xfrm>
            <a:prstGeom prst="rect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  <p:sp>
          <p:nvSpPr>
            <p:cNvPr id="507" name="Line 95"/>
            <p:cNvSpPr>
              <a:spLocks noChangeShapeType="true"/>
            </p:cNvSpPr>
            <p:nvPr/>
          </p:nvSpPr>
          <p:spPr bwMode="auto">
            <a:xfrm flipH="true">
              <a:off x="15346" y="7128"/>
              <a:ext cx="257" cy="0"/>
            </a:xfrm>
            <a:prstGeom prst="line">
              <a:avLst/>
            </a:prstGeom>
            <a:noFill/>
            <a:ln w="31750" cap="rnd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false" compatLnSpc="true"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Operations</a:t>
            </a:r>
            <a:endParaRPr lang="en-US" altLang="en-US">
              <a:sym typeface="+mn-ea"/>
            </a:endParaRPr>
          </a:p>
        </p:txBody>
      </p:sp>
      <p:sp>
        <p:nvSpPr>
          <p:cNvPr id="31" name="Rectangle 30"/>
          <p:cNvSpPr/>
          <p:nvPr/>
        </p:nvSpPr>
        <p:spPr>
          <a:xfrm rot="16200000">
            <a:off x="4257040" y="-1388110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00" name="Oval 299"/>
          <p:cNvSpPr/>
          <p:nvPr/>
        </p:nvSpPr>
        <p:spPr>
          <a:xfrm>
            <a:off x="46863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4" name="Straight Arrow Connector 53"/>
          <p:cNvCxnSpPr/>
          <p:nvPr/>
        </p:nvCxnSpPr>
        <p:spPr>
          <a:xfrm flipV="true">
            <a:off x="911860" y="289496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91186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9695180" y="3300095"/>
            <a:ext cx="24123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  <a:sym typeface="+mn-ea"/>
              </a:rPr>
              <a:t>distribute 2x2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4243070" y="-2754630"/>
            <a:ext cx="127000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3499485" y="17913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3010535" y="207835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3943350" y="15449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3962400" y="223964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9695180" y="2059305"/>
            <a:ext cx="24117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distribute 1x2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969510" y="180149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479925" y="208851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5412740" y="155448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2740" y="224980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 rot="16200000">
            <a:off x="4284980" y="-1016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4133850" y="45072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3863340" y="42608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3888105" y="49999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62805" y="480123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9881235" y="4768215"/>
            <a:ext cx="20167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Merge</a:t>
            </a: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2768600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498725" y="42621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52349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297555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6430645" y="1817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941060" y="210439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6873875" y="157099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873875" y="226568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260965" y="1668780"/>
            <a:ext cx="132143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In&lt;Out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98755" y="289496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true">
            <a:off x="22352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1723390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V="true">
            <a:off x="2166620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2166620" y="36163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1453515" y="29216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V="true">
            <a:off x="1478280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013710" y="314134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true">
            <a:off x="3456940" y="2894965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56940" y="358965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43835" y="289496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true">
            <a:off x="2768600" y="363410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4223385" y="31680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 flipV="true">
            <a:off x="4666615" y="29216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666615" y="3616325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3953510" y="292163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V="true">
            <a:off x="3978275" y="36607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5404485" y="31464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52" name="Straight Arrow Connector 51"/>
          <p:cNvCxnSpPr/>
          <p:nvPr/>
        </p:nvCxnSpPr>
        <p:spPr>
          <a:xfrm flipV="true">
            <a:off x="5847715" y="290004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5847715" y="35947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5134610" y="290004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V="true">
            <a:off x="5159375" y="363918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10260965" y="291655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In=Out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0157460" y="753745"/>
            <a:ext cx="148844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Degree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10249535" y="4331335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6586855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 flipV="true">
            <a:off x="7030085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030085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316980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V="true">
            <a:off x="6341745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708900" y="316865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76" name="Straight Arrow Connector 75"/>
          <p:cNvCxnSpPr/>
          <p:nvPr/>
        </p:nvCxnSpPr>
        <p:spPr>
          <a:xfrm flipV="true">
            <a:off x="8152130" y="292227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8152130" y="361696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439025" y="292227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true">
            <a:off x="7463790" y="366141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8837930" y="32010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4" name="Straight Arrow Connector 83"/>
          <p:cNvCxnSpPr/>
          <p:nvPr/>
        </p:nvCxnSpPr>
        <p:spPr>
          <a:xfrm flipV="true">
            <a:off x="9281160" y="295465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9281160" y="364934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8568055" y="29546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true">
            <a:off x="8592820" y="36937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2193290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267271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4112895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4598035" y="902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971540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6485890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94" name="Oval 93"/>
          <p:cNvSpPr/>
          <p:nvPr/>
        </p:nvSpPr>
        <p:spPr>
          <a:xfrm>
            <a:off x="683069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6560185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6584950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35965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5437505" y="45085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5167630" y="42621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5192395" y="50012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5966460" y="480250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 rot="16200000">
            <a:off x="4295775" y="1322070"/>
            <a:ext cx="1242060" cy="955675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04" name="Oval 103"/>
          <p:cNvSpPr/>
          <p:nvPr/>
        </p:nvSpPr>
        <p:spPr>
          <a:xfrm>
            <a:off x="4144645" y="583946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5" name="Straight Arrow Connector 104"/>
          <p:cNvCxnSpPr/>
          <p:nvPr/>
        </p:nvCxnSpPr>
        <p:spPr>
          <a:xfrm>
            <a:off x="3874135" y="559308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V="true">
            <a:off x="3898900" y="633222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>
            <a:off x="4673600" y="613346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/>
          <p:cNvSpPr/>
          <p:nvPr/>
        </p:nvSpPr>
        <p:spPr>
          <a:xfrm>
            <a:off x="2779395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9" name="Straight Arrow Connector 108"/>
          <p:cNvCxnSpPr/>
          <p:nvPr/>
        </p:nvCxnSpPr>
        <p:spPr>
          <a:xfrm>
            <a:off x="2509520" y="559435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253428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3308350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Oval 111"/>
          <p:cNvSpPr/>
          <p:nvPr/>
        </p:nvSpPr>
        <p:spPr>
          <a:xfrm>
            <a:off x="684149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3" name="Straight Arrow Connector 112"/>
          <p:cNvCxnSpPr/>
          <p:nvPr/>
        </p:nvCxnSpPr>
        <p:spPr>
          <a:xfrm>
            <a:off x="6570980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V="true">
            <a:off x="6595745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737044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/>
          <p:cNvSpPr/>
          <p:nvPr/>
        </p:nvSpPr>
        <p:spPr>
          <a:xfrm>
            <a:off x="5448300" y="584073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7" name="Straight Arrow Connector 116"/>
          <p:cNvCxnSpPr/>
          <p:nvPr/>
        </p:nvCxnSpPr>
        <p:spPr>
          <a:xfrm>
            <a:off x="5178425" y="559435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 flipV="true">
            <a:off x="5203190" y="633349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5977255" y="613473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/>
          <p:cNvSpPr/>
          <p:nvPr/>
        </p:nvSpPr>
        <p:spPr>
          <a:xfrm>
            <a:off x="9620885" y="5991860"/>
            <a:ext cx="26009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Reduction_2x1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10280650" y="5554980"/>
            <a:ext cx="128016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In&gt;Out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23" name="Straight Arrow Connector 122"/>
          <p:cNvCxnSpPr/>
          <p:nvPr/>
        </p:nvCxnSpPr>
        <p:spPr>
          <a:xfrm>
            <a:off x="2187575" y="1164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107180" y="1164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5965825" y="117665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6480175" y="90297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-Distribute 1x2</a:t>
            </a:r>
            <a:endParaRPr lang="en-US" altLang="en-US">
              <a:sym typeface="+mn-ea"/>
            </a:endParaRPr>
          </a:p>
        </p:txBody>
      </p:sp>
      <p:sp>
        <p:nvSpPr>
          <p:cNvPr id="30" name="Rectangle 29"/>
          <p:cNvSpPr/>
          <p:nvPr/>
        </p:nvSpPr>
        <p:spPr>
          <a:xfrm rot="16200000">
            <a:off x="2353945" y="1437005"/>
            <a:ext cx="1270000" cy="457581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0" name="Oval 59"/>
          <p:cNvSpPr/>
          <p:nvPr/>
        </p:nvSpPr>
        <p:spPr>
          <a:xfrm>
            <a:off x="1396365" y="34537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907415" y="374078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V="true">
            <a:off x="1840230" y="320738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859280" y="3902075"/>
            <a:ext cx="340360" cy="319405"/>
          </a:xfrm>
          <a:prstGeom prst="straightConnector1">
            <a:avLst/>
          </a:prstGeom>
          <a:ln w="44450">
            <a:solidFill>
              <a:srgbClr val="20202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866390" y="346392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376805" y="3750945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true">
            <a:off x="3309620" y="32169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09620" y="391223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4327525" y="34798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837940" y="3766820"/>
            <a:ext cx="489585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true">
            <a:off x="4770755" y="32334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770755" y="39281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1116330" y="281559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/>
          <p:cNvSpPr/>
          <p:nvPr/>
        </p:nvSpPr>
        <p:spPr>
          <a:xfrm>
            <a:off x="159575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0" name="Straight Arrow Connector 89"/>
          <p:cNvCxnSpPr/>
          <p:nvPr/>
        </p:nvCxnSpPr>
        <p:spPr>
          <a:xfrm>
            <a:off x="3035935" y="281559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521075" y="255397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6676477" y="2316960"/>
            <a:ext cx="3222808" cy="222372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Trapezoid 5"/>
          <p:cNvSpPr/>
          <p:nvPr/>
        </p:nvSpPr>
        <p:spPr>
          <a:xfrm rot="5400000">
            <a:off x="8338607" y="2606693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339163" y="2554212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42345" y="2915809"/>
            <a:ext cx="4416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rapezoid 9"/>
          <p:cNvSpPr/>
          <p:nvPr/>
        </p:nvSpPr>
        <p:spPr>
          <a:xfrm rot="5400000">
            <a:off x="8370750" y="3968438"/>
            <a:ext cx="924209" cy="207977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272382" y="3902342"/>
            <a:ext cx="45712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339798" y="4221728"/>
            <a:ext cx="138970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904700" y="2710681"/>
            <a:ext cx="749778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8936844" y="4072424"/>
            <a:ext cx="717634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true">
            <a:off x="7331075" y="2532380"/>
            <a:ext cx="0" cy="1694815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5671" y="3388510"/>
            <a:ext cx="463492" cy="0"/>
          </a:xfrm>
          <a:prstGeom prst="straightConnector1">
            <a:avLst/>
          </a:prstGeom>
          <a:ln w="444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 rot="5400000">
            <a:off x="8726254" y="4508129"/>
            <a:ext cx="260373" cy="585313"/>
            <a:chOff x="6731499" y="1695044"/>
            <a:chExt cx="233815" cy="525610"/>
          </a:xfrm>
        </p:grpSpPr>
        <p:sp>
          <p:nvSpPr>
            <p:cNvPr id="53" name="Rectangle 52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02" name="Isosceles Triangle 101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0" name="Straight Arrow Connector 119"/>
          <p:cNvCxnSpPr/>
          <p:nvPr/>
        </p:nvCxnSpPr>
        <p:spPr>
          <a:xfrm>
            <a:off x="8856439" y="4387418"/>
            <a:ext cx="5382" cy="26524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/>
          <p:cNvGrpSpPr/>
          <p:nvPr/>
        </p:nvGrpSpPr>
        <p:grpSpPr>
          <a:xfrm rot="5400000">
            <a:off x="8718297" y="1728324"/>
            <a:ext cx="260373" cy="585313"/>
            <a:chOff x="6731499" y="1695044"/>
            <a:chExt cx="233815" cy="525610"/>
          </a:xfrm>
        </p:grpSpPr>
        <p:sp>
          <p:nvSpPr>
            <p:cNvPr id="124" name="Rectangle 123"/>
            <p:cNvSpPr/>
            <p:nvPr/>
          </p:nvSpPr>
          <p:spPr>
            <a:xfrm>
              <a:off x="6731499" y="1695044"/>
              <a:ext cx="233815" cy="52561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 dirty="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  <p:sp>
          <p:nvSpPr>
            <p:cNvPr id="125" name="Isosceles Triangle 124"/>
            <p:cNvSpPr/>
            <p:nvPr/>
          </p:nvSpPr>
          <p:spPr>
            <a:xfrm>
              <a:off x="6731499" y="1996214"/>
              <a:ext cx="233815" cy="224440"/>
            </a:xfrm>
            <a:prstGeom prst="triangle">
              <a:avLst/>
            </a:prstGeom>
            <a:solidFill>
              <a:srgbClr val="FFC000"/>
            </a:solidFill>
            <a:ln>
              <a:solidFill>
                <a:srgbClr val="E26D3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rgbClr val="FFFFFF"/>
                </a:solidFill>
                <a:latin typeface="Trebuchet MS" panose="020B0603020202020204"/>
              </a:endParaRPr>
            </a:p>
          </p:txBody>
        </p:sp>
      </p:grpSp>
      <p:cxnSp>
        <p:nvCxnSpPr>
          <p:cNvPr id="126" name="Straight Arrow Connector 125"/>
          <p:cNvCxnSpPr/>
          <p:nvPr/>
        </p:nvCxnSpPr>
        <p:spPr>
          <a:xfrm flipV="true">
            <a:off x="8835461" y="2151166"/>
            <a:ext cx="0" cy="290016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>
            <a:off x="7434703" y="2724278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8" name="Oval 127"/>
          <p:cNvSpPr/>
          <p:nvPr/>
        </p:nvSpPr>
        <p:spPr>
          <a:xfrm>
            <a:off x="7464740" y="3714472"/>
            <a:ext cx="807642" cy="37574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555" b="1" dirty="0" err="1">
                <a:solidFill>
                  <a:srgbClr val="FFFFFF"/>
                </a:solidFill>
                <a:latin typeface="Trebuchet MS" panose="020B0603020202020204"/>
              </a:rPr>
              <a:t>Inv</a:t>
            </a:r>
            <a:endParaRPr lang="en-US" sz="155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9654478" y="2454585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9654478" y="3799219"/>
            <a:ext cx="909170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31" name="Rectangle 130"/>
          <p:cNvSpPr/>
          <p:nvPr/>
        </p:nvSpPr>
        <p:spPr>
          <a:xfrm>
            <a:off x="6404509" y="3110652"/>
            <a:ext cx="537799" cy="645493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32" name="Straight Connector 131"/>
          <p:cNvCxnSpPr/>
          <p:nvPr/>
        </p:nvCxnSpPr>
        <p:spPr>
          <a:xfrm>
            <a:off x="5759603" y="1712303"/>
            <a:ext cx="0" cy="3472968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83"/>
          <p:cNvSpPr txBox="true"/>
          <p:nvPr/>
        </p:nvSpPr>
        <p:spPr>
          <a:xfrm>
            <a:off x="6749416" y="572829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5879626" y="1718700"/>
            <a:ext cx="1702909" cy="2051295"/>
            <a:chOff x="6479240" y="2009746"/>
            <a:chExt cx="1532618" cy="1846166"/>
          </a:xfrm>
        </p:grpSpPr>
        <p:sp>
          <p:nvSpPr>
            <p:cNvPr id="135" name="TextBox 92"/>
            <p:cNvSpPr txBox="true"/>
            <p:nvPr/>
          </p:nvSpPr>
          <p:spPr>
            <a:xfrm>
              <a:off x="6479240" y="2009746"/>
              <a:ext cx="1063240" cy="581698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p>
              <a:pPr algn="ctr" defTabSz="508000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rgbClr val="000000"/>
                  </a:solidFill>
                  <a:latin typeface="Trebuchet MS" panose="020B0603020202020204"/>
                </a:rPr>
                <a:t>Invalid Signals</a:t>
              </a:r>
              <a:endParaRPr lang="en-US" sz="2000" b="1" dirty="0">
                <a:solidFill>
                  <a:srgbClr val="000000"/>
                </a:solidFill>
                <a:latin typeface="Trebuchet MS" panose="020B0603020202020204"/>
              </a:endParaRPr>
            </a:p>
          </p:txBody>
        </p:sp>
        <p:cxnSp>
          <p:nvCxnSpPr>
            <p:cNvPr id="136" name="Straight Arrow Connector 135"/>
            <p:cNvCxnSpPr>
              <a:stCxn id="135" idx="2"/>
              <a:endCxn id="127" idx="1"/>
            </p:cNvCxnSpPr>
            <p:nvPr/>
          </p:nvCxnSpPr>
          <p:spPr>
            <a:xfrm>
              <a:off x="7010590" y="2591754"/>
              <a:ext cx="974408" cy="37261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>
              <a:stCxn id="135" idx="2"/>
              <a:endCxn id="128" idx="1"/>
            </p:cNvCxnSpPr>
            <p:nvPr/>
          </p:nvCxnSpPr>
          <p:spPr>
            <a:xfrm>
              <a:off x="7010590" y="2591754"/>
              <a:ext cx="1001268" cy="126415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TextBox 92"/>
          <p:cNvSpPr txBox="true"/>
          <p:nvPr/>
        </p:nvSpPr>
        <p:spPr>
          <a:xfrm>
            <a:off x="8271671" y="117128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A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169" name="TextBox 92"/>
          <p:cNvSpPr txBox="true"/>
          <p:nvPr/>
        </p:nvSpPr>
        <p:spPr>
          <a:xfrm>
            <a:off x="8242461" y="5039700"/>
            <a:ext cx="1181378" cy="64516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Control</a:t>
            </a: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Signal</a:t>
            </a:r>
            <a:r>
              <a:rPr lang="en-US" altLang="en-US" sz="2000" b="1" dirty="0">
                <a:solidFill>
                  <a:srgbClr val="000000"/>
                </a:solidFill>
                <a:latin typeface="Trebuchet MS" panose="020B0603020202020204"/>
              </a:rPr>
              <a:t> B</a:t>
            </a:r>
            <a:endParaRPr lang="en-US" alt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Micro-architecture - 2x1</a:t>
            </a:r>
            <a:endParaRPr lang="en-US" altLang="en-US">
              <a:sym typeface="+mn-ea"/>
            </a:endParaRPr>
          </a:p>
        </p:txBody>
      </p:sp>
      <p:sp>
        <p:nvSpPr>
          <p:cNvPr id="32" name="Rectangle 31"/>
          <p:cNvSpPr/>
          <p:nvPr/>
        </p:nvSpPr>
        <p:spPr>
          <a:xfrm rot="16200000">
            <a:off x="3448050" y="-534670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3056890" y="20701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>
            <a:off x="2786380" y="182372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flipV="true">
            <a:off x="2811145" y="25628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3585845" y="2364105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91640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1421765" y="182499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144653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20595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575373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5483225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true">
            <a:off x="5507990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628269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/>
          <p:cNvSpPr/>
          <p:nvPr/>
        </p:nvSpPr>
        <p:spPr>
          <a:xfrm>
            <a:off x="4360545" y="207137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9" name="Straight Arrow Connector 98"/>
          <p:cNvCxnSpPr/>
          <p:nvPr/>
        </p:nvCxnSpPr>
        <p:spPr>
          <a:xfrm>
            <a:off x="4090670" y="182499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true">
            <a:off x="4115435" y="256413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>
            <a:off x="4889500" y="23653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/>
          <p:cNvCxnSpPr/>
          <p:nvPr/>
        </p:nvCxnSpPr>
        <p:spPr>
          <a:xfrm>
            <a:off x="1390015" y="144780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86944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309620" y="144780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794760" y="118618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92" name="Straight Arrow Connector 91"/>
          <p:cNvCxnSpPr/>
          <p:nvPr/>
        </p:nvCxnSpPr>
        <p:spPr>
          <a:xfrm>
            <a:off x="5168265" y="145986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/>
          <p:cNvSpPr/>
          <p:nvPr/>
        </p:nvSpPr>
        <p:spPr>
          <a:xfrm>
            <a:off x="5682615" y="118618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20" name="Rectangle 19"/>
          <p:cNvSpPr/>
          <p:nvPr/>
        </p:nvSpPr>
        <p:spPr>
          <a:xfrm rot="16200000">
            <a:off x="8372701" y="920679"/>
            <a:ext cx="1720433" cy="1936246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519795" y="2256790"/>
            <a:ext cx="1628140" cy="3575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FFFFFF"/>
                </a:solidFill>
                <a:latin typeface="Trebuchet MS" panose="020B0603020202020204"/>
              </a:rPr>
              <a:t>Control</a:t>
            </a:r>
            <a:endParaRPr lang="en-US" altLang="en-US" sz="2000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1" name="Trapezoid 30"/>
          <p:cNvSpPr/>
          <p:nvPr/>
        </p:nvSpPr>
        <p:spPr>
          <a:xfrm rot="5400000">
            <a:off x="8933378" y="1499655"/>
            <a:ext cx="783167" cy="176238"/>
          </a:xfrm>
          <a:prstGeom prst="trapezoid">
            <a:avLst>
              <a:gd name="adj" fmla="val 94910"/>
            </a:avLst>
          </a:prstGeom>
          <a:solidFill>
            <a:srgbClr val="00533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rgbClr val="FFFFFF"/>
                </a:solidFill>
                <a:latin typeface="Trebuchet MS" panose="020B0603020202020204"/>
              </a:rPr>
              <a:t>1 0</a:t>
            </a:r>
            <a:endParaRPr lang="en-US" alt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8862570" y="146057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8862570" y="172599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8169328" y="116405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8165220" y="148112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68" name="Straight Arrow Connector 67"/>
          <p:cNvCxnSpPr>
            <a:stCxn id="31" idx="3"/>
            <a:endCxn id="21" idx="0"/>
          </p:cNvCxnSpPr>
          <p:nvPr/>
        </p:nvCxnSpPr>
        <p:spPr>
          <a:xfrm>
            <a:off x="9324962" y="1895725"/>
            <a:ext cx="8890" cy="361315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1" idx="0"/>
          </p:cNvCxnSpPr>
          <p:nvPr/>
        </p:nvCxnSpPr>
        <p:spPr>
          <a:xfrm>
            <a:off x="9413081" y="158840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9510675" y="131881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42" name="TextBox 133"/>
          <p:cNvSpPr txBox="true"/>
          <p:nvPr/>
        </p:nvSpPr>
        <p:spPr>
          <a:xfrm>
            <a:off x="7779727" y="3153557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>
            <a:off x="7589520" y="1010920"/>
            <a:ext cx="2540" cy="2828290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 rot="16200000">
            <a:off x="3448050" y="2453005"/>
            <a:ext cx="1242060" cy="573214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72" name="Straight Arrow Connector 71"/>
          <p:cNvCxnSpPr/>
          <p:nvPr/>
        </p:nvCxnSpPr>
        <p:spPr>
          <a:xfrm>
            <a:off x="6292215" y="5362575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390015" y="4435475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186944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>
            <a:off x="3309620" y="4435475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3794760" y="4173855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5168265" y="4447540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>
            <a:off x="5682615" y="4173855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83" name="Rectangle 82"/>
          <p:cNvSpPr/>
          <p:nvPr/>
        </p:nvSpPr>
        <p:spPr>
          <a:xfrm rot="16200000">
            <a:off x="9053195" y="4018915"/>
            <a:ext cx="840105" cy="193611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85" name="Straight Arrow Connector 84"/>
          <p:cNvCxnSpPr/>
          <p:nvPr/>
        </p:nvCxnSpPr>
        <p:spPr>
          <a:xfrm>
            <a:off x="9102600" y="4907350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>
            <a:off x="9102600" y="5172773"/>
            <a:ext cx="374273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8409358" y="4610831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InA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8405250" y="4927904"/>
            <a:ext cx="770422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 err="1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InB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04" name="Straight Arrow Connector 103"/>
          <p:cNvCxnSpPr/>
          <p:nvPr/>
        </p:nvCxnSpPr>
        <p:spPr>
          <a:xfrm>
            <a:off x="9653111" y="5035189"/>
            <a:ext cx="22619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/>
          <p:cNvSpPr/>
          <p:nvPr/>
        </p:nvSpPr>
        <p:spPr>
          <a:xfrm>
            <a:off x="9750705" y="4765593"/>
            <a:ext cx="690364" cy="546986"/>
          </a:xfrm>
          <a:prstGeom prst="rect">
            <a:avLst/>
          </a:prstGeom>
        </p:spPr>
        <p:txBody>
          <a:bodyPr wrap="square">
            <a:noAutofit/>
          </a:bodyPr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2665" b="1" baseline="-25000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Out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08" name="TextBox 133"/>
          <p:cNvSpPr txBox="true"/>
          <p:nvPr/>
        </p:nvSpPr>
        <p:spPr>
          <a:xfrm>
            <a:off x="8020392" y="558878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109" name="Straight Connector 108"/>
          <p:cNvCxnSpPr/>
          <p:nvPr/>
        </p:nvCxnSpPr>
        <p:spPr>
          <a:xfrm>
            <a:off x="7588885" y="4185920"/>
            <a:ext cx="0" cy="2019935"/>
          </a:xfrm>
          <a:prstGeom prst="line">
            <a:avLst/>
          </a:prstGeom>
          <a:ln w="28575">
            <a:solidFill>
              <a:schemeClr val="accent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Oval 109"/>
          <p:cNvSpPr/>
          <p:nvPr/>
        </p:nvSpPr>
        <p:spPr>
          <a:xfrm>
            <a:off x="3064510" y="507936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1" name="Straight Arrow Connector 110"/>
          <p:cNvCxnSpPr/>
          <p:nvPr/>
        </p:nvCxnSpPr>
        <p:spPr>
          <a:xfrm>
            <a:off x="2794000" y="483298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V="true">
            <a:off x="2818765" y="557212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3593465" y="5373370"/>
            <a:ext cx="434340" cy="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val 113"/>
          <p:cNvSpPr/>
          <p:nvPr/>
        </p:nvSpPr>
        <p:spPr>
          <a:xfrm>
            <a:off x="1699260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5" name="Straight Arrow Connector 114"/>
          <p:cNvCxnSpPr/>
          <p:nvPr/>
        </p:nvCxnSpPr>
        <p:spPr>
          <a:xfrm>
            <a:off x="1429385" y="4834255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V="true">
            <a:off x="145415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2228215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Oval 117"/>
          <p:cNvSpPr/>
          <p:nvPr/>
        </p:nvSpPr>
        <p:spPr>
          <a:xfrm>
            <a:off x="576135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cxnSp>
        <p:nvCxnSpPr>
          <p:cNvPr id="119" name="Straight Arrow Connector 118"/>
          <p:cNvCxnSpPr/>
          <p:nvPr/>
        </p:nvCxnSpPr>
        <p:spPr>
          <a:xfrm>
            <a:off x="5490845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V="true">
            <a:off x="5515610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4368165" y="508063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>
                <a:solidFill>
                  <a:schemeClr val="tx1"/>
                </a:solidFill>
                <a:latin typeface="Trebuchet MS" panose="020B0603020202020204"/>
                <a:sym typeface="+mn-ea"/>
              </a:rPr>
              <a:t>+</a:t>
            </a: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3" name="Straight Arrow Connector 142"/>
          <p:cNvCxnSpPr/>
          <p:nvPr/>
        </p:nvCxnSpPr>
        <p:spPr>
          <a:xfrm>
            <a:off x="4098290" y="483425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flipV="true">
            <a:off x="4123055" y="557339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4897120" y="5374640"/>
            <a:ext cx="434340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9388475" y="4895215"/>
            <a:ext cx="264795" cy="2838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chemeClr val="tx1"/>
                </a:solidFill>
                <a:latin typeface="Trebuchet MS" panose="020B0603020202020204"/>
              </a:rPr>
              <a:t>+</a:t>
            </a:r>
            <a:endParaRPr lang="en-US" altLang="en-US" sz="2400">
              <a:solidFill>
                <a:schemeClr val="tx1"/>
              </a:solidFill>
              <a:latin typeface="Trebuchet MS" panose="020B0603020202020204"/>
            </a:endParaRPr>
          </a:p>
        </p:txBody>
      </p:sp>
      <p:sp>
        <p:nvSpPr>
          <p:cNvPr id="147" name="Text Box 146"/>
          <p:cNvSpPr txBox="true"/>
          <p:nvPr/>
        </p:nvSpPr>
        <p:spPr>
          <a:xfrm>
            <a:off x="3540125" y="2952750"/>
            <a:ext cx="175831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Merge 2x1 </a:t>
            </a:r>
            <a:endParaRPr lang="en-US" altLang="en-US" sz="2400" b="1">
              <a:sym typeface="+mn-ea"/>
            </a:endParaRPr>
          </a:p>
        </p:txBody>
      </p:sp>
      <p:sp>
        <p:nvSpPr>
          <p:cNvPr id="148" name="Text Box 147"/>
          <p:cNvSpPr txBox="true"/>
          <p:nvPr/>
        </p:nvSpPr>
        <p:spPr>
          <a:xfrm>
            <a:off x="3286125" y="5988685"/>
            <a:ext cx="23501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en-US" sz="2400" b="1">
                <a:sym typeface="+mn-ea"/>
              </a:rPr>
              <a:t>Reduction 2x1 </a:t>
            </a:r>
            <a:endParaRPr lang="en-US" altLang="en-US" sz="2400" b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647700" y="238760"/>
            <a:ext cx="11677015" cy="697865"/>
          </a:xfrm>
        </p:spPr>
        <p:txBody>
          <a:bodyPr>
            <a:normAutofit/>
          </a:bodyPr>
          <a:p>
            <a:r>
              <a:rPr lang="en-US" altLang="en-US"/>
              <a:t>Example: Router building leveraging microswitches[1]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>
          <a:xfrm>
            <a:off x="8601075" y="6365875"/>
            <a:ext cx="2743200" cy="365125"/>
          </a:xfrm>
        </p:spPr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20" name="Rectangle 319"/>
          <p:cNvSpPr/>
          <p:nvPr/>
        </p:nvSpPr>
        <p:spPr>
          <a:xfrm>
            <a:off x="915401" y="1165244"/>
            <a:ext cx="4617744" cy="444048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4711514" y="14036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5" name="Oval 54"/>
          <p:cNvSpPr/>
          <p:nvPr/>
        </p:nvSpPr>
        <p:spPr>
          <a:xfrm>
            <a:off x="4357792" y="12091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56" name="Oval 55"/>
          <p:cNvSpPr/>
          <p:nvPr/>
        </p:nvSpPr>
        <p:spPr>
          <a:xfrm>
            <a:off x="4364255" y="159247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57" name="Straight Arrow Connector 56"/>
          <p:cNvCxnSpPr>
            <a:stCxn id="56" idx="6"/>
            <a:endCxn id="54" idx="3"/>
          </p:cNvCxnSpPr>
          <p:nvPr/>
        </p:nvCxnSpPr>
        <p:spPr>
          <a:xfrm flipV="true">
            <a:off x="4634394" y="1633566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5" idx="6"/>
            <a:endCxn id="54" idx="1"/>
          </p:cNvCxnSpPr>
          <p:nvPr/>
        </p:nvCxnSpPr>
        <p:spPr>
          <a:xfrm>
            <a:off x="4627933" y="134420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54" idx="6"/>
          </p:cNvCxnSpPr>
          <p:nvPr/>
        </p:nvCxnSpPr>
        <p:spPr>
          <a:xfrm>
            <a:off x="4981654" y="153867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/>
          <p:cNvSpPr/>
          <p:nvPr/>
        </p:nvSpPr>
        <p:spPr>
          <a:xfrm rot="16200000">
            <a:off x="7573581" y="1664474"/>
            <a:ext cx="3331639" cy="352976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766307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8539205" y="188780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9415336" y="189645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0291467" y="1879317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766307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8539205" y="272793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9415336" y="273658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0291467" y="2719450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66307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8539205" y="3559582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415336" y="3568236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291467" y="355109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3" name="Rectangle 92"/>
          <p:cNvSpPr/>
          <p:nvPr/>
        </p:nvSpPr>
        <p:spPr>
          <a:xfrm>
            <a:off x="766307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8539205" y="4399714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9415336" y="4408368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96" name="Rectangle 95"/>
          <p:cNvSpPr/>
          <p:nvPr/>
        </p:nvSpPr>
        <p:spPr>
          <a:xfrm>
            <a:off x="10291467" y="4391231"/>
            <a:ext cx="550141" cy="55014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00" name="Straight Arrow Connector 99"/>
          <p:cNvCxnSpPr/>
          <p:nvPr/>
        </p:nvCxnSpPr>
        <p:spPr>
          <a:xfrm>
            <a:off x="8213216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8213216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9089347" y="20690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9089347" y="2246776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9965477" y="2082533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9965477" y="22602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8213216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8213216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>
            <a:off x="9089347" y="2917511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9089347" y="3095277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9965477" y="2931034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9965477" y="3108799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8213216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8213216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9089347" y="3744676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9089347" y="39224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9965477" y="37581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9965477" y="3935963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8213216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8213216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9089347" y="4593177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9089347" y="4770941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9965477" y="4606699"/>
            <a:ext cx="32599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965477" y="4784464"/>
            <a:ext cx="325990" cy="0"/>
          </a:xfrm>
          <a:prstGeom prst="straightConnector1">
            <a:avLst/>
          </a:prstGeom>
          <a:ln w="28575">
            <a:solidFill>
              <a:srgbClr val="0000FF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8013566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843866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8877150" y="2414240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8707451" y="2443930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9767132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9597433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10630717" y="2421916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10461018" y="2451606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8013566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843866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8877150" y="32493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8707451" y="3279053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767132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9597433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10630717" y="32570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10461018" y="32867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8039742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870043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8903328" y="4093563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8733629" y="4123252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93310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623611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10656894" y="4101239"/>
            <a:ext cx="0" cy="289991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10487196" y="4130929"/>
            <a:ext cx="0" cy="289991"/>
          </a:xfrm>
          <a:prstGeom prst="straightConnector1">
            <a:avLst/>
          </a:prstGeom>
          <a:ln w="28575">
            <a:solidFill>
              <a:srgbClr val="00B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4724440" y="240343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8" name="Oval 157"/>
          <p:cNvSpPr/>
          <p:nvPr/>
        </p:nvSpPr>
        <p:spPr>
          <a:xfrm>
            <a:off x="4370717" y="220897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59" name="Oval 158"/>
          <p:cNvSpPr/>
          <p:nvPr/>
        </p:nvSpPr>
        <p:spPr>
          <a:xfrm>
            <a:off x="4377181" y="259231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60" name="Straight Arrow Connector 159"/>
          <p:cNvCxnSpPr>
            <a:stCxn id="159" idx="6"/>
            <a:endCxn id="157" idx="3"/>
          </p:cNvCxnSpPr>
          <p:nvPr/>
        </p:nvCxnSpPr>
        <p:spPr>
          <a:xfrm flipV="true">
            <a:off x="4646685" y="2634035"/>
            <a:ext cx="116840" cy="933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4640859" y="2353958"/>
            <a:ext cx="123143" cy="98957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57" idx="6"/>
          </p:cNvCxnSpPr>
          <p:nvPr/>
        </p:nvCxnSpPr>
        <p:spPr>
          <a:xfrm>
            <a:off x="4994580" y="2538508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Oval 167"/>
          <p:cNvSpPr/>
          <p:nvPr/>
        </p:nvSpPr>
        <p:spPr>
          <a:xfrm>
            <a:off x="4711514" y="33275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69" name="Oval 168"/>
          <p:cNvSpPr/>
          <p:nvPr/>
        </p:nvSpPr>
        <p:spPr>
          <a:xfrm>
            <a:off x="4357792" y="3133131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0" name="Oval 169"/>
          <p:cNvSpPr/>
          <p:nvPr/>
        </p:nvSpPr>
        <p:spPr>
          <a:xfrm>
            <a:off x="4364255" y="3516470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71" name="Straight Arrow Connector 170"/>
          <p:cNvCxnSpPr>
            <a:stCxn id="170" idx="6"/>
            <a:endCxn id="168" idx="3"/>
          </p:cNvCxnSpPr>
          <p:nvPr/>
        </p:nvCxnSpPr>
        <p:spPr>
          <a:xfrm flipV="true">
            <a:off x="4634394" y="3558194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>
            <a:stCxn id="169" idx="6"/>
            <a:endCxn id="168" idx="1"/>
          </p:cNvCxnSpPr>
          <p:nvPr/>
        </p:nvCxnSpPr>
        <p:spPr>
          <a:xfrm>
            <a:off x="4627933" y="3268200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>
            <a:stCxn id="168" idx="6"/>
          </p:cNvCxnSpPr>
          <p:nvPr/>
        </p:nvCxnSpPr>
        <p:spPr>
          <a:xfrm>
            <a:off x="4981654" y="3462667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/>
          <p:cNvSpPr/>
          <p:nvPr/>
        </p:nvSpPr>
        <p:spPr>
          <a:xfrm>
            <a:off x="4697963" y="4265568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4344241" y="407110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4350704" y="4454442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81" name="Straight Arrow Connector 180"/>
          <p:cNvCxnSpPr>
            <a:stCxn id="180" idx="6"/>
            <a:endCxn id="178" idx="3"/>
          </p:cNvCxnSpPr>
          <p:nvPr/>
        </p:nvCxnSpPr>
        <p:spPr>
          <a:xfrm flipV="true">
            <a:off x="4620843" y="4495532"/>
            <a:ext cx="116205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>
            <a:stCxn id="179" idx="6"/>
            <a:endCxn id="178" idx="1"/>
          </p:cNvCxnSpPr>
          <p:nvPr/>
        </p:nvCxnSpPr>
        <p:spPr>
          <a:xfrm>
            <a:off x="4613747" y="4206173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78" idx="6"/>
          </p:cNvCxnSpPr>
          <p:nvPr/>
        </p:nvCxnSpPr>
        <p:spPr>
          <a:xfrm>
            <a:off x="4967468" y="4400639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/>
          <p:nvPr/>
        </p:nvSpPr>
        <p:spPr>
          <a:xfrm>
            <a:off x="1519196" y="143231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1931449" y="121267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1931449" y="163809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1" name="Straight Arrow Connector 190"/>
          <p:cNvCxnSpPr>
            <a:stCxn id="188" idx="7"/>
            <a:endCxn id="189" idx="2"/>
          </p:cNvCxnSpPr>
          <p:nvPr/>
        </p:nvCxnSpPr>
        <p:spPr>
          <a:xfrm flipV="true">
            <a:off x="1746123" y="1346423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8" idx="5"/>
            <a:endCxn id="190" idx="2"/>
          </p:cNvCxnSpPr>
          <p:nvPr/>
        </p:nvCxnSpPr>
        <p:spPr>
          <a:xfrm>
            <a:off x="1746123" y="1664517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endCxn id="188" idx="2"/>
          </p:cNvCxnSpPr>
          <p:nvPr/>
        </p:nvCxnSpPr>
        <p:spPr>
          <a:xfrm flipV="true">
            <a:off x="1266873" y="156833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Oval 193"/>
          <p:cNvSpPr/>
          <p:nvPr/>
        </p:nvSpPr>
        <p:spPr>
          <a:xfrm>
            <a:off x="1519196" y="2421943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Oval 194"/>
          <p:cNvSpPr/>
          <p:nvPr/>
        </p:nvSpPr>
        <p:spPr>
          <a:xfrm>
            <a:off x="1931449" y="220230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6" name="Oval 195"/>
          <p:cNvSpPr/>
          <p:nvPr/>
        </p:nvSpPr>
        <p:spPr>
          <a:xfrm>
            <a:off x="1931449" y="2627719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197" name="Straight Arrow Connector 196"/>
          <p:cNvCxnSpPr>
            <a:stCxn id="194" idx="7"/>
            <a:endCxn id="195" idx="2"/>
          </p:cNvCxnSpPr>
          <p:nvPr/>
        </p:nvCxnSpPr>
        <p:spPr>
          <a:xfrm flipV="true">
            <a:off x="1746123" y="2335417"/>
            <a:ext cx="185420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/>
          <p:cNvCxnSpPr>
            <a:stCxn id="194" idx="5"/>
            <a:endCxn id="196" idx="2"/>
          </p:cNvCxnSpPr>
          <p:nvPr/>
        </p:nvCxnSpPr>
        <p:spPr>
          <a:xfrm>
            <a:off x="1746123" y="2653511"/>
            <a:ext cx="185420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/>
          <p:cNvCxnSpPr>
            <a:endCxn id="194" idx="2"/>
          </p:cNvCxnSpPr>
          <p:nvPr/>
        </p:nvCxnSpPr>
        <p:spPr>
          <a:xfrm flipV="true">
            <a:off x="1266873" y="2557965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Oval 199"/>
          <p:cNvSpPr/>
          <p:nvPr/>
        </p:nvSpPr>
        <p:spPr>
          <a:xfrm>
            <a:off x="1491023" y="3356307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1903276" y="313666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1903276" y="356208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3" name="Straight Arrow Connector 202"/>
          <p:cNvCxnSpPr>
            <a:stCxn id="200" idx="7"/>
            <a:endCxn id="201" idx="2"/>
          </p:cNvCxnSpPr>
          <p:nvPr/>
        </p:nvCxnSpPr>
        <p:spPr>
          <a:xfrm flipV="true">
            <a:off x="1718585" y="3270417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/>
          <p:cNvCxnSpPr>
            <a:stCxn id="200" idx="5"/>
            <a:endCxn id="202" idx="2"/>
          </p:cNvCxnSpPr>
          <p:nvPr/>
        </p:nvCxnSpPr>
        <p:spPr>
          <a:xfrm>
            <a:off x="1718585" y="3588510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endCxn id="200" idx="2"/>
          </p:cNvCxnSpPr>
          <p:nvPr/>
        </p:nvCxnSpPr>
        <p:spPr>
          <a:xfrm flipV="true">
            <a:off x="1238700" y="3492329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Oval 205"/>
          <p:cNvSpPr/>
          <p:nvPr/>
        </p:nvSpPr>
        <p:spPr>
          <a:xfrm>
            <a:off x="1491023" y="4236764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1903276" y="4017123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1903276" y="4442540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09" name="Straight Arrow Connector 208"/>
          <p:cNvCxnSpPr>
            <a:stCxn id="206" idx="7"/>
            <a:endCxn id="207" idx="2"/>
          </p:cNvCxnSpPr>
          <p:nvPr/>
        </p:nvCxnSpPr>
        <p:spPr>
          <a:xfrm flipV="true">
            <a:off x="1718585" y="4150238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/>
          <p:cNvCxnSpPr>
            <a:stCxn id="206" idx="5"/>
            <a:endCxn id="208" idx="2"/>
          </p:cNvCxnSpPr>
          <p:nvPr/>
        </p:nvCxnSpPr>
        <p:spPr>
          <a:xfrm>
            <a:off x="1718585" y="4468332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/>
          <p:cNvCxnSpPr>
            <a:endCxn id="206" idx="2"/>
          </p:cNvCxnSpPr>
          <p:nvPr/>
        </p:nvCxnSpPr>
        <p:spPr>
          <a:xfrm flipV="true">
            <a:off x="1238700" y="4372786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/>
          <p:cNvSpPr txBox="true"/>
          <p:nvPr/>
        </p:nvSpPr>
        <p:spPr>
          <a:xfrm>
            <a:off x="938751" y="138366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7" name="TextBox 216"/>
          <p:cNvSpPr txBox="true"/>
          <p:nvPr/>
        </p:nvSpPr>
        <p:spPr>
          <a:xfrm>
            <a:off x="926835" y="2373297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8" name="TextBox 217"/>
          <p:cNvSpPr txBox="true"/>
          <p:nvPr/>
        </p:nvSpPr>
        <p:spPr>
          <a:xfrm>
            <a:off x="930427" y="3307661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19" name="TextBox 218"/>
          <p:cNvSpPr txBox="true"/>
          <p:nvPr/>
        </p:nvSpPr>
        <p:spPr>
          <a:xfrm>
            <a:off x="925191" y="418811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0" name="TextBox 219"/>
          <p:cNvSpPr txBox="true"/>
          <p:nvPr/>
        </p:nvSpPr>
        <p:spPr>
          <a:xfrm>
            <a:off x="5190117" y="138254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N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1" name="TextBox 220"/>
          <p:cNvSpPr txBox="true"/>
          <p:nvPr/>
        </p:nvSpPr>
        <p:spPr>
          <a:xfrm>
            <a:off x="5178200" y="2372174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E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2" name="TextBox 221"/>
          <p:cNvSpPr txBox="true"/>
          <p:nvPr/>
        </p:nvSpPr>
        <p:spPr>
          <a:xfrm>
            <a:off x="5181793" y="3306538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S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3" name="TextBox 222"/>
          <p:cNvSpPr txBox="true"/>
          <p:nvPr/>
        </p:nvSpPr>
        <p:spPr>
          <a:xfrm>
            <a:off x="5176557" y="4186995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W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27" name="Oval 226"/>
          <p:cNvSpPr/>
          <p:nvPr/>
        </p:nvSpPr>
        <p:spPr>
          <a:xfrm>
            <a:off x="1480153" y="5081005"/>
            <a:ext cx="266606" cy="27204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8" name="Oval 227"/>
          <p:cNvSpPr/>
          <p:nvPr/>
        </p:nvSpPr>
        <p:spPr>
          <a:xfrm>
            <a:off x="1892406" y="4861364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29" name="Oval 228"/>
          <p:cNvSpPr/>
          <p:nvPr/>
        </p:nvSpPr>
        <p:spPr>
          <a:xfrm>
            <a:off x="1892406" y="5286781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0" name="Straight Arrow Connector 229"/>
          <p:cNvCxnSpPr>
            <a:stCxn id="227" idx="7"/>
            <a:endCxn id="228" idx="2"/>
          </p:cNvCxnSpPr>
          <p:nvPr/>
        </p:nvCxnSpPr>
        <p:spPr>
          <a:xfrm flipV="true">
            <a:off x="1707715" y="4995115"/>
            <a:ext cx="184785" cy="12636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/>
          <p:cNvCxnSpPr>
            <a:stCxn id="227" idx="5"/>
            <a:endCxn id="229" idx="2"/>
          </p:cNvCxnSpPr>
          <p:nvPr/>
        </p:nvCxnSpPr>
        <p:spPr>
          <a:xfrm>
            <a:off x="1707715" y="5313208"/>
            <a:ext cx="184785" cy="1073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/>
          <p:cNvCxnSpPr>
            <a:endCxn id="227" idx="2"/>
          </p:cNvCxnSpPr>
          <p:nvPr/>
        </p:nvCxnSpPr>
        <p:spPr>
          <a:xfrm flipV="true">
            <a:off x="1227830" y="5217027"/>
            <a:ext cx="252322" cy="10748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true"/>
          <p:nvPr/>
        </p:nvSpPr>
        <p:spPr>
          <a:xfrm>
            <a:off x="914321" y="503235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234" name="Oval 233"/>
          <p:cNvSpPr/>
          <p:nvPr/>
        </p:nvSpPr>
        <p:spPr>
          <a:xfrm>
            <a:off x="4670795" y="5056663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5" name="Oval 234"/>
          <p:cNvSpPr/>
          <p:nvPr/>
        </p:nvSpPr>
        <p:spPr>
          <a:xfrm>
            <a:off x="4317073" y="4862197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236" name="Oval 235"/>
          <p:cNvSpPr/>
          <p:nvPr/>
        </p:nvSpPr>
        <p:spPr>
          <a:xfrm>
            <a:off x="4323536" y="524553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cxnSp>
        <p:nvCxnSpPr>
          <p:cNvPr id="237" name="Straight Arrow Connector 236"/>
          <p:cNvCxnSpPr>
            <a:stCxn id="236" idx="6"/>
            <a:endCxn id="234" idx="3"/>
          </p:cNvCxnSpPr>
          <p:nvPr/>
        </p:nvCxnSpPr>
        <p:spPr>
          <a:xfrm flipV="true">
            <a:off x="4593676" y="5287261"/>
            <a:ext cx="116840" cy="939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5" idx="6"/>
            <a:endCxn id="234" idx="1"/>
          </p:cNvCxnSpPr>
          <p:nvPr/>
        </p:nvCxnSpPr>
        <p:spPr>
          <a:xfrm>
            <a:off x="4587214" y="4997267"/>
            <a:ext cx="123190" cy="984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>
            <a:stCxn id="234" idx="6"/>
          </p:cNvCxnSpPr>
          <p:nvPr/>
        </p:nvCxnSpPr>
        <p:spPr>
          <a:xfrm>
            <a:off x="4940936" y="5191733"/>
            <a:ext cx="154809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Box 239"/>
          <p:cNvSpPr txBox="true"/>
          <p:nvPr/>
        </p:nvSpPr>
        <p:spPr>
          <a:xfrm>
            <a:off x="5149389" y="4978089"/>
            <a:ext cx="268626" cy="369332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00"/>
                </a:solidFill>
                <a:latin typeface="Trebuchet MS" panose="020B0603020202020204"/>
              </a:rPr>
              <a:t>L</a:t>
            </a:r>
            <a:endParaRPr lang="en-US" sz="200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cxnSp>
        <p:nvCxnSpPr>
          <p:cNvPr id="241" name="Straight Arrow Connector 240"/>
          <p:cNvCxnSpPr>
            <a:stCxn id="189" idx="6"/>
            <a:endCxn id="158" idx="2"/>
          </p:cNvCxnSpPr>
          <p:nvPr/>
        </p:nvCxnSpPr>
        <p:spPr>
          <a:xfrm>
            <a:off x="2198055" y="1345975"/>
            <a:ext cx="2172335" cy="99822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189" idx="6"/>
            <a:endCxn id="169" idx="2"/>
          </p:cNvCxnSpPr>
          <p:nvPr/>
        </p:nvCxnSpPr>
        <p:spPr>
          <a:xfrm>
            <a:off x="2198055" y="1345976"/>
            <a:ext cx="2159635" cy="192214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190" idx="6"/>
            <a:endCxn id="179" idx="2"/>
          </p:cNvCxnSpPr>
          <p:nvPr/>
        </p:nvCxnSpPr>
        <p:spPr>
          <a:xfrm>
            <a:off x="2198055" y="1771393"/>
            <a:ext cx="2145665" cy="24345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/>
          <p:cNvCxnSpPr>
            <a:stCxn id="190" idx="6"/>
            <a:endCxn id="235" idx="2"/>
          </p:cNvCxnSpPr>
          <p:nvPr/>
        </p:nvCxnSpPr>
        <p:spPr>
          <a:xfrm>
            <a:off x="2198054" y="1771394"/>
            <a:ext cx="2118995" cy="322580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/>
          <p:cNvCxnSpPr>
            <a:stCxn id="195" idx="6"/>
            <a:endCxn id="55" idx="2"/>
          </p:cNvCxnSpPr>
          <p:nvPr/>
        </p:nvCxnSpPr>
        <p:spPr>
          <a:xfrm flipV="true">
            <a:off x="2198055" y="1344370"/>
            <a:ext cx="2159635" cy="9912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/>
          <p:cNvCxnSpPr>
            <a:stCxn id="195" idx="6"/>
            <a:endCxn id="169" idx="2"/>
          </p:cNvCxnSpPr>
          <p:nvPr/>
        </p:nvCxnSpPr>
        <p:spPr>
          <a:xfrm>
            <a:off x="2198055" y="2335605"/>
            <a:ext cx="2159635" cy="93281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>
            <a:stCxn id="196" idx="6"/>
            <a:endCxn id="179" idx="2"/>
          </p:cNvCxnSpPr>
          <p:nvPr/>
        </p:nvCxnSpPr>
        <p:spPr>
          <a:xfrm>
            <a:off x="2198055" y="2761022"/>
            <a:ext cx="2145665" cy="144526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stCxn id="196" idx="6"/>
            <a:endCxn id="235" idx="2"/>
          </p:cNvCxnSpPr>
          <p:nvPr/>
        </p:nvCxnSpPr>
        <p:spPr>
          <a:xfrm>
            <a:off x="2198054" y="2761023"/>
            <a:ext cx="2118995" cy="22364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Arrow Connector 275"/>
          <p:cNvCxnSpPr>
            <a:stCxn id="201" idx="6"/>
            <a:endCxn id="55" idx="2"/>
          </p:cNvCxnSpPr>
          <p:nvPr/>
        </p:nvCxnSpPr>
        <p:spPr>
          <a:xfrm flipV="true">
            <a:off x="2169882" y="1344014"/>
            <a:ext cx="2188210" cy="1925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Arrow Connector 276"/>
          <p:cNvCxnSpPr>
            <a:stCxn id="201" idx="6"/>
            <a:endCxn id="158" idx="2"/>
          </p:cNvCxnSpPr>
          <p:nvPr/>
        </p:nvCxnSpPr>
        <p:spPr>
          <a:xfrm flipV="true">
            <a:off x="2169881" y="2344139"/>
            <a:ext cx="2200910" cy="92583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Arrow Connector 280"/>
          <p:cNvCxnSpPr>
            <a:stCxn id="202" idx="6"/>
            <a:endCxn id="180" idx="2"/>
          </p:cNvCxnSpPr>
          <p:nvPr/>
        </p:nvCxnSpPr>
        <p:spPr>
          <a:xfrm>
            <a:off x="2169881" y="3695387"/>
            <a:ext cx="2181225" cy="8940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Arrow Connector 283"/>
          <p:cNvCxnSpPr>
            <a:stCxn id="202" idx="6"/>
            <a:endCxn id="236" idx="2"/>
          </p:cNvCxnSpPr>
          <p:nvPr/>
        </p:nvCxnSpPr>
        <p:spPr>
          <a:xfrm>
            <a:off x="2169882" y="3695387"/>
            <a:ext cx="2153920" cy="168529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/>
          <p:cNvCxnSpPr>
            <a:stCxn id="208" idx="6"/>
            <a:endCxn id="236" idx="2"/>
          </p:cNvCxnSpPr>
          <p:nvPr/>
        </p:nvCxnSpPr>
        <p:spPr>
          <a:xfrm>
            <a:off x="2169882" y="4575844"/>
            <a:ext cx="2153920" cy="8051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/>
          <p:cNvCxnSpPr>
            <a:stCxn id="208" idx="6"/>
            <a:endCxn id="170" idx="2"/>
          </p:cNvCxnSpPr>
          <p:nvPr/>
        </p:nvCxnSpPr>
        <p:spPr>
          <a:xfrm flipV="true">
            <a:off x="2169881" y="3651919"/>
            <a:ext cx="2194560" cy="9239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Arrow Connector 292"/>
          <p:cNvCxnSpPr>
            <a:stCxn id="207" idx="6"/>
            <a:endCxn id="56" idx="2"/>
          </p:cNvCxnSpPr>
          <p:nvPr/>
        </p:nvCxnSpPr>
        <p:spPr>
          <a:xfrm flipV="true">
            <a:off x="2169881" y="1727901"/>
            <a:ext cx="2194560" cy="242252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Arrow Connector 296"/>
          <p:cNvCxnSpPr>
            <a:stCxn id="207" idx="6"/>
            <a:endCxn id="159" idx="2"/>
          </p:cNvCxnSpPr>
          <p:nvPr/>
        </p:nvCxnSpPr>
        <p:spPr>
          <a:xfrm flipV="true">
            <a:off x="2169882" y="2727390"/>
            <a:ext cx="2207260" cy="142303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Arrow Connector 305"/>
          <p:cNvCxnSpPr>
            <a:stCxn id="228" idx="6"/>
            <a:endCxn id="56" idx="2"/>
          </p:cNvCxnSpPr>
          <p:nvPr/>
        </p:nvCxnSpPr>
        <p:spPr>
          <a:xfrm flipV="true">
            <a:off x="2159012" y="1727592"/>
            <a:ext cx="2205355" cy="32670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Arrow Connector 308"/>
          <p:cNvCxnSpPr>
            <a:stCxn id="228" idx="6"/>
            <a:endCxn id="159" idx="2"/>
          </p:cNvCxnSpPr>
          <p:nvPr/>
        </p:nvCxnSpPr>
        <p:spPr>
          <a:xfrm flipV="true">
            <a:off x="2159011" y="2727082"/>
            <a:ext cx="2218055" cy="226758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29" idx="6"/>
            <a:endCxn id="170" idx="2"/>
          </p:cNvCxnSpPr>
          <p:nvPr/>
        </p:nvCxnSpPr>
        <p:spPr>
          <a:xfrm flipV="true">
            <a:off x="2159012" y="3651609"/>
            <a:ext cx="2205355" cy="176847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Arrow Connector 315"/>
          <p:cNvCxnSpPr>
            <a:stCxn id="229" idx="6"/>
            <a:endCxn id="180" idx="2"/>
          </p:cNvCxnSpPr>
          <p:nvPr/>
        </p:nvCxnSpPr>
        <p:spPr>
          <a:xfrm flipV="true">
            <a:off x="2159012" y="4589505"/>
            <a:ext cx="2192020" cy="83058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/>
          <p:nvPr/>
        </p:nvCxnSpPr>
        <p:spPr>
          <a:xfrm>
            <a:off x="5533146" y="1209137"/>
            <a:ext cx="2129929" cy="1551886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/>
          <p:cNvCxnSpPr/>
          <p:nvPr/>
        </p:nvCxnSpPr>
        <p:spPr>
          <a:xfrm flipV="true">
            <a:off x="5533146" y="3257039"/>
            <a:ext cx="2129929" cy="2348688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120371" y="5693816"/>
            <a:ext cx="266606" cy="26660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335" b="1" dirty="0">
                <a:solidFill>
                  <a:srgbClr val="FFFFFF"/>
                </a:solidFill>
                <a:latin typeface="Trebuchet MS" panose="020B0603020202020204"/>
              </a:rPr>
              <a:t>D</a:t>
            </a:r>
            <a:endParaRPr lang="en-US" sz="1335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6" name="Oval 5"/>
          <p:cNvSpPr/>
          <p:nvPr/>
        </p:nvSpPr>
        <p:spPr>
          <a:xfrm>
            <a:off x="2115006" y="6055796"/>
            <a:ext cx="270141" cy="27014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sz="1220" b="1" dirty="0">
                <a:solidFill>
                  <a:srgbClr val="FFFFFF"/>
                </a:solidFill>
                <a:latin typeface="Trebuchet MS" panose="020B0603020202020204"/>
              </a:rPr>
              <a:t>M</a:t>
            </a:r>
            <a:endParaRPr lang="en-US" sz="1220" b="1" dirty="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2560955" y="564324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Distribute 1x2</a:t>
            </a:r>
            <a:endParaRPr lang="en-US" altLang="en-US"/>
          </a:p>
        </p:txBody>
      </p:sp>
      <p:sp>
        <p:nvSpPr>
          <p:cNvPr id="8" name="Text Box 7"/>
          <p:cNvSpPr txBox="true"/>
          <p:nvPr/>
        </p:nvSpPr>
        <p:spPr>
          <a:xfrm>
            <a:off x="2560955" y="6006465"/>
            <a:ext cx="2066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Merge 2x1</a:t>
            </a:r>
            <a:endParaRPr lang="en-US" altLang="en-US"/>
          </a:p>
        </p:txBody>
      </p:sp>
      <p:sp>
        <p:nvSpPr>
          <p:cNvPr id="12" name="Text Box 11"/>
          <p:cNvSpPr txBox="true"/>
          <p:nvPr/>
        </p:nvSpPr>
        <p:spPr>
          <a:xfrm>
            <a:off x="267335" y="6418580"/>
            <a:ext cx="1153160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000"/>
              <a:t>[1] Microswtiches. Hyoukjun Kwon, </a:t>
            </a:r>
            <a:r>
              <a:rPr lang="en-US" sz="1000" dirty="0">
                <a:sym typeface="+mn-ea"/>
              </a:rPr>
              <a:t>Michael </a:t>
            </a:r>
            <a:r>
              <a:rPr lang="en-US" sz="1000" dirty="0" err="1">
                <a:sym typeface="+mn-ea"/>
              </a:rPr>
              <a:t>Pellauer</a:t>
            </a:r>
            <a:r>
              <a:rPr lang="en-US" altLang="en-US" sz="1000" dirty="0" err="1">
                <a:sym typeface="+mn-ea"/>
              </a:rPr>
              <a:t>, Tushar Krishna</a:t>
            </a:r>
            <a:endParaRPr lang="en-US" altLang="en-US" sz="1000" dirty="0" err="1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1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4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0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3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2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ldLvl="0" animBg="true"/>
      <p:bldP spid="55" grpId="0" bldLvl="0" animBg="true"/>
      <p:bldP spid="56" grpId="0" bldLvl="0" animBg="true"/>
      <p:bldP spid="178" grpId="0" bldLvl="0" animBg="true"/>
      <p:bldP spid="179" grpId="0" bldLvl="0" animBg="true"/>
      <p:bldP spid="180" grpId="0" bldLvl="0" animBg="true"/>
      <p:bldP spid="194" grpId="0" bldLvl="0" animBg="true"/>
      <p:bldP spid="195" grpId="0" bldLvl="0" animBg="true"/>
      <p:bldP spid="196" grpId="0" bldLvl="0" animBg="true"/>
      <p:bldP spid="200" grpId="0" bldLvl="0" animBg="true"/>
      <p:bldP spid="201" grpId="0" bldLvl="0" animBg="true"/>
      <p:bldP spid="202" grpId="0" bldLvl="0" animBg="true"/>
      <p:bldP spid="206" grpId="0" bldLvl="0" animBg="true"/>
      <p:bldP spid="207" grpId="0" bldLvl="0" animBg="true"/>
      <p:bldP spid="208" grpId="0" bldLvl="0" animBg="true"/>
      <p:bldP spid="217" grpId="0" bldLvl="0" animBg="true"/>
      <p:bldP spid="218" grpId="0" bldLvl="0" animBg="true"/>
      <p:bldP spid="219" grpId="0" bldLvl="0" animBg="true"/>
      <p:bldP spid="220" grpId="0" bldLvl="0" animBg="true"/>
      <p:bldP spid="223" grpId="0" bldLvl="0" animBg="tru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355070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Primitive Switches Distribute 2x2 -- Complex/Simple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Rectangle 115"/>
          <p:cNvSpPr/>
          <p:nvPr/>
        </p:nvSpPr>
        <p:spPr>
          <a:xfrm rot="16200000">
            <a:off x="3882390" y="1796415"/>
            <a:ext cx="1242060" cy="50927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17" name="Oval 116"/>
          <p:cNvSpPr/>
          <p:nvPr/>
        </p:nvSpPr>
        <p:spPr>
          <a:xfrm>
            <a:off x="236474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8" name="Straight Arrow Connector 117"/>
          <p:cNvCxnSpPr/>
          <p:nvPr/>
        </p:nvCxnSpPr>
        <p:spPr>
          <a:xfrm flipV="true">
            <a:off x="2807970" y="38087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280797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2094865" y="38087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 flipV="true">
            <a:off x="211963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Oval 137"/>
          <p:cNvSpPr/>
          <p:nvPr/>
        </p:nvSpPr>
        <p:spPr>
          <a:xfrm>
            <a:off x="3619500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39" name="Straight Arrow Connector 138"/>
          <p:cNvCxnSpPr/>
          <p:nvPr/>
        </p:nvCxnSpPr>
        <p:spPr>
          <a:xfrm flipV="true">
            <a:off x="4062730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4062730" y="45300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3349625" y="38354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 flipV="true">
            <a:off x="3374390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4909820" y="40551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4" name="Straight Arrow Connector 143"/>
          <p:cNvCxnSpPr/>
          <p:nvPr/>
        </p:nvCxnSpPr>
        <p:spPr>
          <a:xfrm flipV="true">
            <a:off x="5353050" y="38087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353050" y="45034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4639945" y="38087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V="true">
            <a:off x="4664710" y="45478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/>
          <p:cNvSpPr/>
          <p:nvPr/>
        </p:nvSpPr>
        <p:spPr>
          <a:xfrm>
            <a:off x="6119495" y="40817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true">
            <a:off x="6562725" y="38354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6562725" y="45300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5849620" y="38354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V="true">
            <a:off x="5874385" y="45745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4645025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236474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2" name="Rectangle 191"/>
          <p:cNvSpPr/>
          <p:nvPr/>
        </p:nvSpPr>
        <p:spPr>
          <a:xfrm>
            <a:off x="121920" y="4114800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Simple</a:t>
            </a:r>
            <a:endParaRPr lang="en-US" alt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4" name="Left Brace 193"/>
          <p:cNvSpPr/>
          <p:nvPr/>
        </p:nvSpPr>
        <p:spPr>
          <a:xfrm rot="16200000">
            <a:off x="2993390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5" name="Left Brace 194"/>
          <p:cNvSpPr/>
          <p:nvPr/>
        </p:nvSpPr>
        <p:spPr>
          <a:xfrm rot="16200000">
            <a:off x="5540375" y="43370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7" name="Rectangle 196"/>
          <p:cNvSpPr/>
          <p:nvPr/>
        </p:nvSpPr>
        <p:spPr>
          <a:xfrm>
            <a:off x="4575175" y="5459095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8" name="Rectangle 197"/>
          <p:cNvSpPr/>
          <p:nvPr/>
        </p:nvSpPr>
        <p:spPr>
          <a:xfrm>
            <a:off x="2294890" y="5459095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Slide Number Placeholder 7"/>
          <p:cNvSpPr>
            <a:spLocks noGrp="true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5" name="Title 4"/>
          <p:cNvSpPr/>
          <p:nvPr>
            <p:ph type="title"/>
          </p:nvPr>
        </p:nvSpPr>
        <p:spPr>
          <a:xfrm>
            <a:off x="647700" y="238760"/>
            <a:ext cx="11669395" cy="697865"/>
          </a:xfrm>
        </p:spPr>
        <p:txBody>
          <a:bodyPr>
            <a:normAutofit/>
          </a:bodyPr>
          <a:p>
            <a:r>
              <a:rPr lang="en-US" altLang="en-US">
                <a:sym typeface="+mn-ea"/>
              </a:rPr>
              <a:t>Microarchitecture Distribute 2x2 Complex</a:t>
            </a:r>
            <a:endParaRPr lang="en-US" altLang="en-US"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6153150" y="-2950845"/>
            <a:ext cx="1242060" cy="963422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3" name="Oval 2"/>
          <p:cNvSpPr/>
          <p:nvPr/>
        </p:nvSpPr>
        <p:spPr>
          <a:xfrm>
            <a:off x="236474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true">
            <a:off x="2807970" y="133223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80797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094865" y="133223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true">
            <a:off x="211963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19500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V="true">
            <a:off x="4062730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062730" y="205359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349625" y="135890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true">
            <a:off x="3374390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/>
          <p:cNvSpPr/>
          <p:nvPr/>
        </p:nvSpPr>
        <p:spPr>
          <a:xfrm>
            <a:off x="4909820" y="157861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true">
            <a:off x="5353050" y="1332230"/>
            <a:ext cx="340360" cy="34099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353050" y="202692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4639945" y="133223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 flipV="true">
            <a:off x="4664710" y="207137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6119495" y="160528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82" name="Straight Arrow Connector 81"/>
          <p:cNvCxnSpPr/>
          <p:nvPr/>
        </p:nvCxnSpPr>
        <p:spPr>
          <a:xfrm flipV="true">
            <a:off x="6562725" y="135890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6562725" y="2053590"/>
            <a:ext cx="340360" cy="319405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5849620" y="1358900"/>
            <a:ext cx="356235" cy="3060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V="true">
            <a:off x="5874385" y="209804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/>
          <p:cNvSpPr/>
          <p:nvPr/>
        </p:nvSpPr>
        <p:spPr>
          <a:xfrm>
            <a:off x="7300595" y="158369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96" name="Straight Arrow Connector 95"/>
          <p:cNvCxnSpPr/>
          <p:nvPr/>
        </p:nvCxnSpPr>
        <p:spPr>
          <a:xfrm flipV="true">
            <a:off x="7743825" y="133731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743825" y="203200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030720" y="133731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true">
            <a:off x="7055485" y="207645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8482965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1" name="Straight Arrow Connector 100"/>
          <p:cNvCxnSpPr/>
          <p:nvPr/>
        </p:nvCxnSpPr>
        <p:spPr>
          <a:xfrm flipV="true">
            <a:off x="8926195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8926195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8213090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 flipV="true">
            <a:off x="8237855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/>
          <p:cNvSpPr/>
          <p:nvPr/>
        </p:nvSpPr>
        <p:spPr>
          <a:xfrm>
            <a:off x="9605010" y="1605915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07" name="Straight Arrow Connector 106"/>
          <p:cNvCxnSpPr/>
          <p:nvPr/>
        </p:nvCxnSpPr>
        <p:spPr>
          <a:xfrm flipV="true">
            <a:off x="10048240" y="1359535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10048240" y="2054225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9335135" y="1359535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true">
            <a:off x="9359900" y="2098675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/>
          <p:nvPr/>
        </p:nvSpPr>
        <p:spPr>
          <a:xfrm>
            <a:off x="10734040" y="1638300"/>
            <a:ext cx="521335" cy="52133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B3B3B3"/>
              </a:solidFill>
              <a:latin typeface="Trebuchet MS" panose="020B0603020202020204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V="true">
            <a:off x="11177270" y="1391920"/>
            <a:ext cx="340360" cy="340995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11177270" y="2086610"/>
            <a:ext cx="340360" cy="31940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10464165" y="1391920"/>
            <a:ext cx="356235" cy="3060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 flipV="true">
            <a:off x="10488930" y="2131060"/>
            <a:ext cx="356235" cy="274955"/>
          </a:xfrm>
          <a:prstGeom prst="straightConnector1">
            <a:avLst/>
          </a:prstGeom>
          <a:ln w="444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ectangle 174"/>
          <p:cNvSpPr/>
          <p:nvPr/>
        </p:nvSpPr>
        <p:spPr>
          <a:xfrm>
            <a:off x="136906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Invalid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3294380" y="6276340"/>
            <a:ext cx="124968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A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cxnSp>
        <p:nvCxnSpPr>
          <p:cNvPr id="177" name="Straight Arrow Connector 176"/>
          <p:cNvCxnSpPr/>
          <p:nvPr/>
        </p:nvCxnSpPr>
        <p:spPr>
          <a:xfrm>
            <a:off x="883920" y="6537960"/>
            <a:ext cx="425450" cy="1270"/>
          </a:xfrm>
          <a:prstGeom prst="straightConnector1">
            <a:avLst/>
          </a:prstGeom>
          <a:ln w="444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2803525" y="6537960"/>
            <a:ext cx="399415" cy="127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4662170" y="6550025"/>
            <a:ext cx="431800" cy="1270"/>
          </a:xfrm>
          <a:prstGeom prst="straightConnector1">
            <a:avLst/>
          </a:prstGeom>
          <a:ln w="444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Rectangle 179"/>
          <p:cNvSpPr/>
          <p:nvPr/>
        </p:nvSpPr>
        <p:spPr>
          <a:xfrm>
            <a:off x="5176520" y="6276340"/>
            <a:ext cx="13398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Data B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1" name="Rectangle 180"/>
          <p:cNvSpPr/>
          <p:nvPr/>
        </p:nvSpPr>
        <p:spPr>
          <a:xfrm>
            <a:off x="2161540" y="2954020"/>
            <a:ext cx="237426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(both)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6" name="Left Brace 185"/>
          <p:cNvSpPr/>
          <p:nvPr/>
        </p:nvSpPr>
        <p:spPr>
          <a:xfrm rot="16200000">
            <a:off x="309816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7" name="Left Brace 186"/>
          <p:cNvSpPr/>
          <p:nvPr/>
        </p:nvSpPr>
        <p:spPr>
          <a:xfrm rot="16200000">
            <a:off x="5578475" y="1860550"/>
            <a:ext cx="357505" cy="1610995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88" name="Rectangle 187"/>
          <p:cNvSpPr/>
          <p:nvPr/>
        </p:nvSpPr>
        <p:spPr>
          <a:xfrm>
            <a:off x="4996180" y="2954020"/>
            <a:ext cx="168275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Mutlicast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89" name="Left Brace 188"/>
          <p:cNvSpPr/>
          <p:nvPr/>
        </p:nvSpPr>
        <p:spPr>
          <a:xfrm rot="16200000">
            <a:off x="9135110" y="461645"/>
            <a:ext cx="357505" cy="440944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 defTabSz="508000" fontAlgn="base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srgbClr val="FFFFFF"/>
              </a:solidFill>
              <a:latin typeface="Trebuchet MS" panose="020B0603020202020204"/>
            </a:endParaRPr>
          </a:p>
        </p:txBody>
      </p:sp>
      <p:sp>
        <p:nvSpPr>
          <p:cNvPr id="190" name="Rectangle 189"/>
          <p:cNvSpPr/>
          <p:nvPr/>
        </p:nvSpPr>
        <p:spPr>
          <a:xfrm>
            <a:off x="8103870" y="2954020"/>
            <a:ext cx="2716530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Unicast (Single)</a:t>
            </a:r>
            <a:endParaRPr lang="en-US" altLang="en-US" sz="2665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sp>
        <p:nvSpPr>
          <p:cNvPr id="191" name="Rectangle 190"/>
          <p:cNvSpPr/>
          <p:nvPr/>
        </p:nvSpPr>
        <p:spPr>
          <a:xfrm>
            <a:off x="121920" y="1678305"/>
            <a:ext cx="1691005" cy="524510"/>
          </a:xfrm>
          <a:prstGeom prst="rect">
            <a:avLst/>
          </a:prstGeom>
        </p:spPr>
        <p:txBody>
          <a:bodyPr wrap="square">
            <a:noAutofit/>
          </a:bodyPr>
          <a:p>
            <a:pPr defTabSz="50800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665" b="1" dirty="0">
                <a:solidFill>
                  <a:srgbClr val="000000"/>
                </a:solidFill>
                <a:latin typeface="Arial" panose="020B0604020202020204" pitchFamily="34" charset="0"/>
                <a:ea typeface="MS PGothic" pitchFamily="34" charset="-128"/>
              </a:rPr>
              <a:t>Complex</a:t>
            </a:r>
            <a:endParaRPr lang="en-US" sz="2665" b="1" baseline="-25000" dirty="0">
              <a:solidFill>
                <a:srgbClr val="000000"/>
              </a:solidFill>
              <a:latin typeface="Arial" panose="020B0604020202020204" pitchFamily="34" charset="0"/>
              <a:ea typeface="MS PGothic" pitchFamily="34" charset="-128"/>
            </a:endParaRPr>
          </a:p>
        </p:txBody>
      </p:sp>
      <p:grpSp>
        <p:nvGrpSpPr>
          <p:cNvPr id="76" name="Group 75"/>
          <p:cNvGrpSpPr/>
          <p:nvPr/>
        </p:nvGrpSpPr>
        <p:grpSpPr>
          <a:xfrm>
            <a:off x="4166393" y="3780095"/>
            <a:ext cx="3956357" cy="1863970"/>
            <a:chOff x="7413625" y="2145127"/>
            <a:chExt cx="3560721" cy="1677573"/>
          </a:xfrm>
        </p:grpSpPr>
        <p:sp>
          <p:nvSpPr>
            <p:cNvPr id="77" name="Oval 76"/>
            <p:cNvSpPr/>
            <p:nvPr/>
          </p:nvSpPr>
          <p:spPr>
            <a:xfrm>
              <a:off x="7807124" y="2418836"/>
              <a:ext cx="1020399" cy="1020399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true">
              <a:off x="8798789" y="2944373"/>
              <a:ext cx="47418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8171285" y="250709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526515" y="281101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4" name="Straight Arrow Connector 83"/>
            <p:cNvCxnSpPr>
              <a:stCxn id="7" idx="0"/>
              <a:endCxn id="6" idx="5"/>
            </p:cNvCxnSpPr>
            <p:nvPr/>
          </p:nvCxnSpPr>
          <p:spPr>
            <a:xfrm flipH="true" flipV="true">
              <a:off x="8403685" y="2739496"/>
              <a:ext cx="258967" cy="7151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7" idx="2"/>
              <a:endCxn id="90" idx="6"/>
            </p:cNvCxnSpPr>
            <p:nvPr/>
          </p:nvCxnSpPr>
          <p:spPr>
            <a:xfrm flipH="true" flipV="true">
              <a:off x="8116846" y="2944373"/>
              <a:ext cx="409669" cy="277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true">
              <a:off x="8317323" y="3416859"/>
              <a:ext cx="0" cy="405841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>
              <a:stCxn id="6" idx="0"/>
            </p:cNvCxnSpPr>
            <p:nvPr/>
          </p:nvCxnSpPr>
          <p:spPr>
            <a:xfrm flipV="true">
              <a:off x="8307422" y="2145127"/>
              <a:ext cx="2608" cy="36196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8181186" y="3144585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89" name="Straight Arrow Connector 88"/>
            <p:cNvCxnSpPr>
              <a:stCxn id="88" idx="1"/>
            </p:cNvCxnSpPr>
            <p:nvPr/>
          </p:nvCxnSpPr>
          <p:spPr>
            <a:xfrm flipH="true" flipV="true">
              <a:off x="8078293" y="3053079"/>
              <a:ext cx="142767" cy="131380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/>
            <p:cNvSpPr/>
            <p:nvPr/>
          </p:nvSpPr>
          <p:spPr>
            <a:xfrm>
              <a:off x="7844572" y="2808236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cxnSp>
          <p:nvCxnSpPr>
            <p:cNvPr id="91" name="Straight Arrow Connector 90"/>
            <p:cNvCxnSpPr>
              <a:stCxn id="88" idx="0"/>
              <a:endCxn id="6" idx="4"/>
            </p:cNvCxnSpPr>
            <p:nvPr/>
          </p:nvCxnSpPr>
          <p:spPr>
            <a:xfrm flipH="true" flipV="true">
              <a:off x="8307422" y="2779370"/>
              <a:ext cx="9901" cy="365215"/>
            </a:xfrm>
            <a:prstGeom prst="straightConnector1">
              <a:avLst/>
            </a:prstGeom>
            <a:ln w="762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90" idx="2"/>
            </p:cNvCxnSpPr>
            <p:nvPr/>
          </p:nvCxnSpPr>
          <p:spPr>
            <a:xfrm flipH="true">
              <a:off x="7413625" y="2944373"/>
              <a:ext cx="43094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10702072" y="2737677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D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0701887" y="3126031"/>
              <a:ext cx="272274" cy="272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 defTabSz="50800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dirty="0">
                  <a:solidFill>
                    <a:schemeClr val="tx1"/>
                  </a:solidFill>
                  <a:latin typeface="Trebuchet MS" panose="020B0603020202020204"/>
                </a:rPr>
                <a:t>M</a:t>
              </a:r>
              <a:endParaRPr lang="en-US" sz="2000" b="1" dirty="0">
                <a:solidFill>
                  <a:schemeClr val="tx1"/>
                </a:solidFill>
                <a:latin typeface="Trebuchet MS" panose="020B0603020202020204"/>
              </a:endParaRPr>
            </a:p>
          </p:txBody>
        </p:sp>
      </p:grpSp>
      <p:sp>
        <p:nvSpPr>
          <p:cNvPr id="155" name="TextBox 154"/>
          <p:cNvSpPr txBox="true"/>
          <p:nvPr/>
        </p:nvSpPr>
        <p:spPr>
          <a:xfrm>
            <a:off x="3619500" y="5643880"/>
            <a:ext cx="3489325" cy="3981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Distribute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  <a:sym typeface="+mn-ea"/>
              </a:rPr>
              <a:t>2x2 </a:t>
            </a:r>
            <a:r>
              <a:rPr lang="en-US" altLang="en-US" sz="2220" b="1" dirty="0">
                <a:solidFill>
                  <a:srgbClr val="000000"/>
                </a:solidFill>
                <a:latin typeface="Trebuchet MS" panose="020B0603020202020204"/>
              </a:rPr>
              <a:t>Complex </a:t>
            </a:r>
            <a:endParaRPr lang="en-US" alt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  <p:sp>
        <p:nvSpPr>
          <p:cNvPr id="49" name="Text Box 48"/>
          <p:cNvSpPr txBox="true"/>
          <p:nvPr/>
        </p:nvSpPr>
        <p:spPr>
          <a:xfrm>
            <a:off x="5851525" y="4740593"/>
            <a:ext cx="154813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In_data(high)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0" name="Text Box 49"/>
          <p:cNvSpPr txBox="true"/>
          <p:nvPr/>
        </p:nvSpPr>
        <p:spPr>
          <a:xfrm>
            <a:off x="5185728" y="5304155"/>
            <a:ext cx="147764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  <a:sym typeface="+mn-ea"/>
              </a:rPr>
              <a:t>In_data(low)</a:t>
            </a:r>
            <a:endParaRPr lang="en-US" altLang="en-US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52" name="Text Box 51"/>
          <p:cNvSpPr txBox="true"/>
          <p:nvPr/>
        </p:nvSpPr>
        <p:spPr>
          <a:xfrm>
            <a:off x="5227955" y="3744278"/>
            <a:ext cx="148209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o_data(high)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54" name="Text Box 53"/>
          <p:cNvSpPr txBox="true"/>
          <p:nvPr/>
        </p:nvSpPr>
        <p:spPr>
          <a:xfrm>
            <a:off x="3241993" y="4310063"/>
            <a:ext cx="1411605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o_data(low)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8128000" y="4400868"/>
            <a:ext cx="15798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Distribute 1x2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8267065" y="4832033"/>
            <a:ext cx="1262380" cy="33972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>
              <a:lnSpc>
                <a:spcPct val="90000"/>
              </a:lnSpc>
            </a:pPr>
            <a:r>
              <a:rPr lang="en-US" altLang="en-US" dirty="0" smtClean="0">
                <a:solidFill>
                  <a:schemeClr val="tx1"/>
                </a:solidFill>
              </a:rPr>
              <a:t>Merge 2x1</a:t>
            </a:r>
            <a:endParaRPr lang="en-US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243" name="Straight Connector 242"/>
          <p:cNvCxnSpPr/>
          <p:nvPr/>
        </p:nvCxnSpPr>
        <p:spPr>
          <a:xfrm>
            <a:off x="2364740" y="3642995"/>
            <a:ext cx="8648700" cy="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133"/>
          <p:cNvSpPr txBox="true"/>
          <p:nvPr/>
        </p:nvSpPr>
        <p:spPr>
          <a:xfrm>
            <a:off x="7411427" y="5488452"/>
            <a:ext cx="2904962" cy="40011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p>
            <a:pPr algn="ctr" defTabSz="5080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20" b="1" dirty="0">
                <a:solidFill>
                  <a:srgbClr val="000000"/>
                </a:solidFill>
                <a:latin typeface="Trebuchet MS" panose="020B0603020202020204"/>
              </a:rPr>
              <a:t>&lt;Microarchitecture&gt;</a:t>
            </a:r>
            <a:endParaRPr lang="en-US" sz="2220" b="1" dirty="0">
              <a:solidFill>
                <a:srgbClr val="000000"/>
              </a:solidFill>
              <a:latin typeface="Trebuchet MS" panose="020B0603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6966</Words>
  <Application>WPS Presentation</Application>
  <PresentationFormat>宽屏</PresentationFormat>
  <Paragraphs>1806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7" baseType="lpstr">
      <vt:lpstr>Arial</vt:lpstr>
      <vt:lpstr>宋体</vt:lpstr>
      <vt:lpstr>Wingdings</vt:lpstr>
      <vt:lpstr>Lato Black</vt:lpstr>
      <vt:lpstr>Impact</vt:lpstr>
      <vt:lpstr>Courier 10 Pitch</vt:lpstr>
      <vt:lpstr>Trebuchet MS</vt:lpstr>
      <vt:lpstr>MS PGothic</vt:lpstr>
      <vt:lpstr>Droid Sans Fallback</vt:lpstr>
      <vt:lpstr>微软雅黑</vt:lpstr>
      <vt:lpstr>宋体</vt:lpstr>
      <vt:lpstr>Arial Unicode MS</vt:lpstr>
      <vt:lpstr>Arial Black</vt:lpstr>
      <vt:lpstr>Times New Roman</vt:lpstr>
      <vt:lpstr>Office Theme</vt:lpstr>
      <vt:lpstr>Primitive Switches for Accelerator Network ECE6115 - Building Blocks for Accelerator Network</vt:lpstr>
      <vt:lpstr>Outline</vt:lpstr>
      <vt:lpstr>Motivations</vt:lpstr>
      <vt:lpstr>Primitive Switches Operations</vt:lpstr>
      <vt:lpstr>Primitive Switches Micro-architecture -Distribute 1x2</vt:lpstr>
      <vt:lpstr>Primitive Switches Micro-architecture - 2x1</vt:lpstr>
      <vt:lpstr>Example: Router building leveraging microswitches[1]</vt:lpstr>
      <vt:lpstr>Primitive Switches Distribute 2x2 -- Complex/Simple</vt:lpstr>
      <vt:lpstr>Microarchitecture Distribute 2x2 Complex</vt:lpstr>
      <vt:lpstr>Microarchtecture Distribute 2x2 Complex</vt:lpstr>
      <vt:lpstr>Microarchitecture Distribute 2x2 Simple</vt:lpstr>
      <vt:lpstr>Topology -- BENES</vt:lpstr>
      <vt:lpstr>Topology -- Butterfly </vt:lpstr>
      <vt:lpstr>Topology Merge/Reduction Tree</vt:lpstr>
      <vt:lpstr>BENES MERGE</vt:lpstr>
      <vt:lpstr>Unfolded Butterfly Merge</vt:lpstr>
      <vt:lpstr>Linear Network Multicasting</vt:lpstr>
      <vt:lpstr>Bus Unicasting</vt:lpstr>
      <vt:lpstr>Input Command signals</vt:lpstr>
      <vt:lpstr>Input Command signals</vt:lpstr>
      <vt:lpstr>Input Command signals</vt:lpstr>
      <vt:lpstr>BENES Controller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jimmy</dc:creator>
  <cp:lastModifiedBy>jimmy</cp:lastModifiedBy>
  <cp:revision>1236</cp:revision>
  <dcterms:created xsi:type="dcterms:W3CDTF">2021-05-24T13:34:48Z</dcterms:created>
  <dcterms:modified xsi:type="dcterms:W3CDTF">2021-05-24T13:34:48Z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