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6"/>
  </p:handoutMasterIdLst>
  <p:sldIdLst>
    <p:sldId id="256" r:id="rId3"/>
    <p:sldId id="267" r:id="rId4"/>
    <p:sldId id="297" r:id="rId5"/>
    <p:sldId id="257" r:id="rId6"/>
    <p:sldId id="299" r:id="rId7"/>
    <p:sldId id="301" r:id="rId9"/>
    <p:sldId id="302" r:id="rId10"/>
    <p:sldId id="300" r:id="rId11"/>
    <p:sldId id="303" r:id="rId12"/>
    <p:sldId id="305" r:id="rId13"/>
    <p:sldId id="304" r:id="rId14"/>
    <p:sldId id="310" r:id="rId15"/>
    <p:sldId id="308" r:id="rId16"/>
    <p:sldId id="307" r:id="rId17"/>
    <p:sldId id="314" r:id="rId18"/>
    <p:sldId id="313" r:id="rId19"/>
    <p:sldId id="311" r:id="rId20"/>
    <p:sldId id="321" r:id="rId21"/>
    <p:sldId id="315" r:id="rId22"/>
    <p:sldId id="316" r:id="rId23"/>
    <p:sldId id="317" r:id="rId24"/>
    <p:sldId id="326" r:id="rId25"/>
    <p:sldId id="312" r:id="rId26"/>
    <p:sldId id="327" r:id="rId27"/>
    <p:sldId id="329" r:id="rId28"/>
    <p:sldId id="330" r:id="rId29"/>
    <p:sldId id="331" r:id="rId30"/>
    <p:sldId id="332" r:id="rId31"/>
    <p:sldId id="333" r:id="rId32"/>
    <p:sldId id="334" r:id="rId33"/>
    <p:sldId id="335" r:id="rId34"/>
    <p:sldId id="336" r:id="rId3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a65c8e-9b9f-46d0-951b-84aec641e889}">
          <p14:sldIdLst>
            <p14:sldId id="256"/>
            <p14:sldId id="267"/>
            <p14:sldId id="297"/>
            <p14:sldId id="257"/>
            <p14:sldId id="299"/>
            <p14:sldId id="301"/>
            <p14:sldId id="302"/>
            <p14:sldId id="300"/>
            <p14:sldId id="303"/>
            <p14:sldId id="305"/>
            <p14:sldId id="304"/>
            <p14:sldId id="310"/>
            <p14:sldId id="308"/>
            <p14:sldId id="307"/>
            <p14:sldId id="314"/>
            <p14:sldId id="313"/>
            <p14:sldId id="311"/>
            <p14:sldId id="321"/>
          </p14:sldIdLst>
        </p14:section>
        <p14:section name="Input Command Signals Example" id="{9600a353-eb62-447a-b5ae-de12b54c3e37}">
          <p14:sldIdLst>
            <p14:sldId id="315"/>
            <p14:sldId id="316"/>
            <p14:sldId id="317"/>
            <p14:sldId id="326"/>
            <p14:sldId id="312"/>
            <p14:sldId id="327"/>
            <p14:sldId id="329"/>
          </p14:sldIdLst>
        </p14:section>
        <p14:section name="Flattened Butterfly" id="{f1750e66-db73-4077-bdb0-718619b00151}">
          <p14:sldIdLst>
            <p14:sldId id="330"/>
            <p14:sldId id="331"/>
            <p14:sldId id="332"/>
            <p14:sldId id="333"/>
            <p14:sldId id="334"/>
            <p14:sldId id="335"/>
            <p14:sldId id="3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CCC2D9"/>
    <a:srgbClr val="FF6600"/>
    <a:srgbClr val="B2B2B2"/>
    <a:srgbClr val="202020"/>
    <a:srgbClr val="323232"/>
    <a:srgbClr val="CC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729"/>
        <p:guide pos="403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sym typeface="+mn-ea"/>
              </a:rPr>
              <a:t>Algorithm Idea:</a:t>
            </a:r>
            <a:endParaRPr lang="en-US" altLang="en-US"/>
          </a:p>
          <a:p>
            <a:pPr lvl="1"/>
            <a:r>
              <a:rPr lang="en-US" altLang="en-US">
                <a:sym typeface="+mn-ea"/>
              </a:rPr>
              <a:t>BENES is recursively constructed -- 2 smaller-input BENES make a larger BENES</a:t>
            </a:r>
            <a:endParaRPr lang="en-US" altLang="en-US"/>
          </a:p>
          <a:p>
            <a:pPr lvl="0"/>
            <a:r>
              <a:rPr lang="en-US" altLang="en-US">
                <a:sym typeface="+mn-ea"/>
              </a:rPr>
              <a:t>So we could iteratively generate configurations from the most outer stage into the inner stage.</a:t>
            </a:r>
            <a:endParaRPr lang="en-US" altLang="en-US"/>
          </a:p>
          <a:p>
            <a:pPr lvl="1"/>
            <a:r>
              <a:rPr lang="en-US" altLang="en-US">
                <a:sym typeface="+mn-ea"/>
              </a:rPr>
              <a:t>Step 1: Randomly pick 1 switch whose control has NOT been generated in the left most stage. If configurations of all switches in the leftmost stage have been generated then </a:t>
            </a:r>
            <a:r>
              <a:rPr lang="en-US" altLang="en-US" b="1">
                <a:sym typeface="+mn-ea"/>
              </a:rPr>
              <a:t>finish.</a:t>
            </a:r>
            <a:endParaRPr lang="en-US" altLang="en-US"/>
          </a:p>
          <a:p>
            <a:pPr lvl="1"/>
            <a:r>
              <a:rPr lang="en-US" altLang="en-US">
                <a:sym typeface="+mn-ea"/>
              </a:rPr>
              <a:t>Step 2: Randomly pick 1 of two input signals of this switch (denote it as A), output it through the upper output port, so another input signal (denote it as B) of this switch should be outputed through the bottom output port -&gt; Configuration of this switch gets generated.</a:t>
            </a:r>
            <a:endParaRPr lang="en-US" altLang="en-US"/>
          </a:p>
          <a:p>
            <a:pPr lvl="1"/>
            <a:r>
              <a:rPr lang="en-US" altLang="en-US">
                <a:sym typeface="+mn-ea"/>
              </a:rPr>
              <a:t>Step 3: Signal A in the rightmost stage should come from the up half inner BENES, because A goes into up half inner BENES in the leftmost stage. And so the another signal (denote as C) shares the same switch with signal A in the rightmost stage should come from bottom input port -&gt; Configuration of this switch gets generated. </a:t>
            </a:r>
            <a:endParaRPr lang="en-US" altLang="en-US"/>
          </a:p>
          <a:p>
            <a:pPr lvl="1"/>
            <a:r>
              <a:rPr lang="en-US" altLang="en-US">
                <a:sym typeface="+mn-ea"/>
              </a:rPr>
              <a:t>Step 4: if signal C is the same as signal B -&gt; goes back step 1; else goes to step 5</a:t>
            </a:r>
            <a:endParaRPr lang="en-US" altLang="en-US"/>
          </a:p>
          <a:p>
            <a:pPr lvl="1"/>
            <a:r>
              <a:rPr lang="en-US" altLang="en-US">
                <a:sym typeface="+mn-ea"/>
              </a:rPr>
              <a:t>Step 5: Signal C in the leftmost stage should come from the DOWN half inner BENES, because C comes from DOWN half inner BENES in the rightmost stage. So the another signal (denote as D) shares the same switch with signal C in the leftmost stage should goes into upper output port -&gt; Configuration of this switch gets generated. </a:t>
            </a:r>
            <a:endParaRPr lang="en-US" altLang="en-US">
              <a:sym typeface="+mn-ea"/>
            </a:endParaRPr>
          </a:p>
          <a:p>
            <a:pPr lvl="1"/>
            <a:r>
              <a:rPr lang="en-US" altLang="en-US">
                <a:sym typeface="+mn-ea"/>
              </a:rPr>
              <a:t>Step 6: Let Signal D be Signal A and goes back to step 3.</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latin typeface="Lato Black" panose="020F0A02020204030203" charset="0"/>
                <a:cs typeface="Lato Black" panose="020F0A02020204030203" charset="0"/>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38760"/>
            <a:ext cx="10515600" cy="697865"/>
          </a:xfrm>
        </p:spPr>
        <p:txBody>
          <a:bodyPr anchor="ctr" anchorCtr="false">
            <a:normAutofit/>
          </a:bodyPr>
          <a:lstStyle>
            <a:lvl1pPr>
              <a:defRPr sz="4000" b="0">
                <a:effectLst/>
                <a:latin typeface="Impact" panose="020B0806030902050204" charset="0"/>
                <a:cs typeface="Impact" panose="020B0806030902050204" charset="0"/>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cxnSp>
        <p:nvCxnSpPr>
          <p:cNvPr id="7" name="Straight Connector 6"/>
          <p:cNvCxnSpPr/>
          <p:nvPr userDrawn="true"/>
        </p:nvCxnSpPr>
        <p:spPr>
          <a:xfrm>
            <a:off x="647700" y="936652"/>
            <a:ext cx="1278890" cy="0"/>
          </a:xfrm>
          <a:prstGeom prst="line">
            <a:avLst/>
          </a:prstGeom>
          <a:ln w="73025"/>
        </p:spPr>
        <p:style>
          <a:lnRef idx="1">
            <a:schemeClr val="accent2"/>
          </a:lnRef>
          <a:fillRef idx="0">
            <a:schemeClr val="accent2"/>
          </a:fillRef>
          <a:effectRef idx="0">
            <a:schemeClr val="accent2"/>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ynergy.ece.gatech.edu/" TargetMode="External"/><Relationship Id="rId2" Type="http://schemas.openxmlformats.org/officeDocument/2006/relationships/image" Target="../media/image1.tif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0" y="5062684"/>
            <a:ext cx="12192000" cy="1830875"/>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dirty="0"/>
          </a:p>
        </p:txBody>
      </p:sp>
      <p:sp>
        <p:nvSpPr>
          <p:cNvPr id="3" name="Subtitle 2"/>
          <p:cNvSpPr>
            <a:spLocks noGrp="true"/>
          </p:cNvSpPr>
          <p:nvPr>
            <p:ph type="subTitle" idx="1"/>
          </p:nvPr>
        </p:nvSpPr>
        <p:spPr>
          <a:xfrm>
            <a:off x="1264920" y="5385435"/>
            <a:ext cx="9662160" cy="1185545"/>
          </a:xfrm>
        </p:spPr>
        <p:txBody>
          <a:bodyPr/>
          <a:p>
            <a:r>
              <a:rPr lang="en-US" altLang="en-US" sz="3200">
                <a:solidFill>
                  <a:srgbClr val="FF6600"/>
                </a:solidFill>
                <a:latin typeface="Courier 10 Pitch" charset="0"/>
                <a:cs typeface="Courier 10 Pitch" charset="0"/>
              </a:rPr>
              <a:t>Jianming TONG, Tushar Krishna</a:t>
            </a:r>
            <a:endParaRPr lang="en-US" altLang="en-US" sz="3200">
              <a:solidFill>
                <a:srgbClr val="FF6600"/>
              </a:solidFill>
              <a:latin typeface="Courier 10 Pitch" charset="0"/>
              <a:cs typeface="Courier 10 Pitch" charset="0"/>
            </a:endParaRPr>
          </a:p>
          <a:p>
            <a:r>
              <a:rPr lang="en-US" altLang="en-US" sz="3200">
                <a:solidFill>
                  <a:srgbClr val="FF6600"/>
                </a:solidFill>
                <a:latin typeface="+mn-lt"/>
                <a:cs typeface="+mn-lt"/>
              </a:rPr>
              <a:t>jianming.tong@gatech.edu, tushar@ece.gatech.edu</a:t>
            </a:r>
            <a:endParaRPr lang="en-US" altLang="en-US" sz="3200">
              <a:solidFill>
                <a:srgbClr val="FF6600"/>
              </a:solidFill>
              <a:latin typeface="+mn-lt"/>
              <a:cs typeface="+mn-lt"/>
            </a:endParaRPr>
          </a:p>
        </p:txBody>
      </p:sp>
      <p:sp>
        <p:nvSpPr>
          <p:cNvPr id="8" name="Title 7"/>
          <p:cNvSpPr>
            <a:spLocks noGrp="true"/>
          </p:cNvSpPr>
          <p:nvPr>
            <p:ph type="ctrTitle"/>
          </p:nvPr>
        </p:nvSpPr>
        <p:spPr>
          <a:xfrm>
            <a:off x="-81280" y="2096135"/>
            <a:ext cx="12188825" cy="1786255"/>
          </a:xfrm>
        </p:spPr>
        <p:txBody>
          <a:bodyPr anchor="ctr">
            <a:noAutofit/>
          </a:bodyPr>
          <a:p>
            <a:r>
              <a:rPr lang="en-US" altLang="en-US" sz="4800" dirty="0">
                <a:sym typeface="+mn-ea"/>
              </a:rPr>
              <a:t>Primitive Switches for Accelerator Network</a:t>
            </a:r>
            <a:br>
              <a:rPr lang="en-US" sz="4800" dirty="0">
                <a:sym typeface="+mn-ea"/>
              </a:rPr>
            </a:br>
            <a:r>
              <a:rPr lang="en-US" altLang="en-US" sz="3800" dirty="0">
                <a:solidFill>
                  <a:srgbClr val="C00000"/>
                </a:solidFill>
                <a:effectLst/>
              </a:rPr>
              <a:t> Building Blocks for </a:t>
            </a:r>
            <a:r>
              <a:rPr lang="en-US" altLang="en-US" sz="3800" dirty="0">
                <a:solidFill>
                  <a:srgbClr val="CC0000"/>
                </a:solidFill>
                <a:sym typeface="+mn-ea"/>
              </a:rPr>
              <a:t>Accelerator </a:t>
            </a:r>
            <a:r>
              <a:rPr lang="en-US" altLang="en-US" sz="3800" dirty="0">
                <a:solidFill>
                  <a:srgbClr val="C00000"/>
                </a:solidFill>
                <a:effectLst/>
              </a:rPr>
              <a:t>NoC</a:t>
            </a:r>
            <a:endParaRPr lang="en-US" altLang="en-US" sz="3800" dirty="0">
              <a:solidFill>
                <a:srgbClr val="C00000"/>
              </a:solidFill>
              <a:effectLst/>
            </a:endParaRPr>
          </a:p>
        </p:txBody>
      </p:sp>
      <p:sp>
        <p:nvSpPr>
          <p:cNvPr id="11" name="Freeform 5"/>
          <p:cNvSpPr/>
          <p:nvPr/>
        </p:nvSpPr>
        <p:spPr bwMode="auto">
          <a:xfrm>
            <a:off x="11353978" y="2001998"/>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noFill/>
          <a:ln w="79375" cap="flat">
            <a:solidFill>
              <a:schemeClr val="tx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id-ID"/>
          </a:p>
        </p:txBody>
      </p:sp>
      <p:sp>
        <p:nvSpPr>
          <p:cNvPr id="9" name="Freeform 5"/>
          <p:cNvSpPr/>
          <p:nvPr/>
        </p:nvSpPr>
        <p:spPr bwMode="auto">
          <a:xfrm rot="10800000">
            <a:off x="231603" y="3374060"/>
            <a:ext cx="508403"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noFill/>
          <a:ln w="79375" cap="flat">
            <a:solidFill>
              <a:schemeClr val="tx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id-ID"/>
          </a:p>
        </p:txBody>
      </p:sp>
      <p:sp>
        <p:nvSpPr>
          <p:cNvPr id="12" name="Slide Number Placeholder 11"/>
          <p:cNvSpPr>
            <a:spLocks noGrp="true"/>
          </p:cNvSpPr>
          <p:nvPr>
            <p:ph type="sldNum" sz="quarter" idx="12"/>
          </p:nvPr>
        </p:nvSpPr>
        <p:spPr/>
        <p:txBody>
          <a:bodyPr/>
          <a:p>
            <a:fld id="{49AE70B2-8BF9-45C0-BB95-33D1B9D3A854}" type="slidenum">
              <a:rPr lang="zh-CN" altLang="en-US" smtClean="0"/>
            </a:fld>
            <a:endParaRPr lang="zh-CN" altLang="en-US"/>
          </a:p>
        </p:txBody>
      </p:sp>
      <p:pic>
        <p:nvPicPr>
          <p:cNvPr id="2" name="Picture 1"/>
          <p:cNvPicPr>
            <a:picLocks noChangeAspect="true"/>
          </p:cNvPicPr>
          <p:nvPr/>
        </p:nvPicPr>
        <p:blipFill>
          <a:blip r:embed="rId1"/>
          <a:stretch>
            <a:fillRect/>
          </a:stretch>
        </p:blipFill>
        <p:spPr>
          <a:xfrm>
            <a:off x="622994" y="348927"/>
            <a:ext cx="1405107" cy="1097180"/>
          </a:xfrm>
          <a:prstGeom prst="rect">
            <a:avLst/>
          </a:prstGeom>
        </p:spPr>
      </p:pic>
      <p:grpSp>
        <p:nvGrpSpPr>
          <p:cNvPr id="5" name="Group 4"/>
          <p:cNvGrpSpPr/>
          <p:nvPr/>
        </p:nvGrpSpPr>
        <p:grpSpPr>
          <a:xfrm>
            <a:off x="9060726" y="357838"/>
            <a:ext cx="2647950" cy="1087755"/>
            <a:chOff x="2250039" y="545863"/>
            <a:chExt cx="2647950" cy="1087755"/>
          </a:xfrm>
        </p:grpSpPr>
        <p:pic>
          <p:nvPicPr>
            <p:cNvPr id="7" name="Picture 6"/>
            <p:cNvPicPr>
              <a:picLocks noChangeAspect="true"/>
            </p:cNvPicPr>
            <p:nvPr/>
          </p:nvPicPr>
          <p:blipFill>
            <a:blip r:embed="rId2"/>
            <a:stretch>
              <a:fillRect/>
            </a:stretch>
          </p:blipFill>
          <p:spPr>
            <a:xfrm>
              <a:off x="2837939" y="545863"/>
              <a:ext cx="1719882" cy="781367"/>
            </a:xfrm>
            <a:prstGeom prst="rect">
              <a:avLst/>
            </a:prstGeom>
          </p:spPr>
        </p:pic>
        <p:sp>
          <p:nvSpPr>
            <p:cNvPr id="10" name="Rectangle 9"/>
            <p:cNvSpPr/>
            <p:nvPr/>
          </p:nvSpPr>
          <p:spPr>
            <a:xfrm>
              <a:off x="2250039" y="1326913"/>
              <a:ext cx="2647950" cy="306705"/>
            </a:xfrm>
            <a:prstGeom prst="rect">
              <a:avLst/>
            </a:prstGeom>
          </p:spPr>
          <p:txBody>
            <a:bodyPr wrap="square">
              <a:spAutoFit/>
            </a:bodyPr>
            <a:p>
              <a:r>
                <a:rPr lang="en-US" sz="1400" dirty="0">
                  <a:hlinkClick r:id="rId3"/>
                </a:rPr>
                <a:t>http://synergy.ece.gatech.edu</a:t>
              </a:r>
              <a:endParaRPr lang="en-US" sz="1400" dirty="0"/>
            </a:p>
          </p:txBody>
        </p:sp>
      </p:grpSp>
      <p:sp>
        <p:nvSpPr>
          <p:cNvPr id="20" name="Freeform 5"/>
          <p:cNvSpPr/>
          <p:nvPr/>
        </p:nvSpPr>
        <p:spPr bwMode="auto">
          <a:xfrm>
            <a:off x="11200308" y="5385376"/>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extLst>
            <a:ext uri="{909E8E84-426E-40DD-AFC4-6F175D3DCCD1}">
              <a14:hiddenFill xmlns:a14="http://schemas.microsoft.com/office/drawing/2010/main">
                <a:solidFill>
                  <a:srgbClr val="FFFFFF"/>
                </a:solidFill>
              </a14:hiddenFill>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false" compatLnSpc="true"/>
          <a:p>
            <a:endParaRPr lang="id-ID" dirty="0"/>
          </a:p>
        </p:txBody>
      </p:sp>
      <p:sp>
        <p:nvSpPr>
          <p:cNvPr id="6" name="Freeform 5"/>
          <p:cNvSpPr/>
          <p:nvPr/>
        </p:nvSpPr>
        <p:spPr bwMode="auto">
          <a:xfrm rot="10800000">
            <a:off x="231953" y="6062286"/>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extLst>
            <a:ext uri="{909E8E84-426E-40DD-AFC4-6F175D3DCCD1}">
              <a14:hiddenFill xmlns:a14="http://schemas.microsoft.com/office/drawing/2010/main">
                <a:solidFill>
                  <a:srgbClr val="FFFFFF"/>
                </a:solidFill>
              </a14:hiddenFill>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false" compatLnSpc="true"/>
          <a:p>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609070" cy="697865"/>
          </a:xfrm>
        </p:spPr>
        <p:txBody>
          <a:bodyPr>
            <a:normAutofit/>
          </a:bodyPr>
          <a:p>
            <a:r>
              <a:rPr lang="en-US" altLang="en-US">
                <a:sym typeface="+mn-ea"/>
              </a:rPr>
              <a:t>Microarchtecture Distribute 2x2 Complex</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5" name="Group 4"/>
          <p:cNvGrpSpPr/>
          <p:nvPr/>
        </p:nvGrpSpPr>
        <p:grpSpPr>
          <a:xfrm>
            <a:off x="141128" y="1777305"/>
            <a:ext cx="2065939" cy="1863970"/>
            <a:chOff x="7413625" y="2145127"/>
            <a:chExt cx="1859345" cy="1677573"/>
          </a:xfrm>
        </p:grpSpPr>
        <p:sp>
          <p:nvSpPr>
            <p:cNvPr id="6" name="Oval 5"/>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 name="Straight Arrow Connector 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9" name="Oval 8"/>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0" name="Straight Arrow Connector 9"/>
            <p:cNvCxnSpPr>
              <a:stCxn id="9" idx="0"/>
              <a:endCxn id="8"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16" idx="6"/>
            </p:cNvCxnSpPr>
            <p:nvPr/>
          </p:nvCxnSpPr>
          <p:spPr>
            <a:xfrm flipH="true" flipV="true">
              <a:off x="8116846" y="2944373"/>
              <a:ext cx="409669" cy="277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5" name="Straight Arrow Connector 14"/>
            <p:cNvCxnSpPr>
              <a:stCxn id="14" idx="1"/>
            </p:cNvCxnSpPr>
            <p:nvPr/>
          </p:nvCxnSpPr>
          <p:spPr>
            <a:xfrm flipH="true" flipV="true">
              <a:off x="8078293" y="3053079"/>
              <a:ext cx="142767" cy="131380"/>
            </a:xfrm>
            <a:prstGeom prst="straightConnector1">
              <a:avLst/>
            </a:prstGeom>
            <a:ln w="12700" cmpd="sng">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 name="Straight Arrow Connector 16"/>
            <p:cNvCxnSpPr>
              <a:stCxn id="14" idx="0"/>
              <a:endCxn id="8" idx="4"/>
            </p:cNvCxnSpPr>
            <p:nvPr/>
          </p:nvCxnSpPr>
          <p:spPr>
            <a:xfrm flipH="true" flipV="true">
              <a:off x="8307422" y="2779370"/>
              <a:ext cx="9901" cy="365215"/>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54"/>
          <p:cNvSpPr txBox="true"/>
          <p:nvPr/>
        </p:nvSpPr>
        <p:spPr>
          <a:xfrm>
            <a:off x="117174" y="3656615"/>
            <a:ext cx="228219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Pass_Switch(PS)</a:t>
            </a:r>
            <a:endParaRPr lang="en-US" altLang="en-US" sz="2220" b="1" dirty="0">
              <a:solidFill>
                <a:srgbClr val="000000"/>
              </a:solidFill>
              <a:latin typeface="Trebuchet MS" panose="020B0603020202020204"/>
            </a:endParaRPr>
          </a:p>
        </p:txBody>
      </p:sp>
      <p:grpSp>
        <p:nvGrpSpPr>
          <p:cNvPr id="34" name="Group 33"/>
          <p:cNvGrpSpPr/>
          <p:nvPr/>
        </p:nvGrpSpPr>
        <p:grpSpPr>
          <a:xfrm>
            <a:off x="2663348" y="1752540"/>
            <a:ext cx="2065939" cy="1863970"/>
            <a:chOff x="7413625" y="2145127"/>
            <a:chExt cx="1859345" cy="1677573"/>
          </a:xfrm>
        </p:grpSpPr>
        <p:sp>
          <p:nvSpPr>
            <p:cNvPr id="35" name="Oval 34"/>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6" name="Straight Arrow Connector 35"/>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38" name="Oval 37"/>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39" name="Straight Arrow Connector 38"/>
            <p:cNvCxnSpPr>
              <a:stCxn id="38" idx="0"/>
              <a:endCxn id="37" idx="5"/>
            </p:cNvCxnSpPr>
            <p:nvPr/>
          </p:nvCxnSpPr>
          <p:spPr>
            <a:xfrm flipH="true" flipV="true">
              <a:off x="8403685" y="2739496"/>
              <a:ext cx="258967" cy="7151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2"/>
              <a:endCxn id="45"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true">
              <a:off x="8317323" y="3416859"/>
              <a:ext cx="0" cy="405841"/>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44" name="Straight Arrow Connector 43"/>
            <p:cNvCxnSpPr>
              <a:stCxn id="43" idx="1"/>
            </p:cNvCxnSpPr>
            <p:nvPr/>
          </p:nvCxnSpPr>
          <p:spPr>
            <a:xfrm flipH="true" flipV="true">
              <a:off x="8078293" y="3053079"/>
              <a:ext cx="142767" cy="13138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46" name="Straight Arrow Connector 45"/>
            <p:cNvCxnSpPr>
              <a:stCxn id="43" idx="0"/>
              <a:endCxn id="37" idx="4"/>
            </p:cNvCxnSpPr>
            <p:nvPr/>
          </p:nvCxnSpPr>
          <p:spPr>
            <a:xfrm flipH="true" flipV="true">
              <a:off x="8307422" y="2779370"/>
              <a:ext cx="9901" cy="365215"/>
            </a:xfrm>
            <a:prstGeom prst="straightConnector1">
              <a:avLst/>
            </a:prstGeom>
            <a:ln w="3492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true">
              <a:off x="8317894"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true" flipV="true">
              <a:off x="8078864" y="3053079"/>
              <a:ext cx="142767" cy="1313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true" flipV="true">
              <a:off x="8307993"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48" name="TextBox 154"/>
          <p:cNvSpPr txBox="true"/>
          <p:nvPr/>
        </p:nvSpPr>
        <p:spPr>
          <a:xfrm>
            <a:off x="2381584" y="3656615"/>
            <a:ext cx="253365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Pass_Through(PT)</a:t>
            </a:r>
            <a:endParaRPr lang="en-US" altLang="en-US" sz="2220" b="1" dirty="0">
              <a:solidFill>
                <a:srgbClr val="000000"/>
              </a:solidFill>
              <a:latin typeface="Trebuchet MS" panose="020B0603020202020204"/>
            </a:endParaRPr>
          </a:p>
        </p:txBody>
      </p:sp>
      <p:grpSp>
        <p:nvGrpSpPr>
          <p:cNvPr id="75" name="Group 74"/>
          <p:cNvGrpSpPr/>
          <p:nvPr/>
        </p:nvGrpSpPr>
        <p:grpSpPr>
          <a:xfrm>
            <a:off x="5033803" y="1752540"/>
            <a:ext cx="2065939" cy="1863970"/>
            <a:chOff x="7413625" y="2145127"/>
            <a:chExt cx="1859345" cy="1677573"/>
          </a:xfrm>
        </p:grpSpPr>
        <p:sp>
          <p:nvSpPr>
            <p:cNvPr id="78" name="Oval 77"/>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9" name="Straight Arrow Connector 78"/>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98" name="Oval 97"/>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03" name="Straight Arrow Connector 102"/>
            <p:cNvCxnSpPr>
              <a:stCxn id="98" idx="0"/>
              <a:endCxn id="83" idx="5"/>
            </p:cNvCxnSpPr>
            <p:nvPr/>
          </p:nvCxnSpPr>
          <p:spPr>
            <a:xfrm flipH="true" flipV="true">
              <a:off x="8403685" y="2739496"/>
              <a:ext cx="258967" cy="7151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8" idx="2"/>
              <a:endCxn id="145"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83"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40" name="Straight Arrow Connector 139"/>
            <p:cNvCxnSpPr>
              <a:stCxn id="139" idx="1"/>
            </p:cNvCxnSpPr>
            <p:nvPr/>
          </p:nvCxnSpPr>
          <p:spPr>
            <a:xfrm flipH="true" flipV="true">
              <a:off x="8078293" y="3053079"/>
              <a:ext cx="142767" cy="131380"/>
            </a:xfrm>
            <a:prstGeom prst="straightConnector1">
              <a:avLst/>
            </a:prstGeom>
            <a:ln w="2857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46" name="Straight Arrow Connector 145"/>
            <p:cNvCxnSpPr>
              <a:stCxn id="139" idx="0"/>
              <a:endCxn id="83"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45"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157" name="TextBox 154"/>
          <p:cNvSpPr txBox="true"/>
          <p:nvPr/>
        </p:nvSpPr>
        <p:spPr>
          <a:xfrm>
            <a:off x="5006039" y="3616610"/>
            <a:ext cx="20447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Pass_High(PH)</a:t>
            </a:r>
            <a:endParaRPr lang="en-US" altLang="en-US" sz="2220" b="1" dirty="0">
              <a:solidFill>
                <a:srgbClr val="000000"/>
              </a:solidFill>
              <a:latin typeface="Trebuchet MS" panose="020B0603020202020204"/>
            </a:endParaRPr>
          </a:p>
        </p:txBody>
      </p:sp>
      <p:grpSp>
        <p:nvGrpSpPr>
          <p:cNvPr id="158" name="Group 157"/>
          <p:cNvGrpSpPr/>
          <p:nvPr/>
        </p:nvGrpSpPr>
        <p:grpSpPr>
          <a:xfrm>
            <a:off x="7310913" y="1716980"/>
            <a:ext cx="2065939" cy="1863970"/>
            <a:chOff x="7413625" y="2145127"/>
            <a:chExt cx="1859345" cy="1677573"/>
          </a:xfrm>
        </p:grpSpPr>
        <p:sp>
          <p:nvSpPr>
            <p:cNvPr id="159" name="Oval 158"/>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0" name="Straight Arrow Connector 15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62" name="Oval 161"/>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63" name="Straight Arrow Connector 162"/>
            <p:cNvCxnSpPr>
              <a:stCxn id="162" idx="0"/>
              <a:endCxn id="161"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62" idx="2"/>
              <a:endCxn id="169"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1"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68" name="Straight Arrow Connector 167"/>
            <p:cNvCxnSpPr>
              <a:stCxn id="167" idx="1"/>
            </p:cNvCxnSpPr>
            <p:nvPr/>
          </p:nvCxnSpPr>
          <p:spPr>
            <a:xfrm flipH="true" flipV="true">
              <a:off x="8078293" y="3053079"/>
              <a:ext cx="142767" cy="131380"/>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0" name="Straight Arrow Connector 169"/>
            <p:cNvCxnSpPr>
              <a:stCxn id="167" idx="0"/>
              <a:endCxn id="161"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9"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2" name="TextBox 154"/>
          <p:cNvSpPr txBox="true"/>
          <p:nvPr/>
        </p:nvSpPr>
        <p:spPr>
          <a:xfrm>
            <a:off x="7326646" y="3581050"/>
            <a:ext cx="19577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Pass_Low(PL)</a:t>
            </a:r>
            <a:endParaRPr lang="en-US" altLang="en-US" sz="2220" b="1" dirty="0">
              <a:solidFill>
                <a:srgbClr val="000000"/>
              </a:solidFill>
              <a:latin typeface="Trebuchet MS" panose="020B0603020202020204"/>
            </a:endParaRPr>
          </a:p>
        </p:txBody>
      </p:sp>
      <p:grpSp>
        <p:nvGrpSpPr>
          <p:cNvPr id="173" name="Group 172"/>
          <p:cNvGrpSpPr/>
          <p:nvPr/>
        </p:nvGrpSpPr>
        <p:grpSpPr>
          <a:xfrm>
            <a:off x="743108" y="4079180"/>
            <a:ext cx="2065939" cy="1863970"/>
            <a:chOff x="7413625" y="2145127"/>
            <a:chExt cx="1859345" cy="1677573"/>
          </a:xfrm>
        </p:grpSpPr>
        <p:sp>
          <p:nvSpPr>
            <p:cNvPr id="174" name="Oval 173"/>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5" name="Straight Arrow Connector 174"/>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77" name="Oval 176"/>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78" name="Straight Arrow Connector 177"/>
            <p:cNvCxnSpPr>
              <a:stCxn id="177" idx="0"/>
              <a:endCxn id="176"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7" idx="2"/>
              <a:endCxn id="184" idx="6"/>
            </p:cNvCxnSpPr>
            <p:nvPr/>
          </p:nvCxnSpPr>
          <p:spPr>
            <a:xfrm flipH="true" flipV="true">
              <a:off x="8116846" y="2944373"/>
              <a:ext cx="409669" cy="2775"/>
            </a:xfrm>
            <a:prstGeom prst="straightConnector1">
              <a:avLst/>
            </a:prstGeom>
            <a:ln w="41275"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76" idx="0"/>
            </p:cNvCxnSpPr>
            <p:nvPr/>
          </p:nvCxnSpPr>
          <p:spPr>
            <a:xfrm flipV="true">
              <a:off x="8307422" y="2145127"/>
              <a:ext cx="2608" cy="361969"/>
            </a:xfrm>
            <a:prstGeom prst="straightConnector1">
              <a:avLst/>
            </a:prstGeom>
            <a:ln w="317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83" name="Straight Arrow Connector 182"/>
            <p:cNvCxnSpPr>
              <a:stCxn id="182"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85" name="Straight Arrow Connector 184"/>
            <p:cNvCxnSpPr>
              <a:stCxn id="182" idx="0"/>
              <a:endCxn id="176"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84"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4257833" y="4068385"/>
            <a:ext cx="2065939" cy="1863970"/>
            <a:chOff x="7413625" y="2145127"/>
            <a:chExt cx="1859345" cy="1677573"/>
          </a:xfrm>
        </p:grpSpPr>
        <p:sp>
          <p:nvSpPr>
            <p:cNvPr id="189" name="Oval 188"/>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0" name="Straight Arrow Connector 18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92" name="Oval 191"/>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93" name="Straight Arrow Connector 192"/>
            <p:cNvCxnSpPr>
              <a:stCxn id="192" idx="0"/>
              <a:endCxn id="191"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92" idx="2"/>
              <a:endCxn id="199"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91"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98" name="Straight Arrow Connector 197"/>
            <p:cNvCxnSpPr>
              <a:stCxn id="197"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00" name="Straight Arrow Connector 199"/>
            <p:cNvCxnSpPr>
              <a:stCxn id="197" idx="0"/>
              <a:endCxn id="191" idx="4"/>
            </p:cNvCxnSpPr>
            <p:nvPr/>
          </p:nvCxnSpPr>
          <p:spPr>
            <a:xfrm flipH="true" flipV="true">
              <a:off x="8307422" y="2779370"/>
              <a:ext cx="9901" cy="365215"/>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99" idx="2"/>
            </p:cNvCxnSpPr>
            <p:nvPr/>
          </p:nvCxnSpPr>
          <p:spPr>
            <a:xfrm flipH="true">
              <a:off x="7413625" y="2944373"/>
              <a:ext cx="430947" cy="0"/>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2" name="TextBox 154"/>
          <p:cNvSpPr txBox="true"/>
          <p:nvPr/>
        </p:nvSpPr>
        <p:spPr>
          <a:xfrm>
            <a:off x="3505216" y="5926740"/>
            <a:ext cx="362267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Pass_LowIn_HighOut(PLH)</a:t>
            </a:r>
            <a:endParaRPr lang="en-US" altLang="en-US" sz="2220" b="1" dirty="0">
              <a:solidFill>
                <a:srgbClr val="000000"/>
              </a:solidFill>
              <a:latin typeface="Trebuchet MS" panose="020B0603020202020204"/>
            </a:endParaRPr>
          </a:p>
        </p:txBody>
      </p:sp>
      <p:grpSp>
        <p:nvGrpSpPr>
          <p:cNvPr id="203" name="Group 202"/>
          <p:cNvGrpSpPr/>
          <p:nvPr/>
        </p:nvGrpSpPr>
        <p:grpSpPr>
          <a:xfrm>
            <a:off x="9837578" y="4037905"/>
            <a:ext cx="2065939" cy="1863970"/>
            <a:chOff x="7413625" y="2145127"/>
            <a:chExt cx="1859345" cy="1677573"/>
          </a:xfrm>
        </p:grpSpPr>
        <p:sp>
          <p:nvSpPr>
            <p:cNvPr id="204" name="Oval 203"/>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05" name="Straight Arrow Connector 204"/>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207" name="Oval 206"/>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08" name="Straight Arrow Connector 207"/>
            <p:cNvCxnSpPr>
              <a:stCxn id="207" idx="0"/>
              <a:endCxn id="206"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207" idx="2"/>
              <a:endCxn id="214"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206" idx="0"/>
            </p:cNvCxnSpPr>
            <p:nvPr/>
          </p:nvCxnSpPr>
          <p:spPr>
            <a:xfrm flipV="true">
              <a:off x="8307422" y="2145127"/>
              <a:ext cx="2608" cy="361969"/>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2" name="Oval 211"/>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13" name="Straight Arrow Connector 212"/>
            <p:cNvCxnSpPr>
              <a:stCxn id="212"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4" name="Oval 213"/>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5" name="Straight Arrow Connector 214"/>
            <p:cNvCxnSpPr>
              <a:stCxn id="212" idx="0"/>
              <a:endCxn id="206" idx="4"/>
            </p:cNvCxnSpPr>
            <p:nvPr/>
          </p:nvCxnSpPr>
          <p:spPr>
            <a:xfrm flipH="true" flipV="true">
              <a:off x="8307422" y="2779370"/>
              <a:ext cx="9901" cy="365215"/>
            </a:xfrm>
            <a:prstGeom prst="straightConnector1">
              <a:avLst/>
            </a:prstGeom>
            <a:ln w="22225" cmpd="sng">
              <a:solidFill>
                <a:schemeClr val="accent1">
                  <a:lumMod val="75000"/>
                  <a:alpha val="99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214" idx="2"/>
            </p:cNvCxnSpPr>
            <p:nvPr/>
          </p:nvCxnSpPr>
          <p:spPr>
            <a:xfrm flipH="true">
              <a:off x="7413625" y="2944373"/>
              <a:ext cx="430947" cy="0"/>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7" name="TextBox 154"/>
          <p:cNvSpPr txBox="true"/>
          <p:nvPr/>
        </p:nvSpPr>
        <p:spPr>
          <a:xfrm>
            <a:off x="9936496" y="5926740"/>
            <a:ext cx="180149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No_Pass(NP)</a:t>
            </a:r>
            <a:endParaRPr lang="en-US" altLang="en-US" sz="2220" b="1" dirty="0">
              <a:solidFill>
                <a:srgbClr val="000000"/>
              </a:solidFill>
              <a:latin typeface="Trebuchet MS" panose="020B0603020202020204"/>
            </a:endParaRPr>
          </a:p>
        </p:txBody>
      </p:sp>
      <p:grpSp>
        <p:nvGrpSpPr>
          <p:cNvPr id="21" name="Group 20"/>
          <p:cNvGrpSpPr/>
          <p:nvPr/>
        </p:nvGrpSpPr>
        <p:grpSpPr>
          <a:xfrm>
            <a:off x="7453788" y="4062670"/>
            <a:ext cx="2065939" cy="1863970"/>
            <a:chOff x="7413625" y="2145127"/>
            <a:chExt cx="1859345" cy="1677573"/>
          </a:xfrm>
        </p:grpSpPr>
        <p:sp>
          <p:nvSpPr>
            <p:cNvPr id="22" name="Oval 21"/>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25" name="Oval 24"/>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6" name="Straight Arrow Connector 25"/>
            <p:cNvCxnSpPr>
              <a:stCxn id="25" idx="0"/>
              <a:endCxn id="24"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5" idx="2"/>
              <a:endCxn id="32"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31" name="Straight Arrow Connector 30"/>
            <p:cNvCxnSpPr>
              <a:stCxn id="30" idx="1"/>
            </p:cNvCxnSpPr>
            <p:nvPr/>
          </p:nvCxnSpPr>
          <p:spPr>
            <a:xfrm flipH="true" flipV="true">
              <a:off x="8078293" y="3053079"/>
              <a:ext cx="142767" cy="131380"/>
            </a:xfrm>
            <a:prstGeom prst="straightConnector1">
              <a:avLst/>
            </a:prstGeom>
            <a:ln w="38100"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33" name="Straight Arrow Connector 32"/>
            <p:cNvCxnSpPr>
              <a:stCxn id="30" idx="0"/>
              <a:endCxn id="24" idx="4"/>
            </p:cNvCxnSpPr>
            <p:nvPr/>
          </p:nvCxnSpPr>
          <p:spPr>
            <a:xfrm flipH="true" flipV="true">
              <a:off x="8307422" y="2779370"/>
              <a:ext cx="9901" cy="365215"/>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2"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154"/>
          <p:cNvSpPr txBox="true"/>
          <p:nvPr/>
        </p:nvSpPr>
        <p:spPr>
          <a:xfrm>
            <a:off x="7005971" y="5926740"/>
            <a:ext cx="28848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Multicast_LowIn(ML)</a:t>
            </a:r>
            <a:endParaRPr lang="en-US" altLang="en-US" sz="2220" b="1" dirty="0">
              <a:solidFill>
                <a:srgbClr val="000000"/>
              </a:solidFill>
              <a:latin typeface="Trebuchet MS" panose="020B0603020202020204"/>
            </a:endParaRPr>
          </a:p>
        </p:txBody>
      </p:sp>
      <p:sp>
        <p:nvSpPr>
          <p:cNvPr id="187" name="TextBox 154"/>
          <p:cNvSpPr txBox="true"/>
          <p:nvPr/>
        </p:nvSpPr>
        <p:spPr>
          <a:xfrm>
            <a:off x="36846" y="5932455"/>
            <a:ext cx="362267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Pass_HighIn_LowOut(PHL)</a:t>
            </a:r>
            <a:endParaRPr lang="en-US" altLang="en-US" sz="2220" b="1" dirty="0">
              <a:solidFill>
                <a:srgbClr val="000000"/>
              </a:solidFill>
              <a:latin typeface="Trebuchet MS" panose="020B0603020202020204"/>
            </a:endParaRPr>
          </a:p>
        </p:txBody>
      </p:sp>
      <p:grpSp>
        <p:nvGrpSpPr>
          <p:cNvPr id="55" name="Group 54"/>
          <p:cNvGrpSpPr/>
          <p:nvPr/>
        </p:nvGrpSpPr>
        <p:grpSpPr>
          <a:xfrm>
            <a:off x="9805828" y="1716980"/>
            <a:ext cx="2065939" cy="1863970"/>
            <a:chOff x="7413625" y="2145127"/>
            <a:chExt cx="1859345" cy="1677573"/>
          </a:xfrm>
        </p:grpSpPr>
        <p:sp>
          <p:nvSpPr>
            <p:cNvPr id="56" name="Oval 55"/>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7" name="Straight Arrow Connector 5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59" name="Oval 58"/>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60" name="Straight Arrow Connector 59"/>
            <p:cNvCxnSpPr>
              <a:stCxn id="59" idx="0"/>
              <a:endCxn id="58" idx="5"/>
            </p:cNvCxnSpPr>
            <p:nvPr/>
          </p:nvCxnSpPr>
          <p:spPr>
            <a:xfrm flipH="true" flipV="true">
              <a:off x="8403685" y="2739496"/>
              <a:ext cx="258967" cy="71515"/>
            </a:xfrm>
            <a:prstGeom prst="straightConnector1">
              <a:avLst/>
            </a:prstGeom>
            <a:ln w="50800"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9" idx="2"/>
              <a:endCxn id="66" idx="6"/>
            </p:cNvCxnSpPr>
            <p:nvPr/>
          </p:nvCxnSpPr>
          <p:spPr>
            <a:xfrm flipH="true" flipV="true">
              <a:off x="8116846" y="2944373"/>
              <a:ext cx="409669" cy="2775"/>
            </a:xfrm>
            <a:prstGeom prst="straightConnector1">
              <a:avLst/>
            </a:prstGeom>
            <a:ln w="50800"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8"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65" name="Straight Arrow Connector 64"/>
            <p:cNvCxnSpPr>
              <a:stCxn id="64" idx="1"/>
            </p:cNvCxnSpPr>
            <p:nvPr/>
          </p:nvCxnSpPr>
          <p:spPr>
            <a:xfrm flipH="true" flipV="true">
              <a:off x="8078293" y="3053079"/>
              <a:ext cx="142767" cy="131380"/>
            </a:xfrm>
            <a:prstGeom prst="straightConnector1">
              <a:avLst/>
            </a:prstGeom>
            <a:ln w="3810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67" name="Straight Arrow Connector 66"/>
            <p:cNvCxnSpPr>
              <a:stCxn id="64" idx="0"/>
              <a:endCxn id="58" idx="4"/>
            </p:cNvCxnSpPr>
            <p:nvPr/>
          </p:nvCxnSpPr>
          <p:spPr>
            <a:xfrm flipH="true" flipV="true">
              <a:off x="8307422" y="2779370"/>
              <a:ext cx="9901" cy="365215"/>
            </a:xfrm>
            <a:prstGeom prst="straightConnector1">
              <a:avLst/>
            </a:prstGeom>
            <a:ln w="3810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TextBox 154"/>
          <p:cNvSpPr txBox="true"/>
          <p:nvPr/>
        </p:nvSpPr>
        <p:spPr>
          <a:xfrm>
            <a:off x="9284034" y="3581050"/>
            <a:ext cx="29718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sym typeface="+mn-ea"/>
              </a:rPr>
              <a:t>Multicast_HighIn(MH)</a:t>
            </a:r>
            <a:endParaRPr lang="en-US" altLang="en-US" sz="2220" b="1" dirty="0">
              <a:solidFill>
                <a:srgbClr val="000000"/>
              </a:solidFill>
              <a:latin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Microarchitecture Distribute 2x2 Simple</a:t>
            </a:r>
            <a:endParaRPr lang="en-US" altLang="en-US">
              <a:sym typeface="+mn-ea"/>
            </a:endParaRPr>
          </a:p>
        </p:txBody>
      </p:sp>
      <p:sp>
        <p:nvSpPr>
          <p:cNvPr id="116" name="Rectangle 115"/>
          <p:cNvSpPr/>
          <p:nvPr/>
        </p:nvSpPr>
        <p:spPr>
          <a:xfrm rot="16200000">
            <a:off x="5358765" y="-874395"/>
            <a:ext cx="1242060" cy="50927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17" name="Oval 116"/>
          <p:cNvSpPr/>
          <p:nvPr/>
        </p:nvSpPr>
        <p:spPr>
          <a:xfrm>
            <a:off x="3841115" y="1384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8" name="Straight Arrow Connector 117"/>
          <p:cNvCxnSpPr/>
          <p:nvPr/>
        </p:nvCxnSpPr>
        <p:spPr>
          <a:xfrm flipV="true">
            <a:off x="4284345" y="113792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284345" y="18326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3571240" y="113792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true">
            <a:off x="3596005" y="187706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5095875" y="14109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9" name="Straight Arrow Connector 138"/>
          <p:cNvCxnSpPr/>
          <p:nvPr/>
        </p:nvCxnSpPr>
        <p:spPr>
          <a:xfrm flipV="true">
            <a:off x="5539105" y="116459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539105" y="185928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4826000" y="116459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true">
            <a:off x="4850765" y="1903730"/>
            <a:ext cx="356235" cy="27495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386195" y="1384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4" name="Straight Arrow Connector 143"/>
          <p:cNvCxnSpPr/>
          <p:nvPr/>
        </p:nvCxnSpPr>
        <p:spPr>
          <a:xfrm flipV="true">
            <a:off x="6829425" y="113792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6829425" y="18326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6116320" y="11379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true">
            <a:off x="6141085" y="18770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7595870" y="14109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9" name="Straight Arrow Connector 148"/>
          <p:cNvCxnSpPr/>
          <p:nvPr/>
        </p:nvCxnSpPr>
        <p:spPr>
          <a:xfrm flipV="true">
            <a:off x="8039100" y="116459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8039100" y="185928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7325995" y="116459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true">
            <a:off x="7350760" y="19037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3626485" y="319532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5551805" y="319532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3141345" y="345694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5060950" y="345694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6919595" y="346900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7433945" y="319532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92" name="Rectangle 191"/>
          <p:cNvSpPr/>
          <p:nvPr/>
        </p:nvSpPr>
        <p:spPr>
          <a:xfrm>
            <a:off x="1598295" y="1443990"/>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Simple</a:t>
            </a:r>
            <a:endParaRPr lang="en-US" altLang="en-US" sz="2665" b="1" baseline="-25000" dirty="0">
              <a:solidFill>
                <a:srgbClr val="000000"/>
              </a:solidFill>
              <a:latin typeface="Arial" panose="020B0604020202020204" pitchFamily="34" charset="0"/>
              <a:ea typeface="MS PGothic" pitchFamily="34" charset="-128"/>
            </a:endParaRPr>
          </a:p>
        </p:txBody>
      </p:sp>
      <p:sp>
        <p:nvSpPr>
          <p:cNvPr id="193" name="Rectangle 192"/>
          <p:cNvSpPr/>
          <p:nvPr/>
        </p:nvSpPr>
        <p:spPr>
          <a:xfrm>
            <a:off x="6116320" y="274066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94" name="Left Brace 193"/>
          <p:cNvSpPr/>
          <p:nvPr/>
        </p:nvSpPr>
        <p:spPr>
          <a:xfrm rot="16200000">
            <a:off x="4467860" y="166624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5" name="Left Brace 194"/>
          <p:cNvSpPr/>
          <p:nvPr/>
        </p:nvSpPr>
        <p:spPr>
          <a:xfrm rot="16200000">
            <a:off x="7016750" y="166624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6" name="Rectangle 195"/>
          <p:cNvSpPr/>
          <p:nvPr/>
        </p:nvSpPr>
        <p:spPr>
          <a:xfrm>
            <a:off x="3657600" y="274066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243" name="Straight Connector 242"/>
          <p:cNvCxnSpPr/>
          <p:nvPr/>
        </p:nvCxnSpPr>
        <p:spPr>
          <a:xfrm>
            <a:off x="3093085" y="3848100"/>
            <a:ext cx="8648700" cy="0"/>
          </a:xfrm>
          <a:prstGeom prst="line">
            <a:avLst/>
          </a:prstGeom>
          <a:ln w="412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 Box 12"/>
          <p:cNvSpPr txBox="true"/>
          <p:nvPr/>
        </p:nvSpPr>
        <p:spPr>
          <a:xfrm>
            <a:off x="10740390" y="3941763"/>
            <a:ext cx="1262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Merge 2x1</a:t>
            </a:r>
            <a:endParaRPr lang="en-US" altLang="en-US" dirty="0" smtClean="0">
              <a:solidFill>
                <a:schemeClr val="tx1"/>
              </a:solidFill>
            </a:endParaRPr>
          </a:p>
        </p:txBody>
      </p:sp>
      <p:sp>
        <p:nvSpPr>
          <p:cNvPr id="42" name="TextBox 133"/>
          <p:cNvSpPr txBox="true"/>
          <p:nvPr/>
        </p:nvSpPr>
        <p:spPr>
          <a:xfrm>
            <a:off x="2882" y="363361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sp>
        <p:nvSpPr>
          <p:cNvPr id="44" name="TextBox 154"/>
          <p:cNvSpPr txBox="true"/>
          <p:nvPr/>
        </p:nvSpPr>
        <p:spPr>
          <a:xfrm>
            <a:off x="889969" y="6054375"/>
            <a:ext cx="228219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Pass_Switch(PS)</a:t>
            </a:r>
            <a:endParaRPr lang="en-US" altLang="en-US" sz="2220" b="1" dirty="0">
              <a:solidFill>
                <a:srgbClr val="000000"/>
              </a:solidFill>
              <a:latin typeface="Trebuchet MS" panose="020B0603020202020204"/>
            </a:endParaRPr>
          </a:p>
        </p:txBody>
      </p:sp>
      <p:sp>
        <p:nvSpPr>
          <p:cNvPr id="45" name="TextBox 154"/>
          <p:cNvSpPr txBox="true"/>
          <p:nvPr/>
        </p:nvSpPr>
        <p:spPr>
          <a:xfrm>
            <a:off x="3154379" y="6054375"/>
            <a:ext cx="253365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Pass_Through(PT)</a:t>
            </a:r>
            <a:endParaRPr lang="en-US" altLang="en-US" sz="2220" b="1" dirty="0">
              <a:solidFill>
                <a:srgbClr val="000000"/>
              </a:solidFill>
              <a:latin typeface="Trebuchet MS" panose="020B0603020202020204"/>
            </a:endParaRPr>
          </a:p>
        </p:txBody>
      </p:sp>
      <p:sp>
        <p:nvSpPr>
          <p:cNvPr id="46" name="TextBox 154"/>
          <p:cNvSpPr txBox="true"/>
          <p:nvPr/>
        </p:nvSpPr>
        <p:spPr>
          <a:xfrm>
            <a:off x="5654374" y="6054375"/>
            <a:ext cx="29718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Multicast_HighIn(MH)</a:t>
            </a:r>
            <a:endParaRPr lang="en-US" altLang="en-US" sz="2220" b="1" dirty="0">
              <a:solidFill>
                <a:srgbClr val="000000"/>
              </a:solidFill>
              <a:latin typeface="Trebuchet MS" panose="020B0603020202020204"/>
            </a:endParaRPr>
          </a:p>
        </p:txBody>
      </p:sp>
      <p:sp>
        <p:nvSpPr>
          <p:cNvPr id="47" name="TextBox 154"/>
          <p:cNvSpPr txBox="true"/>
          <p:nvPr/>
        </p:nvSpPr>
        <p:spPr>
          <a:xfrm>
            <a:off x="8540131" y="6037865"/>
            <a:ext cx="28848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sym typeface="+mn-ea"/>
              </a:rPr>
              <a:t>Multicast_LowIn(ML)</a:t>
            </a:r>
            <a:endParaRPr lang="en-US" altLang="en-US" sz="2220" b="1" dirty="0">
              <a:solidFill>
                <a:srgbClr val="000000"/>
              </a:solidFill>
              <a:latin typeface="Trebuchet MS" panose="020B0603020202020204"/>
            </a:endParaRPr>
          </a:p>
        </p:txBody>
      </p:sp>
      <p:grpSp>
        <p:nvGrpSpPr>
          <p:cNvPr id="51" name="Group 50"/>
          <p:cNvGrpSpPr/>
          <p:nvPr/>
        </p:nvGrpSpPr>
        <p:grpSpPr>
          <a:xfrm>
            <a:off x="1026318" y="4153475"/>
            <a:ext cx="2065939" cy="1863970"/>
            <a:chOff x="7413625" y="2145127"/>
            <a:chExt cx="1859345" cy="1677573"/>
          </a:xfrm>
        </p:grpSpPr>
        <p:sp>
          <p:nvSpPr>
            <p:cNvPr id="53" name="Oval 52"/>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5" name="Straight Arrow Connector 54"/>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57" name="Straight Arrow Connector 56"/>
            <p:cNvCxnSpPr>
              <a:endCxn id="56"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62"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63" name="Straight Arrow Connector 62"/>
            <p:cNvCxnSpPr>
              <a:stCxn id="53" idx="4"/>
              <a:endCxn id="56"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2"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p:cNvCxnSpPr/>
          <p:nvPr/>
        </p:nvCxnSpPr>
        <p:spPr>
          <a:xfrm flipH="true" flipV="true">
            <a:off x="1692275" y="516763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026953" y="4153475"/>
            <a:ext cx="2065939" cy="1863970"/>
            <a:chOff x="7413625" y="2145127"/>
            <a:chExt cx="1859345" cy="1677573"/>
          </a:xfrm>
        </p:grpSpPr>
        <p:sp>
          <p:nvSpPr>
            <p:cNvPr id="72" name="Oval 71"/>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4" name="Straight Arrow Connector 73"/>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78" name="Straight Arrow Connector 77"/>
            <p:cNvCxnSpPr>
              <a:endCxn id="75" idx="5"/>
            </p:cNvCxnSpPr>
            <p:nvPr/>
          </p:nvCxnSpPr>
          <p:spPr>
            <a:xfrm flipH="true" flipV="true">
              <a:off x="8403321" y="2739541"/>
              <a:ext cx="396049" cy="188595"/>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89" idx="6"/>
            </p:cNvCxnSpPr>
            <p:nvPr/>
          </p:nvCxnSpPr>
          <p:spPr>
            <a:xfrm flipH="true">
              <a:off x="8116428" y="2928136"/>
              <a:ext cx="692086" cy="16002"/>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20" name="Straight Arrow Connector 119"/>
            <p:cNvCxnSpPr>
              <a:stCxn id="72" idx="4"/>
              <a:endCxn id="75" idx="4"/>
            </p:cNvCxnSpPr>
            <p:nvPr/>
          </p:nvCxnSpPr>
          <p:spPr>
            <a:xfrm flipH="true" flipV="true">
              <a:off x="8307309" y="2778975"/>
              <a:ext cx="9715" cy="6600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9"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p:cNvCxnSpPr/>
          <p:nvPr/>
        </p:nvCxnSpPr>
        <p:spPr>
          <a:xfrm flipH="true" flipV="true">
            <a:off x="1692910" y="5167630"/>
            <a:ext cx="335280" cy="398780"/>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3417093" y="4204275"/>
            <a:ext cx="2065939" cy="1863970"/>
            <a:chOff x="7413625" y="2145127"/>
            <a:chExt cx="1859345" cy="1677573"/>
          </a:xfrm>
        </p:grpSpPr>
        <p:sp>
          <p:nvSpPr>
            <p:cNvPr id="136" name="Oval 135"/>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7" name="Straight Arrow Connector 136"/>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57" name="Straight Arrow Connector 156"/>
            <p:cNvCxnSpPr>
              <a:endCxn id="156"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161"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6"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62" name="Straight Arrow Connector 161"/>
            <p:cNvCxnSpPr>
              <a:stCxn id="136" idx="4"/>
              <a:endCxn id="156"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61"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p:cNvCxnSpPr/>
          <p:nvPr/>
        </p:nvCxnSpPr>
        <p:spPr>
          <a:xfrm flipH="true" flipV="true">
            <a:off x="4083050" y="521843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3417728" y="4204275"/>
            <a:ext cx="2065939" cy="1863970"/>
            <a:chOff x="7413625" y="2145127"/>
            <a:chExt cx="1859345" cy="1677573"/>
          </a:xfrm>
        </p:grpSpPr>
        <p:sp>
          <p:nvSpPr>
            <p:cNvPr id="166" name="Oval 165"/>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69" name="Straight Arrow Connector 168"/>
            <p:cNvCxnSpPr>
              <a:endCxn id="168" idx="5"/>
            </p:cNvCxnSpPr>
            <p:nvPr/>
          </p:nvCxnSpPr>
          <p:spPr>
            <a:xfrm flipH="true" flipV="true">
              <a:off x="8403321" y="2739541"/>
              <a:ext cx="396049" cy="18859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endCxn id="173" idx="6"/>
            </p:cNvCxnSpPr>
            <p:nvPr/>
          </p:nvCxnSpPr>
          <p:spPr>
            <a:xfrm flipH="true">
              <a:off x="8116428" y="2928136"/>
              <a:ext cx="692086" cy="16002"/>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8"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4" name="Straight Arrow Connector 173"/>
            <p:cNvCxnSpPr>
              <a:stCxn id="166" idx="4"/>
              <a:endCxn id="168" idx="4"/>
            </p:cNvCxnSpPr>
            <p:nvPr/>
          </p:nvCxnSpPr>
          <p:spPr>
            <a:xfrm flipH="true" flipV="true">
              <a:off x="8307309" y="2778975"/>
              <a:ext cx="9715" cy="660083"/>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3"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3" name="Straight Arrow Connector 182"/>
          <p:cNvCxnSpPr/>
          <p:nvPr/>
        </p:nvCxnSpPr>
        <p:spPr>
          <a:xfrm flipH="true" flipV="true">
            <a:off x="4083685" y="5218430"/>
            <a:ext cx="335280" cy="3987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5853588" y="4190305"/>
            <a:ext cx="2065939" cy="1863970"/>
            <a:chOff x="7413625" y="2145127"/>
            <a:chExt cx="1859345" cy="1677573"/>
          </a:xfrm>
        </p:grpSpPr>
        <p:sp>
          <p:nvSpPr>
            <p:cNvPr id="185" name="Oval 184"/>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7" name="Straight Arrow Connector 196"/>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198" name="Oval 197"/>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99" name="Straight Arrow Connector 198"/>
            <p:cNvCxnSpPr>
              <a:endCxn id="198"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endCxn id="204"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98"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05" name="Straight Arrow Connector 204"/>
            <p:cNvCxnSpPr>
              <a:stCxn id="185" idx="4"/>
              <a:endCxn id="198"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4"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7" name="Straight Arrow Connector 206"/>
          <p:cNvCxnSpPr/>
          <p:nvPr/>
        </p:nvCxnSpPr>
        <p:spPr>
          <a:xfrm flipH="true" flipV="true">
            <a:off x="6519545" y="520446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5854223" y="4190305"/>
            <a:ext cx="2065939" cy="1863970"/>
            <a:chOff x="7413625" y="2145127"/>
            <a:chExt cx="1859345" cy="1677573"/>
          </a:xfrm>
        </p:grpSpPr>
        <p:sp>
          <p:nvSpPr>
            <p:cNvPr id="209" name="Oval 208"/>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10" name="Straight Arrow Connector 20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11" name="Oval 210"/>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2" name="Straight Arrow Connector 211"/>
            <p:cNvCxnSpPr>
              <a:endCxn id="211" idx="5"/>
            </p:cNvCxnSpPr>
            <p:nvPr/>
          </p:nvCxnSpPr>
          <p:spPr>
            <a:xfrm flipH="true" flipV="true">
              <a:off x="8403321" y="2739541"/>
              <a:ext cx="396049" cy="18859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endCxn id="216" idx="6"/>
            </p:cNvCxnSpPr>
            <p:nvPr/>
          </p:nvCxnSpPr>
          <p:spPr>
            <a:xfrm flipH="true">
              <a:off x="8116428" y="2928136"/>
              <a:ext cx="692086" cy="16002"/>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211"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Oval 215"/>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7" name="Straight Arrow Connector 216"/>
            <p:cNvCxnSpPr>
              <a:stCxn id="209" idx="4"/>
              <a:endCxn id="211" idx="4"/>
            </p:cNvCxnSpPr>
            <p:nvPr/>
          </p:nvCxnSpPr>
          <p:spPr>
            <a:xfrm flipH="true" flipV="true">
              <a:off x="8307309" y="2778975"/>
              <a:ext cx="9715" cy="660083"/>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16"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1" name="Straight Arrow Connector 280"/>
          <p:cNvCxnSpPr/>
          <p:nvPr/>
        </p:nvCxnSpPr>
        <p:spPr>
          <a:xfrm flipH="true" flipV="true">
            <a:off x="6520180" y="5204460"/>
            <a:ext cx="335280" cy="398780"/>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82" name="Group 281"/>
          <p:cNvGrpSpPr/>
          <p:nvPr/>
        </p:nvGrpSpPr>
        <p:grpSpPr>
          <a:xfrm>
            <a:off x="8740933" y="4169985"/>
            <a:ext cx="2065939" cy="1863970"/>
            <a:chOff x="7413625" y="2145127"/>
            <a:chExt cx="1859345" cy="1677573"/>
          </a:xfrm>
        </p:grpSpPr>
        <p:sp>
          <p:nvSpPr>
            <p:cNvPr id="283" name="Oval 282"/>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84" name="Straight Arrow Connector 283"/>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285" name="Oval 284"/>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86" name="Straight Arrow Connector 285"/>
            <p:cNvCxnSpPr>
              <a:endCxn id="285"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endCxn id="290"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285"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0" name="Oval 289"/>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91" name="Straight Arrow Connector 290"/>
            <p:cNvCxnSpPr>
              <a:stCxn id="283" idx="4"/>
              <a:endCxn id="285"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290"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93" name="Straight Arrow Connector 292"/>
          <p:cNvCxnSpPr/>
          <p:nvPr/>
        </p:nvCxnSpPr>
        <p:spPr>
          <a:xfrm flipH="true" flipV="true">
            <a:off x="9406890" y="518414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94" name="Group 293"/>
          <p:cNvGrpSpPr/>
          <p:nvPr/>
        </p:nvGrpSpPr>
        <p:grpSpPr>
          <a:xfrm>
            <a:off x="8751728" y="4169985"/>
            <a:ext cx="2065939" cy="1863970"/>
            <a:chOff x="7413625" y="2145127"/>
            <a:chExt cx="1859345" cy="1677573"/>
          </a:xfrm>
        </p:grpSpPr>
        <p:sp>
          <p:nvSpPr>
            <p:cNvPr id="295" name="Oval 294"/>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96" name="Straight Arrow Connector 295"/>
            <p:cNvCxnSpPr/>
            <p:nvPr/>
          </p:nvCxnSpPr>
          <p:spPr>
            <a:xfrm flipH="true">
              <a:off x="8798789" y="2944373"/>
              <a:ext cx="474181" cy="0"/>
            </a:xfrm>
            <a:prstGeom prst="straightConnector1">
              <a:avLst/>
            </a:prstGeom>
            <a:ln w="7620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98" name="Straight Arrow Connector 297"/>
            <p:cNvCxnSpPr/>
            <p:nvPr/>
          </p:nvCxnSpPr>
          <p:spPr>
            <a:xfrm flipH="true" flipV="true">
              <a:off x="8402750" y="2740684"/>
              <a:ext cx="396049" cy="188595"/>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endCxn id="302" idx="6"/>
            </p:cNvCxnSpPr>
            <p:nvPr/>
          </p:nvCxnSpPr>
          <p:spPr>
            <a:xfrm flipH="true">
              <a:off x="8116428" y="2928136"/>
              <a:ext cx="692086" cy="16002"/>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stCxn id="297"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2" name="Oval 301"/>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303" name="Straight Arrow Connector 302"/>
            <p:cNvCxnSpPr>
              <a:stCxn id="295" idx="4"/>
              <a:endCxn id="297" idx="4"/>
            </p:cNvCxnSpPr>
            <p:nvPr/>
          </p:nvCxnSpPr>
          <p:spPr>
            <a:xfrm flipH="true" flipV="true">
              <a:off x="8307309" y="2778975"/>
              <a:ext cx="9715" cy="6600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stCxn id="302"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5" name="Straight Arrow Connector 304"/>
          <p:cNvCxnSpPr/>
          <p:nvPr/>
        </p:nvCxnSpPr>
        <p:spPr>
          <a:xfrm flipH="true" flipV="true">
            <a:off x="9420225" y="5184140"/>
            <a:ext cx="335280" cy="398780"/>
          </a:xfrm>
          <a:prstGeom prst="straightConnector1">
            <a:avLst/>
          </a:prstGeom>
          <a:ln w="7620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7" name="Oval 306"/>
          <p:cNvSpPr/>
          <p:nvPr/>
        </p:nvSpPr>
        <p:spPr>
          <a:xfrm>
            <a:off x="10438122" y="3942253"/>
            <a:ext cx="302527" cy="3025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Topology Merge/Reduction Tree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508" name="Group 507"/>
          <p:cNvGrpSpPr/>
          <p:nvPr/>
        </p:nvGrpSpPr>
        <p:grpSpPr>
          <a:xfrm>
            <a:off x="828675" y="1770380"/>
            <a:ext cx="2093595" cy="1722120"/>
            <a:chOff x="12305" y="5788"/>
            <a:chExt cx="3297" cy="2712"/>
          </a:xfrm>
        </p:grpSpPr>
        <p:sp>
          <p:nvSpPr>
            <p:cNvPr id="459"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bg1"/>
                  </a:solidFill>
                </a:rPr>
                <a:t>0</a:t>
              </a:r>
              <a:endParaRPr lang="en-US" sz="900">
                <a:solidFill>
                  <a:schemeClr val="bg1"/>
                </a:solidFill>
              </a:endParaRPr>
            </a:p>
            <a:p>
              <a:r>
                <a:rPr lang="en-US" sz="900">
                  <a:solidFill>
                    <a:schemeClr val="bg1"/>
                  </a:solidFill>
                </a:rPr>
                <a:t>1</a:t>
              </a:r>
              <a:endParaRPr lang="en-US" sz="900">
                <a:solidFill>
                  <a:schemeClr val="bg1"/>
                </a:solidFill>
              </a:endParaRPr>
            </a:p>
          </p:txBody>
        </p:sp>
        <p:sp>
          <p:nvSpPr>
            <p:cNvPr id="460"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1"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2"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3"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4"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5"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6"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75"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6"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4"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5"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6"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7"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8"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9"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0"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1"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5"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506"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507"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6" name="Rectangle 72"/>
          <p:cNvSpPr>
            <a:spLocks noChangeArrowheads="true"/>
          </p:cNvSpPr>
          <p:nvPr/>
        </p:nvSpPr>
        <p:spPr bwMode="auto">
          <a:xfrm>
            <a:off x="613410" y="3738880"/>
            <a:ext cx="392430" cy="35687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7" name="Rectangle 73"/>
          <p:cNvSpPr>
            <a:spLocks noChangeArrowheads="true"/>
          </p:cNvSpPr>
          <p:nvPr/>
        </p:nvSpPr>
        <p:spPr bwMode="auto">
          <a:xfrm>
            <a:off x="602615" y="3738880"/>
            <a:ext cx="392430" cy="35687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 name="Text Box 9"/>
          <p:cNvSpPr txBox="true"/>
          <p:nvPr/>
        </p:nvSpPr>
        <p:spPr>
          <a:xfrm>
            <a:off x="1005840" y="3738880"/>
            <a:ext cx="2863215" cy="368300"/>
          </a:xfrm>
          <a:prstGeom prst="rect">
            <a:avLst/>
          </a:prstGeom>
          <a:noFill/>
        </p:spPr>
        <p:txBody>
          <a:bodyPr wrap="square" rtlCol="0">
            <a:spAutoFit/>
          </a:bodyPr>
          <a:p>
            <a:r>
              <a:rPr lang="en-US" altLang="en-US"/>
              <a:t>Merge </a:t>
            </a:r>
            <a:r>
              <a:rPr lang="en-US"/>
              <a:t>2x</a:t>
            </a:r>
            <a:r>
              <a:rPr lang="en-US" altLang="en-US"/>
              <a:t>1 -&gt; Merge Tree</a:t>
            </a:r>
            <a:endParaRPr lang="en-US"/>
          </a:p>
        </p:txBody>
      </p:sp>
      <p:sp>
        <p:nvSpPr>
          <p:cNvPr id="8" name="Rectangle 72"/>
          <p:cNvSpPr>
            <a:spLocks noChangeArrowheads="true"/>
          </p:cNvSpPr>
          <p:nvPr/>
        </p:nvSpPr>
        <p:spPr bwMode="auto">
          <a:xfrm>
            <a:off x="607060" y="4246880"/>
            <a:ext cx="392430" cy="35687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9" name="Rectangle 73"/>
          <p:cNvSpPr>
            <a:spLocks noChangeArrowheads="true"/>
          </p:cNvSpPr>
          <p:nvPr/>
        </p:nvSpPr>
        <p:spPr bwMode="auto">
          <a:xfrm>
            <a:off x="596265" y="4246880"/>
            <a:ext cx="392430" cy="35687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 name="Text Box 10"/>
          <p:cNvSpPr txBox="true"/>
          <p:nvPr/>
        </p:nvSpPr>
        <p:spPr>
          <a:xfrm>
            <a:off x="999490" y="4246880"/>
            <a:ext cx="3750310" cy="368300"/>
          </a:xfrm>
          <a:prstGeom prst="rect">
            <a:avLst/>
          </a:prstGeom>
          <a:noFill/>
        </p:spPr>
        <p:txBody>
          <a:bodyPr wrap="square" rtlCol="0">
            <a:spAutoFit/>
          </a:bodyPr>
          <a:p>
            <a:r>
              <a:rPr lang="en-US" altLang="en-US"/>
              <a:t>Reduction </a:t>
            </a:r>
            <a:r>
              <a:rPr lang="en-US"/>
              <a:t>2x</a:t>
            </a:r>
            <a:r>
              <a:rPr lang="en-US" altLang="en-US"/>
              <a:t>1 -&gt; Reduction Tree</a:t>
            </a:r>
            <a:endParaRPr lang="en-US" altLang="en-US"/>
          </a:p>
        </p:txBody>
      </p:sp>
      <p:grpSp>
        <p:nvGrpSpPr>
          <p:cNvPr id="12" name="Group 11"/>
          <p:cNvGrpSpPr/>
          <p:nvPr/>
        </p:nvGrpSpPr>
        <p:grpSpPr>
          <a:xfrm>
            <a:off x="4899660" y="1203960"/>
            <a:ext cx="3097530" cy="2674620"/>
            <a:chOff x="12305" y="5788"/>
            <a:chExt cx="3298" cy="2712"/>
          </a:xfrm>
        </p:grpSpPr>
        <p:sp>
          <p:nvSpPr>
            <p:cNvPr id="13"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600">
                  <a:solidFill>
                    <a:schemeClr val="bg1"/>
                  </a:solidFill>
                </a:rPr>
                <a:t>0</a:t>
              </a:r>
              <a:endParaRPr lang="en-US" sz="1600">
                <a:solidFill>
                  <a:schemeClr val="bg1"/>
                </a:solidFill>
              </a:endParaRPr>
            </a:p>
            <a:p>
              <a:r>
                <a:rPr lang="en-US" sz="1600">
                  <a:solidFill>
                    <a:schemeClr val="bg1"/>
                  </a:solidFill>
                </a:rPr>
                <a:t>1</a:t>
              </a:r>
              <a:endParaRPr lang="en-US" sz="1600">
                <a:solidFill>
                  <a:schemeClr val="bg1"/>
                </a:solidFill>
              </a:endParaRPr>
            </a:p>
          </p:txBody>
        </p:sp>
        <p:sp>
          <p:nvSpPr>
            <p:cNvPr id="14"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0</a:t>
              </a:r>
              <a:endParaRPr lang="en-US" altLang="en-US" sz="1600"/>
            </a:p>
            <a:p>
              <a:r>
                <a:rPr lang="en-US" altLang="en-US" sz="1600"/>
                <a:t>1</a:t>
              </a:r>
              <a:endParaRPr lang="en-US" altLang="en-US" sz="1600"/>
            </a:p>
          </p:txBody>
        </p:sp>
        <p:sp>
          <p:nvSpPr>
            <p:cNvPr id="15"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16"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17"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4</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18"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19"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6</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20"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21"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1</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32"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33"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600">
                <a:solidFill>
                  <a:schemeClr val="bg1"/>
                </a:solidFill>
              </a:endParaRPr>
            </a:p>
          </p:txBody>
        </p:sp>
        <p:sp>
          <p:nvSpPr>
            <p:cNvPr id="34"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5</a:t>
              </a:r>
              <a:endParaRPr lang="en-US" altLang="en-US" sz="1600"/>
            </a:p>
            <a:p>
              <a:r>
                <a:rPr lang="en-US" altLang="en-US" sz="1600"/>
                <a:t>7</a:t>
              </a:r>
              <a:endParaRPr lang="en-US" altLang="en-US" sz="1600"/>
            </a:p>
          </p:txBody>
        </p:sp>
        <p:sp>
          <p:nvSpPr>
            <p:cNvPr id="35"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3</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40"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41"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2" name="Text Box 41"/>
          <p:cNvSpPr txBox="true"/>
          <p:nvPr/>
        </p:nvSpPr>
        <p:spPr>
          <a:xfrm>
            <a:off x="7997190" y="2365375"/>
            <a:ext cx="259080" cy="368300"/>
          </a:xfrm>
          <a:prstGeom prst="rect">
            <a:avLst/>
          </a:prstGeom>
          <a:noFill/>
        </p:spPr>
        <p:txBody>
          <a:bodyPr wrap="square" rtlCol="0">
            <a:spAutoFit/>
          </a:bodyPr>
          <a:p>
            <a:r>
              <a:rPr lang="en-US" altLang="en-US"/>
              <a:t>7</a:t>
            </a:r>
            <a:endParaRPr lang="en-US" altLang="en-US"/>
          </a:p>
        </p:txBody>
      </p:sp>
      <p:sp>
        <p:nvSpPr>
          <p:cNvPr id="43" name="Text Box 42"/>
          <p:cNvSpPr txBox="true"/>
          <p:nvPr/>
        </p:nvSpPr>
        <p:spPr>
          <a:xfrm>
            <a:off x="5490845" y="3878580"/>
            <a:ext cx="1350645" cy="368300"/>
          </a:xfrm>
          <a:prstGeom prst="rect">
            <a:avLst/>
          </a:prstGeom>
          <a:noFill/>
        </p:spPr>
        <p:txBody>
          <a:bodyPr wrap="none" rtlCol="0" anchor="t">
            <a:spAutoFit/>
          </a:bodyPr>
          <a:p>
            <a:r>
              <a:rPr lang="en-US" altLang="en-US">
                <a:sym typeface="+mn-ea"/>
              </a:rPr>
              <a:t>Merge Tree</a:t>
            </a:r>
            <a:endParaRPr lang="en-US"/>
          </a:p>
        </p:txBody>
      </p:sp>
      <p:grpSp>
        <p:nvGrpSpPr>
          <p:cNvPr id="44" name="Group 43"/>
          <p:cNvGrpSpPr/>
          <p:nvPr/>
        </p:nvGrpSpPr>
        <p:grpSpPr>
          <a:xfrm>
            <a:off x="8497570" y="1195705"/>
            <a:ext cx="3097530" cy="2674620"/>
            <a:chOff x="12305" y="5788"/>
            <a:chExt cx="3298" cy="2712"/>
          </a:xfrm>
        </p:grpSpPr>
        <p:sp>
          <p:nvSpPr>
            <p:cNvPr id="45"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600">
                  <a:solidFill>
                    <a:schemeClr val="bg1"/>
                  </a:solidFill>
                </a:rPr>
                <a:t>0</a:t>
              </a:r>
              <a:endParaRPr lang="en-US" sz="1600">
                <a:solidFill>
                  <a:schemeClr val="bg1"/>
                </a:solidFill>
              </a:endParaRPr>
            </a:p>
            <a:p>
              <a:r>
                <a:rPr lang="en-US" sz="1600">
                  <a:solidFill>
                    <a:schemeClr val="bg1"/>
                  </a:solidFill>
                </a:rPr>
                <a:t>1</a:t>
              </a:r>
              <a:endParaRPr lang="en-US" sz="1600">
                <a:solidFill>
                  <a:schemeClr val="bg1"/>
                </a:solidFill>
              </a:endParaRPr>
            </a:p>
          </p:txBody>
        </p:sp>
        <p:sp>
          <p:nvSpPr>
            <p:cNvPr id="46"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0</a:t>
              </a:r>
              <a:endParaRPr lang="en-US" altLang="en-US" sz="1600"/>
            </a:p>
            <a:p>
              <a:r>
                <a:rPr lang="en-US" altLang="en-US" sz="1600"/>
                <a:t>1</a:t>
              </a:r>
              <a:endParaRPr lang="en-US" altLang="en-US" sz="1600"/>
            </a:p>
          </p:txBody>
        </p:sp>
        <p:sp>
          <p:nvSpPr>
            <p:cNvPr id="47"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48"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49"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4</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50"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51"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6</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52"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53"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4"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5"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64"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65"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600">
                <a:solidFill>
                  <a:schemeClr val="bg1"/>
                </a:solidFill>
              </a:endParaRPr>
            </a:p>
          </p:txBody>
        </p:sp>
        <p:sp>
          <p:nvSpPr>
            <p:cNvPr id="66"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9</a:t>
              </a:r>
              <a:endParaRPr lang="en-US" altLang="en-US" sz="1600"/>
            </a:p>
            <a:p>
              <a:r>
                <a:rPr lang="en-US" altLang="en-US" sz="1600"/>
                <a:t>13</a:t>
              </a:r>
              <a:endParaRPr lang="en-US" altLang="en-US" sz="1600"/>
            </a:p>
          </p:txBody>
        </p:sp>
        <p:sp>
          <p:nvSpPr>
            <p:cNvPr id="67"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7</a:t>
              </a:r>
              <a:endParaRPr lang="en-US" altLang="en-US" sz="1600">
                <a:solidFill>
                  <a:schemeClr val="tx1"/>
                </a:solidFill>
              </a:endParaRPr>
            </a:p>
            <a:p>
              <a:r>
                <a:rPr lang="en-US" altLang="en-US" sz="1600">
                  <a:solidFill>
                    <a:schemeClr val="tx1"/>
                  </a:solidFill>
                </a:rPr>
                <a:t>22</a:t>
              </a:r>
              <a:endParaRPr lang="en-US" altLang="en-US" sz="1600">
                <a:solidFill>
                  <a:schemeClr val="tx1"/>
                </a:solidFill>
              </a:endParaRPr>
            </a:p>
          </p:txBody>
        </p:sp>
        <p:sp>
          <p:nvSpPr>
            <p:cNvPr id="72"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73"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4" name="Text Box 73"/>
          <p:cNvSpPr txBox="true"/>
          <p:nvPr/>
        </p:nvSpPr>
        <p:spPr>
          <a:xfrm>
            <a:off x="9088755" y="3870325"/>
            <a:ext cx="1736090" cy="368300"/>
          </a:xfrm>
          <a:prstGeom prst="rect">
            <a:avLst/>
          </a:prstGeom>
          <a:noFill/>
        </p:spPr>
        <p:txBody>
          <a:bodyPr wrap="none" rtlCol="0" anchor="t">
            <a:spAutoFit/>
          </a:bodyPr>
          <a:p>
            <a:r>
              <a:rPr lang="en-US" altLang="en-US">
                <a:sym typeface="+mn-ea"/>
              </a:rPr>
              <a:t>Reduction Tree</a:t>
            </a:r>
            <a:endParaRPr lang="en-US"/>
          </a:p>
        </p:txBody>
      </p:sp>
      <p:sp>
        <p:nvSpPr>
          <p:cNvPr id="75" name="Text Box 74"/>
          <p:cNvSpPr txBox="true"/>
          <p:nvPr/>
        </p:nvSpPr>
        <p:spPr>
          <a:xfrm>
            <a:off x="11595735" y="2326640"/>
            <a:ext cx="483235" cy="368300"/>
          </a:xfrm>
          <a:prstGeom prst="rect">
            <a:avLst/>
          </a:prstGeom>
          <a:noFill/>
        </p:spPr>
        <p:txBody>
          <a:bodyPr wrap="square" rtlCol="0">
            <a:spAutoFit/>
          </a:bodyPr>
          <a:p>
            <a:r>
              <a:rPr lang="en-US" altLang="en-US"/>
              <a:t>29</a:t>
            </a:r>
            <a:endParaRPr lang="en-US" altLang="en-US"/>
          </a:p>
        </p:txBody>
      </p:sp>
      <p:graphicFrame>
        <p:nvGraphicFramePr>
          <p:cNvPr id="306" name="Table 305"/>
          <p:cNvGraphicFramePr/>
          <p:nvPr/>
        </p:nvGraphicFramePr>
        <p:xfrm>
          <a:off x="490220" y="4939665"/>
          <a:ext cx="5783580" cy="1584960"/>
        </p:xfrm>
        <a:graphic>
          <a:graphicData uri="http://schemas.openxmlformats.org/drawingml/2006/table">
            <a:tbl>
              <a:tblPr firstRow="true" bandRow="true">
                <a:tableStyleId>{5C22544A-7EE6-4342-B048-85BDC9FD1C3A}</a:tableStyleId>
              </a:tblPr>
              <a:tblGrid>
                <a:gridCol w="1670685"/>
                <a:gridCol w="4112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Merge Tree (N input -- M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logN - logM</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#2x1 Merge</a:t>
                      </a:r>
                      <a:endParaRPr lang="en-US" altLang="en-US">
                        <a:solidFill>
                          <a:schemeClr val="tx1"/>
                        </a:solidFill>
                      </a:endParaRPr>
                    </a:p>
                  </a:txBody>
                  <a:tcPr/>
                </a:tc>
                <a:tc>
                  <a:txBody>
                    <a:bodyPr/>
                    <a:p>
                      <a:pPr>
                        <a:buNone/>
                      </a:pPr>
                      <a:r>
                        <a:rPr lang="en-US" altLang="en-US" sz="2000">
                          <a:solidFill>
                            <a:schemeClr val="tx1"/>
                          </a:solidFill>
                          <a:sym typeface="+mn-ea"/>
                        </a:rPr>
                        <a:t>M*(2*(N/2)/M-1)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a:solidFill>
                            <a:schemeClr val="tx1"/>
                          </a:solidFill>
                          <a:sym typeface="+mn-ea"/>
                        </a:rPr>
                        <a:t>M*(2*(N/2)/M-1) + N</a:t>
                      </a:r>
                      <a:endParaRPr lang="en-US" altLang="en-US" sz="1800" dirty="0" smtClean="0">
                        <a:solidFill>
                          <a:schemeClr val="tx1"/>
                        </a:solidFill>
                        <a:sym typeface="+mn-ea"/>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Topology --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8" name="Text Box 7"/>
          <p:cNvSpPr txBox="true"/>
          <p:nvPr/>
        </p:nvSpPr>
        <p:spPr>
          <a:xfrm>
            <a:off x="6180773" y="3092133"/>
            <a:ext cx="194373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(a) Pass Through</a:t>
            </a:r>
            <a:endParaRPr lang="en-US" altLang="en-US" dirty="0" smtClean="0">
              <a:solidFill>
                <a:schemeClr val="tx1"/>
              </a:solidFill>
            </a:endParaRPr>
          </a:p>
        </p:txBody>
      </p:sp>
      <p:sp>
        <p:nvSpPr>
          <p:cNvPr id="9" name="Text Box 8"/>
          <p:cNvSpPr txBox="true"/>
          <p:nvPr/>
        </p:nvSpPr>
        <p:spPr>
          <a:xfrm>
            <a:off x="9327516" y="3095308"/>
            <a:ext cx="1770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(b) Pass Switch</a:t>
            </a:r>
            <a:endParaRPr lang="en-US" altLang="en-US" dirty="0" smtClean="0">
              <a:solidFill>
                <a:schemeClr val="tx1"/>
              </a:solidFill>
            </a:endParaRPr>
          </a:p>
        </p:txBody>
      </p:sp>
      <p:grpSp>
        <p:nvGrpSpPr>
          <p:cNvPr id="66" name="Group 65"/>
          <p:cNvGrpSpPr/>
          <p:nvPr/>
        </p:nvGrpSpPr>
        <p:grpSpPr>
          <a:xfrm>
            <a:off x="8982075" y="858520"/>
            <a:ext cx="2552700" cy="2000250"/>
            <a:chOff x="4733" y="5026"/>
            <a:chExt cx="4020" cy="3150"/>
          </a:xfrm>
        </p:grpSpPr>
        <p:sp>
          <p:nvSpPr>
            <p:cNvPr id="6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35"/>
            <p:cNvSpPr>
              <a:spLocks noChangeShapeType="true"/>
            </p:cNvSpPr>
            <p:nvPr/>
          </p:nvSpPr>
          <p:spPr bwMode="auto">
            <a:xfrm>
              <a:off x="5768" y="5470"/>
              <a:ext cx="637" cy="14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37"/>
            <p:cNvSpPr>
              <a:spLocks noChangeShapeType="true"/>
            </p:cNvSpPr>
            <p:nvPr/>
          </p:nvSpPr>
          <p:spPr bwMode="auto">
            <a:xfrm>
              <a:off x="5768" y="6299"/>
              <a:ext cx="633" cy="145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38"/>
            <p:cNvSpPr>
              <a:spLocks noChangeShapeType="true"/>
            </p:cNvSpPr>
            <p:nvPr/>
          </p:nvSpPr>
          <p:spPr bwMode="auto">
            <a:xfrm flipV="true">
              <a:off x="5768" y="5464"/>
              <a:ext cx="633" cy="14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8"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9" name="Line 40"/>
            <p:cNvSpPr>
              <a:spLocks noChangeShapeType="true"/>
            </p:cNvSpPr>
            <p:nvPr/>
          </p:nvSpPr>
          <p:spPr bwMode="auto">
            <a:xfrm flipV="true">
              <a:off x="5768" y="6319"/>
              <a:ext cx="637" cy="14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0"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1"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82"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3"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84"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5"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86"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7"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88"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9"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90"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1"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92"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3" name="Rectangle 54"/>
            <p:cNvSpPr>
              <a:spLocks noChangeArrowheads="true"/>
            </p:cNvSpPr>
            <p:nvPr/>
          </p:nvSpPr>
          <p:spPr bwMode="auto">
            <a:xfrm>
              <a:off x="640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94"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5"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96"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7"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98"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9"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100"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1"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02"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03"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04"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5"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6"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7"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8"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9"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0"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1"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2"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3"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4"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5"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6"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7"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8"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9"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2"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3"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126" name="Group 125"/>
          <p:cNvGrpSpPr/>
          <p:nvPr/>
        </p:nvGrpSpPr>
        <p:grpSpPr>
          <a:xfrm>
            <a:off x="5815330" y="858520"/>
            <a:ext cx="2552700" cy="2000250"/>
            <a:chOff x="4733" y="5026"/>
            <a:chExt cx="4020" cy="3150"/>
          </a:xfrm>
        </p:grpSpPr>
        <p:sp>
          <p:nvSpPr>
            <p:cNvPr id="12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8"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0"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1"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4"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2"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200"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1"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02"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3"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04"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5"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06"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7"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208"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9"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10"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1"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212"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3"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14"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5"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216"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7"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18"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9"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220"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1"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22"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3"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4"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5"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6"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7"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8"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9"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0"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1"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2"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3"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4"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5"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7"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9"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1"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43" name="Text Box 242"/>
          <p:cNvSpPr txBox="true"/>
          <p:nvPr/>
        </p:nvSpPr>
        <p:spPr>
          <a:xfrm>
            <a:off x="8367713" y="858521"/>
            <a:ext cx="24955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244" name="Group 243"/>
          <p:cNvGrpSpPr/>
          <p:nvPr/>
        </p:nvGrpSpPr>
        <p:grpSpPr>
          <a:xfrm>
            <a:off x="841375" y="1097280"/>
            <a:ext cx="2552700" cy="2000250"/>
            <a:chOff x="4733" y="5026"/>
            <a:chExt cx="4020" cy="3150"/>
          </a:xfrm>
        </p:grpSpPr>
        <p:sp>
          <p:nvSpPr>
            <p:cNvPr id="245"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6"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7"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8"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9"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0"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1"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2"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3"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4"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5"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6"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7"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58"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260"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2"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3"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4"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6"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8"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9"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0"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2"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3"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4"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5"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6"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7"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8"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9"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80"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81"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8"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9"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0"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301" name="Text Box 300"/>
          <p:cNvSpPr txBox="true"/>
          <p:nvPr/>
        </p:nvSpPr>
        <p:spPr>
          <a:xfrm>
            <a:off x="3393758" y="1097281"/>
            <a:ext cx="24955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302" name="Rectangle 80"/>
          <p:cNvSpPr>
            <a:spLocks noChangeArrowheads="true"/>
          </p:cNvSpPr>
          <p:nvPr/>
        </p:nvSpPr>
        <p:spPr bwMode="auto">
          <a:xfrm>
            <a:off x="936898" y="3257561"/>
            <a:ext cx="392286" cy="355416"/>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03" name="Rectangle 81"/>
          <p:cNvSpPr>
            <a:spLocks noChangeArrowheads="true"/>
          </p:cNvSpPr>
          <p:nvPr/>
        </p:nvSpPr>
        <p:spPr bwMode="auto">
          <a:xfrm>
            <a:off x="936898" y="3257561"/>
            <a:ext cx="392286" cy="355416"/>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04" name="Text Box 303"/>
          <p:cNvSpPr txBox="true"/>
          <p:nvPr/>
        </p:nvSpPr>
        <p:spPr>
          <a:xfrm>
            <a:off x="1505585" y="3244850"/>
            <a:ext cx="2630170" cy="368300"/>
          </a:xfrm>
          <a:prstGeom prst="rect">
            <a:avLst/>
          </a:prstGeom>
          <a:noFill/>
        </p:spPr>
        <p:txBody>
          <a:bodyPr wrap="square" rtlCol="0">
            <a:spAutoFit/>
          </a:bodyPr>
          <a:p>
            <a:r>
              <a:rPr lang="en-US"/>
              <a:t>Distribute 2x2 Simple</a:t>
            </a:r>
            <a:endParaRPr lang="en-US"/>
          </a:p>
        </p:txBody>
      </p:sp>
      <p:sp>
        <p:nvSpPr>
          <p:cNvPr id="305" name="Text Box 304"/>
          <p:cNvSpPr txBox="true"/>
          <p:nvPr/>
        </p:nvSpPr>
        <p:spPr>
          <a:xfrm>
            <a:off x="846455" y="5655310"/>
            <a:ext cx="3409950" cy="922020"/>
          </a:xfrm>
          <a:prstGeom prst="rect">
            <a:avLst/>
          </a:prstGeom>
          <a:noFill/>
        </p:spPr>
        <p:txBody>
          <a:bodyPr wrap="square" rtlCol="0">
            <a:spAutoFit/>
          </a:bodyPr>
          <a:p>
            <a:r>
              <a:rPr lang="en-US" altLang="en-US"/>
              <a:t>Feature:</a:t>
            </a:r>
            <a:endParaRPr lang="en-US" altLang="en-US"/>
          </a:p>
          <a:p>
            <a:r>
              <a:rPr lang="en-US" altLang="en-US"/>
              <a:t>1. blocking Permutation</a:t>
            </a:r>
            <a:endParaRPr lang="en-US" altLang="en-US"/>
          </a:p>
          <a:p>
            <a:r>
              <a:rPr lang="en-US" altLang="en-US"/>
              <a:t>2. Destination Tag routing</a:t>
            </a:r>
            <a:endParaRPr lang="en-US" altLang="en-US"/>
          </a:p>
        </p:txBody>
      </p:sp>
      <p:graphicFrame>
        <p:nvGraphicFramePr>
          <p:cNvPr id="306" name="Table 305"/>
          <p:cNvGraphicFramePr/>
          <p:nvPr/>
        </p:nvGraphicFramePr>
        <p:xfrm>
          <a:off x="335280" y="3847465"/>
          <a:ext cx="7896225" cy="3169920"/>
        </p:xfrm>
        <a:graphic>
          <a:graphicData uri="http://schemas.openxmlformats.org/drawingml/2006/table">
            <a:tbl>
              <a:tblPr firstRow="true" bandRow="true">
                <a:tableStyleId>{5C22544A-7EE6-4342-B048-85BDC9FD1C3A}</a:tableStyleId>
              </a:tblPr>
              <a:tblGrid>
                <a:gridCol w="1670685"/>
                <a:gridCol w="2588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Butterfly (N input)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logN</a:t>
                      </a:r>
                      <a:endParaRPr lang="en-US" altLang="en-US" sz="2000" dirty="0" smtClean="0">
                        <a:solidFill>
                          <a:schemeClr val="tx1"/>
                        </a:solidFill>
                        <a:sym typeface="+mn-ea"/>
                      </a:endParaRPr>
                    </a:p>
                  </a:txBody>
                  <a:tcPr/>
                </a:tc>
              </a:tr>
              <a:tr h="35052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(N/2)*(logN)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*(logN)</a:t>
                      </a:r>
                      <a:endParaRPr lang="en-US" altLang="en-US" sz="2000" dirty="0" smtClean="0">
                        <a:solidFill>
                          <a:schemeClr val="tx1"/>
                        </a:solidFill>
                        <a:sym typeface="+mn-ea"/>
                      </a:endParaRPr>
                    </a:p>
                  </a:txBody>
                  <a:tcPr/>
                </a:tc>
              </a:tr>
            </a:tbl>
          </a:graphicData>
        </a:graphic>
      </p:graphicFrame>
      <p:sp>
        <p:nvSpPr>
          <p:cNvPr id="3" name="Text Box 2"/>
          <p:cNvSpPr txBox="true"/>
          <p:nvPr/>
        </p:nvSpPr>
        <p:spPr>
          <a:xfrm>
            <a:off x="6246178" y="6013133"/>
            <a:ext cx="193103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(c) Pass Through</a:t>
            </a:r>
            <a:endParaRPr lang="en-US" altLang="en-US" dirty="0" smtClean="0">
              <a:solidFill>
                <a:schemeClr val="tx1"/>
              </a:solidFill>
            </a:endParaRPr>
          </a:p>
        </p:txBody>
      </p:sp>
      <p:sp>
        <p:nvSpPr>
          <p:cNvPr id="5" name="Text Box 4"/>
          <p:cNvSpPr txBox="true"/>
          <p:nvPr/>
        </p:nvSpPr>
        <p:spPr>
          <a:xfrm>
            <a:off x="9386571" y="6016308"/>
            <a:ext cx="1770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(d) Pass Switch</a:t>
            </a:r>
            <a:endParaRPr lang="en-US" altLang="en-US" dirty="0" smtClean="0">
              <a:solidFill>
                <a:schemeClr val="tx1"/>
              </a:solidFill>
            </a:endParaRPr>
          </a:p>
        </p:txBody>
      </p:sp>
      <p:grpSp>
        <p:nvGrpSpPr>
          <p:cNvPr id="6" name="Group 5"/>
          <p:cNvGrpSpPr/>
          <p:nvPr/>
        </p:nvGrpSpPr>
        <p:grpSpPr>
          <a:xfrm>
            <a:off x="8982075" y="3848735"/>
            <a:ext cx="2552700" cy="2000250"/>
            <a:chOff x="4733" y="5026"/>
            <a:chExt cx="4020" cy="3150"/>
          </a:xfrm>
        </p:grpSpPr>
        <p:sp>
          <p:nvSpPr>
            <p:cNvPr id="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35"/>
            <p:cNvSpPr>
              <a:spLocks noChangeShapeType="true"/>
            </p:cNvSpPr>
            <p:nvPr/>
          </p:nvSpPr>
          <p:spPr bwMode="auto">
            <a:xfrm>
              <a:off x="5768" y="5470"/>
              <a:ext cx="637" cy="14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37"/>
            <p:cNvSpPr>
              <a:spLocks noChangeShapeType="true"/>
            </p:cNvSpPr>
            <p:nvPr/>
          </p:nvSpPr>
          <p:spPr bwMode="auto">
            <a:xfrm>
              <a:off x="5768" y="6299"/>
              <a:ext cx="633" cy="145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38"/>
            <p:cNvSpPr>
              <a:spLocks noChangeShapeType="true"/>
            </p:cNvSpPr>
            <p:nvPr/>
          </p:nvSpPr>
          <p:spPr bwMode="auto">
            <a:xfrm flipV="true">
              <a:off x="5768" y="5464"/>
              <a:ext cx="633" cy="14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40"/>
            <p:cNvSpPr>
              <a:spLocks noChangeShapeType="true"/>
            </p:cNvSpPr>
            <p:nvPr/>
          </p:nvSpPr>
          <p:spPr bwMode="auto">
            <a:xfrm flipV="true">
              <a:off x="5768" y="6319"/>
              <a:ext cx="637" cy="14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2"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24"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6"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8"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9"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30"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32"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 name="Rectangle 54"/>
            <p:cNvSpPr>
              <a:spLocks noChangeArrowheads="true"/>
            </p:cNvSpPr>
            <p:nvPr/>
          </p:nvSpPr>
          <p:spPr bwMode="auto">
            <a:xfrm>
              <a:off x="640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34"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36"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7"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38"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40"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2"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43"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44"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5"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1"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4"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5"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70" name="Group 69"/>
          <p:cNvGrpSpPr/>
          <p:nvPr/>
        </p:nvGrpSpPr>
        <p:grpSpPr>
          <a:xfrm>
            <a:off x="5815330" y="3848735"/>
            <a:ext cx="2552700" cy="2000250"/>
            <a:chOff x="4733" y="5026"/>
            <a:chExt cx="4020" cy="3150"/>
          </a:xfrm>
        </p:grpSpPr>
        <p:sp>
          <p:nvSpPr>
            <p:cNvPr id="74"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5"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6"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7"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8"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9"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0"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1"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2"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3"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4"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5"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6"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147"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8"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49"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0"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151"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53"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155"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57"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59"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61"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2"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163"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165"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6"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67"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8"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69"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0"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1"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2"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8"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9"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4"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5"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6"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7"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8"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9"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190" name="Text Box 189"/>
          <p:cNvSpPr txBox="true"/>
          <p:nvPr/>
        </p:nvSpPr>
        <p:spPr>
          <a:xfrm>
            <a:off x="8365808" y="3848736"/>
            <a:ext cx="25336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191" name="Text Box 190"/>
          <p:cNvSpPr txBox="true"/>
          <p:nvPr/>
        </p:nvSpPr>
        <p:spPr>
          <a:xfrm>
            <a:off x="4747261" y="3519488"/>
            <a:ext cx="11722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destination tag</a:t>
            </a:r>
            <a:endParaRPr lang="en-US" altLang="en-US" sz="1200" dirty="0" smtClean="0">
              <a:solidFill>
                <a:schemeClr val="tx1"/>
              </a:solidFill>
            </a:endParaRPr>
          </a:p>
        </p:txBody>
      </p:sp>
      <p:sp>
        <p:nvSpPr>
          <p:cNvPr id="193" name="Text Box 192"/>
          <p:cNvSpPr txBox="true"/>
          <p:nvPr/>
        </p:nvSpPr>
        <p:spPr>
          <a:xfrm>
            <a:off x="4826001" y="3836988"/>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(10)(10)(01)</a:t>
            </a:r>
            <a:endParaRPr lang="en-US" altLang="en-US" sz="1200" dirty="0" smtClean="0">
              <a:solidFill>
                <a:schemeClr val="tx1"/>
              </a:solidFill>
            </a:endParaRPr>
          </a:p>
        </p:txBody>
      </p:sp>
      <p:sp>
        <p:nvSpPr>
          <p:cNvPr id="194" name="Text Box 193"/>
          <p:cNvSpPr txBox="true"/>
          <p:nvPr/>
        </p:nvSpPr>
        <p:spPr>
          <a:xfrm>
            <a:off x="11531283" y="927101"/>
            <a:ext cx="253365" cy="189166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p:txBody>
      </p:sp>
      <p:sp>
        <p:nvSpPr>
          <p:cNvPr id="196" name="Text Box 195"/>
          <p:cNvSpPr txBox="true"/>
          <p:nvPr/>
        </p:nvSpPr>
        <p:spPr>
          <a:xfrm>
            <a:off x="11531283" y="3818891"/>
            <a:ext cx="25336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p:txBody>
      </p:sp>
      <p:sp>
        <p:nvSpPr>
          <p:cNvPr id="307" name="Text Box 306"/>
          <p:cNvSpPr txBox="true"/>
          <p:nvPr/>
        </p:nvSpPr>
        <p:spPr>
          <a:xfrm>
            <a:off x="4826636" y="4364038"/>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(10)(00)(00)</a:t>
            </a:r>
            <a:endParaRPr lang="en-US" altLang="en-US" sz="1200" dirty="0" smtClean="0">
              <a:solidFill>
                <a:schemeClr val="tx1"/>
              </a:solidFill>
            </a:endParaRPr>
          </a:p>
        </p:txBody>
      </p:sp>
      <p:sp>
        <p:nvSpPr>
          <p:cNvPr id="308" name="Text Box 307"/>
          <p:cNvSpPr txBox="true"/>
          <p:nvPr/>
        </p:nvSpPr>
        <p:spPr>
          <a:xfrm>
            <a:off x="4821556" y="5591493"/>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(10)(01)(01)</a:t>
            </a:r>
            <a:endParaRPr lang="en-US" altLang="en-US" sz="1200" dirty="0" smtClean="0">
              <a:solidFill>
                <a:schemeClr val="tx1"/>
              </a:solidFill>
            </a:endParaRPr>
          </a:p>
        </p:txBody>
      </p:sp>
      <p:sp>
        <p:nvSpPr>
          <p:cNvPr id="309" name="Text Box 308"/>
          <p:cNvSpPr txBox="true"/>
          <p:nvPr/>
        </p:nvSpPr>
        <p:spPr>
          <a:xfrm>
            <a:off x="8497571" y="3519488"/>
            <a:ext cx="11722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destination tag</a:t>
            </a:r>
            <a:endParaRPr lang="en-US" altLang="en-US" sz="1200" dirty="0" smtClean="0">
              <a:solidFill>
                <a:schemeClr val="tx1"/>
              </a:solidFill>
            </a:endParaRPr>
          </a:p>
        </p:txBody>
      </p:sp>
      <p:sp>
        <p:nvSpPr>
          <p:cNvPr id="311" name="Text Box 310"/>
          <p:cNvSpPr txBox="true"/>
          <p:nvPr/>
        </p:nvSpPr>
        <p:spPr>
          <a:xfrm>
            <a:off x="8650289" y="4371658"/>
            <a:ext cx="413385"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111</a:t>
            </a:r>
            <a:endParaRPr lang="en-US" altLang="en-US" sz="1200" dirty="0" smtClean="0">
              <a:solidFill>
                <a:schemeClr val="tx1"/>
              </a:solidFill>
            </a:endParaRPr>
          </a:p>
        </p:txBody>
      </p:sp>
      <p:sp>
        <p:nvSpPr>
          <p:cNvPr id="312" name="Text Box 311"/>
          <p:cNvSpPr txBox="true"/>
          <p:nvPr/>
        </p:nvSpPr>
        <p:spPr>
          <a:xfrm>
            <a:off x="8650289" y="5586413"/>
            <a:ext cx="413385"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111</a:t>
            </a:r>
            <a:endParaRPr lang="en-US" altLang="en-US" sz="1200"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27965"/>
            <a:ext cx="10515600" cy="697865"/>
          </a:xfrm>
        </p:spPr>
        <p:txBody>
          <a:bodyPr/>
          <a:p>
            <a:r>
              <a:rPr lang="en-US"/>
              <a:t>Topology -- BENES</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8" name="组合 7"/>
          <p:cNvGrpSpPr/>
          <p:nvPr/>
        </p:nvGrpSpPr>
        <p:grpSpPr>
          <a:xfrm>
            <a:off x="1087577" y="1270874"/>
            <a:ext cx="3590804" cy="1721854"/>
            <a:chOff x="366851" y="1689708"/>
            <a:chExt cx="3879850" cy="1930400"/>
          </a:xfrm>
        </p:grpSpPr>
        <p:sp>
          <p:nvSpPr>
            <p:cNvPr id="56"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6"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7"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4"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8"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9"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0"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1"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2"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3"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4"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5"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6"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7"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8"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89"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0"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1"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2"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3"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4"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5"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6"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7"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8"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9"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0"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1"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2"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3"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4"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5"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6"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7"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8"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9"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0"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1"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2"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3"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4"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5"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6"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7"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8"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9"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0"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1"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2"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3"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4"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5" name="Rectangle 79"/>
            <p:cNvSpPr>
              <a:spLocks noChangeArrowheads="true"/>
            </p:cNvSpPr>
            <p:nvPr/>
          </p:nvSpPr>
          <p:spPr bwMode="auto">
            <a:xfrm>
              <a:off x="547826"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6"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7"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8"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0"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1"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4"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5"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6" name="Line 90"/>
            <p:cNvSpPr>
              <a:spLocks noChangeShapeType="true"/>
            </p:cNvSpPr>
            <p:nvPr/>
          </p:nvSpPr>
          <p:spPr bwMode="auto">
            <a:xfrm flipH="true">
              <a:off x="4072076"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7" name="Line 91"/>
            <p:cNvSpPr>
              <a:spLocks noChangeShapeType="true"/>
            </p:cNvSpPr>
            <p:nvPr/>
          </p:nvSpPr>
          <p:spPr bwMode="auto">
            <a:xfrm flipH="true">
              <a:off x="4072076" y="1943708"/>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8" name="Line 92"/>
            <p:cNvSpPr>
              <a:spLocks noChangeShapeType="true"/>
            </p:cNvSpPr>
            <p:nvPr/>
          </p:nvSpPr>
          <p:spPr bwMode="auto">
            <a:xfrm flipH="true">
              <a:off x="4070489" y="229613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9"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0" name="Line 94"/>
            <p:cNvSpPr>
              <a:spLocks noChangeShapeType="true"/>
            </p:cNvSpPr>
            <p:nvPr/>
          </p:nvSpPr>
          <p:spPr bwMode="auto">
            <a:xfrm flipH="true">
              <a:off x="4067314" y="281524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1"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2" name="Line 96"/>
            <p:cNvSpPr>
              <a:spLocks noChangeShapeType="true"/>
            </p:cNvSpPr>
            <p:nvPr/>
          </p:nvSpPr>
          <p:spPr bwMode="auto">
            <a:xfrm flipH="true">
              <a:off x="4070489" y="331848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3"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 name="Rectangle 80"/>
          <p:cNvSpPr>
            <a:spLocks noChangeArrowheads="true"/>
          </p:cNvSpPr>
          <p:nvPr/>
        </p:nvSpPr>
        <p:spPr bwMode="auto">
          <a:xfrm>
            <a:off x="1308373" y="3220731"/>
            <a:ext cx="392286" cy="355416"/>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 name="Rectangle 81"/>
          <p:cNvSpPr>
            <a:spLocks noChangeArrowheads="true"/>
          </p:cNvSpPr>
          <p:nvPr/>
        </p:nvSpPr>
        <p:spPr bwMode="auto">
          <a:xfrm>
            <a:off x="1308373" y="3220731"/>
            <a:ext cx="392286" cy="355416"/>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 name="Text Box 9"/>
          <p:cNvSpPr txBox="true"/>
          <p:nvPr/>
        </p:nvSpPr>
        <p:spPr>
          <a:xfrm>
            <a:off x="1935480" y="3208020"/>
            <a:ext cx="2630170" cy="368300"/>
          </a:xfrm>
          <a:prstGeom prst="rect">
            <a:avLst/>
          </a:prstGeom>
          <a:noFill/>
        </p:spPr>
        <p:txBody>
          <a:bodyPr wrap="square" rtlCol="0">
            <a:spAutoFit/>
          </a:bodyPr>
          <a:p>
            <a:r>
              <a:rPr lang="en-US"/>
              <a:t>Distribute 2x2 Simple</a:t>
            </a:r>
            <a:endParaRPr lang="en-US"/>
          </a:p>
        </p:txBody>
      </p:sp>
      <p:grpSp>
        <p:nvGrpSpPr>
          <p:cNvPr id="11" name="组合 7"/>
          <p:cNvGrpSpPr/>
          <p:nvPr/>
        </p:nvGrpSpPr>
        <p:grpSpPr>
          <a:xfrm>
            <a:off x="7012127" y="1195944"/>
            <a:ext cx="3590169" cy="1721854"/>
            <a:chOff x="366851" y="1689708"/>
            <a:chExt cx="3879164" cy="1930400"/>
          </a:xfrm>
        </p:grpSpPr>
        <p:sp>
          <p:nvSpPr>
            <p:cNvPr id="1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4</a:t>
              </a:r>
              <a:endParaRPr lang="en-US" sz="900">
                <a:solidFill>
                  <a:schemeClr val="tx1"/>
                </a:solidFill>
              </a:endParaRPr>
            </a:p>
          </p:txBody>
        </p:sp>
        <p:sp>
          <p:nvSpPr>
            <p:cNvPr id="4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4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4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5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3</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52"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5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5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4"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145"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6"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7"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48"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9"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150"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151"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53"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55"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7"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59"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1"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2"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6</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63"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65"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6"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67"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68"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9"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0"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71"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172"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8"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9"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6" name="Line 90"/>
            <p:cNvSpPr>
              <a:spLocks noChangeShapeType="true"/>
            </p:cNvSpPr>
            <p:nvPr/>
          </p:nvSpPr>
          <p:spPr bwMode="auto">
            <a:xfrm flipH="true">
              <a:off x="4071390"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7" name="Line 90"/>
            <p:cNvSpPr>
              <a:spLocks noChangeShapeType="true"/>
            </p:cNvSpPr>
            <p:nvPr/>
          </p:nvSpPr>
          <p:spPr bwMode="auto">
            <a:xfrm flipH="true">
              <a:off x="4071390" y="229200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8" name="Line 95"/>
            <p:cNvSpPr>
              <a:spLocks noChangeShapeType="true"/>
            </p:cNvSpPr>
            <p:nvPr/>
          </p:nvSpPr>
          <p:spPr bwMode="auto">
            <a:xfrm flipH="true">
              <a:off x="4068000" y="2835009"/>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9" name="Line 97"/>
            <p:cNvSpPr>
              <a:spLocks noChangeShapeType="true"/>
            </p:cNvSpPr>
            <p:nvPr/>
          </p:nvSpPr>
          <p:spPr bwMode="auto">
            <a:xfrm flipH="true">
              <a:off x="4070489" y="3350350"/>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184" name="Text Box 183"/>
          <p:cNvSpPr txBox="true"/>
          <p:nvPr/>
        </p:nvSpPr>
        <p:spPr>
          <a:xfrm>
            <a:off x="6782435" y="3034666"/>
            <a:ext cx="3989070" cy="3124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600" dirty="0" smtClean="0">
                <a:solidFill>
                  <a:schemeClr val="tx1"/>
                </a:solidFill>
              </a:rPr>
              <a:t>(a) CASE 1: All choose pass through (PT) </a:t>
            </a:r>
            <a:endParaRPr lang="en-US" altLang="en-US" sz="1600" dirty="0" smtClean="0">
              <a:solidFill>
                <a:schemeClr val="tx1"/>
              </a:solidFill>
            </a:endParaRPr>
          </a:p>
        </p:txBody>
      </p:sp>
      <p:sp>
        <p:nvSpPr>
          <p:cNvPr id="185" name="Text Box 184"/>
          <p:cNvSpPr txBox="true"/>
          <p:nvPr/>
        </p:nvSpPr>
        <p:spPr>
          <a:xfrm>
            <a:off x="10602278" y="1195706"/>
            <a:ext cx="249555" cy="17532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190" name="Text Box 189"/>
          <p:cNvSpPr txBox="true"/>
          <p:nvPr/>
        </p:nvSpPr>
        <p:spPr>
          <a:xfrm>
            <a:off x="7042469" y="5505451"/>
            <a:ext cx="3469005" cy="3124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600" dirty="0" smtClean="0">
                <a:solidFill>
                  <a:schemeClr val="tx1"/>
                </a:solidFill>
              </a:rPr>
              <a:t>(b) CASE 2: All chose Multicast High</a:t>
            </a:r>
            <a:endParaRPr lang="en-US" altLang="en-US" sz="1600" dirty="0" smtClean="0">
              <a:solidFill>
                <a:schemeClr val="tx1"/>
              </a:solidFill>
            </a:endParaRPr>
          </a:p>
        </p:txBody>
      </p:sp>
      <p:grpSp>
        <p:nvGrpSpPr>
          <p:cNvPr id="191" name="组合 7"/>
          <p:cNvGrpSpPr/>
          <p:nvPr/>
        </p:nvGrpSpPr>
        <p:grpSpPr>
          <a:xfrm>
            <a:off x="7012127" y="3570209"/>
            <a:ext cx="3591677" cy="1723124"/>
            <a:chOff x="366851" y="1688284"/>
            <a:chExt cx="3880793" cy="1931824"/>
          </a:xfrm>
        </p:grpSpPr>
        <p:sp>
          <p:nvSpPr>
            <p:cNvPr id="19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0"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23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1</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232" name="Rectangle 50"/>
            <p:cNvSpPr>
              <a:spLocks noChangeArrowheads="true"/>
            </p:cNvSpPr>
            <p:nvPr/>
          </p:nvSpPr>
          <p:spPr bwMode="auto">
            <a:xfrm>
              <a:off x="1339989" y="1688284"/>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23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3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6"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237"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8"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39"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0"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41"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2"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3"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4"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5"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6"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7"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8"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9"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0"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51"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2"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53"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4"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55"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6"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57"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8"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59"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260"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261"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2"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263"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264"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5"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6"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7"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8"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9"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0"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1"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90"/>
            <p:cNvSpPr>
              <a:spLocks noChangeShapeType="true"/>
            </p:cNvSpPr>
            <p:nvPr/>
          </p:nvSpPr>
          <p:spPr bwMode="auto">
            <a:xfrm flipH="true">
              <a:off x="4067960" y="180363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93"/>
            <p:cNvSpPr>
              <a:spLocks noChangeShapeType="true"/>
            </p:cNvSpPr>
            <p:nvPr/>
          </p:nvSpPr>
          <p:spPr bwMode="auto">
            <a:xfrm flipH="true">
              <a:off x="4070489" y="231020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95"/>
            <p:cNvSpPr>
              <a:spLocks noChangeShapeType="true"/>
            </p:cNvSpPr>
            <p:nvPr/>
          </p:nvSpPr>
          <p:spPr bwMode="auto">
            <a:xfrm flipH="true">
              <a:off x="4071431" y="282717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97"/>
            <p:cNvSpPr>
              <a:spLocks noChangeShapeType="true"/>
            </p:cNvSpPr>
            <p:nvPr/>
          </p:nvSpPr>
          <p:spPr bwMode="auto">
            <a:xfrm flipH="true">
              <a:off x="4072547" y="333255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76" name="Text Box 275"/>
          <p:cNvSpPr txBox="true"/>
          <p:nvPr/>
        </p:nvSpPr>
        <p:spPr>
          <a:xfrm>
            <a:off x="10599738" y="3587751"/>
            <a:ext cx="253365" cy="17532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281" name="Text Box 280"/>
          <p:cNvSpPr txBox="true"/>
          <p:nvPr/>
        </p:nvSpPr>
        <p:spPr>
          <a:xfrm>
            <a:off x="1430020" y="5339080"/>
            <a:ext cx="3409950" cy="922020"/>
          </a:xfrm>
          <a:prstGeom prst="rect">
            <a:avLst/>
          </a:prstGeom>
          <a:noFill/>
        </p:spPr>
        <p:txBody>
          <a:bodyPr wrap="square" rtlCol="0">
            <a:spAutoFit/>
          </a:bodyPr>
          <a:p>
            <a:r>
              <a:rPr lang="en-US" altLang="en-US"/>
              <a:t>Feature:</a:t>
            </a:r>
            <a:endParaRPr lang="en-US" altLang="en-US"/>
          </a:p>
          <a:p>
            <a:r>
              <a:rPr lang="en-US" altLang="en-US"/>
              <a:t>1. Non-blocking Permutation</a:t>
            </a:r>
            <a:endParaRPr lang="en-US" altLang="en-US"/>
          </a:p>
          <a:p>
            <a:r>
              <a:rPr lang="en-US" altLang="en-US"/>
              <a:t>2. Group Multicasting [1]</a:t>
            </a:r>
            <a:endParaRPr lang="en-US" altLang="en-US"/>
          </a:p>
        </p:txBody>
      </p:sp>
      <p:sp>
        <p:nvSpPr>
          <p:cNvPr id="283" name="Text Box 282"/>
          <p:cNvSpPr txBox="true"/>
          <p:nvPr/>
        </p:nvSpPr>
        <p:spPr>
          <a:xfrm>
            <a:off x="111125" y="6261100"/>
            <a:ext cx="11970385" cy="460375"/>
          </a:xfrm>
          <a:prstGeom prst="rect">
            <a:avLst/>
          </a:prstGeom>
          <a:noFill/>
        </p:spPr>
        <p:txBody>
          <a:bodyPr wrap="square" rtlCol="0" anchor="t">
            <a:spAutoFit/>
          </a:bodyPr>
          <a:p>
            <a:r>
              <a:rPr lang="en-US" altLang="en-US" sz="1200"/>
              <a:t>[1] </a:t>
            </a:r>
            <a:r>
              <a:rPr lang="en-US" sz="1200"/>
              <a:t>Xia, T., Zong, P., Zhao, H., Tong, J., Zhao, W., Zheng, N., &amp; Ren, P. (2020, September). Cocoa: Content-oriented configurable architecture based on highly-adaptive data transmission networks. In Proceedings of the 2020 on Great Lakes Symposium on VLSI (pp. 253-258).</a:t>
            </a:r>
            <a:endParaRPr lang="en-US" sz="1200"/>
          </a:p>
        </p:txBody>
      </p:sp>
      <p:graphicFrame>
        <p:nvGraphicFramePr>
          <p:cNvPr id="284" name="Table 283"/>
          <p:cNvGraphicFramePr/>
          <p:nvPr/>
        </p:nvGraphicFramePr>
        <p:xfrm>
          <a:off x="880745" y="3708400"/>
          <a:ext cx="7896225" cy="3169920"/>
        </p:xfrm>
        <a:graphic>
          <a:graphicData uri="http://schemas.openxmlformats.org/drawingml/2006/table">
            <a:tbl>
              <a:tblPr firstRow="true" bandRow="true">
                <a:tableStyleId>{5C22544A-7EE6-4342-B048-85BDC9FD1C3A}</a:tableStyleId>
              </a:tblPr>
              <a:tblGrid>
                <a:gridCol w="1670685"/>
                <a:gridCol w="2588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BENES (N input)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2logN-1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(N/2)*(2logN-1)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*(2logN-2)</a:t>
                      </a:r>
                      <a:endParaRPr lang="en-US" altLang="en-US" sz="2000" dirty="0" smtClean="0">
                        <a:solidFill>
                          <a:schemeClr val="tx1"/>
                        </a:solidFill>
                        <a:sym typeface="+mn-ea"/>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BENES MERGE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6" name="Text Box 5"/>
          <p:cNvSpPr txBox="true"/>
          <p:nvPr/>
        </p:nvSpPr>
        <p:spPr>
          <a:xfrm>
            <a:off x="7653655" y="2790825"/>
            <a:ext cx="25450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Arbitrary Permutation</a:t>
            </a:r>
            <a:endParaRPr lang="en-US" altLang="en-US" dirty="0" smtClean="0">
              <a:solidFill>
                <a:schemeClr val="tx1"/>
              </a:solidFill>
            </a:endParaRPr>
          </a:p>
        </p:txBody>
      </p:sp>
      <p:sp>
        <p:nvSpPr>
          <p:cNvPr id="7" name="Text Box 6"/>
          <p:cNvSpPr txBox="true"/>
          <p:nvPr/>
        </p:nvSpPr>
        <p:spPr>
          <a:xfrm>
            <a:off x="7676515" y="5172075"/>
            <a:ext cx="25450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Group Multicasting</a:t>
            </a:r>
            <a:endParaRPr lang="en-US" altLang="en-US" dirty="0" smtClean="0">
              <a:solidFill>
                <a:schemeClr val="tx1"/>
              </a:solidFill>
            </a:endParaRPr>
          </a:p>
        </p:txBody>
      </p:sp>
      <p:grpSp>
        <p:nvGrpSpPr>
          <p:cNvPr id="9" name="组合 7"/>
          <p:cNvGrpSpPr/>
          <p:nvPr/>
        </p:nvGrpSpPr>
        <p:grpSpPr>
          <a:xfrm>
            <a:off x="7028002" y="3346689"/>
            <a:ext cx="3589534" cy="1723124"/>
            <a:chOff x="366851" y="1688284"/>
            <a:chExt cx="3878478" cy="1931824"/>
          </a:xfrm>
        </p:grpSpPr>
        <p:sp>
          <p:nvSpPr>
            <p:cNvPr id="10"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2"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3"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4"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5"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37"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38"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46"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1</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140" name="Rectangle 50"/>
            <p:cNvSpPr>
              <a:spLocks noChangeArrowheads="true"/>
            </p:cNvSpPr>
            <p:nvPr/>
          </p:nvSpPr>
          <p:spPr bwMode="auto">
            <a:xfrm>
              <a:off x="1339989" y="1688284"/>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47"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2"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8"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4"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145"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6"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7"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48"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9"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0"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9"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1"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50"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51"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3"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53"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54"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5"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5"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57"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9"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61"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62"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3"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65"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166"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1"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2"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70" name="Text Box 269"/>
          <p:cNvSpPr txBox="true"/>
          <p:nvPr/>
        </p:nvSpPr>
        <p:spPr>
          <a:xfrm>
            <a:off x="10617518" y="3502661"/>
            <a:ext cx="249555" cy="14763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178" name="组合 7"/>
          <p:cNvGrpSpPr/>
          <p:nvPr/>
        </p:nvGrpSpPr>
        <p:grpSpPr>
          <a:xfrm>
            <a:off x="7024827" y="968614"/>
            <a:ext cx="3589534" cy="1721854"/>
            <a:chOff x="366851" y="1689708"/>
            <a:chExt cx="3878478" cy="1930400"/>
          </a:xfrm>
        </p:grpSpPr>
        <p:sp>
          <p:nvSpPr>
            <p:cNvPr id="179"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1"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4</a:t>
              </a:r>
              <a:endParaRPr lang="en-US" sz="900">
                <a:solidFill>
                  <a:schemeClr val="tx1"/>
                </a:solidFill>
              </a:endParaRPr>
            </a:p>
          </p:txBody>
        </p:sp>
        <p:sp>
          <p:nvSpPr>
            <p:cNvPr id="298"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99"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00"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1"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02"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3"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04"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3</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305"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306"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7"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08"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9"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310"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1"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12"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13"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14"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315"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16"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7"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18"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9"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20"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1"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322"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3"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24"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5"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26"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7"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6</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28"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9"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330"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1"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40"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41"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42"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43"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44"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345"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381" name="Text Box 380"/>
          <p:cNvSpPr txBox="true"/>
          <p:nvPr/>
        </p:nvSpPr>
        <p:spPr>
          <a:xfrm>
            <a:off x="10612438" y="1163321"/>
            <a:ext cx="249555" cy="14763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332" name="组合 7"/>
          <p:cNvGrpSpPr/>
          <p:nvPr/>
        </p:nvGrpSpPr>
        <p:grpSpPr>
          <a:xfrm>
            <a:off x="1269187" y="1855074"/>
            <a:ext cx="3589534" cy="1721854"/>
            <a:chOff x="366851" y="1689708"/>
            <a:chExt cx="3878478" cy="1930400"/>
          </a:xfrm>
        </p:grpSpPr>
        <p:sp>
          <p:nvSpPr>
            <p:cNvPr id="333"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4"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5"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6"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7"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8"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9"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6"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7"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8"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9"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0"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1"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2"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3"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4"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2"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3"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4"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5"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6"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7"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8"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9"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0"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1"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2"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3"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4"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5"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6"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7"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98"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9"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00"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01"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2"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3"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4"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5"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6"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7"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8"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9"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0"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1"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2"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3"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4"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5"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6"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7"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418"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19"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20"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21"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422"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423"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4"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5"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6"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7"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8"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9"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0"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1"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2"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3"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4"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aphicFrame>
        <p:nvGraphicFramePr>
          <p:cNvPr id="435" name="Table 434"/>
          <p:cNvGraphicFramePr/>
          <p:nvPr/>
        </p:nvGraphicFramePr>
        <p:xfrm>
          <a:off x="474980" y="4053205"/>
          <a:ext cx="6034405" cy="2286000"/>
        </p:xfrm>
        <a:graphic>
          <a:graphicData uri="http://schemas.openxmlformats.org/drawingml/2006/table">
            <a:tbl>
              <a:tblPr firstRow="true" bandRow="true">
                <a:tableStyleId>{5C22544A-7EE6-4342-B048-85BDC9FD1C3A}</a:tableStyleId>
              </a:tblPr>
              <a:tblGrid>
                <a:gridCol w="1670685"/>
                <a:gridCol w="436372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BENES Merge (N input M output)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3logN - logM - 2</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(N/2)*(2logN-2)</a:t>
                      </a:r>
                      <a:endParaRPr lang="en-US" altLang="en-US" sz="2000" dirty="0" smtClean="0">
                        <a:solidFill>
                          <a:schemeClr val="tx1"/>
                        </a:solidFill>
                        <a:sym typeface="+mn-ea"/>
                      </a:endParaRPr>
                    </a:p>
                  </a:txBody>
                  <a:tcPr/>
                </a:tc>
              </a:tr>
              <a:tr h="396240">
                <a:tc>
                  <a:txBody>
                    <a:bodyPr/>
                    <a:p>
                      <a:pPr>
                        <a:buNone/>
                      </a:pPr>
                      <a:r>
                        <a:rPr lang="en-US" altLang="en-US" sz="1800">
                          <a:solidFill>
                            <a:schemeClr val="tx1"/>
                          </a:solidFill>
                          <a:sym typeface="+mn-ea"/>
                        </a:rPr>
                        <a:t>#2x1 Switch</a:t>
                      </a:r>
                      <a:endParaRPr lang="en-US" altLang="en-US">
                        <a:solidFill>
                          <a:schemeClr val="tx1"/>
                        </a:solidFill>
                      </a:endParaRPr>
                    </a:p>
                  </a:txBody>
                  <a:tcPr/>
                </a:tc>
                <a:tc>
                  <a:txBody>
                    <a:bodyPr/>
                    <a:p>
                      <a:pPr>
                        <a:buNone/>
                      </a:pPr>
                      <a:r>
                        <a:rPr lang="en-US" altLang="en-US" sz="2000">
                          <a:solidFill>
                            <a:schemeClr val="tx1"/>
                          </a:solidFill>
                          <a:sym typeface="+mn-ea"/>
                        </a:rPr>
                        <a:t>M*(2*(N/2)/M-1)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*(2logN-1)+ </a:t>
                      </a:r>
                      <a:r>
                        <a:rPr lang="en-US" altLang="en-US" sz="2000">
                          <a:solidFill>
                            <a:schemeClr val="tx1"/>
                          </a:solidFill>
                          <a:sym typeface="+mn-ea"/>
                        </a:rPr>
                        <a:t>M*(2*(N/2)/M-1) + N</a:t>
                      </a:r>
                      <a:endParaRPr lang="en-US" altLang="en-US" sz="2000" dirty="0" smtClean="0">
                        <a:solidFill>
                          <a:schemeClr val="tx1"/>
                        </a:solidFill>
                        <a:sym typeface="+mn-ea"/>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Unfolded Butterfly Merge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642" name="Group 641"/>
          <p:cNvGrpSpPr/>
          <p:nvPr/>
        </p:nvGrpSpPr>
        <p:grpSpPr>
          <a:xfrm>
            <a:off x="8308340" y="1050290"/>
            <a:ext cx="3674110" cy="4156075"/>
            <a:chOff x="2294" y="3543"/>
            <a:chExt cx="5786" cy="6545"/>
          </a:xfrm>
        </p:grpSpPr>
        <p:sp>
          <p:nvSpPr>
            <p:cNvPr id="397"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398"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399"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400"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401"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402"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403"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404"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41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414"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41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416"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41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418"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41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42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7</a:t>
              </a:r>
              <a:endParaRPr lang="en-US" altLang="en-US" sz="1200">
                <a:solidFill>
                  <a:schemeClr val="tx1"/>
                </a:solidFill>
                <a:sym typeface="+mn-ea"/>
              </a:endParaRPr>
            </a:p>
          </p:txBody>
        </p:sp>
        <p:sp>
          <p:nvSpPr>
            <p:cNvPr id="302"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3"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6"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7"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8"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9"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0"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1"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2"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3"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5" name="Group 4"/>
            <p:cNvGrpSpPr/>
            <p:nvPr/>
          </p:nvGrpSpPr>
          <p:grpSpPr>
            <a:xfrm>
              <a:off x="6638" y="3978"/>
              <a:ext cx="728" cy="652"/>
              <a:chOff x="6593" y="3753"/>
              <a:chExt cx="728" cy="652"/>
            </a:xfrm>
            <a:solidFill>
              <a:schemeClr val="accent1">
                <a:lumMod val="20000"/>
                <a:lumOff val="80000"/>
              </a:schemeClr>
            </a:solidFill>
          </p:grpSpPr>
          <p:sp>
            <p:nvSpPr>
              <p:cNvPr id="324"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325"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grpSp>
          <p:nvGrpSpPr>
            <p:cNvPr id="6" name="Group 5"/>
            <p:cNvGrpSpPr/>
            <p:nvPr/>
          </p:nvGrpSpPr>
          <p:grpSpPr>
            <a:xfrm>
              <a:off x="6638" y="5670"/>
              <a:ext cx="728" cy="652"/>
              <a:chOff x="6593" y="6247"/>
              <a:chExt cx="728" cy="652"/>
            </a:xfrm>
            <a:solidFill>
              <a:schemeClr val="accent1">
                <a:lumMod val="20000"/>
                <a:lumOff val="80000"/>
              </a:schemeClr>
            </a:solidFill>
          </p:grpSpPr>
          <p:sp>
            <p:nvSpPr>
              <p:cNvPr id="330"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331"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sp>
          <p:nvSpPr>
            <p:cNvPr id="332"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333"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4"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335"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6"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37"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8"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339"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6"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57"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8"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359"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0"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61"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2"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363"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4"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0"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1"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3"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4"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5"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6"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7"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8"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9"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0"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1" name="Group 10"/>
            <p:cNvGrpSpPr/>
            <p:nvPr/>
          </p:nvGrpSpPr>
          <p:grpSpPr>
            <a:xfrm>
              <a:off x="6632" y="7362"/>
              <a:ext cx="728" cy="655"/>
              <a:chOff x="6587" y="7148"/>
              <a:chExt cx="728" cy="655"/>
            </a:xfrm>
            <a:solidFill>
              <a:schemeClr val="accent1">
                <a:lumMod val="20000"/>
                <a:lumOff val="80000"/>
              </a:schemeClr>
            </a:solidFill>
          </p:grpSpPr>
          <p:sp>
            <p:nvSpPr>
              <p:cNvPr id="211"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12"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grpSp>
          <p:nvGrpSpPr>
            <p:cNvPr id="12" name="Group 11"/>
            <p:cNvGrpSpPr/>
            <p:nvPr/>
          </p:nvGrpSpPr>
          <p:grpSpPr>
            <a:xfrm>
              <a:off x="6632" y="9057"/>
              <a:ext cx="728" cy="652"/>
              <a:chOff x="6587" y="9642"/>
              <a:chExt cx="728" cy="652"/>
            </a:xfrm>
            <a:solidFill>
              <a:schemeClr val="accent1">
                <a:lumMod val="20000"/>
                <a:lumOff val="80000"/>
              </a:schemeClr>
            </a:solidFill>
          </p:grpSpPr>
          <p:sp>
            <p:nvSpPr>
              <p:cNvPr id="217"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18"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sp>
          <p:nvSpPr>
            <p:cNvPr id="219"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20"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1"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222"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3"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24"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5"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26"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27"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28"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9"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230"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1" name="Rectangle 78"/>
            <p:cNvSpPr>
              <a:spLocks noChangeArrowheads="true"/>
            </p:cNvSpPr>
            <p:nvPr/>
          </p:nvSpPr>
          <p:spPr bwMode="auto">
            <a:xfrm>
              <a:off x="3968"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32"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3"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34"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5"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7"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9"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1"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3"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0"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2"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3"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5"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6"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7"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8"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9"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0"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1"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2"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1" name="Text Box 570"/>
            <p:cNvSpPr txBox="true"/>
            <p:nvPr/>
          </p:nvSpPr>
          <p:spPr>
            <a:xfrm>
              <a:off x="7666" y="4038"/>
              <a:ext cx="414" cy="56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7</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7</a:t>
              </a:r>
              <a:endParaRPr lang="en-US" altLang="en-US" sz="1200" dirty="0" smtClean="0">
                <a:solidFill>
                  <a:schemeClr val="tx1"/>
                </a:solidFill>
              </a:endParaRPr>
            </a:p>
          </p:txBody>
        </p:sp>
      </p:grpSp>
      <p:grpSp>
        <p:nvGrpSpPr>
          <p:cNvPr id="7" name="Group 6"/>
          <p:cNvGrpSpPr/>
          <p:nvPr/>
        </p:nvGrpSpPr>
        <p:grpSpPr>
          <a:xfrm>
            <a:off x="4431665" y="1035685"/>
            <a:ext cx="3674110" cy="4156075"/>
            <a:chOff x="2294" y="3543"/>
            <a:chExt cx="5786" cy="6545"/>
          </a:xfrm>
        </p:grpSpPr>
        <p:sp>
          <p:nvSpPr>
            <p:cNvPr id="8"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9"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0"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3"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6"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7"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8"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9"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20"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21"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22"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23"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24"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5"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7</a:t>
              </a:r>
              <a:endParaRPr lang="en-US" altLang="en-US" sz="1200">
                <a:solidFill>
                  <a:schemeClr val="tx1"/>
                </a:solidFill>
                <a:sym typeface="+mn-ea"/>
              </a:endParaRPr>
            </a:p>
          </p:txBody>
        </p:sp>
        <p:sp>
          <p:nvSpPr>
            <p:cNvPr id="26"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36" name="Group 35"/>
            <p:cNvGrpSpPr/>
            <p:nvPr/>
          </p:nvGrpSpPr>
          <p:grpSpPr>
            <a:xfrm>
              <a:off x="6638" y="3978"/>
              <a:ext cx="728" cy="652"/>
              <a:chOff x="6593" y="3753"/>
              <a:chExt cx="728" cy="652"/>
            </a:xfrm>
            <a:solidFill>
              <a:schemeClr val="accent1">
                <a:lumMod val="20000"/>
                <a:lumOff val="80000"/>
              </a:schemeClr>
            </a:solidFill>
          </p:grpSpPr>
          <p:sp>
            <p:nvSpPr>
              <p:cNvPr id="37"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38"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grpSp>
          <p:nvGrpSpPr>
            <p:cNvPr id="39" name="Group 38"/>
            <p:cNvGrpSpPr/>
            <p:nvPr/>
          </p:nvGrpSpPr>
          <p:grpSpPr>
            <a:xfrm>
              <a:off x="6638" y="5670"/>
              <a:ext cx="728" cy="652"/>
              <a:chOff x="6593" y="6247"/>
              <a:chExt cx="728" cy="652"/>
            </a:xfrm>
            <a:solidFill>
              <a:schemeClr val="accent1">
                <a:lumMod val="20000"/>
                <a:lumOff val="80000"/>
              </a:schemeClr>
            </a:solidFill>
          </p:grpSpPr>
          <p:sp>
            <p:nvSpPr>
              <p:cNvPr id="40"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41"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sp>
          <p:nvSpPr>
            <p:cNvPr id="42"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43"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4"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45"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6"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47"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8"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49"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0"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51"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2"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53"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4"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55"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6"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57"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8"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6"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7"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78" name="Group 77"/>
            <p:cNvGrpSpPr/>
            <p:nvPr/>
          </p:nvGrpSpPr>
          <p:grpSpPr>
            <a:xfrm>
              <a:off x="6632" y="7362"/>
              <a:ext cx="728" cy="655"/>
              <a:chOff x="6587" y="7148"/>
              <a:chExt cx="728" cy="655"/>
            </a:xfrm>
            <a:solidFill>
              <a:schemeClr val="accent1">
                <a:lumMod val="20000"/>
                <a:lumOff val="80000"/>
              </a:schemeClr>
            </a:solidFill>
          </p:grpSpPr>
          <p:sp>
            <p:nvSpPr>
              <p:cNvPr id="79"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80"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6</a:t>
                </a:r>
                <a:endParaRPr lang="en-US" altLang="en-US" sz="1200">
                  <a:solidFill>
                    <a:schemeClr val="tx1"/>
                  </a:solidFill>
                </a:endParaRPr>
              </a:p>
            </p:txBody>
          </p:sp>
        </p:grpSp>
        <p:grpSp>
          <p:nvGrpSpPr>
            <p:cNvPr id="81" name="Group 80"/>
            <p:cNvGrpSpPr/>
            <p:nvPr/>
          </p:nvGrpSpPr>
          <p:grpSpPr>
            <a:xfrm>
              <a:off x="6632" y="9057"/>
              <a:ext cx="728" cy="652"/>
              <a:chOff x="6587" y="9642"/>
              <a:chExt cx="728" cy="652"/>
            </a:xfrm>
            <a:solidFill>
              <a:schemeClr val="accent1">
                <a:lumMod val="20000"/>
                <a:lumOff val="80000"/>
              </a:schemeClr>
            </a:solidFill>
          </p:grpSpPr>
          <p:sp>
            <p:nvSpPr>
              <p:cNvPr id="82"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83"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grpSp>
        <p:sp>
          <p:nvSpPr>
            <p:cNvPr id="84"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85"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6"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87"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8"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89"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0"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91"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92"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93"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4"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95"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6"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97"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8"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99"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0"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1"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2"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3"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4"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5"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6"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7"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8"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9"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0"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1"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2"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3"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4"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5"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6"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7"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8"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9"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2"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3"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Text Box 123"/>
            <p:cNvSpPr txBox="true"/>
            <p:nvPr/>
          </p:nvSpPr>
          <p:spPr>
            <a:xfrm>
              <a:off x="7666" y="4108"/>
              <a:ext cx="414" cy="56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7</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6</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3</a:t>
              </a:r>
              <a:endParaRPr lang="en-US" altLang="en-US" sz="1200" dirty="0" smtClean="0">
                <a:solidFill>
                  <a:schemeClr val="tx1"/>
                </a:solidFill>
              </a:endParaRPr>
            </a:p>
          </p:txBody>
        </p:sp>
        <p:sp>
          <p:nvSpPr>
            <p:cNvPr id="125"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26"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27"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28"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29"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30"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31"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grpSp>
      <p:grpSp>
        <p:nvGrpSpPr>
          <p:cNvPr id="144" name="Group 143"/>
          <p:cNvGrpSpPr/>
          <p:nvPr/>
        </p:nvGrpSpPr>
        <p:grpSpPr>
          <a:xfrm>
            <a:off x="430530" y="1050290"/>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aphicFrame>
        <p:nvGraphicFramePr>
          <p:cNvPr id="306" name="Table 305"/>
          <p:cNvGraphicFramePr/>
          <p:nvPr/>
        </p:nvGraphicFramePr>
        <p:xfrm>
          <a:off x="28575" y="5250180"/>
          <a:ext cx="8695690" cy="1584960"/>
        </p:xfrm>
        <a:graphic>
          <a:graphicData uri="http://schemas.openxmlformats.org/drawingml/2006/table">
            <a:tbl>
              <a:tblPr firstRow="true" bandRow="true">
                <a:tableStyleId>{5C22544A-7EE6-4342-B048-85BDC9FD1C3A}</a:tableStyleId>
              </a:tblPr>
              <a:tblGrid>
                <a:gridCol w="1504950"/>
                <a:gridCol w="2716530"/>
                <a:gridCol w="2081530"/>
                <a:gridCol w="2392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(N input -- M output)</a:t>
                      </a:r>
                      <a:endParaRPr lang="en-US" altLang="en-US">
                        <a:solidFill>
                          <a:schemeClr val="tx1"/>
                        </a:solidFill>
                      </a:endParaRPr>
                    </a:p>
                  </a:txBody>
                  <a:tcPr/>
                </a:tc>
                <a:tc>
                  <a:txBody>
                    <a:bodyPr/>
                    <a:p>
                      <a:pPr>
                        <a:buNone/>
                      </a:pPr>
                      <a:endParaRPr lang="en-US" altLang="en-US">
                        <a:solidFill>
                          <a:schemeClr val="tx1"/>
                        </a:solidFill>
                      </a:endParaRPr>
                    </a:p>
                  </a:txBody>
                  <a:tcPr/>
                </a:tc>
                <a:tc>
                  <a:txBody>
                    <a:bodyPr/>
                    <a:p>
                      <a:pPr>
                        <a:buNone/>
                      </a:pPr>
                      <a:r>
                        <a:rPr lang="en-US" altLang="en-US" sz="1800">
                          <a:solidFill>
                            <a:schemeClr val="tx1"/>
                          </a:solidFill>
                          <a:sym typeface="+mn-ea"/>
                        </a:rPr>
                        <a:t>(N input -- M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a:solidFill>
                            <a:schemeClr val="tx1"/>
                          </a:solidFill>
                          <a:sym typeface="+mn-ea"/>
                        </a:rPr>
                        <a:t>2log(N)-log(M)-1</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#1x2 Distribute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#Pipeline</a:t>
                      </a:r>
                      <a:endParaRPr lang="en-US" altLang="en-US">
                        <a:solidFill>
                          <a:schemeClr val="tx1"/>
                        </a:solidFill>
                      </a:endParaRPr>
                    </a:p>
                  </a:txBody>
                  <a:tcPr/>
                </a:tc>
                <a:tc>
                  <a:txBody>
                    <a:bodyPr/>
                    <a:p>
                      <a:pPr>
                        <a:buNone/>
                      </a:pPr>
                      <a:r>
                        <a:rPr lang="en-US" altLang="en-US" sz="2000" dirty="0" smtClean="0">
                          <a:solidFill>
                            <a:schemeClr val="tx1"/>
                          </a:solidFill>
                          <a:sym typeface="+mn-ea"/>
                        </a:rPr>
                        <a:t>Each stage 1 cycle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#2x2 Distribute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N*(log(N)-2)</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a:solidFill>
                            <a:schemeClr val="tx1"/>
                          </a:solidFill>
                          <a:sym typeface="+mn-ea"/>
                        </a:rPr>
                        <a:t>2N*[O(log(N/2))]</a:t>
                      </a:r>
                      <a:r>
                        <a:rPr lang="en-US" altLang="en-US" sz="1800" dirty="0" smtClean="0">
                          <a:solidFill>
                            <a:schemeClr val="tx1"/>
                          </a:solidFill>
                          <a:sym typeface="+mn-ea"/>
                        </a:rPr>
                        <a:t>+3N/2</a:t>
                      </a:r>
                      <a:endParaRPr lang="en-US" altLang="en-US" sz="1800" dirty="0" smtClean="0">
                        <a:solidFill>
                          <a:schemeClr val="tx1"/>
                        </a:solidFill>
                        <a:sym typeface="+mn-ea"/>
                      </a:endParaRPr>
                    </a:p>
                  </a:txBody>
                  <a:tcPr/>
                </a:tc>
                <a:tc>
                  <a:txBody>
                    <a:bodyPr/>
                    <a:p>
                      <a:pPr>
                        <a:buNone/>
                      </a:pPr>
                      <a:r>
                        <a:rPr lang="en-US" altLang="en-US">
                          <a:solidFill>
                            <a:schemeClr val="tx1"/>
                          </a:solidFill>
                        </a:rPr>
                        <a:t>#2x1 Merge</a:t>
                      </a:r>
                      <a:endParaRPr lang="en-US" altLang="en-US">
                        <a:solidFill>
                          <a:schemeClr val="tx1"/>
                        </a:solidFill>
                      </a:endParaRPr>
                    </a:p>
                  </a:txBody>
                  <a:tcPr/>
                </a:tc>
                <a:tc>
                  <a:txBody>
                    <a:bodyPr/>
                    <a:p>
                      <a:pPr>
                        <a:buNone/>
                      </a:pPr>
                      <a:r>
                        <a:rPr lang="en-US" altLang="en-US" sz="2000">
                          <a:solidFill>
                            <a:schemeClr val="tx1"/>
                          </a:solidFill>
                          <a:sym typeface="+mn-ea"/>
                        </a:rPr>
                        <a:t>M*(2*N/M-1)</a:t>
                      </a:r>
                      <a:endParaRPr lang="en-US" altLang="en-US" sz="2000" dirty="0" smtClean="0">
                        <a:solidFill>
                          <a:schemeClr val="tx1"/>
                        </a:solidFill>
                        <a:sym typeface="+mn-ea"/>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Linear Network</a:t>
            </a:r>
            <a:r>
              <a:rPr lang="en-US" altLang="en-US"/>
              <a:t> Multicasting</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50" name="Oval 149"/>
          <p:cNvSpPr/>
          <p:nvPr/>
        </p:nvSpPr>
        <p:spPr>
          <a:xfrm>
            <a:off x="765810" y="366014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1" name="Straight Arrow Connector 150"/>
          <p:cNvCxnSpPr/>
          <p:nvPr/>
        </p:nvCxnSpPr>
        <p:spPr>
          <a:xfrm flipV="true">
            <a:off x="445770" y="392112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1027430" y="4181475"/>
            <a:ext cx="5080" cy="3778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true">
            <a:off x="1275715" y="393128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 Box 153"/>
          <p:cNvSpPr txBox="true"/>
          <p:nvPr/>
        </p:nvSpPr>
        <p:spPr>
          <a:xfrm>
            <a:off x="270510" y="4481195"/>
            <a:ext cx="1541780" cy="368300"/>
          </a:xfrm>
          <a:prstGeom prst="rect">
            <a:avLst/>
          </a:prstGeom>
          <a:noFill/>
        </p:spPr>
        <p:txBody>
          <a:bodyPr wrap="none" rtlCol="0" anchor="t">
            <a:spAutoFit/>
          </a:bodyPr>
          <a:p>
            <a:r>
              <a:rPr lang="en-US" altLang="en-US">
                <a:sym typeface="+mn-ea"/>
              </a:rPr>
              <a:t>distribute 1x2</a:t>
            </a:r>
            <a:endParaRPr lang="en-US" altLang="en-US">
              <a:sym typeface="+mn-ea"/>
            </a:endParaRPr>
          </a:p>
        </p:txBody>
      </p:sp>
      <p:grpSp>
        <p:nvGrpSpPr>
          <p:cNvPr id="173" name="Group 172"/>
          <p:cNvGrpSpPr/>
          <p:nvPr/>
        </p:nvGrpSpPr>
        <p:grpSpPr>
          <a:xfrm>
            <a:off x="446405" y="1560195"/>
            <a:ext cx="5299710" cy="908685"/>
            <a:chOff x="5179" y="3146"/>
            <a:chExt cx="8346" cy="1431"/>
          </a:xfrm>
        </p:grpSpPr>
        <p:grpSp>
          <p:nvGrpSpPr>
            <p:cNvPr id="155" name="Group 154"/>
            <p:cNvGrpSpPr/>
            <p:nvPr/>
          </p:nvGrpSpPr>
          <p:grpSpPr>
            <a:xfrm>
              <a:off x="5179" y="3163"/>
              <a:ext cx="3118" cy="1415"/>
              <a:chOff x="5179" y="3210"/>
              <a:chExt cx="3118" cy="1415"/>
            </a:xfrm>
          </p:grpSpPr>
          <p:sp>
            <p:nvSpPr>
              <p:cNvPr id="5" name="Oval 4"/>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 name="Straight Arrow Connector 5"/>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6" name="Straight Arrow Connector 45"/>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0407" y="3146"/>
              <a:ext cx="3118" cy="1415"/>
              <a:chOff x="5179" y="3210"/>
              <a:chExt cx="3118" cy="1415"/>
            </a:xfrm>
          </p:grpSpPr>
          <p:sp>
            <p:nvSpPr>
              <p:cNvPr id="158" name="Oval 15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9" name="Straight Arrow Connector 158"/>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2" name="Straight Arrow Connector 161"/>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7793" y="3163"/>
              <a:ext cx="3118" cy="1415"/>
              <a:chOff x="5179" y="3210"/>
              <a:chExt cx="3118" cy="1415"/>
            </a:xfrm>
          </p:grpSpPr>
          <p:sp>
            <p:nvSpPr>
              <p:cNvPr id="166" name="Oval 16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0" name="Straight Arrow Connector 16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76" name="Group 175"/>
          <p:cNvGrpSpPr/>
          <p:nvPr/>
        </p:nvGrpSpPr>
        <p:grpSpPr>
          <a:xfrm>
            <a:off x="6557645" y="1521460"/>
            <a:ext cx="5299710" cy="908685"/>
            <a:chOff x="5179" y="3146"/>
            <a:chExt cx="8346" cy="1431"/>
          </a:xfrm>
        </p:grpSpPr>
        <p:grpSp>
          <p:nvGrpSpPr>
            <p:cNvPr id="177" name="Group 176"/>
            <p:cNvGrpSpPr/>
            <p:nvPr/>
          </p:nvGrpSpPr>
          <p:grpSpPr>
            <a:xfrm>
              <a:off x="5179" y="3163"/>
              <a:ext cx="3118" cy="1415"/>
              <a:chOff x="5179" y="3210"/>
              <a:chExt cx="3118" cy="1415"/>
            </a:xfrm>
          </p:grpSpPr>
          <p:sp>
            <p:nvSpPr>
              <p:cNvPr id="178" name="Oval 17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9" name="Straight Arrow Connector 178"/>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2" name="Straight Arrow Connector 181"/>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7402"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5" name="Group 184"/>
            <p:cNvGrpSpPr/>
            <p:nvPr/>
          </p:nvGrpSpPr>
          <p:grpSpPr>
            <a:xfrm>
              <a:off x="10407" y="3146"/>
              <a:ext cx="3118" cy="1415"/>
              <a:chOff x="5179" y="3210"/>
              <a:chExt cx="3118" cy="1415"/>
            </a:xfrm>
          </p:grpSpPr>
          <p:sp>
            <p:nvSpPr>
              <p:cNvPr id="186" name="Oval 18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7" name="Straight Arrow Connector 18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6095"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0" name="Straight Arrow Connector 18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7793" y="3163"/>
              <a:ext cx="3118" cy="1415"/>
              <a:chOff x="5179" y="3210"/>
              <a:chExt cx="3118" cy="1415"/>
            </a:xfrm>
          </p:grpSpPr>
          <p:sp>
            <p:nvSpPr>
              <p:cNvPr id="194" name="Oval 193"/>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5" name="Straight Arrow Connector 194"/>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095"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8" name="Straight Arrow Connector 197"/>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true">
                <a:off x="7793"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01" name="Text Box 200"/>
          <p:cNvSpPr txBox="true"/>
          <p:nvPr/>
        </p:nvSpPr>
        <p:spPr>
          <a:xfrm>
            <a:off x="6247765" y="160337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2" name="Text Box 201"/>
          <p:cNvSpPr txBox="true"/>
          <p:nvPr/>
        </p:nvSpPr>
        <p:spPr>
          <a:xfrm>
            <a:off x="7593330"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3" name="Text Box 202"/>
          <p:cNvSpPr txBox="true"/>
          <p:nvPr/>
        </p:nvSpPr>
        <p:spPr>
          <a:xfrm>
            <a:off x="8489315"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4" name="Text Box 203"/>
          <p:cNvSpPr txBox="true"/>
          <p:nvPr/>
        </p:nvSpPr>
        <p:spPr>
          <a:xfrm>
            <a:off x="10149205"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graphicFrame>
        <p:nvGraphicFramePr>
          <p:cNvPr id="306" name="Content Placeholder 305"/>
          <p:cNvGraphicFramePr/>
          <p:nvPr>
            <p:ph idx="1"/>
          </p:nvPr>
        </p:nvGraphicFramePr>
        <p:xfrm>
          <a:off x="172720" y="4911725"/>
          <a:ext cx="10515600" cy="1584960"/>
        </p:xfrm>
        <a:graphic>
          <a:graphicData uri="http://schemas.openxmlformats.org/drawingml/2006/table">
            <a:tbl>
              <a:tblPr firstRow="true" bandRow="true">
                <a:tableStyleId>{5C22544A-7EE6-4342-B048-85BDC9FD1C3A}</a:tableStyleId>
              </a:tblPr>
              <a:tblGrid>
                <a:gridCol w="1737360"/>
                <a:gridCol w="4297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Linear Network (1 input -- N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1 (combinational); 1~N (sequential)</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#1x2 Distribute</a:t>
                      </a:r>
                      <a:endParaRPr lang="en-US" altLang="en-US">
                        <a:solidFill>
                          <a:schemeClr val="tx1"/>
                        </a:solidFill>
                      </a:endParaRPr>
                    </a:p>
                  </a:txBody>
                  <a:tcPr/>
                </a:tc>
                <a:tc>
                  <a:txBody>
                    <a:bodyPr/>
                    <a:p>
                      <a:pPr>
                        <a:buNone/>
                      </a:pPr>
                      <a:r>
                        <a:rPr lang="en-US" altLang="en-US" sz="2000" dirty="0" smtClean="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dirty="0" smtClean="0">
                          <a:solidFill>
                            <a:schemeClr val="tx1"/>
                          </a:solidFill>
                          <a:sym typeface="+mn-ea"/>
                        </a:rPr>
                        <a:t>2N</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6807200" y="4911725"/>
            <a:ext cx="3884930" cy="645160"/>
          </a:xfrm>
          <a:prstGeom prst="rect">
            <a:avLst/>
          </a:prstGeom>
          <a:noFill/>
        </p:spPr>
        <p:txBody>
          <a:bodyPr wrap="none" rtlCol="0" anchor="t">
            <a:spAutoFit/>
          </a:bodyPr>
          <a:p>
            <a:pPr marL="285750" indent="-285750">
              <a:buFont typeface="Arial" panose="020B0604020202020204" pitchFamily="34" charset="0"/>
              <a:buChar char="•"/>
            </a:pPr>
            <a:r>
              <a:rPr lang="en-US" altLang="en-US">
                <a:sym typeface="+mn-ea"/>
              </a:rPr>
              <a:t>Only a single input port</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p:txBody>
      </p:sp>
      <p:sp>
        <p:nvSpPr>
          <p:cNvPr id="3" name="Text Box 2"/>
          <p:cNvSpPr txBox="true"/>
          <p:nvPr/>
        </p:nvSpPr>
        <p:spPr>
          <a:xfrm>
            <a:off x="5879465" y="1958975"/>
            <a:ext cx="927735" cy="645160"/>
          </a:xfrm>
          <a:prstGeom prst="rect">
            <a:avLst/>
          </a:prstGeom>
          <a:noFill/>
        </p:spPr>
        <p:txBody>
          <a:bodyPr wrap="none" rtlCol="0" anchor="t">
            <a:spAutoFit/>
          </a:bodyPr>
          <a:p>
            <a:pPr algn="ctr"/>
            <a:r>
              <a:rPr lang="en-US" altLang="zh-CN">
                <a:sym typeface="+mn-ea"/>
              </a:rPr>
              <a:t>CMD:</a:t>
            </a:r>
            <a:endParaRPr lang="en-US" altLang="zh-CN">
              <a:sym typeface="+mn-ea"/>
            </a:endParaRPr>
          </a:p>
          <a:p>
            <a:pPr algn="ctr"/>
            <a:r>
              <a:rPr lang="en-US" altLang="zh-CN">
                <a:sym typeface="+mn-ea"/>
              </a:rPr>
              <a:t>011010</a:t>
            </a:r>
            <a:endParaRPr lang="en-US" altLang="zh-CN">
              <a:sym typeface="+mn-ea"/>
            </a:endParaRPr>
          </a:p>
        </p:txBody>
      </p:sp>
      <p:grpSp>
        <p:nvGrpSpPr>
          <p:cNvPr id="38" name="Group 37"/>
          <p:cNvGrpSpPr/>
          <p:nvPr/>
        </p:nvGrpSpPr>
        <p:grpSpPr>
          <a:xfrm>
            <a:off x="6191885" y="3138805"/>
            <a:ext cx="5609590" cy="909955"/>
            <a:chOff x="9464" y="5056"/>
            <a:chExt cx="8834" cy="1433"/>
          </a:xfrm>
        </p:grpSpPr>
        <p:grpSp>
          <p:nvGrpSpPr>
            <p:cNvPr id="8" name="Group 7"/>
            <p:cNvGrpSpPr/>
            <p:nvPr/>
          </p:nvGrpSpPr>
          <p:grpSpPr>
            <a:xfrm rot="0">
              <a:off x="9952" y="5073"/>
              <a:ext cx="3118" cy="1415"/>
              <a:chOff x="5179" y="3210"/>
              <a:chExt cx="3118" cy="1415"/>
            </a:xfrm>
          </p:grpSpPr>
          <p:sp>
            <p:nvSpPr>
              <p:cNvPr id="10" name="Oval 9"/>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 name="Straight Arrow Connector 10"/>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 name="Straight Arrow Connector 13"/>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02"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0">
              <a:off x="15180" y="5056"/>
              <a:ext cx="3118" cy="1415"/>
              <a:chOff x="5179" y="3210"/>
              <a:chExt cx="3118" cy="1415"/>
            </a:xfrm>
          </p:grpSpPr>
          <p:sp>
            <p:nvSpPr>
              <p:cNvPr id="18" name="Oval 1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 name="Straight Arrow Connector 18"/>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2" name="Straight Arrow Connector 21"/>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0">
              <a:off x="12566" y="5073"/>
              <a:ext cx="2632" cy="1416"/>
              <a:chOff x="5179" y="3210"/>
              <a:chExt cx="2632" cy="1416"/>
            </a:xfrm>
          </p:grpSpPr>
          <p:sp>
            <p:nvSpPr>
              <p:cNvPr id="26" name="Oval 2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0" name="Straight Arrow Connector 2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 Box 32"/>
            <p:cNvSpPr txBox="true"/>
            <p:nvPr/>
          </p:nvSpPr>
          <p:spPr>
            <a:xfrm>
              <a:off x="9464" y="5185"/>
              <a:ext cx="488" cy="58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34" name="Text Box 33"/>
            <p:cNvSpPr txBox="true"/>
            <p:nvPr/>
          </p:nvSpPr>
          <p:spPr>
            <a:xfrm>
              <a:off x="11583" y="5909"/>
              <a:ext cx="488" cy="580"/>
            </a:xfrm>
            <a:prstGeom prst="rect">
              <a:avLst/>
            </a:prstGeom>
            <a:noFill/>
          </p:spPr>
          <p:txBody>
            <a:bodyPr wrap="none" rtlCol="0" anchor="t">
              <a:spAutoFit/>
            </a:bodyPr>
            <a:p>
              <a:r>
                <a:rPr lang="en-US" altLang="en-US">
                  <a:sym typeface="+mn-ea"/>
                </a:rPr>
                <a:t>1</a:t>
              </a:r>
              <a:endParaRPr lang="zh-CN" altLang="en-US">
                <a:sym typeface="+mn-ea"/>
              </a:endParaRPr>
            </a:p>
          </p:txBody>
        </p:sp>
      </p:grpSp>
      <p:sp>
        <p:nvSpPr>
          <p:cNvPr id="37" name="Text Box 36"/>
          <p:cNvSpPr txBox="true"/>
          <p:nvPr/>
        </p:nvSpPr>
        <p:spPr>
          <a:xfrm>
            <a:off x="5690235" y="3589020"/>
            <a:ext cx="1130935" cy="645160"/>
          </a:xfrm>
          <a:prstGeom prst="rect">
            <a:avLst/>
          </a:prstGeom>
          <a:noFill/>
        </p:spPr>
        <p:txBody>
          <a:bodyPr wrap="square" rtlCol="0" anchor="t">
            <a:spAutoFit/>
          </a:bodyPr>
          <a:p>
            <a:pPr algn="ctr"/>
            <a:r>
              <a:rPr lang="en-US" altLang="zh-CN">
                <a:sym typeface="+mn-ea"/>
              </a:rPr>
              <a:t>CMD:</a:t>
            </a:r>
            <a:endParaRPr lang="en-US" altLang="zh-CN">
              <a:sym typeface="+mn-ea"/>
            </a:endParaRPr>
          </a:p>
          <a:p>
            <a:pPr algn="ctr"/>
            <a:r>
              <a:rPr lang="en-US" altLang="en-US">
                <a:sym typeface="+mn-ea"/>
              </a:rPr>
              <a:t>010</a:t>
            </a:r>
            <a:r>
              <a:rPr lang="en-US" altLang="zh-CN">
                <a:sym typeface="+mn-ea"/>
              </a:rPr>
              <a:t>0</a:t>
            </a:r>
            <a:r>
              <a:rPr lang="en-US" altLang="en-US">
                <a:sym typeface="+mn-ea"/>
              </a:rPr>
              <a:t>00</a:t>
            </a:r>
            <a:endParaRPr lang="en-US" altLang="en-US">
              <a:sym typeface="+mn-ea"/>
            </a:endParaRPr>
          </a:p>
        </p:txBody>
      </p:sp>
      <p:sp>
        <p:nvSpPr>
          <p:cNvPr id="7" name="Text Box 6"/>
          <p:cNvSpPr txBox="true"/>
          <p:nvPr/>
        </p:nvSpPr>
        <p:spPr>
          <a:xfrm>
            <a:off x="392748" y="1375410"/>
            <a:ext cx="373380" cy="368300"/>
          </a:xfrm>
          <a:prstGeom prst="rect">
            <a:avLst/>
          </a:prstGeom>
          <a:noFill/>
        </p:spPr>
        <p:txBody>
          <a:bodyPr wrap="none" rtlCol="0" anchor="t">
            <a:spAutoFit/>
          </a:bodyPr>
          <a:p>
            <a:pPr algn="ctr"/>
            <a:r>
              <a:rPr lang="en-US" altLang="en-US">
                <a:sym typeface="+mn-ea"/>
              </a:rPr>
              <a:t>In</a:t>
            </a:r>
            <a:endParaRPr lang="en-US" altLang="en-US">
              <a:sym typeface="+mn-ea"/>
            </a:endParaRPr>
          </a:p>
        </p:txBody>
      </p:sp>
      <p:sp>
        <p:nvSpPr>
          <p:cNvPr id="35" name="Text Box 34"/>
          <p:cNvSpPr txBox="true"/>
          <p:nvPr/>
        </p:nvSpPr>
        <p:spPr>
          <a:xfrm>
            <a:off x="871538" y="2459355"/>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32" name="Text Box 31"/>
          <p:cNvSpPr txBox="true"/>
          <p:nvPr/>
        </p:nvSpPr>
        <p:spPr>
          <a:xfrm>
            <a:off x="1701483" y="2459355"/>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36" name="Text Box 35"/>
          <p:cNvSpPr txBox="true"/>
          <p:nvPr/>
        </p:nvSpPr>
        <p:spPr>
          <a:xfrm>
            <a:off x="2535238" y="2480945"/>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39" name="Text Box 38"/>
          <p:cNvSpPr txBox="true"/>
          <p:nvPr/>
        </p:nvSpPr>
        <p:spPr>
          <a:xfrm>
            <a:off x="3365183" y="2480945"/>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0" name="Text Box 39"/>
          <p:cNvSpPr txBox="true"/>
          <p:nvPr/>
        </p:nvSpPr>
        <p:spPr>
          <a:xfrm>
            <a:off x="4190048" y="2480945"/>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41" name="Text Box 40"/>
          <p:cNvSpPr txBox="true"/>
          <p:nvPr/>
        </p:nvSpPr>
        <p:spPr>
          <a:xfrm>
            <a:off x="5019993" y="2480945"/>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42" name="Text Box 41"/>
          <p:cNvSpPr txBox="true"/>
          <p:nvPr/>
        </p:nvSpPr>
        <p:spPr>
          <a:xfrm>
            <a:off x="-13970" y="2320925"/>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43" name="Text Box 42"/>
          <p:cNvSpPr txBox="true"/>
          <p:nvPr/>
        </p:nvSpPr>
        <p:spPr>
          <a:xfrm>
            <a:off x="6986588" y="242062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44" name="Text Box 43"/>
          <p:cNvSpPr txBox="true"/>
          <p:nvPr/>
        </p:nvSpPr>
        <p:spPr>
          <a:xfrm>
            <a:off x="7816533" y="242062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48" name="Text Box 47"/>
          <p:cNvSpPr txBox="true"/>
          <p:nvPr/>
        </p:nvSpPr>
        <p:spPr>
          <a:xfrm>
            <a:off x="8650288" y="244221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50" name="Text Box 49"/>
          <p:cNvSpPr txBox="true"/>
          <p:nvPr/>
        </p:nvSpPr>
        <p:spPr>
          <a:xfrm>
            <a:off x="9480233" y="244221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51" name="Text Box 50"/>
          <p:cNvSpPr txBox="true"/>
          <p:nvPr/>
        </p:nvSpPr>
        <p:spPr>
          <a:xfrm>
            <a:off x="10305098" y="244221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2" name="Text Box 51"/>
          <p:cNvSpPr txBox="true"/>
          <p:nvPr/>
        </p:nvSpPr>
        <p:spPr>
          <a:xfrm>
            <a:off x="11135043" y="244221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3" name="Text Box 52"/>
          <p:cNvSpPr txBox="true"/>
          <p:nvPr/>
        </p:nvSpPr>
        <p:spPr>
          <a:xfrm>
            <a:off x="6930708" y="404876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54" name="Text Box 53"/>
          <p:cNvSpPr txBox="true"/>
          <p:nvPr/>
        </p:nvSpPr>
        <p:spPr>
          <a:xfrm>
            <a:off x="7760653" y="404876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55" name="Text Box 54"/>
          <p:cNvSpPr txBox="true"/>
          <p:nvPr/>
        </p:nvSpPr>
        <p:spPr>
          <a:xfrm>
            <a:off x="8594408" y="407035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56" name="Text Box 55"/>
          <p:cNvSpPr txBox="true"/>
          <p:nvPr/>
        </p:nvSpPr>
        <p:spPr>
          <a:xfrm>
            <a:off x="9424353" y="407035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57" name="Text Box 56"/>
          <p:cNvSpPr txBox="true"/>
          <p:nvPr/>
        </p:nvSpPr>
        <p:spPr>
          <a:xfrm>
            <a:off x="10249218" y="407035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8" name="Text Box 57"/>
          <p:cNvSpPr txBox="true"/>
          <p:nvPr/>
        </p:nvSpPr>
        <p:spPr>
          <a:xfrm>
            <a:off x="11079163" y="407035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9" name="Text Box 58"/>
          <p:cNvSpPr txBox="true"/>
          <p:nvPr/>
        </p:nvSpPr>
        <p:spPr>
          <a:xfrm>
            <a:off x="172720" y="2943860"/>
            <a:ext cx="5659755" cy="645160"/>
          </a:xfrm>
          <a:prstGeom prst="rect">
            <a:avLst/>
          </a:prstGeom>
          <a:noFill/>
        </p:spPr>
        <p:txBody>
          <a:bodyPr wrap="square" rtlCol="0" anchor="t">
            <a:spAutoFit/>
          </a:bodyPr>
          <a:p>
            <a:r>
              <a:rPr lang="en-US" altLang="en-US">
                <a:sym typeface="+mn-ea"/>
              </a:rPr>
              <a:t>Command (CMD): one hot encoding of output port ID</a:t>
            </a:r>
            <a:endParaRPr lang="en-US" altLang="en-US">
              <a:sym typeface="+mn-ea"/>
            </a:endParaRPr>
          </a:p>
          <a:p>
            <a:r>
              <a:rPr lang="en-US" altLang="en-US">
                <a:sym typeface="+mn-ea"/>
              </a:rPr>
              <a:t>For multicasting: multiple 1 in the CMD.</a:t>
            </a:r>
            <a:endParaRPr lang="en-US" altLang="en-US">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Bus Unicasting</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50" name="Oval 149"/>
          <p:cNvSpPr/>
          <p:nvPr/>
        </p:nvSpPr>
        <p:spPr>
          <a:xfrm>
            <a:off x="781050" y="37833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1" name="Straight Arrow Connector 150"/>
          <p:cNvCxnSpPr/>
          <p:nvPr/>
        </p:nvCxnSpPr>
        <p:spPr>
          <a:xfrm flipV="true">
            <a:off x="461010" y="404431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1042670" y="4304665"/>
            <a:ext cx="5080" cy="3778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true">
            <a:off x="1290955" y="405447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 Box 153"/>
          <p:cNvSpPr txBox="true"/>
          <p:nvPr/>
        </p:nvSpPr>
        <p:spPr>
          <a:xfrm>
            <a:off x="1658620" y="3876040"/>
            <a:ext cx="1541780" cy="368300"/>
          </a:xfrm>
          <a:prstGeom prst="rect">
            <a:avLst/>
          </a:prstGeom>
          <a:noFill/>
        </p:spPr>
        <p:txBody>
          <a:bodyPr wrap="none" rtlCol="0" anchor="t">
            <a:spAutoFit/>
          </a:bodyPr>
          <a:p>
            <a:r>
              <a:rPr lang="en-US" altLang="en-US">
                <a:sym typeface="+mn-ea"/>
              </a:rPr>
              <a:t>distribute 1x2</a:t>
            </a:r>
            <a:endParaRPr lang="en-US" altLang="en-US">
              <a:sym typeface="+mn-ea"/>
            </a:endParaRPr>
          </a:p>
        </p:txBody>
      </p:sp>
      <p:graphicFrame>
        <p:nvGraphicFramePr>
          <p:cNvPr id="306" name="Content Placeholder 305"/>
          <p:cNvGraphicFramePr/>
          <p:nvPr>
            <p:ph idx="1"/>
          </p:nvPr>
        </p:nvGraphicFramePr>
        <p:xfrm>
          <a:off x="172720" y="4911725"/>
          <a:ext cx="10515600" cy="1584960"/>
        </p:xfrm>
        <a:graphic>
          <a:graphicData uri="http://schemas.openxmlformats.org/drawingml/2006/table">
            <a:tbl>
              <a:tblPr firstRow="true" bandRow="true">
                <a:tableStyleId>{5C22544A-7EE6-4342-B048-85BDC9FD1C3A}</a:tableStyleId>
              </a:tblPr>
              <a:tblGrid>
                <a:gridCol w="1737360"/>
                <a:gridCol w="4297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Bus (1 input -- N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1 (combinational); 1~N (sequential)</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#1x2 Distribute</a:t>
                      </a:r>
                      <a:endParaRPr lang="en-US" altLang="en-US">
                        <a:solidFill>
                          <a:schemeClr val="tx1"/>
                        </a:solidFill>
                      </a:endParaRPr>
                    </a:p>
                  </a:txBody>
                  <a:tcPr/>
                </a:tc>
                <a:tc>
                  <a:txBody>
                    <a:bodyPr/>
                    <a:p>
                      <a:pPr>
                        <a:buNone/>
                      </a:pPr>
                      <a:r>
                        <a:rPr lang="en-US" altLang="en-US" sz="2000" dirty="0" smtClean="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dirty="0" smtClean="0">
                          <a:solidFill>
                            <a:schemeClr val="tx1"/>
                          </a:solidFill>
                          <a:sym typeface="+mn-ea"/>
                        </a:rPr>
                        <a:t>2N</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6816090" y="4911725"/>
            <a:ext cx="3884930" cy="922020"/>
          </a:xfrm>
          <a:prstGeom prst="rect">
            <a:avLst/>
          </a:prstGeom>
          <a:noFill/>
        </p:spPr>
        <p:txBody>
          <a:bodyPr wrap="none" rtlCol="0" anchor="t">
            <a:spAutoFit/>
          </a:bodyPr>
          <a:p>
            <a:pPr marL="285750" indent="-285750">
              <a:buFont typeface="Arial" panose="020B0604020202020204" pitchFamily="34" charset="0"/>
              <a:buChar char="•"/>
            </a:pPr>
            <a:r>
              <a:rPr lang="en-US" altLang="en-US">
                <a:sym typeface="+mn-ea"/>
              </a:rPr>
              <a:t>Only a single input port</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a:p>
            <a:pPr marL="285750" indent="-285750">
              <a:buFont typeface="Arial" panose="020B0604020202020204" pitchFamily="34" charset="0"/>
              <a:buChar char="•"/>
            </a:pPr>
            <a:r>
              <a:rPr lang="en-US" altLang="en-US">
                <a:sym typeface="+mn-ea"/>
              </a:rPr>
              <a:t>destination tag con</a:t>
            </a:r>
            <a:endParaRPr lang="en-US" altLang="en-US">
              <a:sym typeface="+mn-ea"/>
            </a:endParaRPr>
          </a:p>
        </p:txBody>
      </p:sp>
      <p:grpSp>
        <p:nvGrpSpPr>
          <p:cNvPr id="13" name="Group 12"/>
          <p:cNvGrpSpPr/>
          <p:nvPr/>
        </p:nvGrpSpPr>
        <p:grpSpPr>
          <a:xfrm>
            <a:off x="593090" y="1502410"/>
            <a:ext cx="5019040" cy="1320800"/>
            <a:chOff x="493" y="2292"/>
            <a:chExt cx="7904" cy="2080"/>
          </a:xfrm>
        </p:grpSpPr>
        <p:sp>
          <p:nvSpPr>
            <p:cNvPr id="5" name="Oval 4"/>
            <p:cNvSpPr/>
            <p:nvPr/>
          </p:nvSpPr>
          <p:spPr>
            <a:xfrm>
              <a:off x="776"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 name="Straight Arrow Connector 8"/>
            <p:cNvCxnSpPr/>
            <p:nvPr/>
          </p:nvCxnSpPr>
          <p:spPr>
            <a:xfrm>
              <a:off x="1188"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083"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7" name="Straight Arrow Connector 46"/>
            <p:cNvCxnSpPr/>
            <p:nvPr/>
          </p:nvCxnSpPr>
          <p:spPr>
            <a:xfrm>
              <a:off x="2495"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004"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0" name="Straight Arrow Connector 159"/>
            <p:cNvCxnSpPr/>
            <p:nvPr/>
          </p:nvCxnSpPr>
          <p:spPr>
            <a:xfrm>
              <a:off x="6416"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311"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3" name="Straight Arrow Connector 162"/>
            <p:cNvCxnSpPr/>
            <p:nvPr/>
          </p:nvCxnSpPr>
          <p:spPr>
            <a:xfrm>
              <a:off x="7723"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3390"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a:endCxn id="166" idx="0"/>
            </p:cNvCxnSpPr>
            <p:nvPr/>
          </p:nvCxnSpPr>
          <p:spPr>
            <a:xfrm flipH="true">
              <a:off x="3801"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802"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4697"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1" name="Straight Arrow Connector 170"/>
            <p:cNvCxnSpPr/>
            <p:nvPr/>
          </p:nvCxnSpPr>
          <p:spPr>
            <a:xfrm>
              <a:off x="5109"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93" y="2292"/>
              <a:ext cx="7904" cy="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true">
              <a:off x="5102" y="2307"/>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true">
              <a:off x="6424" y="2349"/>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true">
              <a:off x="7716" y="233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true">
              <a:off x="2503" y="229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true">
              <a:off x="1196"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96965" y="1466215"/>
            <a:ext cx="5019040" cy="1320800"/>
            <a:chOff x="493" y="2292"/>
            <a:chExt cx="7904" cy="2080"/>
          </a:xfrm>
        </p:grpSpPr>
        <p:sp>
          <p:nvSpPr>
            <p:cNvPr id="16" name="Oval 15"/>
            <p:cNvSpPr/>
            <p:nvPr/>
          </p:nvSpPr>
          <p:spPr>
            <a:xfrm>
              <a:off x="776"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 name="Straight Arrow Connector 16"/>
            <p:cNvCxnSpPr/>
            <p:nvPr/>
          </p:nvCxnSpPr>
          <p:spPr>
            <a:xfrm>
              <a:off x="1188"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83"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 name="Straight Arrow Connector 18"/>
            <p:cNvCxnSpPr/>
            <p:nvPr/>
          </p:nvCxnSpPr>
          <p:spPr>
            <a:xfrm>
              <a:off x="2495"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004"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1" name="Straight Arrow Connector 20"/>
            <p:cNvCxnSpPr/>
            <p:nvPr/>
          </p:nvCxnSpPr>
          <p:spPr>
            <a:xfrm>
              <a:off x="6416"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311"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7723"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390"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5" name="Straight Arrow Connector 24"/>
            <p:cNvCxnSpPr>
              <a:endCxn id="24" idx="0"/>
            </p:cNvCxnSpPr>
            <p:nvPr/>
          </p:nvCxnSpPr>
          <p:spPr>
            <a:xfrm flipH="true">
              <a:off x="3801" y="2324"/>
              <a:ext cx="7" cy="633"/>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02" y="3778"/>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697"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8" name="Straight Arrow Connector 27"/>
            <p:cNvCxnSpPr/>
            <p:nvPr/>
          </p:nvCxnSpPr>
          <p:spPr>
            <a:xfrm>
              <a:off x="5109"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3" y="2292"/>
              <a:ext cx="7904" cy="0"/>
            </a:xfrm>
            <a:prstGeom prst="line">
              <a:avLst/>
            </a:prstGeom>
            <a:ln w="254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true">
              <a:off x="5102" y="2307"/>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true">
              <a:off x="6424" y="2349"/>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true">
              <a:off x="7716" y="233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true">
              <a:off x="2503" y="229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true">
              <a:off x="1196"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 Box 5"/>
          <p:cNvSpPr txBox="true"/>
          <p:nvPr/>
        </p:nvSpPr>
        <p:spPr>
          <a:xfrm>
            <a:off x="5888355" y="749935"/>
            <a:ext cx="927735" cy="645160"/>
          </a:xfrm>
          <a:prstGeom prst="rect">
            <a:avLst/>
          </a:prstGeom>
          <a:noFill/>
        </p:spPr>
        <p:txBody>
          <a:bodyPr wrap="none" rtlCol="0" anchor="t">
            <a:spAutoFit/>
          </a:bodyPr>
          <a:p>
            <a:pPr algn="ctr"/>
            <a:r>
              <a:rPr lang="en-US" altLang="zh-CN">
                <a:sym typeface="+mn-ea"/>
              </a:rPr>
              <a:t>CMD:</a:t>
            </a:r>
            <a:endParaRPr lang="en-US" altLang="zh-CN">
              <a:sym typeface="+mn-ea"/>
            </a:endParaRPr>
          </a:p>
          <a:p>
            <a:pPr algn="ctr"/>
            <a:r>
              <a:rPr lang="en-US" altLang="zh-CN">
                <a:sym typeface="+mn-ea"/>
              </a:rPr>
              <a:t>011010</a:t>
            </a:r>
            <a:endParaRPr lang="en-US" altLang="zh-CN">
              <a:sym typeface="+mn-ea"/>
            </a:endParaRPr>
          </a:p>
        </p:txBody>
      </p:sp>
      <p:sp>
        <p:nvSpPr>
          <p:cNvPr id="14" name="Text Box 13"/>
          <p:cNvSpPr txBox="true"/>
          <p:nvPr/>
        </p:nvSpPr>
        <p:spPr>
          <a:xfrm>
            <a:off x="274003" y="1318260"/>
            <a:ext cx="373380" cy="368300"/>
          </a:xfrm>
          <a:prstGeom prst="rect">
            <a:avLst/>
          </a:prstGeom>
          <a:noFill/>
        </p:spPr>
        <p:txBody>
          <a:bodyPr wrap="none" rtlCol="0" anchor="t">
            <a:spAutoFit/>
          </a:bodyPr>
          <a:p>
            <a:pPr algn="ctr"/>
            <a:r>
              <a:rPr lang="en-US" altLang="en-US">
                <a:sym typeface="+mn-ea"/>
              </a:rPr>
              <a:t>In</a:t>
            </a:r>
            <a:endParaRPr lang="en-US" altLang="en-US">
              <a:sym typeface="+mn-ea"/>
            </a:endParaRPr>
          </a:p>
        </p:txBody>
      </p:sp>
      <p:sp>
        <p:nvSpPr>
          <p:cNvPr id="35" name="Text Box 34"/>
          <p:cNvSpPr txBox="true"/>
          <p:nvPr/>
        </p:nvSpPr>
        <p:spPr>
          <a:xfrm>
            <a:off x="877888" y="281305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37" name="Text Box 36"/>
          <p:cNvSpPr txBox="true"/>
          <p:nvPr/>
        </p:nvSpPr>
        <p:spPr>
          <a:xfrm>
            <a:off x="1707833" y="281305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38" name="Text Box 37"/>
          <p:cNvSpPr txBox="true"/>
          <p:nvPr/>
        </p:nvSpPr>
        <p:spPr>
          <a:xfrm>
            <a:off x="2541588" y="283464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39" name="Text Box 38"/>
          <p:cNvSpPr txBox="true"/>
          <p:nvPr/>
        </p:nvSpPr>
        <p:spPr>
          <a:xfrm>
            <a:off x="3371533" y="283464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0" name="Text Box 39"/>
          <p:cNvSpPr txBox="true"/>
          <p:nvPr/>
        </p:nvSpPr>
        <p:spPr>
          <a:xfrm>
            <a:off x="4196398" y="283464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41" name="Text Box 40"/>
          <p:cNvSpPr txBox="true"/>
          <p:nvPr/>
        </p:nvSpPr>
        <p:spPr>
          <a:xfrm>
            <a:off x="5026343" y="283464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42" name="Text Box 41"/>
          <p:cNvSpPr txBox="true"/>
          <p:nvPr/>
        </p:nvSpPr>
        <p:spPr>
          <a:xfrm>
            <a:off x="48895" y="2674620"/>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43" name="Text Box 42"/>
          <p:cNvSpPr txBox="true"/>
          <p:nvPr/>
        </p:nvSpPr>
        <p:spPr>
          <a:xfrm>
            <a:off x="6490653" y="283464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44" name="Text Box 43"/>
          <p:cNvSpPr txBox="true"/>
          <p:nvPr/>
        </p:nvSpPr>
        <p:spPr>
          <a:xfrm>
            <a:off x="7320598" y="283464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46" name="Text Box 45"/>
          <p:cNvSpPr txBox="true"/>
          <p:nvPr/>
        </p:nvSpPr>
        <p:spPr>
          <a:xfrm>
            <a:off x="8154353" y="285623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48" name="Text Box 47"/>
          <p:cNvSpPr txBox="true"/>
          <p:nvPr/>
        </p:nvSpPr>
        <p:spPr>
          <a:xfrm>
            <a:off x="8984298" y="285623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9" name="Text Box 48"/>
          <p:cNvSpPr txBox="true"/>
          <p:nvPr/>
        </p:nvSpPr>
        <p:spPr>
          <a:xfrm>
            <a:off x="9809163" y="285623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0" name="Text Box 49"/>
          <p:cNvSpPr txBox="true"/>
          <p:nvPr/>
        </p:nvSpPr>
        <p:spPr>
          <a:xfrm>
            <a:off x="10639108" y="285623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1" name="Text Box 50"/>
          <p:cNvSpPr txBox="true"/>
          <p:nvPr/>
        </p:nvSpPr>
        <p:spPr>
          <a:xfrm>
            <a:off x="5661660" y="2696210"/>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52" name="Text Box 51"/>
          <p:cNvSpPr txBox="true"/>
          <p:nvPr/>
        </p:nvSpPr>
        <p:spPr>
          <a:xfrm>
            <a:off x="172720" y="3311525"/>
            <a:ext cx="6537325" cy="368300"/>
          </a:xfrm>
          <a:prstGeom prst="rect">
            <a:avLst/>
          </a:prstGeom>
          <a:noFill/>
        </p:spPr>
        <p:txBody>
          <a:bodyPr wrap="square" rtlCol="0" anchor="t">
            <a:spAutoFit/>
          </a:bodyPr>
          <a:p>
            <a:r>
              <a:rPr lang="en-US" altLang="en-US">
                <a:sym typeface="+mn-ea"/>
              </a:rPr>
              <a:t>Command: address tag, binary represetation of output port ID</a:t>
            </a:r>
            <a:endParaRPr lang="en-US" altLang="en-US">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107" name="Group 106"/>
          <p:cNvGrpSpPr/>
          <p:nvPr/>
        </p:nvGrpSpPr>
        <p:grpSpPr>
          <a:xfrm>
            <a:off x="301625" y="2466975"/>
            <a:ext cx="11174730" cy="1948815"/>
            <a:chOff x="355" y="2913"/>
            <a:chExt cx="17598" cy="3069"/>
          </a:xfrm>
        </p:grpSpPr>
        <p:grpSp>
          <p:nvGrpSpPr>
            <p:cNvPr id="106" name="Group 105"/>
            <p:cNvGrpSpPr/>
            <p:nvPr/>
          </p:nvGrpSpPr>
          <p:grpSpPr>
            <a:xfrm>
              <a:off x="6328" y="3173"/>
              <a:ext cx="5652" cy="2712"/>
              <a:chOff x="6328" y="3173"/>
              <a:chExt cx="5652" cy="2712"/>
            </a:xfrm>
          </p:grpSpPr>
          <p:sp>
            <p:nvSpPr>
              <p:cNvPr id="333" name="Line 10"/>
              <p:cNvSpPr>
                <a:spLocks noChangeShapeType="true"/>
              </p:cNvSpPr>
              <p:nvPr/>
            </p:nvSpPr>
            <p:spPr bwMode="auto">
              <a:xfrm>
                <a:off x="8364" y="333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4" name="Line 11"/>
              <p:cNvSpPr>
                <a:spLocks noChangeShapeType="true"/>
              </p:cNvSpPr>
              <p:nvPr/>
            </p:nvSpPr>
            <p:spPr bwMode="auto">
              <a:xfrm>
                <a:off x="9484" y="3332"/>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5" name="Line 12"/>
              <p:cNvSpPr>
                <a:spLocks noChangeShapeType="true"/>
              </p:cNvSpPr>
              <p:nvPr/>
            </p:nvSpPr>
            <p:spPr bwMode="auto">
              <a:xfrm>
                <a:off x="8364" y="3550"/>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6" name="Line 13"/>
              <p:cNvSpPr>
                <a:spLocks noChangeShapeType="true"/>
              </p:cNvSpPr>
              <p:nvPr/>
            </p:nvSpPr>
            <p:spPr bwMode="auto">
              <a:xfrm flipH="true">
                <a:off x="8364" y="3550"/>
                <a:ext cx="502" cy="5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7" name="Line 14"/>
              <p:cNvSpPr>
                <a:spLocks noChangeShapeType="true"/>
              </p:cNvSpPr>
              <p:nvPr/>
            </p:nvSpPr>
            <p:spPr bwMode="auto">
              <a:xfrm>
                <a:off x="8364" y="4270"/>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8" name="Line 15"/>
              <p:cNvSpPr>
                <a:spLocks noChangeShapeType="true"/>
              </p:cNvSpPr>
              <p:nvPr/>
            </p:nvSpPr>
            <p:spPr bwMode="auto">
              <a:xfrm>
                <a:off x="9484" y="3566"/>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9" name="Line 16"/>
              <p:cNvSpPr>
                <a:spLocks noChangeShapeType="true"/>
              </p:cNvSpPr>
              <p:nvPr/>
            </p:nvSpPr>
            <p:spPr bwMode="auto">
              <a:xfrm flipH="true">
                <a:off x="9484" y="3566"/>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6" name="Line 17"/>
              <p:cNvSpPr>
                <a:spLocks noChangeShapeType="true"/>
              </p:cNvSpPr>
              <p:nvPr/>
            </p:nvSpPr>
            <p:spPr bwMode="auto">
              <a:xfrm>
                <a:off x="9484" y="4270"/>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7" name="Line 18"/>
              <p:cNvSpPr>
                <a:spLocks noChangeShapeType="true"/>
              </p:cNvSpPr>
              <p:nvPr/>
            </p:nvSpPr>
            <p:spPr bwMode="auto">
              <a:xfrm>
                <a:off x="8364" y="4803"/>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8" name="Line 19"/>
              <p:cNvSpPr>
                <a:spLocks noChangeShapeType="true"/>
              </p:cNvSpPr>
              <p:nvPr/>
            </p:nvSpPr>
            <p:spPr bwMode="auto">
              <a:xfrm>
                <a:off x="9484" y="4803"/>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9" name="Line 20"/>
              <p:cNvSpPr>
                <a:spLocks noChangeShapeType="true"/>
              </p:cNvSpPr>
              <p:nvPr/>
            </p:nvSpPr>
            <p:spPr bwMode="auto">
              <a:xfrm>
                <a:off x="8364" y="4991"/>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0" name="Line 21"/>
              <p:cNvSpPr>
                <a:spLocks noChangeShapeType="true"/>
              </p:cNvSpPr>
              <p:nvPr/>
            </p:nvSpPr>
            <p:spPr bwMode="auto">
              <a:xfrm flipH="true">
                <a:off x="8364" y="4991"/>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1" name="Line 22"/>
              <p:cNvSpPr>
                <a:spLocks noChangeShapeType="true"/>
              </p:cNvSpPr>
              <p:nvPr/>
            </p:nvSpPr>
            <p:spPr bwMode="auto">
              <a:xfrm>
                <a:off x="8364" y="574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2" name="Line 23"/>
              <p:cNvSpPr>
                <a:spLocks noChangeShapeType="true"/>
              </p:cNvSpPr>
              <p:nvPr/>
            </p:nvSpPr>
            <p:spPr bwMode="auto">
              <a:xfrm>
                <a:off x="9484" y="4991"/>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3" name="Line 24"/>
              <p:cNvSpPr>
                <a:spLocks noChangeShapeType="true"/>
              </p:cNvSpPr>
              <p:nvPr/>
            </p:nvSpPr>
            <p:spPr bwMode="auto">
              <a:xfrm flipH="true">
                <a:off x="9484" y="4991"/>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4" name="Line 25"/>
              <p:cNvSpPr>
                <a:spLocks noChangeShapeType="true"/>
              </p:cNvSpPr>
              <p:nvPr/>
            </p:nvSpPr>
            <p:spPr bwMode="auto">
              <a:xfrm>
                <a:off x="9484" y="5742"/>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26"/>
              <p:cNvSpPr>
                <a:spLocks noChangeShapeType="true"/>
              </p:cNvSpPr>
              <p:nvPr/>
            </p:nvSpPr>
            <p:spPr bwMode="auto">
              <a:xfrm>
                <a:off x="10601" y="331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27"/>
              <p:cNvSpPr>
                <a:spLocks noChangeShapeType="true"/>
              </p:cNvSpPr>
              <p:nvPr/>
            </p:nvSpPr>
            <p:spPr bwMode="auto">
              <a:xfrm flipH="true">
                <a:off x="10601" y="3532"/>
                <a:ext cx="502" cy="123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28"/>
              <p:cNvSpPr>
                <a:spLocks noChangeShapeType="true"/>
              </p:cNvSpPr>
              <p:nvPr/>
            </p:nvSpPr>
            <p:spPr bwMode="auto">
              <a:xfrm flipH="true" flipV="true">
                <a:off x="10601" y="3532"/>
                <a:ext cx="502" cy="5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29"/>
              <p:cNvSpPr>
                <a:spLocks noChangeShapeType="true"/>
              </p:cNvSpPr>
              <p:nvPr/>
            </p:nvSpPr>
            <p:spPr bwMode="auto">
              <a:xfrm flipH="true">
                <a:off x="10601" y="4253"/>
                <a:ext cx="502" cy="73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30"/>
              <p:cNvSpPr>
                <a:spLocks noChangeShapeType="true"/>
              </p:cNvSpPr>
              <p:nvPr/>
            </p:nvSpPr>
            <p:spPr bwMode="auto">
              <a:xfrm flipH="true" flipV="true">
                <a:off x="10601" y="4019"/>
                <a:ext cx="502" cy="73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31"/>
              <p:cNvSpPr>
                <a:spLocks noChangeShapeType="true"/>
              </p:cNvSpPr>
              <p:nvPr/>
            </p:nvSpPr>
            <p:spPr bwMode="auto">
              <a:xfrm flipH="true">
                <a:off x="10601" y="4957"/>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32"/>
              <p:cNvSpPr>
                <a:spLocks noChangeShapeType="true"/>
              </p:cNvSpPr>
              <p:nvPr/>
            </p:nvSpPr>
            <p:spPr bwMode="auto">
              <a:xfrm flipH="true" flipV="true">
                <a:off x="10601" y="4284"/>
                <a:ext cx="502" cy="1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33"/>
              <p:cNvSpPr>
                <a:spLocks noChangeShapeType="true"/>
              </p:cNvSpPr>
              <p:nvPr/>
            </p:nvSpPr>
            <p:spPr bwMode="auto">
              <a:xfrm flipH="true">
                <a:off x="10601" y="5727"/>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34"/>
              <p:cNvSpPr>
                <a:spLocks noChangeShapeType="true"/>
              </p:cNvSpPr>
              <p:nvPr/>
            </p:nvSpPr>
            <p:spPr bwMode="auto">
              <a:xfrm>
                <a:off x="7207" y="3332"/>
                <a:ext cx="539"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35"/>
              <p:cNvSpPr>
                <a:spLocks noChangeShapeType="true"/>
              </p:cNvSpPr>
              <p:nvPr/>
            </p:nvSpPr>
            <p:spPr bwMode="auto">
              <a:xfrm>
                <a:off x="7207" y="3555"/>
                <a:ext cx="539" cy="126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36"/>
              <p:cNvSpPr>
                <a:spLocks noChangeShapeType="true"/>
              </p:cNvSpPr>
              <p:nvPr/>
            </p:nvSpPr>
            <p:spPr bwMode="auto">
              <a:xfrm flipH="true">
                <a:off x="7207" y="3555"/>
                <a:ext cx="539"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37"/>
              <p:cNvSpPr>
                <a:spLocks noChangeShapeType="true"/>
              </p:cNvSpPr>
              <p:nvPr/>
            </p:nvSpPr>
            <p:spPr bwMode="auto">
              <a:xfrm>
                <a:off x="7207" y="4268"/>
                <a:ext cx="539" cy="74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38"/>
              <p:cNvSpPr>
                <a:spLocks noChangeShapeType="true"/>
              </p:cNvSpPr>
              <p:nvPr/>
            </p:nvSpPr>
            <p:spPr bwMode="auto">
              <a:xfrm flipV="true">
                <a:off x="7207" y="4034"/>
                <a:ext cx="539" cy="74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39"/>
              <p:cNvSpPr>
                <a:spLocks noChangeShapeType="true"/>
              </p:cNvSpPr>
              <p:nvPr/>
            </p:nvSpPr>
            <p:spPr bwMode="auto">
              <a:xfrm>
                <a:off x="7207" y="5018"/>
                <a:ext cx="539" cy="50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40"/>
              <p:cNvSpPr>
                <a:spLocks noChangeShapeType="true"/>
              </p:cNvSpPr>
              <p:nvPr/>
            </p:nvSpPr>
            <p:spPr bwMode="auto">
              <a:xfrm flipV="true">
                <a:off x="7207" y="4268"/>
                <a:ext cx="539" cy="12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2" name="Line 41"/>
              <p:cNvSpPr>
                <a:spLocks noChangeShapeType="true"/>
              </p:cNvSpPr>
              <p:nvPr/>
            </p:nvSpPr>
            <p:spPr bwMode="auto">
              <a:xfrm>
                <a:off x="7207" y="5722"/>
                <a:ext cx="539"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3" name="Rectangle 42"/>
              <p:cNvSpPr>
                <a:spLocks noChangeArrowheads="true"/>
              </p:cNvSpPr>
              <p:nvPr/>
            </p:nvSpPr>
            <p:spPr bwMode="auto">
              <a:xfrm>
                <a:off x="8866" y="3173"/>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4" name="Rectangle 43"/>
              <p:cNvSpPr>
                <a:spLocks noChangeArrowheads="true"/>
              </p:cNvSpPr>
              <p:nvPr/>
            </p:nvSpPr>
            <p:spPr bwMode="auto">
              <a:xfrm>
                <a:off x="8866" y="317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5" name="Rectangle 44"/>
              <p:cNvSpPr>
                <a:spLocks noChangeArrowheads="true"/>
              </p:cNvSpPr>
              <p:nvPr/>
            </p:nvSpPr>
            <p:spPr bwMode="auto">
              <a:xfrm>
                <a:off x="8866" y="388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6" name="Rectangle 45"/>
              <p:cNvSpPr>
                <a:spLocks noChangeArrowheads="true"/>
              </p:cNvSpPr>
              <p:nvPr/>
            </p:nvSpPr>
            <p:spPr bwMode="auto">
              <a:xfrm>
                <a:off x="8866" y="388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7" name="Rectangle 46"/>
              <p:cNvSpPr>
                <a:spLocks noChangeArrowheads="true"/>
              </p:cNvSpPr>
              <p:nvPr/>
            </p:nvSpPr>
            <p:spPr bwMode="auto">
              <a:xfrm>
                <a:off x="8866" y="460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8" name="Rectangle 47"/>
              <p:cNvSpPr>
                <a:spLocks noChangeArrowheads="true"/>
              </p:cNvSpPr>
              <p:nvPr/>
            </p:nvSpPr>
            <p:spPr bwMode="auto">
              <a:xfrm>
                <a:off x="8866" y="460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9" name="Rectangle 48"/>
              <p:cNvSpPr>
                <a:spLocks noChangeArrowheads="true"/>
              </p:cNvSpPr>
              <p:nvPr/>
            </p:nvSpPr>
            <p:spPr bwMode="auto">
              <a:xfrm>
                <a:off x="8866" y="531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0" name="Rectangle 49"/>
              <p:cNvSpPr>
                <a:spLocks noChangeArrowheads="true"/>
              </p:cNvSpPr>
              <p:nvPr/>
            </p:nvSpPr>
            <p:spPr bwMode="auto">
              <a:xfrm>
                <a:off x="8866" y="531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1" name="Rectangle 50"/>
              <p:cNvSpPr>
                <a:spLocks noChangeArrowheads="true"/>
              </p:cNvSpPr>
              <p:nvPr/>
            </p:nvSpPr>
            <p:spPr bwMode="auto">
              <a:xfrm>
                <a:off x="7746" y="3173"/>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2" name="Rectangle 51"/>
              <p:cNvSpPr>
                <a:spLocks noChangeArrowheads="true"/>
              </p:cNvSpPr>
              <p:nvPr/>
            </p:nvSpPr>
            <p:spPr bwMode="auto">
              <a:xfrm>
                <a:off x="7746" y="317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3" name="Rectangle 52"/>
              <p:cNvSpPr>
                <a:spLocks noChangeArrowheads="true"/>
              </p:cNvSpPr>
              <p:nvPr/>
            </p:nvSpPr>
            <p:spPr bwMode="auto">
              <a:xfrm>
                <a:off x="7746" y="388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4" name="Rectangle 53"/>
              <p:cNvSpPr>
                <a:spLocks noChangeArrowheads="true"/>
              </p:cNvSpPr>
              <p:nvPr/>
            </p:nvSpPr>
            <p:spPr bwMode="auto">
              <a:xfrm>
                <a:off x="7746" y="388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5" name="Rectangle 54"/>
              <p:cNvSpPr>
                <a:spLocks noChangeArrowheads="true"/>
              </p:cNvSpPr>
              <p:nvPr/>
            </p:nvSpPr>
            <p:spPr bwMode="auto">
              <a:xfrm>
                <a:off x="7746" y="460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6" name="Rectangle 55"/>
              <p:cNvSpPr>
                <a:spLocks noChangeArrowheads="true"/>
              </p:cNvSpPr>
              <p:nvPr/>
            </p:nvSpPr>
            <p:spPr bwMode="auto">
              <a:xfrm>
                <a:off x="7746" y="460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7" name="Rectangle 56"/>
              <p:cNvSpPr>
                <a:spLocks noChangeArrowheads="true"/>
              </p:cNvSpPr>
              <p:nvPr/>
            </p:nvSpPr>
            <p:spPr bwMode="auto">
              <a:xfrm>
                <a:off x="7746" y="531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98" name="Rectangle 57"/>
              <p:cNvSpPr>
                <a:spLocks noChangeArrowheads="true"/>
              </p:cNvSpPr>
              <p:nvPr/>
            </p:nvSpPr>
            <p:spPr bwMode="auto">
              <a:xfrm>
                <a:off x="7746" y="531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9" name="Rectangle 58"/>
              <p:cNvSpPr>
                <a:spLocks noChangeArrowheads="true"/>
              </p:cNvSpPr>
              <p:nvPr/>
            </p:nvSpPr>
            <p:spPr bwMode="auto">
              <a:xfrm>
                <a:off x="9983" y="3173"/>
                <a:ext cx="615"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00" name="Rectangle 59"/>
              <p:cNvSpPr>
                <a:spLocks noChangeArrowheads="true"/>
              </p:cNvSpPr>
              <p:nvPr/>
            </p:nvSpPr>
            <p:spPr bwMode="auto">
              <a:xfrm>
                <a:off x="9983" y="3173"/>
                <a:ext cx="615"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01" name="Rectangle 60"/>
              <p:cNvSpPr>
                <a:spLocks noChangeArrowheads="true"/>
              </p:cNvSpPr>
              <p:nvPr/>
            </p:nvSpPr>
            <p:spPr bwMode="auto">
              <a:xfrm>
                <a:off x="9983" y="3889"/>
                <a:ext cx="615"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2" name="Rectangle 61"/>
              <p:cNvSpPr>
                <a:spLocks noChangeArrowheads="true"/>
              </p:cNvSpPr>
              <p:nvPr/>
            </p:nvSpPr>
            <p:spPr bwMode="auto">
              <a:xfrm>
                <a:off x="9983" y="3889"/>
                <a:ext cx="615"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3" name="Rectangle 62"/>
              <p:cNvSpPr>
                <a:spLocks noChangeArrowheads="true"/>
              </p:cNvSpPr>
              <p:nvPr/>
            </p:nvSpPr>
            <p:spPr bwMode="auto">
              <a:xfrm>
                <a:off x="9983" y="4607"/>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4" name="Rectangle 63"/>
              <p:cNvSpPr>
                <a:spLocks noChangeArrowheads="true"/>
              </p:cNvSpPr>
              <p:nvPr/>
            </p:nvSpPr>
            <p:spPr bwMode="auto">
              <a:xfrm>
                <a:off x="9983" y="4607"/>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5" name="Rectangle 64"/>
              <p:cNvSpPr>
                <a:spLocks noChangeArrowheads="true"/>
              </p:cNvSpPr>
              <p:nvPr/>
            </p:nvSpPr>
            <p:spPr bwMode="auto">
              <a:xfrm>
                <a:off x="9983" y="5323"/>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6" name="Rectangle 65"/>
              <p:cNvSpPr>
                <a:spLocks noChangeArrowheads="true"/>
              </p:cNvSpPr>
              <p:nvPr/>
            </p:nvSpPr>
            <p:spPr bwMode="auto">
              <a:xfrm>
                <a:off x="9983" y="5323"/>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7" name="Rectangle 66"/>
              <p:cNvSpPr>
                <a:spLocks noChangeArrowheads="true"/>
              </p:cNvSpPr>
              <p:nvPr/>
            </p:nvSpPr>
            <p:spPr bwMode="auto">
              <a:xfrm>
                <a:off x="11103" y="3173"/>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8" name="Rectangle 67"/>
              <p:cNvSpPr>
                <a:spLocks noChangeArrowheads="true"/>
              </p:cNvSpPr>
              <p:nvPr/>
            </p:nvSpPr>
            <p:spPr bwMode="auto">
              <a:xfrm>
                <a:off x="11103" y="3173"/>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9" name="Rectangle 68"/>
              <p:cNvSpPr>
                <a:spLocks noChangeArrowheads="true"/>
              </p:cNvSpPr>
              <p:nvPr/>
            </p:nvSpPr>
            <p:spPr bwMode="auto">
              <a:xfrm>
                <a:off x="11103" y="3874"/>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0" name="Rectangle 69"/>
              <p:cNvSpPr>
                <a:spLocks noChangeArrowheads="true"/>
              </p:cNvSpPr>
              <p:nvPr/>
            </p:nvSpPr>
            <p:spPr bwMode="auto">
              <a:xfrm>
                <a:off x="11103" y="387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1" name="Rectangle 70"/>
              <p:cNvSpPr>
                <a:spLocks noChangeArrowheads="true"/>
              </p:cNvSpPr>
              <p:nvPr/>
            </p:nvSpPr>
            <p:spPr bwMode="auto">
              <a:xfrm>
                <a:off x="11103" y="4589"/>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2" name="Rectangle 71"/>
              <p:cNvSpPr>
                <a:spLocks noChangeArrowheads="true"/>
              </p:cNvSpPr>
              <p:nvPr/>
            </p:nvSpPr>
            <p:spPr bwMode="auto">
              <a:xfrm>
                <a:off x="11103" y="45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3" name="Rectangle 72"/>
              <p:cNvSpPr>
                <a:spLocks noChangeArrowheads="true"/>
              </p:cNvSpPr>
              <p:nvPr/>
            </p:nvSpPr>
            <p:spPr bwMode="auto">
              <a:xfrm>
                <a:off x="11103" y="5323"/>
                <a:ext cx="618" cy="562"/>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4" name="Rectangle 73"/>
              <p:cNvSpPr>
                <a:spLocks noChangeArrowheads="true"/>
              </p:cNvSpPr>
              <p:nvPr/>
            </p:nvSpPr>
            <p:spPr bwMode="auto">
              <a:xfrm>
                <a:off x="11103" y="532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5" name="Rectangle 74"/>
              <p:cNvSpPr>
                <a:spLocks noChangeArrowheads="true"/>
              </p:cNvSpPr>
              <p:nvPr/>
            </p:nvSpPr>
            <p:spPr bwMode="auto">
              <a:xfrm>
                <a:off x="6591" y="3173"/>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6" name="Rectangle 75"/>
              <p:cNvSpPr>
                <a:spLocks noChangeArrowheads="true"/>
              </p:cNvSpPr>
              <p:nvPr/>
            </p:nvSpPr>
            <p:spPr bwMode="auto">
              <a:xfrm>
                <a:off x="6591" y="3173"/>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7" name="Rectangle 76"/>
              <p:cNvSpPr>
                <a:spLocks noChangeArrowheads="true"/>
              </p:cNvSpPr>
              <p:nvPr/>
            </p:nvSpPr>
            <p:spPr bwMode="auto">
              <a:xfrm>
                <a:off x="6591" y="3889"/>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418" name="Rectangle 77"/>
              <p:cNvSpPr>
                <a:spLocks noChangeArrowheads="true"/>
              </p:cNvSpPr>
              <p:nvPr/>
            </p:nvSpPr>
            <p:spPr bwMode="auto">
              <a:xfrm>
                <a:off x="6591" y="3889"/>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19" name="Rectangle 78"/>
              <p:cNvSpPr>
                <a:spLocks noChangeArrowheads="true"/>
              </p:cNvSpPr>
              <p:nvPr/>
            </p:nvSpPr>
            <p:spPr bwMode="auto">
              <a:xfrm>
                <a:off x="6591" y="4605"/>
                <a:ext cx="615" cy="55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20" name="Rectangle 79"/>
              <p:cNvSpPr>
                <a:spLocks noChangeArrowheads="true"/>
              </p:cNvSpPr>
              <p:nvPr/>
            </p:nvSpPr>
            <p:spPr bwMode="auto">
              <a:xfrm>
                <a:off x="6606" y="4605"/>
                <a:ext cx="615" cy="55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21" name="Rectangle 80"/>
              <p:cNvSpPr>
                <a:spLocks noChangeArrowheads="true"/>
              </p:cNvSpPr>
              <p:nvPr/>
            </p:nvSpPr>
            <p:spPr bwMode="auto">
              <a:xfrm>
                <a:off x="6598" y="5323"/>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422" name="Rectangle 81"/>
              <p:cNvSpPr>
                <a:spLocks noChangeArrowheads="true"/>
              </p:cNvSpPr>
              <p:nvPr/>
            </p:nvSpPr>
            <p:spPr bwMode="auto">
              <a:xfrm>
                <a:off x="6598" y="5323"/>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423" name="Line 82"/>
              <p:cNvSpPr>
                <a:spLocks noChangeShapeType="true"/>
              </p:cNvSpPr>
              <p:nvPr/>
            </p:nvSpPr>
            <p:spPr bwMode="auto">
              <a:xfrm flipH="true">
                <a:off x="6335" y="333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4" name="Line 83"/>
              <p:cNvSpPr>
                <a:spLocks noChangeShapeType="true"/>
              </p:cNvSpPr>
              <p:nvPr/>
            </p:nvSpPr>
            <p:spPr bwMode="auto">
              <a:xfrm flipH="true">
                <a:off x="6335" y="355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5" name="Line 84"/>
              <p:cNvSpPr>
                <a:spLocks noChangeShapeType="true"/>
              </p:cNvSpPr>
              <p:nvPr/>
            </p:nvSpPr>
            <p:spPr bwMode="auto">
              <a:xfrm flipH="true">
                <a:off x="6332" y="404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6" name="Line 85"/>
              <p:cNvSpPr>
                <a:spLocks noChangeShapeType="true"/>
              </p:cNvSpPr>
              <p:nvPr/>
            </p:nvSpPr>
            <p:spPr bwMode="auto">
              <a:xfrm flipH="true">
                <a:off x="6332" y="42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7" name="Line 86"/>
              <p:cNvSpPr>
                <a:spLocks noChangeShapeType="true"/>
              </p:cNvSpPr>
              <p:nvPr/>
            </p:nvSpPr>
            <p:spPr bwMode="auto">
              <a:xfrm flipH="true">
                <a:off x="6328" y="4774"/>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8" name="Line 87"/>
              <p:cNvSpPr>
                <a:spLocks noChangeShapeType="true"/>
              </p:cNvSpPr>
              <p:nvPr/>
            </p:nvSpPr>
            <p:spPr bwMode="auto">
              <a:xfrm flipH="true">
                <a:off x="6328" y="499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9" name="Line 88"/>
              <p:cNvSpPr>
                <a:spLocks noChangeShapeType="true"/>
              </p:cNvSpPr>
              <p:nvPr/>
            </p:nvSpPr>
            <p:spPr bwMode="auto">
              <a:xfrm flipH="true">
                <a:off x="6332" y="5481"/>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0" name="Line 89"/>
              <p:cNvSpPr>
                <a:spLocks noChangeShapeType="true"/>
              </p:cNvSpPr>
              <p:nvPr/>
            </p:nvSpPr>
            <p:spPr bwMode="auto">
              <a:xfrm flipH="true">
                <a:off x="6332" y="570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1" name="Line 90"/>
              <p:cNvSpPr>
                <a:spLocks noChangeShapeType="true"/>
              </p:cNvSpPr>
              <p:nvPr/>
            </p:nvSpPr>
            <p:spPr bwMode="auto">
              <a:xfrm flipH="true">
                <a:off x="11726" y="3550"/>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2" name="Line 93"/>
              <p:cNvSpPr>
                <a:spLocks noChangeShapeType="true"/>
              </p:cNvSpPr>
              <p:nvPr/>
            </p:nvSpPr>
            <p:spPr bwMode="auto">
              <a:xfrm flipH="true">
                <a:off x="11726" y="4246"/>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3" name="Line 95"/>
              <p:cNvSpPr>
                <a:spLocks noChangeShapeType="true"/>
              </p:cNvSpPr>
              <p:nvPr/>
            </p:nvSpPr>
            <p:spPr bwMode="auto">
              <a:xfrm flipH="true">
                <a:off x="11721" y="497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4" name="Line 97"/>
              <p:cNvSpPr>
                <a:spLocks noChangeShapeType="true"/>
              </p:cNvSpPr>
              <p:nvPr/>
            </p:nvSpPr>
            <p:spPr bwMode="auto">
              <a:xfrm flipH="true">
                <a:off x="11726" y="5682"/>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 name="Line 87"/>
              <p:cNvSpPr>
                <a:spLocks noChangeShapeType="true"/>
              </p:cNvSpPr>
              <p:nvPr/>
            </p:nvSpPr>
            <p:spPr bwMode="auto">
              <a:xfrm flipH="true" flipV="true">
                <a:off x="6606" y="4755"/>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 name="Line 87"/>
              <p:cNvSpPr>
                <a:spLocks noChangeShapeType="true"/>
              </p:cNvSpPr>
              <p:nvPr/>
            </p:nvSpPr>
            <p:spPr bwMode="auto">
              <a:xfrm flipH="true" flipV="true">
                <a:off x="6621" y="5488"/>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 name="Line 87"/>
              <p:cNvSpPr>
                <a:spLocks noChangeShapeType="true"/>
              </p:cNvSpPr>
              <p:nvPr/>
            </p:nvSpPr>
            <p:spPr bwMode="auto">
              <a:xfrm flipH="true" flipV="true">
                <a:off x="6585" y="4045"/>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 name="Line 87"/>
              <p:cNvSpPr>
                <a:spLocks noChangeShapeType="true"/>
              </p:cNvSpPr>
              <p:nvPr/>
            </p:nvSpPr>
            <p:spPr bwMode="auto">
              <a:xfrm flipH="true" flipV="true">
                <a:off x="6592" y="3304"/>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9" name="Line 87"/>
              <p:cNvSpPr>
                <a:spLocks noChangeShapeType="true"/>
              </p:cNvSpPr>
              <p:nvPr/>
            </p:nvSpPr>
            <p:spPr bwMode="auto">
              <a:xfrm flipH="true" flipV="true">
                <a:off x="7746" y="3332"/>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 name="Line 87"/>
              <p:cNvSpPr>
                <a:spLocks noChangeShapeType="true"/>
              </p:cNvSpPr>
              <p:nvPr/>
            </p:nvSpPr>
            <p:spPr bwMode="auto">
              <a:xfrm flipH="true" flipV="true">
                <a:off x="7746" y="428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87"/>
              <p:cNvSpPr>
                <a:spLocks noChangeShapeType="true"/>
              </p:cNvSpPr>
              <p:nvPr/>
            </p:nvSpPr>
            <p:spPr bwMode="auto">
              <a:xfrm flipH="true" flipV="true">
                <a:off x="7764" y="4764"/>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87"/>
              <p:cNvSpPr>
                <a:spLocks noChangeShapeType="true"/>
              </p:cNvSpPr>
              <p:nvPr/>
            </p:nvSpPr>
            <p:spPr bwMode="auto">
              <a:xfrm flipH="true" flipV="true">
                <a:off x="7746" y="5505"/>
                <a:ext cx="618" cy="244"/>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87"/>
              <p:cNvSpPr>
                <a:spLocks noChangeShapeType="true"/>
              </p:cNvSpPr>
              <p:nvPr/>
            </p:nvSpPr>
            <p:spPr bwMode="auto">
              <a:xfrm flipH="true" flipV="true">
                <a:off x="6606" y="4275"/>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87"/>
              <p:cNvSpPr>
                <a:spLocks noChangeShapeType="true"/>
              </p:cNvSpPr>
              <p:nvPr/>
            </p:nvSpPr>
            <p:spPr bwMode="auto">
              <a:xfrm flipH="true" flipV="true">
                <a:off x="6615" y="4761"/>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87"/>
              <p:cNvSpPr>
                <a:spLocks noChangeShapeType="true"/>
              </p:cNvSpPr>
              <p:nvPr/>
            </p:nvSpPr>
            <p:spPr bwMode="auto">
              <a:xfrm flipH="true">
                <a:off x="7745" y="5522"/>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87"/>
              <p:cNvSpPr>
                <a:spLocks noChangeShapeType="true"/>
              </p:cNvSpPr>
              <p:nvPr/>
            </p:nvSpPr>
            <p:spPr bwMode="auto">
              <a:xfrm flipH="true">
                <a:off x="7745" y="4803"/>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87"/>
              <p:cNvSpPr>
                <a:spLocks noChangeShapeType="true"/>
              </p:cNvSpPr>
              <p:nvPr/>
            </p:nvSpPr>
            <p:spPr bwMode="auto">
              <a:xfrm flipH="true">
                <a:off x="7745" y="407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87"/>
              <p:cNvSpPr>
                <a:spLocks noChangeShapeType="true"/>
              </p:cNvSpPr>
              <p:nvPr/>
            </p:nvSpPr>
            <p:spPr bwMode="auto">
              <a:xfrm flipH="true">
                <a:off x="7745" y="3361"/>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87"/>
              <p:cNvSpPr>
                <a:spLocks noChangeShapeType="true"/>
              </p:cNvSpPr>
              <p:nvPr/>
            </p:nvSpPr>
            <p:spPr bwMode="auto">
              <a:xfrm flipH="true">
                <a:off x="6588" y="3304"/>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87"/>
              <p:cNvSpPr>
                <a:spLocks noChangeShapeType="true"/>
              </p:cNvSpPr>
              <p:nvPr/>
            </p:nvSpPr>
            <p:spPr bwMode="auto">
              <a:xfrm flipH="true">
                <a:off x="6615" y="5481"/>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87"/>
              <p:cNvSpPr>
                <a:spLocks noChangeShapeType="true"/>
              </p:cNvSpPr>
              <p:nvPr/>
            </p:nvSpPr>
            <p:spPr bwMode="auto">
              <a:xfrm flipH="true" flipV="true">
                <a:off x="8856" y="3333"/>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87"/>
              <p:cNvSpPr>
                <a:spLocks noChangeShapeType="true"/>
              </p:cNvSpPr>
              <p:nvPr/>
            </p:nvSpPr>
            <p:spPr bwMode="auto">
              <a:xfrm flipH="true">
                <a:off x="8852" y="3333"/>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87"/>
              <p:cNvSpPr>
                <a:spLocks noChangeShapeType="true"/>
              </p:cNvSpPr>
              <p:nvPr/>
            </p:nvSpPr>
            <p:spPr bwMode="auto">
              <a:xfrm flipH="true" flipV="true">
                <a:off x="9988" y="4038"/>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87"/>
              <p:cNvSpPr>
                <a:spLocks noChangeShapeType="true"/>
              </p:cNvSpPr>
              <p:nvPr/>
            </p:nvSpPr>
            <p:spPr bwMode="auto">
              <a:xfrm flipH="true">
                <a:off x="9984" y="4038"/>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87"/>
              <p:cNvSpPr>
                <a:spLocks noChangeShapeType="true"/>
              </p:cNvSpPr>
              <p:nvPr/>
            </p:nvSpPr>
            <p:spPr bwMode="auto">
              <a:xfrm flipH="true" flipV="true">
                <a:off x="9988" y="5477"/>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87"/>
              <p:cNvSpPr>
                <a:spLocks noChangeShapeType="true"/>
              </p:cNvSpPr>
              <p:nvPr/>
            </p:nvSpPr>
            <p:spPr bwMode="auto">
              <a:xfrm flipH="true">
                <a:off x="9984" y="5477"/>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87"/>
              <p:cNvSpPr>
                <a:spLocks noChangeShapeType="true"/>
              </p:cNvSpPr>
              <p:nvPr/>
            </p:nvSpPr>
            <p:spPr bwMode="auto">
              <a:xfrm flipH="true" flipV="true">
                <a:off x="8862" y="4045"/>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87"/>
              <p:cNvSpPr>
                <a:spLocks noChangeShapeType="true"/>
              </p:cNvSpPr>
              <p:nvPr/>
            </p:nvSpPr>
            <p:spPr bwMode="auto">
              <a:xfrm flipH="true" flipV="true">
                <a:off x="8883" y="4275"/>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87"/>
              <p:cNvSpPr>
                <a:spLocks noChangeShapeType="true"/>
              </p:cNvSpPr>
              <p:nvPr/>
            </p:nvSpPr>
            <p:spPr bwMode="auto">
              <a:xfrm flipH="true" flipV="true">
                <a:off x="9994" y="479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87"/>
              <p:cNvSpPr>
                <a:spLocks noChangeShapeType="true"/>
              </p:cNvSpPr>
              <p:nvPr/>
            </p:nvSpPr>
            <p:spPr bwMode="auto">
              <a:xfrm flipH="true" flipV="true">
                <a:off x="10015" y="502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87"/>
              <p:cNvSpPr>
                <a:spLocks noChangeShapeType="true"/>
              </p:cNvSpPr>
              <p:nvPr/>
            </p:nvSpPr>
            <p:spPr bwMode="auto">
              <a:xfrm flipH="true" flipV="true">
                <a:off x="9994" y="3318"/>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87"/>
              <p:cNvSpPr>
                <a:spLocks noChangeShapeType="true"/>
              </p:cNvSpPr>
              <p:nvPr/>
            </p:nvSpPr>
            <p:spPr bwMode="auto">
              <a:xfrm flipH="true" flipV="true">
                <a:off x="10015" y="3548"/>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Line 87"/>
              <p:cNvSpPr>
                <a:spLocks noChangeShapeType="true"/>
              </p:cNvSpPr>
              <p:nvPr/>
            </p:nvSpPr>
            <p:spPr bwMode="auto">
              <a:xfrm flipH="true" flipV="true">
                <a:off x="8887" y="5495"/>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 name="Line 87"/>
              <p:cNvSpPr>
                <a:spLocks noChangeShapeType="true"/>
              </p:cNvSpPr>
              <p:nvPr/>
            </p:nvSpPr>
            <p:spPr bwMode="auto">
              <a:xfrm flipH="true">
                <a:off x="8868" y="5534"/>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 name="Line 87"/>
              <p:cNvSpPr>
                <a:spLocks noChangeShapeType="true"/>
              </p:cNvSpPr>
              <p:nvPr/>
            </p:nvSpPr>
            <p:spPr bwMode="auto">
              <a:xfrm flipH="true" flipV="true">
                <a:off x="8883" y="478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4" name="Line 87"/>
              <p:cNvSpPr>
                <a:spLocks noChangeShapeType="true"/>
              </p:cNvSpPr>
              <p:nvPr/>
            </p:nvSpPr>
            <p:spPr bwMode="auto">
              <a:xfrm flipH="true" flipV="true">
                <a:off x="8892" y="478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67" name="Text Box 66"/>
            <p:cNvSpPr txBox="true"/>
            <p:nvPr/>
          </p:nvSpPr>
          <p:spPr>
            <a:xfrm>
              <a:off x="355" y="2913"/>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i_data_bus[0*DATA_WIDTH+:DATA_WIDTH]</a:t>
              </a:r>
              <a:endParaRPr lang="en-US" altLang="en-US" sz="1400" dirty="0" smtClean="0">
                <a:solidFill>
                  <a:schemeClr val="tx1"/>
                </a:solidFill>
              </a:endParaRPr>
            </a:p>
          </p:txBody>
        </p:sp>
        <p:sp>
          <p:nvSpPr>
            <p:cNvPr id="68" name="Text Box 67"/>
            <p:cNvSpPr txBox="true"/>
            <p:nvPr/>
          </p:nvSpPr>
          <p:spPr>
            <a:xfrm>
              <a:off x="355" y="3361"/>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i_data_bus[1*DATA_WIDTH+:DATA_WIDTH]</a:t>
              </a:r>
              <a:endParaRPr lang="en-US" altLang="en-US" sz="1400" dirty="0" smtClean="0">
                <a:solidFill>
                  <a:schemeClr val="tx1"/>
                </a:solidFill>
              </a:endParaRPr>
            </a:p>
          </p:txBody>
        </p:sp>
        <p:sp>
          <p:nvSpPr>
            <p:cNvPr id="69" name="Text Box 68"/>
            <p:cNvSpPr txBox="true"/>
            <p:nvPr/>
          </p:nvSpPr>
          <p:spPr>
            <a:xfrm>
              <a:off x="355" y="5534"/>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i_data_bus[7*DATA_WIDTH+:DATA_WIDTH]</a:t>
              </a:r>
              <a:endParaRPr lang="en-US" altLang="en-US" sz="1400" dirty="0" smtClean="0">
                <a:solidFill>
                  <a:schemeClr val="tx1"/>
                </a:solidFill>
              </a:endParaRPr>
            </a:p>
          </p:txBody>
        </p:sp>
        <p:grpSp>
          <p:nvGrpSpPr>
            <p:cNvPr id="75" name="Group 74"/>
            <p:cNvGrpSpPr/>
            <p:nvPr/>
          </p:nvGrpSpPr>
          <p:grpSpPr>
            <a:xfrm>
              <a:off x="3163" y="4060"/>
              <a:ext cx="156" cy="938"/>
              <a:chOff x="3163" y="4060"/>
              <a:chExt cx="156" cy="938"/>
            </a:xfrm>
          </p:grpSpPr>
          <p:sp>
            <p:nvSpPr>
              <p:cNvPr id="70" name="Oval 69"/>
              <p:cNvSpPr/>
              <p:nvPr/>
            </p:nvSpPr>
            <p:spPr>
              <a:xfrm>
                <a:off x="3163" y="4451"/>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Oval 70"/>
              <p:cNvSpPr/>
              <p:nvPr/>
            </p:nvSpPr>
            <p:spPr>
              <a:xfrm>
                <a:off x="3163" y="4842"/>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Oval 71"/>
              <p:cNvSpPr/>
              <p:nvPr/>
            </p:nvSpPr>
            <p:spPr>
              <a:xfrm>
                <a:off x="3163" y="4060"/>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77" name="Text Box 76"/>
            <p:cNvSpPr txBox="true"/>
            <p:nvPr/>
          </p:nvSpPr>
          <p:spPr>
            <a:xfrm>
              <a:off x="11981" y="3312"/>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78" name="Text Box 77"/>
            <p:cNvSpPr txBox="true"/>
            <p:nvPr/>
          </p:nvSpPr>
          <p:spPr>
            <a:xfrm>
              <a:off x="11981" y="3986"/>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79" name="Text Box 78"/>
            <p:cNvSpPr txBox="true"/>
            <p:nvPr/>
          </p:nvSpPr>
          <p:spPr>
            <a:xfrm>
              <a:off x="11981" y="5477"/>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o_data_bus[7*DATA_WIDTH+:DATA_WIDTH]</a:t>
              </a:r>
              <a:endParaRPr lang="en-US" altLang="en-US" sz="1400" dirty="0" smtClean="0">
                <a:solidFill>
                  <a:schemeClr val="tx1"/>
                </a:solidFill>
              </a:endParaRPr>
            </a:p>
          </p:txBody>
        </p:sp>
        <p:sp>
          <p:nvSpPr>
            <p:cNvPr id="81" name="Text Box 80"/>
            <p:cNvSpPr txBox="true"/>
            <p:nvPr/>
          </p:nvSpPr>
          <p:spPr>
            <a:xfrm>
              <a:off x="11981" y="4736"/>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grpSp>
      <p:sp>
        <p:nvSpPr>
          <p:cNvPr id="108" name="Text Box 107"/>
          <p:cNvSpPr txBox="true"/>
          <p:nvPr/>
        </p:nvSpPr>
        <p:spPr>
          <a:xfrm>
            <a:off x="3932555" y="1154113"/>
            <a:ext cx="879475"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[1:0]=01</a:t>
            </a:r>
            <a:endParaRPr lang="en-US" altLang="en-US" sz="1400" dirty="0" smtClean="0">
              <a:solidFill>
                <a:schemeClr val="tx1"/>
              </a:solidFill>
            </a:endParaRPr>
          </a:p>
          <a:p>
            <a:pPr algn="l">
              <a:lnSpc>
                <a:spcPct val="90000"/>
              </a:lnSpc>
            </a:pPr>
            <a:r>
              <a:rPr lang="en-US" altLang="en-US" sz="1400" dirty="0" smtClean="0">
                <a:solidFill>
                  <a:schemeClr val="tx1"/>
                </a:solidFill>
              </a:rPr>
              <a:t>[3:2]=10</a:t>
            </a:r>
            <a:endParaRPr lang="en-US" altLang="en-US" sz="1400" dirty="0" smtClean="0">
              <a:solidFill>
                <a:schemeClr val="tx1"/>
              </a:solidFill>
            </a:endParaRPr>
          </a:p>
          <a:p>
            <a:pPr algn="l">
              <a:lnSpc>
                <a:spcPct val="90000"/>
              </a:lnSpc>
            </a:pPr>
            <a:r>
              <a:rPr lang="en-US" altLang="en-US" sz="1400" dirty="0" smtClean="0">
                <a:solidFill>
                  <a:schemeClr val="tx1"/>
                </a:solidFill>
              </a:rPr>
              <a:t>[5:4]=00</a:t>
            </a:r>
            <a:endParaRPr lang="en-US" altLang="en-US" sz="1400" dirty="0" smtClean="0">
              <a:solidFill>
                <a:schemeClr val="tx1"/>
              </a:solidFill>
            </a:endParaRPr>
          </a:p>
          <a:p>
            <a:pPr algn="l">
              <a:lnSpc>
                <a:spcPct val="90000"/>
              </a:lnSpc>
            </a:pPr>
            <a:r>
              <a:rPr lang="en-US" altLang="en-US" sz="1400" dirty="0" smtClean="0">
                <a:solidFill>
                  <a:schemeClr val="tx1"/>
                </a:solidFill>
              </a:rPr>
              <a:t>[7:6]=01</a:t>
            </a:r>
            <a:endParaRPr lang="en-US" altLang="en-US" sz="1400" dirty="0" smtClean="0">
              <a:solidFill>
                <a:schemeClr val="tx1"/>
              </a:solidFill>
            </a:endParaRPr>
          </a:p>
        </p:txBody>
      </p:sp>
      <p:sp>
        <p:nvSpPr>
          <p:cNvPr id="111" name="Text Box 110"/>
          <p:cNvSpPr txBox="true"/>
          <p:nvPr/>
        </p:nvSpPr>
        <p:spPr>
          <a:xfrm>
            <a:off x="4636770" y="115538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[9:8]=01</a:t>
            </a:r>
            <a:endParaRPr lang="en-US" altLang="en-US" sz="1400" dirty="0" smtClean="0">
              <a:solidFill>
                <a:schemeClr val="tx1"/>
              </a:solidFill>
            </a:endParaRPr>
          </a:p>
          <a:p>
            <a:pPr algn="l">
              <a:lnSpc>
                <a:spcPct val="90000"/>
              </a:lnSpc>
            </a:pPr>
            <a:r>
              <a:rPr lang="en-US" altLang="en-US" sz="1400" dirty="0" smtClean="0">
                <a:solidFill>
                  <a:schemeClr val="tx1"/>
                </a:solidFill>
              </a:rPr>
              <a:t>[11:10]=11</a:t>
            </a:r>
            <a:endParaRPr lang="en-US" altLang="en-US" sz="1400" dirty="0" smtClean="0">
              <a:solidFill>
                <a:schemeClr val="tx1"/>
              </a:solidFill>
            </a:endParaRPr>
          </a:p>
          <a:p>
            <a:pPr algn="l">
              <a:lnSpc>
                <a:spcPct val="90000"/>
              </a:lnSpc>
            </a:pPr>
            <a:r>
              <a:rPr lang="en-US" altLang="en-US" sz="1400" dirty="0" smtClean="0">
                <a:solidFill>
                  <a:schemeClr val="tx1"/>
                </a:solidFill>
              </a:rPr>
              <a:t>[13:12]=00</a:t>
            </a:r>
            <a:endParaRPr lang="en-US" altLang="en-US" sz="1400" dirty="0" smtClean="0">
              <a:solidFill>
                <a:schemeClr val="tx1"/>
              </a:solidFill>
            </a:endParaRPr>
          </a:p>
          <a:p>
            <a:pPr algn="l">
              <a:lnSpc>
                <a:spcPct val="90000"/>
              </a:lnSpc>
            </a:pPr>
            <a:r>
              <a:rPr lang="en-US" altLang="en-US" sz="1400" dirty="0" smtClean="0">
                <a:solidFill>
                  <a:schemeClr val="tx1"/>
                </a:solidFill>
              </a:rPr>
              <a:t>[15:14]=01</a:t>
            </a:r>
            <a:endParaRPr lang="en-US" altLang="en-US" sz="1400" dirty="0" smtClean="0">
              <a:solidFill>
                <a:schemeClr val="tx1"/>
              </a:solidFill>
            </a:endParaRPr>
          </a:p>
        </p:txBody>
      </p:sp>
      <p:sp>
        <p:nvSpPr>
          <p:cNvPr id="114" name="Text Box 113"/>
          <p:cNvSpPr txBox="true"/>
          <p:nvPr/>
        </p:nvSpPr>
        <p:spPr>
          <a:xfrm>
            <a:off x="5530850" y="115411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[17:16]=01</a:t>
            </a:r>
            <a:endParaRPr lang="en-US" altLang="en-US" sz="1400" dirty="0" smtClean="0">
              <a:solidFill>
                <a:schemeClr val="tx1"/>
              </a:solidFill>
            </a:endParaRPr>
          </a:p>
          <a:p>
            <a:pPr algn="l">
              <a:lnSpc>
                <a:spcPct val="90000"/>
              </a:lnSpc>
            </a:pPr>
            <a:r>
              <a:rPr lang="en-US" altLang="en-US" sz="1400" dirty="0" smtClean="0">
                <a:solidFill>
                  <a:schemeClr val="tx1"/>
                </a:solidFill>
              </a:rPr>
              <a:t>[19:18]=10</a:t>
            </a:r>
            <a:endParaRPr lang="en-US" altLang="en-US" sz="1400" dirty="0" smtClean="0">
              <a:solidFill>
                <a:schemeClr val="tx1"/>
              </a:solidFill>
            </a:endParaRPr>
          </a:p>
          <a:p>
            <a:pPr algn="l">
              <a:lnSpc>
                <a:spcPct val="90000"/>
              </a:lnSpc>
            </a:pPr>
            <a:r>
              <a:rPr lang="en-US" altLang="en-US" sz="1400" dirty="0" smtClean="0">
                <a:solidFill>
                  <a:schemeClr val="tx1"/>
                </a:solidFill>
              </a:rPr>
              <a:t>[21:20]=00</a:t>
            </a:r>
            <a:endParaRPr lang="en-US" altLang="en-US" sz="1400" dirty="0" smtClean="0">
              <a:solidFill>
                <a:schemeClr val="tx1"/>
              </a:solidFill>
            </a:endParaRPr>
          </a:p>
          <a:p>
            <a:pPr algn="l">
              <a:lnSpc>
                <a:spcPct val="90000"/>
              </a:lnSpc>
            </a:pPr>
            <a:r>
              <a:rPr lang="en-US" altLang="en-US" sz="1400" dirty="0" smtClean="0">
                <a:solidFill>
                  <a:schemeClr val="tx1"/>
                </a:solidFill>
              </a:rPr>
              <a:t>[23:22]=01</a:t>
            </a:r>
            <a:endParaRPr lang="en-US" altLang="en-US" sz="1400" dirty="0" smtClean="0">
              <a:solidFill>
                <a:schemeClr val="tx1"/>
              </a:solidFill>
            </a:endParaRPr>
          </a:p>
        </p:txBody>
      </p:sp>
      <p:sp>
        <p:nvSpPr>
          <p:cNvPr id="115" name="Text Box 114"/>
          <p:cNvSpPr txBox="true"/>
          <p:nvPr/>
        </p:nvSpPr>
        <p:spPr>
          <a:xfrm>
            <a:off x="6415405" y="115411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[25:24]=10</a:t>
            </a:r>
            <a:endParaRPr lang="en-US" altLang="en-US" sz="1400" dirty="0" smtClean="0">
              <a:solidFill>
                <a:schemeClr val="tx1"/>
              </a:solidFill>
            </a:endParaRPr>
          </a:p>
          <a:p>
            <a:pPr algn="l">
              <a:lnSpc>
                <a:spcPct val="90000"/>
              </a:lnSpc>
            </a:pPr>
            <a:r>
              <a:rPr lang="en-US" altLang="en-US" sz="1400" dirty="0" smtClean="0">
                <a:solidFill>
                  <a:schemeClr val="tx1"/>
                </a:solidFill>
              </a:rPr>
              <a:t>[27:26]=01</a:t>
            </a:r>
            <a:endParaRPr lang="en-US" altLang="en-US" sz="1400" dirty="0" smtClean="0">
              <a:solidFill>
                <a:schemeClr val="tx1"/>
              </a:solidFill>
            </a:endParaRPr>
          </a:p>
          <a:p>
            <a:pPr algn="l">
              <a:lnSpc>
                <a:spcPct val="90000"/>
              </a:lnSpc>
            </a:pPr>
            <a:r>
              <a:rPr lang="en-US" altLang="en-US" sz="1400" dirty="0" smtClean="0">
                <a:solidFill>
                  <a:schemeClr val="tx1"/>
                </a:solidFill>
              </a:rPr>
              <a:t>[29:28]=10</a:t>
            </a:r>
            <a:endParaRPr lang="en-US" altLang="en-US" sz="1400" dirty="0" smtClean="0">
              <a:solidFill>
                <a:schemeClr val="tx1"/>
              </a:solidFill>
            </a:endParaRPr>
          </a:p>
          <a:p>
            <a:pPr algn="l">
              <a:lnSpc>
                <a:spcPct val="90000"/>
              </a:lnSpc>
            </a:pPr>
            <a:r>
              <a:rPr lang="en-US" altLang="en-US" sz="1400" dirty="0" smtClean="0">
                <a:solidFill>
                  <a:schemeClr val="tx1"/>
                </a:solidFill>
              </a:rPr>
              <a:t>[31:30]=01</a:t>
            </a:r>
            <a:endParaRPr lang="en-US" altLang="en-US" sz="1400" dirty="0" smtClean="0">
              <a:solidFill>
                <a:schemeClr val="tx1"/>
              </a:solidFill>
            </a:endParaRPr>
          </a:p>
        </p:txBody>
      </p:sp>
      <p:sp>
        <p:nvSpPr>
          <p:cNvPr id="116" name="Text Box 115"/>
          <p:cNvSpPr txBox="true"/>
          <p:nvPr/>
        </p:nvSpPr>
        <p:spPr>
          <a:xfrm>
            <a:off x="1216660" y="5855653"/>
            <a:ext cx="9104630" cy="86550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800" dirty="0" smtClean="0">
                <a:solidFill>
                  <a:schemeClr val="tx1"/>
                </a:solidFill>
              </a:rPr>
              <a:t>Control words for all switches should be fed into the i_cmd in the same cycle with i_valid and i_data_bus </a:t>
            </a:r>
            <a:endParaRPr lang="en-US" altLang="en-US" sz="2800" dirty="0" smtClean="0">
              <a:solidFill>
                <a:schemeClr val="tx1"/>
              </a:solidFill>
            </a:endParaRPr>
          </a:p>
        </p:txBody>
      </p:sp>
      <p:grpSp>
        <p:nvGrpSpPr>
          <p:cNvPr id="381" name="Group 380"/>
          <p:cNvGrpSpPr/>
          <p:nvPr/>
        </p:nvGrpSpPr>
        <p:grpSpPr>
          <a:xfrm>
            <a:off x="2708910" y="4821555"/>
            <a:ext cx="6120130" cy="1034415"/>
            <a:chOff x="211" y="7736"/>
            <a:chExt cx="9638" cy="1629"/>
          </a:xfrm>
        </p:grpSpPr>
        <p:sp>
          <p:nvSpPr>
            <p:cNvPr id="117"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118"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119"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122"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123"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5"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26"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27"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8"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30"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31"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Text Box 132"/>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34" name="Text Box 133"/>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Outline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Content Placeholder 4"/>
          <p:cNvSpPr>
            <a:spLocks noGrp="true"/>
          </p:cNvSpPr>
          <p:nvPr>
            <p:ph idx="1"/>
          </p:nvPr>
        </p:nvSpPr>
        <p:spPr>
          <a:xfrm>
            <a:off x="838200" y="2464435"/>
            <a:ext cx="10515600" cy="3385820"/>
          </a:xfrm>
        </p:spPr>
        <p:txBody>
          <a:bodyPr>
            <a:noAutofit/>
          </a:bodyPr>
          <a:p>
            <a:pPr algn="l">
              <a:buClrTx/>
              <a:buSzTx/>
            </a:pPr>
            <a:r>
              <a:rPr lang="en-US" altLang="en-US" sz="3200" dirty="0">
                <a:sym typeface="+mn-ea"/>
              </a:rPr>
              <a:t>Motivations</a:t>
            </a:r>
            <a:endParaRPr lang="en-US" altLang="en-US" sz="3200" dirty="0">
              <a:sym typeface="+mn-ea"/>
            </a:endParaRPr>
          </a:p>
          <a:p>
            <a:pPr algn="l">
              <a:buClrTx/>
              <a:buSzTx/>
            </a:pPr>
            <a:r>
              <a:rPr lang="en-US" altLang="en-US" sz="3200" dirty="0">
                <a:sym typeface="+mn-ea"/>
              </a:rPr>
              <a:t>Primitive Switches</a:t>
            </a:r>
            <a:endParaRPr lang="en-US" altLang="en-US" sz="3200" dirty="0">
              <a:sym typeface="+mn-ea"/>
            </a:endParaRPr>
          </a:p>
          <a:p>
            <a:pPr lvl="1" algn="l">
              <a:buClrTx/>
              <a:buSzTx/>
            </a:pPr>
            <a:r>
              <a:rPr lang="en-US" altLang="en-US" sz="3200" dirty="0">
                <a:sym typeface="+mn-ea"/>
              </a:rPr>
              <a:t>Operations</a:t>
            </a:r>
            <a:endParaRPr lang="en-US" altLang="en-US" sz="3200" dirty="0">
              <a:sym typeface="+mn-ea"/>
            </a:endParaRPr>
          </a:p>
          <a:p>
            <a:pPr lvl="1" algn="l">
              <a:buClrTx/>
              <a:buSzTx/>
            </a:pPr>
            <a:r>
              <a:rPr lang="en-US" altLang="en-US" sz="3200" dirty="0">
                <a:sym typeface="+mn-ea"/>
              </a:rPr>
              <a:t>Microarchitectures &amp; Functionalities</a:t>
            </a:r>
            <a:endParaRPr lang="en-US" altLang="en-US" sz="3200" dirty="0">
              <a:sym typeface="+mn-ea"/>
            </a:endParaRPr>
          </a:p>
          <a:p>
            <a:pPr lvl="1" algn="l">
              <a:buClrTx/>
              <a:buSzTx/>
            </a:pPr>
            <a:r>
              <a:rPr lang="en-US" altLang="en-US" sz="3200" dirty="0">
                <a:sym typeface="+mn-ea"/>
              </a:rPr>
              <a:t>Examples</a:t>
            </a:r>
            <a:endParaRPr lang="en-US" altLang="en-US" sz="2000" dirty="0">
              <a:sym typeface="+mn-ea"/>
            </a:endParaRPr>
          </a:p>
          <a:p>
            <a:pPr lvl="0"/>
            <a:r>
              <a:rPr lang="en-US" altLang="en-US" sz="3200" dirty="0">
                <a:sym typeface="+mn-ea"/>
              </a:rPr>
              <a:t>Topology</a:t>
            </a:r>
            <a:endParaRPr lang="en-US" altLang="en-US" sz="3200"/>
          </a:p>
        </p:txBody>
      </p:sp>
      <p:sp>
        <p:nvSpPr>
          <p:cNvPr id="10" name="TextBox 248"/>
          <p:cNvSpPr txBox="true"/>
          <p:nvPr/>
        </p:nvSpPr>
        <p:spPr>
          <a:xfrm>
            <a:off x="892810" y="1242060"/>
            <a:ext cx="10665460" cy="953135"/>
          </a:xfrm>
          <a:prstGeom prst="rect">
            <a:avLst/>
          </a:prstGeom>
          <a:noFill/>
        </p:spPr>
        <p:txBody>
          <a:bodyPr wrap="square" rtlCol="0">
            <a:spAutoFit/>
          </a:bodyPr>
          <a:p>
            <a:pPr indent="0" algn="ctr">
              <a:buFont typeface="Arial" panose="020B0604020202020204" pitchFamily="34" charset="0"/>
              <a:buNone/>
            </a:pPr>
            <a:r>
              <a:rPr lang="en-US" altLang="en-US" sz="2800" dirty="0">
                <a:latin typeface="Lato Black" panose="020F0A02020204030203" charset="0"/>
                <a:cs typeface="Lato Black" panose="020F0A02020204030203" charset="0"/>
              </a:rPr>
              <a:t>RTL general microswitches libraries </a:t>
            </a:r>
            <a:endParaRPr lang="en-US" altLang="en-US" sz="2800" dirty="0">
              <a:latin typeface="Lato Black" panose="020F0A02020204030203" charset="0"/>
              <a:cs typeface="Lato Black" panose="020F0A02020204030203" charset="0"/>
            </a:endParaRPr>
          </a:p>
          <a:p>
            <a:pPr indent="0" algn="ctr">
              <a:buFont typeface="Arial" panose="020B0604020202020204" pitchFamily="34" charset="0"/>
              <a:buNone/>
            </a:pPr>
            <a:r>
              <a:rPr lang="en-US" altLang="en-US" sz="2800" dirty="0">
                <a:latin typeface="Lato Black" panose="020F0A02020204030203" charset="0"/>
                <a:cs typeface="Lato Black" panose="020F0A02020204030203" charset="0"/>
              </a:rPr>
              <a:t>for topologies of </a:t>
            </a:r>
            <a:r>
              <a:rPr lang="en-US" altLang="en-US" sz="2800" dirty="0">
                <a:latin typeface="Lato Black" panose="020F0A02020204030203" charset="0"/>
                <a:cs typeface="Lato Black" panose="020F0A02020204030203" charset="0"/>
                <a:sym typeface="+mn-ea"/>
              </a:rPr>
              <a:t>various domain-specfic architecture</a:t>
            </a:r>
            <a:endParaRPr lang="en-US" altLang="en-US" sz="2800" dirty="0">
              <a:latin typeface="Lato Black" panose="020F0A02020204030203" charset="0"/>
              <a:cs typeface="Lato Black" panose="020F0A020202040302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16" name="Text Box 115"/>
          <p:cNvSpPr txBox="true"/>
          <p:nvPr/>
        </p:nvSpPr>
        <p:spPr>
          <a:xfrm>
            <a:off x="-8890" y="6468745"/>
            <a:ext cx="12209780" cy="368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000" dirty="0" smtClean="0">
                <a:solidFill>
                  <a:schemeClr val="tx1"/>
                </a:solidFill>
              </a:rPr>
              <a:t>Control words for all switches should be fed into the i_cmd in the same cycle with i_valid and i_data_bus </a:t>
            </a:r>
            <a:endParaRPr lang="en-US" altLang="en-US" sz="2000" dirty="0" smtClean="0">
              <a:solidFill>
                <a:schemeClr val="tx1"/>
              </a:solidFill>
            </a:endParaRPr>
          </a:p>
        </p:txBody>
      </p:sp>
      <p:grpSp>
        <p:nvGrpSpPr>
          <p:cNvPr id="144" name="Group 143"/>
          <p:cNvGrpSpPr/>
          <p:nvPr/>
        </p:nvGrpSpPr>
        <p:grpSpPr>
          <a:xfrm>
            <a:off x="4439285" y="1100455"/>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313" y="966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pSp>
        <p:nvGrpSpPr>
          <p:cNvPr id="381" name="Group 380"/>
          <p:cNvGrpSpPr/>
          <p:nvPr/>
        </p:nvGrpSpPr>
        <p:grpSpPr>
          <a:xfrm>
            <a:off x="235585" y="5433060"/>
            <a:ext cx="6120130" cy="1034415"/>
            <a:chOff x="211" y="7736"/>
            <a:chExt cx="9638" cy="1629"/>
          </a:xfrm>
        </p:grpSpPr>
        <p:sp>
          <p:nvSpPr>
            <p:cNvPr id="49"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50"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51"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54"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55"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58"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9"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62"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63"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Text Box 64"/>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09" name="Text Box 108"/>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38" name="Group 437"/>
          <p:cNvGrpSpPr/>
          <p:nvPr/>
        </p:nvGrpSpPr>
        <p:grpSpPr>
          <a:xfrm>
            <a:off x="6265545" y="5433060"/>
            <a:ext cx="4237355" cy="1036320"/>
            <a:chOff x="9334" y="7733"/>
            <a:chExt cx="6673" cy="1632"/>
          </a:xfrm>
        </p:grpSpPr>
        <p:sp>
          <p:nvSpPr>
            <p:cNvPr id="3" name="Rectangle 81"/>
            <p:cNvSpPr>
              <a:spLocks noChangeArrowheads="true"/>
            </p:cNvSpPr>
            <p:nvPr/>
          </p:nvSpPr>
          <p:spPr bwMode="auto">
            <a:xfrm>
              <a:off x="10829" y="7733"/>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7" name="Line 87"/>
            <p:cNvSpPr>
              <a:spLocks noChangeShapeType="true"/>
            </p:cNvSpPr>
            <p:nvPr/>
          </p:nvSpPr>
          <p:spPr bwMode="auto">
            <a:xfrm flipH="true">
              <a:off x="10856" y="7877"/>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7"/>
            <p:cNvSpPr>
              <a:spLocks noChangeShapeType="true"/>
            </p:cNvSpPr>
            <p:nvPr/>
          </p:nvSpPr>
          <p:spPr bwMode="auto">
            <a:xfrm flipH="true" flipV="true">
              <a:off x="10829" y="8009"/>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Rectangle 81"/>
            <p:cNvSpPr>
              <a:spLocks noChangeArrowheads="true"/>
            </p:cNvSpPr>
            <p:nvPr/>
          </p:nvSpPr>
          <p:spPr bwMode="auto">
            <a:xfrm>
              <a:off x="12659" y="7744"/>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8" name="Rectangle 81"/>
            <p:cNvSpPr>
              <a:spLocks noChangeArrowheads="true"/>
            </p:cNvSpPr>
            <p:nvPr/>
          </p:nvSpPr>
          <p:spPr bwMode="auto">
            <a:xfrm>
              <a:off x="14620" y="7752"/>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45" name="Line 87"/>
            <p:cNvSpPr>
              <a:spLocks noChangeShapeType="true"/>
            </p:cNvSpPr>
            <p:nvPr/>
          </p:nvSpPr>
          <p:spPr bwMode="auto">
            <a:xfrm flipH="true" flipV="true">
              <a:off x="12677" y="8031"/>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7"/>
            <p:cNvSpPr>
              <a:spLocks noChangeShapeType="true"/>
            </p:cNvSpPr>
            <p:nvPr/>
          </p:nvSpPr>
          <p:spPr bwMode="auto">
            <a:xfrm flipH="true">
              <a:off x="14657" y="7901"/>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5" name="Line 88"/>
            <p:cNvSpPr>
              <a:spLocks noChangeShapeType="true"/>
            </p:cNvSpPr>
            <p:nvPr/>
          </p:nvSpPr>
          <p:spPr bwMode="auto">
            <a:xfrm flipH="true">
              <a:off x="1052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6" name="Line 88"/>
            <p:cNvSpPr>
              <a:spLocks noChangeShapeType="true"/>
            </p:cNvSpPr>
            <p:nvPr/>
          </p:nvSpPr>
          <p:spPr bwMode="auto">
            <a:xfrm flipH="true">
              <a:off x="11458"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7" name="Line 88"/>
            <p:cNvSpPr>
              <a:spLocks noChangeShapeType="true"/>
            </p:cNvSpPr>
            <p:nvPr/>
          </p:nvSpPr>
          <p:spPr bwMode="auto">
            <a:xfrm flipH="true">
              <a:off x="11458"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8" name="Line 88"/>
            <p:cNvSpPr>
              <a:spLocks noChangeShapeType="true"/>
            </p:cNvSpPr>
            <p:nvPr/>
          </p:nvSpPr>
          <p:spPr bwMode="auto">
            <a:xfrm flipH="true">
              <a:off x="1235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9" name="Line 88"/>
            <p:cNvSpPr>
              <a:spLocks noChangeShapeType="true"/>
            </p:cNvSpPr>
            <p:nvPr/>
          </p:nvSpPr>
          <p:spPr bwMode="auto">
            <a:xfrm flipH="true">
              <a:off x="1328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0" name="Line 88"/>
            <p:cNvSpPr>
              <a:spLocks noChangeShapeType="true"/>
            </p:cNvSpPr>
            <p:nvPr/>
          </p:nvSpPr>
          <p:spPr bwMode="auto">
            <a:xfrm flipH="true">
              <a:off x="1328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1" name="Line 88"/>
            <p:cNvSpPr>
              <a:spLocks noChangeShapeType="true"/>
            </p:cNvSpPr>
            <p:nvPr/>
          </p:nvSpPr>
          <p:spPr bwMode="auto">
            <a:xfrm flipH="true">
              <a:off x="14294" y="8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2" name="Line 88"/>
            <p:cNvSpPr>
              <a:spLocks noChangeShapeType="true"/>
            </p:cNvSpPr>
            <p:nvPr/>
          </p:nvSpPr>
          <p:spPr bwMode="auto">
            <a:xfrm flipH="true">
              <a:off x="15249" y="790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0" name="Line 88"/>
            <p:cNvSpPr>
              <a:spLocks noChangeShapeType="true"/>
            </p:cNvSpPr>
            <p:nvPr/>
          </p:nvSpPr>
          <p:spPr bwMode="auto">
            <a:xfrm flipH="true">
              <a:off x="1524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6" name="Text Box 435"/>
            <p:cNvSpPr txBox="true"/>
            <p:nvPr/>
          </p:nvSpPr>
          <p:spPr>
            <a:xfrm>
              <a:off x="9334" y="8391"/>
              <a:ext cx="6027"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11              01   </a:t>
              </a:r>
              <a:r>
                <a:rPr lang="en-US" altLang="en-US" dirty="0" smtClean="0">
                  <a:solidFill>
                    <a:schemeClr val="tx1"/>
                  </a:solidFill>
                  <a:sym typeface="+mn-ea"/>
                </a:rPr>
                <a:t>          </a:t>
              </a:r>
              <a:r>
                <a:rPr lang="en-US" altLang="en-US" dirty="0" smtClean="0">
                  <a:solidFill>
                    <a:schemeClr val="tx1"/>
                  </a:solidFill>
                </a:rPr>
                <a:t>   10  </a:t>
              </a:r>
              <a:endParaRPr lang="en-US" altLang="en-US" dirty="0" smtClean="0">
                <a:solidFill>
                  <a:schemeClr val="tx1"/>
                </a:solidFill>
              </a:endParaRPr>
            </a:p>
          </p:txBody>
        </p:sp>
        <p:sp>
          <p:nvSpPr>
            <p:cNvPr id="437" name="Text Box 436"/>
            <p:cNvSpPr txBox="true"/>
            <p:nvPr/>
          </p:nvSpPr>
          <p:spPr>
            <a:xfrm>
              <a:off x="10409" y="8830"/>
              <a:ext cx="559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Multicast     LowOut       HighOut</a:t>
              </a:r>
              <a:endParaRPr lang="en-US" altLang="en-US" dirty="0" smtClean="0">
                <a:solidFill>
                  <a:schemeClr val="tx1"/>
                </a:solidFill>
              </a:endParaRPr>
            </a:p>
          </p:txBody>
        </p:sp>
      </p:grpSp>
      <p:sp>
        <p:nvSpPr>
          <p:cNvPr id="439" name="Text Box 438"/>
          <p:cNvSpPr txBox="true"/>
          <p:nvPr/>
        </p:nvSpPr>
        <p:spPr>
          <a:xfrm>
            <a:off x="624840" y="164052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i_data_bus[1*DATA_WIDTH+:DATA_WIDTH]</a:t>
            </a:r>
            <a:endParaRPr lang="en-US" altLang="en-US" sz="1400" dirty="0" smtClean="0">
              <a:solidFill>
                <a:schemeClr val="tx1"/>
              </a:solidFill>
            </a:endParaRPr>
          </a:p>
        </p:txBody>
      </p:sp>
      <p:sp>
        <p:nvSpPr>
          <p:cNvPr id="440" name="Text Box 439"/>
          <p:cNvSpPr txBox="true"/>
          <p:nvPr/>
        </p:nvSpPr>
        <p:spPr>
          <a:xfrm>
            <a:off x="636270" y="107727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i_data_bus[0*DATA_WIDTH+:DATA_WIDTH]</a:t>
            </a:r>
            <a:endParaRPr lang="en-US" altLang="en-US" sz="1400" dirty="0" smtClean="0">
              <a:solidFill>
                <a:schemeClr val="tx1"/>
              </a:solidFill>
            </a:endParaRPr>
          </a:p>
        </p:txBody>
      </p:sp>
      <p:sp>
        <p:nvSpPr>
          <p:cNvPr id="441" name="Text Box 440"/>
          <p:cNvSpPr txBox="true"/>
          <p:nvPr/>
        </p:nvSpPr>
        <p:spPr>
          <a:xfrm>
            <a:off x="624840" y="215868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i_data_bus[2*DATA_WIDTH+:DATA_WIDTH]</a:t>
            </a:r>
            <a:endParaRPr lang="en-US" altLang="en-US" sz="1400" dirty="0" smtClean="0">
              <a:solidFill>
                <a:schemeClr val="tx1"/>
              </a:solidFill>
            </a:endParaRPr>
          </a:p>
        </p:txBody>
      </p:sp>
      <p:sp>
        <p:nvSpPr>
          <p:cNvPr id="442" name="Text Box 441"/>
          <p:cNvSpPr txBox="true"/>
          <p:nvPr/>
        </p:nvSpPr>
        <p:spPr>
          <a:xfrm>
            <a:off x="624840" y="271430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i_data_bus[3*DATA_WIDTH+:DATA_WIDTH]</a:t>
            </a:r>
            <a:endParaRPr lang="en-US" altLang="en-US" sz="1400" dirty="0" smtClean="0">
              <a:solidFill>
                <a:schemeClr val="tx1"/>
              </a:solidFill>
            </a:endParaRPr>
          </a:p>
        </p:txBody>
      </p:sp>
      <p:sp>
        <p:nvSpPr>
          <p:cNvPr id="443" name="Text Box 442"/>
          <p:cNvSpPr txBox="true"/>
          <p:nvPr/>
        </p:nvSpPr>
        <p:spPr>
          <a:xfrm>
            <a:off x="624840" y="323246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i_data_bus[4*DATA_WIDTH+:DATA_WIDTH]</a:t>
            </a:r>
            <a:endParaRPr lang="en-US" altLang="en-US" sz="1400" dirty="0" smtClean="0">
              <a:solidFill>
                <a:schemeClr val="tx1"/>
              </a:solidFill>
            </a:endParaRPr>
          </a:p>
        </p:txBody>
      </p:sp>
      <p:sp>
        <p:nvSpPr>
          <p:cNvPr id="444" name="Text Box 443"/>
          <p:cNvSpPr txBox="true"/>
          <p:nvPr/>
        </p:nvSpPr>
        <p:spPr>
          <a:xfrm>
            <a:off x="624840" y="379634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i_data_bus[5*DATA_WIDTH+:DATA_WIDTH]</a:t>
            </a:r>
            <a:endParaRPr lang="en-US" altLang="en-US" sz="1400" dirty="0" smtClean="0">
              <a:solidFill>
                <a:schemeClr val="tx1"/>
              </a:solidFill>
            </a:endParaRPr>
          </a:p>
        </p:txBody>
      </p:sp>
      <p:sp>
        <p:nvSpPr>
          <p:cNvPr id="445" name="Text Box 444"/>
          <p:cNvSpPr txBox="true"/>
          <p:nvPr/>
        </p:nvSpPr>
        <p:spPr>
          <a:xfrm>
            <a:off x="624840" y="431450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i_data_bus[6*DATA_WIDTH+:DATA_WIDTH]</a:t>
            </a:r>
            <a:endParaRPr lang="en-US" altLang="en-US" sz="1400" dirty="0" smtClean="0">
              <a:solidFill>
                <a:schemeClr val="tx1"/>
              </a:solidFill>
            </a:endParaRPr>
          </a:p>
        </p:txBody>
      </p:sp>
      <p:sp>
        <p:nvSpPr>
          <p:cNvPr id="448" name="Text Box 447"/>
          <p:cNvSpPr txBox="true"/>
          <p:nvPr/>
        </p:nvSpPr>
        <p:spPr>
          <a:xfrm>
            <a:off x="624840" y="482504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i_data_bus[7*DATA_WIDTH+:DATA_WIDTH]</a:t>
            </a:r>
            <a:endParaRPr lang="en-US" altLang="en-US" sz="1400" dirty="0" smtClean="0">
              <a:solidFill>
                <a:schemeClr val="tx1"/>
              </a:solidFill>
            </a:endParaRPr>
          </a:p>
        </p:txBody>
      </p:sp>
      <p:sp>
        <p:nvSpPr>
          <p:cNvPr id="449" name="Text Box 448"/>
          <p:cNvSpPr txBox="true"/>
          <p:nvPr/>
        </p:nvSpPr>
        <p:spPr>
          <a:xfrm>
            <a:off x="7850505" y="144113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450" name="Text Box 449"/>
          <p:cNvSpPr txBox="true"/>
          <p:nvPr/>
        </p:nvSpPr>
        <p:spPr>
          <a:xfrm>
            <a:off x="7806690" y="251555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451" name="Text Box 450"/>
          <p:cNvSpPr txBox="true"/>
          <p:nvPr/>
        </p:nvSpPr>
        <p:spPr>
          <a:xfrm>
            <a:off x="7846060" y="358489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o_data_bus[2*DATA_WIDTH+:DATA_WIDTH]</a:t>
            </a:r>
            <a:endParaRPr lang="en-US" altLang="en-US" sz="1400" dirty="0" smtClean="0">
              <a:solidFill>
                <a:schemeClr val="tx1"/>
              </a:solidFill>
            </a:endParaRPr>
          </a:p>
        </p:txBody>
      </p:sp>
      <p:sp>
        <p:nvSpPr>
          <p:cNvPr id="452" name="Text Box 451"/>
          <p:cNvSpPr txBox="true"/>
          <p:nvPr/>
        </p:nvSpPr>
        <p:spPr>
          <a:xfrm>
            <a:off x="7850505" y="466629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o_data_bus[3*DATA_WIDTH+:DATA_WIDTH]</a:t>
            </a:r>
            <a:endParaRPr lang="en-US" altLang="en-US" sz="1400" dirty="0" smtClean="0">
              <a:solidFill>
                <a:schemeClr val="tx1"/>
              </a:solidFill>
            </a:endParaRPr>
          </a:p>
        </p:txBody>
      </p:sp>
      <p:grpSp>
        <p:nvGrpSpPr>
          <p:cNvPr id="457" name="Group 456"/>
          <p:cNvGrpSpPr/>
          <p:nvPr/>
        </p:nvGrpSpPr>
        <p:grpSpPr>
          <a:xfrm>
            <a:off x="5510530" y="3915410"/>
            <a:ext cx="427990" cy="167005"/>
            <a:chOff x="8988" y="8507"/>
            <a:chExt cx="674" cy="263"/>
          </a:xfrm>
        </p:grpSpPr>
        <p:sp>
          <p:nvSpPr>
            <p:cNvPr id="455"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56"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59" name="Group 458"/>
          <p:cNvGrpSpPr/>
          <p:nvPr/>
        </p:nvGrpSpPr>
        <p:grpSpPr>
          <a:xfrm>
            <a:off x="4676140" y="4985385"/>
            <a:ext cx="1255395" cy="167005"/>
            <a:chOff x="7685" y="8507"/>
            <a:chExt cx="1977" cy="263"/>
          </a:xfrm>
        </p:grpSpPr>
        <p:sp>
          <p:nvSpPr>
            <p:cNvPr id="460"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1"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7"/>
            <p:cNvSpPr>
              <a:spLocks noChangeShapeType="true"/>
            </p:cNvSpPr>
            <p:nvPr/>
          </p:nvSpPr>
          <p:spPr bwMode="auto">
            <a:xfrm flipH="true" flipV="true">
              <a:off x="7685"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3" name="Group 462"/>
          <p:cNvGrpSpPr/>
          <p:nvPr/>
        </p:nvGrpSpPr>
        <p:grpSpPr>
          <a:xfrm>
            <a:off x="5511165" y="3379470"/>
            <a:ext cx="427990" cy="167005"/>
            <a:chOff x="8988" y="8507"/>
            <a:chExt cx="674" cy="263"/>
          </a:xfrm>
        </p:grpSpPr>
        <p:sp>
          <p:nvSpPr>
            <p:cNvPr id="464"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5"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6" name="Group 465"/>
          <p:cNvGrpSpPr/>
          <p:nvPr/>
        </p:nvGrpSpPr>
        <p:grpSpPr>
          <a:xfrm>
            <a:off x="5516245" y="2279650"/>
            <a:ext cx="427990" cy="167005"/>
            <a:chOff x="8988" y="8507"/>
            <a:chExt cx="674" cy="263"/>
          </a:xfrm>
        </p:grpSpPr>
        <p:sp>
          <p:nvSpPr>
            <p:cNvPr id="467"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8"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69" name="Line 87"/>
          <p:cNvSpPr>
            <a:spLocks noChangeShapeType="true"/>
          </p:cNvSpPr>
          <p:nvPr/>
        </p:nvSpPr>
        <p:spPr bwMode="auto">
          <a:xfrm flipH="true" flipV="true">
            <a:off x="5511800" y="4610100"/>
            <a:ext cx="438785" cy="762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0" name="Line 87"/>
          <p:cNvSpPr>
            <a:spLocks noChangeShapeType="true"/>
          </p:cNvSpPr>
          <p:nvPr/>
        </p:nvSpPr>
        <p:spPr bwMode="auto">
          <a:xfrm flipH="true">
            <a:off x="5511165" y="4416425"/>
            <a:ext cx="438785" cy="18161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1" name="Line 87"/>
          <p:cNvSpPr>
            <a:spLocks noChangeShapeType="true"/>
          </p:cNvSpPr>
          <p:nvPr/>
        </p:nvSpPr>
        <p:spPr bwMode="auto">
          <a:xfrm flipH="true" flipV="true">
            <a:off x="5511165" y="2837180"/>
            <a:ext cx="452755" cy="16764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2" name="Line 87"/>
          <p:cNvSpPr>
            <a:spLocks noChangeShapeType="true"/>
          </p:cNvSpPr>
          <p:nvPr/>
        </p:nvSpPr>
        <p:spPr bwMode="auto">
          <a:xfrm flipH="true" flipV="true">
            <a:off x="5525135" y="2831465"/>
            <a:ext cx="438150" cy="635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3" name="Line 87"/>
          <p:cNvSpPr>
            <a:spLocks noChangeShapeType="true"/>
          </p:cNvSpPr>
          <p:nvPr/>
        </p:nvSpPr>
        <p:spPr bwMode="auto">
          <a:xfrm flipH="true">
            <a:off x="5521325" y="192468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4" name="Line 87"/>
          <p:cNvSpPr>
            <a:spLocks noChangeShapeType="true"/>
          </p:cNvSpPr>
          <p:nvPr/>
        </p:nvSpPr>
        <p:spPr bwMode="auto">
          <a:xfrm flipH="true">
            <a:off x="5505450" y="1774190"/>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5" name="Line 87"/>
          <p:cNvSpPr>
            <a:spLocks noChangeShapeType="true"/>
          </p:cNvSpPr>
          <p:nvPr/>
        </p:nvSpPr>
        <p:spPr bwMode="auto">
          <a:xfrm flipH="true">
            <a:off x="5521325" y="139763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7"/>
          <p:cNvSpPr>
            <a:spLocks noChangeShapeType="true"/>
          </p:cNvSpPr>
          <p:nvPr/>
        </p:nvSpPr>
        <p:spPr bwMode="auto">
          <a:xfrm flipH="true">
            <a:off x="5525135" y="121729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7"/>
          <p:cNvSpPr>
            <a:spLocks noChangeShapeType="true"/>
          </p:cNvSpPr>
          <p:nvPr/>
        </p:nvSpPr>
        <p:spPr bwMode="auto">
          <a:xfrm flipH="true" flipV="true">
            <a:off x="4671695" y="498729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7"/>
          <p:cNvSpPr>
            <a:spLocks noChangeShapeType="true"/>
          </p:cNvSpPr>
          <p:nvPr/>
        </p:nvSpPr>
        <p:spPr bwMode="auto">
          <a:xfrm flipH="true" flipV="true">
            <a:off x="4671695" y="446722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flipV="true">
            <a:off x="4643755" y="394208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7"/>
          <p:cNvSpPr>
            <a:spLocks noChangeShapeType="true"/>
          </p:cNvSpPr>
          <p:nvPr/>
        </p:nvSpPr>
        <p:spPr bwMode="auto">
          <a:xfrm flipH="true" flipV="true">
            <a:off x="4631690" y="341630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7"/>
          <p:cNvSpPr>
            <a:spLocks noChangeShapeType="true"/>
          </p:cNvSpPr>
          <p:nvPr/>
        </p:nvSpPr>
        <p:spPr bwMode="auto">
          <a:xfrm flipH="true" flipV="true">
            <a:off x="4663440" y="283083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3" name="Line 87"/>
          <p:cNvSpPr>
            <a:spLocks noChangeShapeType="true"/>
          </p:cNvSpPr>
          <p:nvPr/>
        </p:nvSpPr>
        <p:spPr bwMode="auto">
          <a:xfrm flipH="true" flipV="true">
            <a:off x="4659630" y="231203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4" name="Line 87"/>
          <p:cNvSpPr>
            <a:spLocks noChangeShapeType="true"/>
          </p:cNvSpPr>
          <p:nvPr/>
        </p:nvSpPr>
        <p:spPr bwMode="auto">
          <a:xfrm flipH="true" flipV="true">
            <a:off x="4659630" y="178117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87"/>
          <p:cNvSpPr>
            <a:spLocks noChangeShapeType="true"/>
          </p:cNvSpPr>
          <p:nvPr/>
        </p:nvSpPr>
        <p:spPr bwMode="auto">
          <a:xfrm flipH="true" flipV="true">
            <a:off x="4654550" y="125412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7" name="Line 87"/>
          <p:cNvSpPr>
            <a:spLocks noChangeShapeType="true"/>
          </p:cNvSpPr>
          <p:nvPr/>
        </p:nvSpPr>
        <p:spPr bwMode="auto">
          <a:xfrm flipH="true" flipV="true">
            <a:off x="4688205" y="2837815"/>
            <a:ext cx="422910" cy="1670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16" name="Text Box 115"/>
          <p:cNvSpPr txBox="true"/>
          <p:nvPr/>
        </p:nvSpPr>
        <p:spPr>
          <a:xfrm>
            <a:off x="-8890" y="6468745"/>
            <a:ext cx="12209780" cy="368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000" dirty="0" smtClean="0">
                <a:solidFill>
                  <a:schemeClr val="tx1"/>
                </a:solidFill>
              </a:rPr>
              <a:t>Control words for all switches should be fed into the i_cmd in the same cycle with i_valid and i_data_bus </a:t>
            </a:r>
            <a:endParaRPr lang="en-US" altLang="en-US" sz="2000" dirty="0" smtClean="0">
              <a:solidFill>
                <a:schemeClr val="tx1"/>
              </a:solidFill>
            </a:endParaRPr>
          </a:p>
        </p:txBody>
      </p:sp>
      <p:grpSp>
        <p:nvGrpSpPr>
          <p:cNvPr id="144" name="Group 143"/>
          <p:cNvGrpSpPr/>
          <p:nvPr/>
        </p:nvGrpSpPr>
        <p:grpSpPr>
          <a:xfrm>
            <a:off x="4439285" y="1100455"/>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313" y="966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pSp>
        <p:nvGrpSpPr>
          <p:cNvPr id="381" name="Group 380"/>
          <p:cNvGrpSpPr/>
          <p:nvPr/>
        </p:nvGrpSpPr>
        <p:grpSpPr>
          <a:xfrm>
            <a:off x="235585" y="5433060"/>
            <a:ext cx="6120130" cy="1034415"/>
            <a:chOff x="211" y="7736"/>
            <a:chExt cx="9638" cy="1629"/>
          </a:xfrm>
        </p:grpSpPr>
        <p:sp>
          <p:nvSpPr>
            <p:cNvPr id="49"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50"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51"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54"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55"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58"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9"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62"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63"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Text Box 64"/>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09" name="Text Box 108"/>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38" name="Group 437"/>
          <p:cNvGrpSpPr/>
          <p:nvPr/>
        </p:nvGrpSpPr>
        <p:grpSpPr>
          <a:xfrm>
            <a:off x="6265545" y="5433060"/>
            <a:ext cx="4237355" cy="1036320"/>
            <a:chOff x="9334" y="7733"/>
            <a:chExt cx="6673" cy="1632"/>
          </a:xfrm>
        </p:grpSpPr>
        <p:sp>
          <p:nvSpPr>
            <p:cNvPr id="3" name="Rectangle 81"/>
            <p:cNvSpPr>
              <a:spLocks noChangeArrowheads="true"/>
            </p:cNvSpPr>
            <p:nvPr/>
          </p:nvSpPr>
          <p:spPr bwMode="auto">
            <a:xfrm>
              <a:off x="10829" y="7733"/>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7" name="Line 87"/>
            <p:cNvSpPr>
              <a:spLocks noChangeShapeType="true"/>
            </p:cNvSpPr>
            <p:nvPr/>
          </p:nvSpPr>
          <p:spPr bwMode="auto">
            <a:xfrm flipH="true">
              <a:off x="10856" y="7877"/>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7"/>
            <p:cNvSpPr>
              <a:spLocks noChangeShapeType="true"/>
            </p:cNvSpPr>
            <p:nvPr/>
          </p:nvSpPr>
          <p:spPr bwMode="auto">
            <a:xfrm flipH="true" flipV="true">
              <a:off x="10829" y="8009"/>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Rectangle 81"/>
            <p:cNvSpPr>
              <a:spLocks noChangeArrowheads="true"/>
            </p:cNvSpPr>
            <p:nvPr/>
          </p:nvSpPr>
          <p:spPr bwMode="auto">
            <a:xfrm>
              <a:off x="12659" y="7744"/>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8" name="Rectangle 81"/>
            <p:cNvSpPr>
              <a:spLocks noChangeArrowheads="true"/>
            </p:cNvSpPr>
            <p:nvPr/>
          </p:nvSpPr>
          <p:spPr bwMode="auto">
            <a:xfrm>
              <a:off x="14620" y="7752"/>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45" name="Line 87"/>
            <p:cNvSpPr>
              <a:spLocks noChangeShapeType="true"/>
            </p:cNvSpPr>
            <p:nvPr/>
          </p:nvSpPr>
          <p:spPr bwMode="auto">
            <a:xfrm flipH="true" flipV="true">
              <a:off x="12677" y="8031"/>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7"/>
            <p:cNvSpPr>
              <a:spLocks noChangeShapeType="true"/>
            </p:cNvSpPr>
            <p:nvPr/>
          </p:nvSpPr>
          <p:spPr bwMode="auto">
            <a:xfrm flipH="true">
              <a:off x="14657" y="7901"/>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5" name="Line 88"/>
            <p:cNvSpPr>
              <a:spLocks noChangeShapeType="true"/>
            </p:cNvSpPr>
            <p:nvPr/>
          </p:nvSpPr>
          <p:spPr bwMode="auto">
            <a:xfrm flipH="true">
              <a:off x="1052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6" name="Line 88"/>
            <p:cNvSpPr>
              <a:spLocks noChangeShapeType="true"/>
            </p:cNvSpPr>
            <p:nvPr/>
          </p:nvSpPr>
          <p:spPr bwMode="auto">
            <a:xfrm flipH="true">
              <a:off x="11458"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7" name="Line 88"/>
            <p:cNvSpPr>
              <a:spLocks noChangeShapeType="true"/>
            </p:cNvSpPr>
            <p:nvPr/>
          </p:nvSpPr>
          <p:spPr bwMode="auto">
            <a:xfrm flipH="true">
              <a:off x="11458"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8" name="Line 88"/>
            <p:cNvSpPr>
              <a:spLocks noChangeShapeType="true"/>
            </p:cNvSpPr>
            <p:nvPr/>
          </p:nvSpPr>
          <p:spPr bwMode="auto">
            <a:xfrm flipH="true">
              <a:off x="1235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9" name="Line 88"/>
            <p:cNvSpPr>
              <a:spLocks noChangeShapeType="true"/>
            </p:cNvSpPr>
            <p:nvPr/>
          </p:nvSpPr>
          <p:spPr bwMode="auto">
            <a:xfrm flipH="true">
              <a:off x="1328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0" name="Line 88"/>
            <p:cNvSpPr>
              <a:spLocks noChangeShapeType="true"/>
            </p:cNvSpPr>
            <p:nvPr/>
          </p:nvSpPr>
          <p:spPr bwMode="auto">
            <a:xfrm flipH="true">
              <a:off x="1328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1" name="Line 88"/>
            <p:cNvSpPr>
              <a:spLocks noChangeShapeType="true"/>
            </p:cNvSpPr>
            <p:nvPr/>
          </p:nvSpPr>
          <p:spPr bwMode="auto">
            <a:xfrm flipH="true">
              <a:off x="14294" y="8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2" name="Line 88"/>
            <p:cNvSpPr>
              <a:spLocks noChangeShapeType="true"/>
            </p:cNvSpPr>
            <p:nvPr/>
          </p:nvSpPr>
          <p:spPr bwMode="auto">
            <a:xfrm flipH="true">
              <a:off x="15249" y="790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0" name="Line 88"/>
            <p:cNvSpPr>
              <a:spLocks noChangeShapeType="true"/>
            </p:cNvSpPr>
            <p:nvPr/>
          </p:nvSpPr>
          <p:spPr bwMode="auto">
            <a:xfrm flipH="true">
              <a:off x="1524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6" name="Text Box 435"/>
            <p:cNvSpPr txBox="true"/>
            <p:nvPr/>
          </p:nvSpPr>
          <p:spPr>
            <a:xfrm>
              <a:off x="9334" y="8391"/>
              <a:ext cx="6027"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11              01   </a:t>
              </a:r>
              <a:r>
                <a:rPr lang="en-US" altLang="en-US" dirty="0" smtClean="0">
                  <a:solidFill>
                    <a:schemeClr val="tx1"/>
                  </a:solidFill>
                  <a:sym typeface="+mn-ea"/>
                </a:rPr>
                <a:t>          </a:t>
              </a:r>
              <a:r>
                <a:rPr lang="en-US" altLang="en-US" dirty="0" smtClean="0">
                  <a:solidFill>
                    <a:schemeClr val="tx1"/>
                  </a:solidFill>
                </a:rPr>
                <a:t>   10  </a:t>
              </a:r>
              <a:endParaRPr lang="en-US" altLang="en-US" dirty="0" smtClean="0">
                <a:solidFill>
                  <a:schemeClr val="tx1"/>
                </a:solidFill>
              </a:endParaRPr>
            </a:p>
          </p:txBody>
        </p:sp>
        <p:sp>
          <p:nvSpPr>
            <p:cNvPr id="437" name="Text Box 436"/>
            <p:cNvSpPr txBox="true"/>
            <p:nvPr/>
          </p:nvSpPr>
          <p:spPr>
            <a:xfrm>
              <a:off x="10409" y="8830"/>
              <a:ext cx="559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Multicast     LowOut       HighOut</a:t>
              </a:r>
              <a:endParaRPr lang="en-US" altLang="en-US" dirty="0" smtClean="0">
                <a:solidFill>
                  <a:schemeClr val="tx1"/>
                </a:solidFill>
              </a:endParaRPr>
            </a:p>
          </p:txBody>
        </p:sp>
      </p:grpSp>
      <p:sp>
        <p:nvSpPr>
          <p:cNvPr id="449" name="Text Box 448"/>
          <p:cNvSpPr txBox="true"/>
          <p:nvPr/>
        </p:nvSpPr>
        <p:spPr>
          <a:xfrm>
            <a:off x="7850505" y="144113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450" name="Text Box 449"/>
          <p:cNvSpPr txBox="true"/>
          <p:nvPr/>
        </p:nvSpPr>
        <p:spPr>
          <a:xfrm>
            <a:off x="7806690" y="251555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451" name="Text Box 450"/>
          <p:cNvSpPr txBox="true"/>
          <p:nvPr/>
        </p:nvSpPr>
        <p:spPr>
          <a:xfrm>
            <a:off x="7846060" y="358489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o_data_bus[2*DATA_WIDTH+:DATA_WIDTH]</a:t>
            </a:r>
            <a:endParaRPr lang="en-US" altLang="en-US" sz="1400" dirty="0" smtClean="0">
              <a:solidFill>
                <a:schemeClr val="tx1"/>
              </a:solidFill>
            </a:endParaRPr>
          </a:p>
        </p:txBody>
      </p:sp>
      <p:sp>
        <p:nvSpPr>
          <p:cNvPr id="452" name="Text Box 451"/>
          <p:cNvSpPr txBox="true"/>
          <p:nvPr/>
        </p:nvSpPr>
        <p:spPr>
          <a:xfrm>
            <a:off x="7850505" y="466629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o_data_bus[3*DATA_WIDTH+:DATA_WIDTH]</a:t>
            </a:r>
            <a:endParaRPr lang="en-US" altLang="en-US" sz="1400" dirty="0" smtClean="0">
              <a:solidFill>
                <a:schemeClr val="tx1"/>
              </a:solidFill>
            </a:endParaRPr>
          </a:p>
        </p:txBody>
      </p:sp>
      <p:grpSp>
        <p:nvGrpSpPr>
          <p:cNvPr id="457" name="Group 456"/>
          <p:cNvGrpSpPr/>
          <p:nvPr/>
        </p:nvGrpSpPr>
        <p:grpSpPr>
          <a:xfrm>
            <a:off x="5510530" y="3915410"/>
            <a:ext cx="427990" cy="167005"/>
            <a:chOff x="8988" y="8507"/>
            <a:chExt cx="674" cy="263"/>
          </a:xfrm>
        </p:grpSpPr>
        <p:sp>
          <p:nvSpPr>
            <p:cNvPr id="455"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56"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59" name="Group 458"/>
          <p:cNvGrpSpPr/>
          <p:nvPr/>
        </p:nvGrpSpPr>
        <p:grpSpPr>
          <a:xfrm>
            <a:off x="4676140" y="4985385"/>
            <a:ext cx="1255395" cy="167005"/>
            <a:chOff x="7685" y="8507"/>
            <a:chExt cx="1977" cy="263"/>
          </a:xfrm>
        </p:grpSpPr>
        <p:sp>
          <p:nvSpPr>
            <p:cNvPr id="460"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1"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7"/>
            <p:cNvSpPr>
              <a:spLocks noChangeShapeType="true"/>
            </p:cNvSpPr>
            <p:nvPr/>
          </p:nvSpPr>
          <p:spPr bwMode="auto">
            <a:xfrm flipH="true" flipV="true">
              <a:off x="7685"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3" name="Group 462"/>
          <p:cNvGrpSpPr/>
          <p:nvPr/>
        </p:nvGrpSpPr>
        <p:grpSpPr>
          <a:xfrm>
            <a:off x="5511165" y="3379470"/>
            <a:ext cx="427990" cy="167005"/>
            <a:chOff x="8988" y="8507"/>
            <a:chExt cx="674" cy="263"/>
          </a:xfrm>
        </p:grpSpPr>
        <p:sp>
          <p:nvSpPr>
            <p:cNvPr id="464"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5"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6" name="Group 465"/>
          <p:cNvGrpSpPr/>
          <p:nvPr/>
        </p:nvGrpSpPr>
        <p:grpSpPr>
          <a:xfrm>
            <a:off x="5516245" y="2279650"/>
            <a:ext cx="427990" cy="167005"/>
            <a:chOff x="8988" y="8507"/>
            <a:chExt cx="674" cy="263"/>
          </a:xfrm>
        </p:grpSpPr>
        <p:sp>
          <p:nvSpPr>
            <p:cNvPr id="467"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8"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69" name="Line 87"/>
          <p:cNvSpPr>
            <a:spLocks noChangeShapeType="true"/>
          </p:cNvSpPr>
          <p:nvPr/>
        </p:nvSpPr>
        <p:spPr bwMode="auto">
          <a:xfrm flipH="true" flipV="true">
            <a:off x="5511800" y="4610100"/>
            <a:ext cx="438785" cy="762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0" name="Line 87"/>
          <p:cNvSpPr>
            <a:spLocks noChangeShapeType="true"/>
          </p:cNvSpPr>
          <p:nvPr/>
        </p:nvSpPr>
        <p:spPr bwMode="auto">
          <a:xfrm flipH="true">
            <a:off x="5511165" y="4416425"/>
            <a:ext cx="438785" cy="18161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1" name="Line 87"/>
          <p:cNvSpPr>
            <a:spLocks noChangeShapeType="true"/>
          </p:cNvSpPr>
          <p:nvPr/>
        </p:nvSpPr>
        <p:spPr bwMode="auto">
          <a:xfrm flipH="true" flipV="true">
            <a:off x="5511165" y="2837180"/>
            <a:ext cx="452755" cy="16764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2" name="Line 87"/>
          <p:cNvSpPr>
            <a:spLocks noChangeShapeType="true"/>
          </p:cNvSpPr>
          <p:nvPr/>
        </p:nvSpPr>
        <p:spPr bwMode="auto">
          <a:xfrm flipH="true" flipV="true">
            <a:off x="5525135" y="2831465"/>
            <a:ext cx="438150" cy="635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3" name="Line 87"/>
          <p:cNvSpPr>
            <a:spLocks noChangeShapeType="true"/>
          </p:cNvSpPr>
          <p:nvPr/>
        </p:nvSpPr>
        <p:spPr bwMode="auto">
          <a:xfrm flipH="true">
            <a:off x="5521325" y="192468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4" name="Line 87"/>
          <p:cNvSpPr>
            <a:spLocks noChangeShapeType="true"/>
          </p:cNvSpPr>
          <p:nvPr/>
        </p:nvSpPr>
        <p:spPr bwMode="auto">
          <a:xfrm flipH="true">
            <a:off x="5505450" y="1774190"/>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5" name="Line 87"/>
          <p:cNvSpPr>
            <a:spLocks noChangeShapeType="true"/>
          </p:cNvSpPr>
          <p:nvPr/>
        </p:nvSpPr>
        <p:spPr bwMode="auto">
          <a:xfrm flipH="true">
            <a:off x="5521325" y="139763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7"/>
          <p:cNvSpPr>
            <a:spLocks noChangeShapeType="true"/>
          </p:cNvSpPr>
          <p:nvPr/>
        </p:nvSpPr>
        <p:spPr bwMode="auto">
          <a:xfrm flipH="true">
            <a:off x="5525135" y="121729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7"/>
          <p:cNvSpPr>
            <a:spLocks noChangeShapeType="true"/>
          </p:cNvSpPr>
          <p:nvPr/>
        </p:nvSpPr>
        <p:spPr bwMode="auto">
          <a:xfrm flipH="true" flipV="true">
            <a:off x="4671695" y="498729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7"/>
          <p:cNvSpPr>
            <a:spLocks noChangeShapeType="true"/>
          </p:cNvSpPr>
          <p:nvPr/>
        </p:nvSpPr>
        <p:spPr bwMode="auto">
          <a:xfrm flipH="true" flipV="true">
            <a:off x="4671695" y="446722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flipV="true">
            <a:off x="4643755" y="394208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7"/>
          <p:cNvSpPr>
            <a:spLocks noChangeShapeType="true"/>
          </p:cNvSpPr>
          <p:nvPr/>
        </p:nvSpPr>
        <p:spPr bwMode="auto">
          <a:xfrm flipH="true" flipV="true">
            <a:off x="4631690" y="341630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7"/>
          <p:cNvSpPr>
            <a:spLocks noChangeShapeType="true"/>
          </p:cNvSpPr>
          <p:nvPr/>
        </p:nvSpPr>
        <p:spPr bwMode="auto">
          <a:xfrm flipH="true" flipV="true">
            <a:off x="4663440" y="283083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3" name="Line 87"/>
          <p:cNvSpPr>
            <a:spLocks noChangeShapeType="true"/>
          </p:cNvSpPr>
          <p:nvPr/>
        </p:nvSpPr>
        <p:spPr bwMode="auto">
          <a:xfrm flipH="true" flipV="true">
            <a:off x="4659630" y="231203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4" name="Line 87"/>
          <p:cNvSpPr>
            <a:spLocks noChangeShapeType="true"/>
          </p:cNvSpPr>
          <p:nvPr/>
        </p:nvSpPr>
        <p:spPr bwMode="auto">
          <a:xfrm flipH="true" flipV="true">
            <a:off x="4659630" y="178117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87"/>
          <p:cNvSpPr>
            <a:spLocks noChangeShapeType="true"/>
          </p:cNvSpPr>
          <p:nvPr/>
        </p:nvSpPr>
        <p:spPr bwMode="auto">
          <a:xfrm flipH="true" flipV="true">
            <a:off x="4654550" y="125412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7" name="Line 87"/>
          <p:cNvSpPr>
            <a:spLocks noChangeShapeType="true"/>
          </p:cNvSpPr>
          <p:nvPr/>
        </p:nvSpPr>
        <p:spPr bwMode="auto">
          <a:xfrm flipH="true" flipV="true">
            <a:off x="4688205" y="2837815"/>
            <a:ext cx="422910" cy="1670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 name="Text Box 4"/>
          <p:cNvSpPr txBox="true"/>
          <p:nvPr/>
        </p:nvSpPr>
        <p:spPr>
          <a:xfrm>
            <a:off x="1606550" y="936625"/>
            <a:ext cx="1116965" cy="4545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[3:2]=01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[5:4]=10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[7:6]=11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[9:8]=01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[11:10]=01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[13:12]=10</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[15:14]=11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p:txBody>
      </p:sp>
      <p:sp>
        <p:nvSpPr>
          <p:cNvPr id="6" name="Text Box 5"/>
          <p:cNvSpPr txBox="true"/>
          <p:nvPr/>
        </p:nvSpPr>
        <p:spPr>
          <a:xfrm>
            <a:off x="3145790" y="937260"/>
            <a:ext cx="1116965" cy="4545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[17:16]=10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[19:18]=10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[21:20]=01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[23:22]=00</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[25:24]=01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[27:26]=01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[29:28]=11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[31:30]=01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true"/>
          </p:cNvPicPr>
          <p:nvPr/>
        </p:nvPicPr>
        <p:blipFill>
          <a:blip r:embed="rId1"/>
          <a:stretch>
            <a:fillRect/>
          </a:stretch>
        </p:blipFill>
        <p:spPr>
          <a:xfrm>
            <a:off x="579755" y="3021965"/>
            <a:ext cx="4629785" cy="2221230"/>
          </a:xfrm>
          <a:prstGeom prst="rect">
            <a:avLst/>
          </a:prstGeom>
        </p:spPr>
      </p:pic>
      <p:pic>
        <p:nvPicPr>
          <p:cNvPr id="7" name="Picture 6"/>
          <p:cNvPicPr>
            <a:picLocks noChangeAspect="true"/>
          </p:cNvPicPr>
          <p:nvPr/>
        </p:nvPicPr>
        <p:blipFill>
          <a:blip r:embed="rId2"/>
          <a:stretch>
            <a:fillRect/>
          </a:stretch>
        </p:blipFill>
        <p:spPr>
          <a:xfrm>
            <a:off x="5956935" y="3024505"/>
            <a:ext cx="3414395" cy="2219325"/>
          </a:xfrm>
          <a:prstGeom prst="rect">
            <a:avLst/>
          </a:prstGeom>
        </p:spPr>
      </p:pic>
      <p:cxnSp>
        <p:nvCxnSpPr>
          <p:cNvPr id="8" name="Straight Connector 7"/>
          <p:cNvCxnSpPr/>
          <p:nvPr/>
        </p:nvCxnSpPr>
        <p:spPr>
          <a:xfrm>
            <a:off x="5956935" y="4113530"/>
            <a:ext cx="3181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true"/>
          </p:cNvPicPr>
          <p:nvPr/>
        </p:nvPicPr>
        <p:blipFill>
          <a:blip r:embed="rId3"/>
          <a:stretch>
            <a:fillRect/>
          </a:stretch>
        </p:blipFill>
        <p:spPr>
          <a:xfrm>
            <a:off x="9878695" y="3115945"/>
            <a:ext cx="1284605" cy="2032000"/>
          </a:xfrm>
          <a:prstGeom prst="rect">
            <a:avLst/>
          </a:prstGeom>
        </p:spPr>
      </p:pic>
      <p:cxnSp>
        <p:nvCxnSpPr>
          <p:cNvPr id="11" name="Curved Connector 10"/>
          <p:cNvCxnSpPr>
            <a:stCxn id="6" idx="0"/>
            <a:endCxn id="7" idx="0"/>
          </p:cNvCxnSpPr>
          <p:nvPr/>
        </p:nvCxnSpPr>
        <p:spPr>
          <a:xfrm rot="16200000" flipH="true">
            <a:off x="5278438" y="638493"/>
            <a:ext cx="2540" cy="4769485"/>
          </a:xfrm>
          <a:prstGeom prst="curvedConnector3">
            <a:avLst>
              <a:gd name="adj1" fmla="val -938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5400000" flipV="true">
            <a:off x="5279390" y="2779395"/>
            <a:ext cx="635" cy="4769485"/>
          </a:xfrm>
          <a:prstGeom prst="curvedConnector3">
            <a:avLst>
              <a:gd name="adj1" fmla="val 37600000"/>
            </a:avLst>
          </a:prstGeom>
          <a:ln>
            <a:solidFill>
              <a:srgbClr val="FF0000"/>
            </a:solidFill>
            <a:tailEnd type="arrow" w="med" len="med"/>
          </a:ln>
        </p:spPr>
        <p:style>
          <a:lnRef idx="1">
            <a:schemeClr val="accent3"/>
          </a:lnRef>
          <a:fillRef idx="0">
            <a:schemeClr val="accent3"/>
          </a:fillRef>
          <a:effectRef idx="0">
            <a:schemeClr val="accent3"/>
          </a:effectRef>
          <a:fontRef idx="minor">
            <a:schemeClr val="tx1"/>
          </a:fontRef>
        </p:style>
      </p:cxnSp>
      <p:sp>
        <p:nvSpPr>
          <p:cNvPr id="2" name="Title 1"/>
          <p:cNvSpPr>
            <a:spLocks noGrp="true"/>
          </p:cNvSpPr>
          <p:nvPr>
            <p:ph type="title"/>
          </p:nvPr>
        </p:nvSpPr>
        <p:spPr/>
        <p:txBody>
          <a:bodyPr/>
          <a:p>
            <a:r>
              <a:rPr lang="en-US" altLang="en-US"/>
              <a:t>BENES controller Unicast</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2" name="Content Placeholder 11"/>
          <p:cNvSpPr>
            <a:spLocks noGrp="true"/>
          </p:cNvSpPr>
          <p:nvPr>
            <p:ph idx="1"/>
          </p:nvPr>
        </p:nvSpPr>
        <p:spPr>
          <a:xfrm>
            <a:off x="647700" y="1705610"/>
            <a:ext cx="11398250" cy="4808855"/>
          </a:xfrm>
        </p:spPr>
        <p:txBody>
          <a:bodyPr/>
          <a:p>
            <a:r>
              <a:rPr lang="en-US" altLang="en-US"/>
              <a:t>Algorithm Idea:</a:t>
            </a:r>
            <a:endParaRPr lang="en-US" altLang="en-US"/>
          </a:p>
          <a:p>
            <a:pPr lvl="1"/>
            <a:r>
              <a:rPr lang="en-US" altLang="en-US"/>
              <a:t>BENES is recursively constructed -- 2 smaller-input BENES make a larger BENES</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BENES Controller </a:t>
            </a:r>
            <a:r>
              <a:rPr lang="en-US" altLang="en-US">
                <a:sym typeface="+mn-ea"/>
              </a:rPr>
              <a:t>Unicast</a:t>
            </a:r>
            <a:endParaRPr lang="en-US" altLang="en-US"/>
          </a:p>
        </p:txBody>
      </p:sp>
      <p:sp>
        <p:nvSpPr>
          <p:cNvPr id="3" name="Content Placeholder 2"/>
          <p:cNvSpPr>
            <a:spLocks noGrp="true"/>
          </p:cNvSpPr>
          <p:nvPr>
            <p:ph idx="1"/>
          </p:nvPr>
        </p:nvSpPr>
        <p:spPr>
          <a:xfrm>
            <a:off x="664845" y="1014730"/>
            <a:ext cx="10862310" cy="5634990"/>
          </a:xfrm>
        </p:spPr>
        <p:txBody>
          <a:bodyPr/>
          <a:p>
            <a:r>
              <a:rPr lang="en-US" altLang="en-US"/>
              <a:t>Algorithm Idea:</a:t>
            </a:r>
            <a:endParaRPr lang="en-US" altLang="en-US"/>
          </a:p>
          <a:p>
            <a:pPr lvl="1"/>
            <a:r>
              <a:rPr lang="en-US" altLang="en-US"/>
              <a:t>BENES is recursively constructed -- 2 smaller-input BENES make a larger BENES</a:t>
            </a:r>
            <a:endParaRPr lang="en-US" altLang="en-US"/>
          </a:p>
          <a:p>
            <a:pPr lvl="0"/>
            <a:r>
              <a:rPr lang="en-US" altLang="en-US"/>
              <a:t>So we could iteratively generate configurations from the most outer stage into the inner stage.</a:t>
            </a:r>
            <a:endParaRPr lang="en-US" altLang="en-US"/>
          </a:p>
          <a:p>
            <a:pPr lvl="1"/>
            <a:r>
              <a:rPr lang="en-US" altLang="en-US"/>
              <a:t>Step 1: Randomly pick 1 switch whose control has NOT been generated in the left most stage. If configurations of all switches in the leftmost stage have been generated then </a:t>
            </a:r>
            <a:r>
              <a:rPr lang="en-US" altLang="en-US" b="1"/>
              <a:t>finish.</a:t>
            </a:r>
            <a:endParaRPr lang="en-US" altLang="en-US"/>
          </a:p>
          <a:p>
            <a:pPr lvl="1"/>
            <a:r>
              <a:rPr lang="en-US" altLang="en-US"/>
              <a:t>Step 2: Randomly pick 1 of two input signals of this switch (denote it as A), output it through the upper output port, so another input signal (denote it as B) of this switch should be outputed through the bottom output port -&gt; Configuration of this switch gets generated.</a:t>
            </a:r>
            <a:endParaRPr lang="en-US" altLang="en-US"/>
          </a:p>
          <a:p>
            <a:pPr lvl="1"/>
            <a:r>
              <a:rPr lang="en-US" altLang="en-US"/>
              <a:t>Step 3: Signal </a:t>
            </a:r>
            <a:r>
              <a:rPr lang="en-US" altLang="en-US">
                <a:sym typeface="+mn-ea"/>
              </a:rPr>
              <a:t>A </a:t>
            </a:r>
            <a:r>
              <a:rPr lang="en-US" altLang="en-US"/>
              <a:t>in the rightmost stage should come from the up half inner BENES, because A goes into up half inner BENES </a:t>
            </a:r>
            <a:r>
              <a:rPr lang="en-US" altLang="en-US">
                <a:sym typeface="+mn-ea"/>
              </a:rPr>
              <a:t>in the leftmost stage</a:t>
            </a:r>
            <a:r>
              <a:rPr lang="en-US" altLang="en-US"/>
              <a:t>. And so the another signal (denote as C) shares the same switch with signal </a:t>
            </a:r>
            <a:r>
              <a:rPr lang="en-US" altLang="en-US">
                <a:sym typeface="+mn-ea"/>
              </a:rPr>
              <a:t>A in the rightmost stage should come from bottom input port -&gt; Configuration of this switch gets generated. </a:t>
            </a:r>
            <a:endParaRPr lang="en-US" altLang="en-US"/>
          </a:p>
          <a:p>
            <a:pPr lvl="1"/>
            <a:r>
              <a:rPr lang="en-US" altLang="en-US"/>
              <a:t>Step 4: if signal C is the same as signal B -&gt; goes back step 1; else goes to step 5</a:t>
            </a:r>
            <a:endParaRPr lang="en-US" altLang="en-US"/>
          </a:p>
          <a:p>
            <a:pPr lvl="1"/>
            <a:r>
              <a:rPr lang="en-US" altLang="en-US"/>
              <a:t>Step 5: </a:t>
            </a:r>
            <a:r>
              <a:rPr lang="en-US" altLang="en-US">
                <a:sym typeface="+mn-ea"/>
              </a:rPr>
              <a:t>Signal C in the leftmost stage should come from the DOWN half inner BENES, because C comes from DOWN half inner BENES in the rightmost stage. So the another signal (denote as D) shares the same switch with signal C in the leftmost stage should goes into upper output port -&gt; Configuration of this switch gets generated. </a:t>
            </a:r>
            <a:endParaRPr lang="en-US" altLang="en-US">
              <a:sym typeface="+mn-ea"/>
            </a:endParaRPr>
          </a:p>
          <a:p>
            <a:pPr lvl="1"/>
            <a:r>
              <a:rPr lang="en-US" altLang="en-US">
                <a:sym typeface="+mn-ea"/>
              </a:rPr>
              <a:t>Step 6: Let Signal D be Signal A and goes back to step 3.</a:t>
            </a:r>
            <a:endParaRPr lang="en-US" altLang="en-US"/>
          </a:p>
          <a:p>
            <a:pPr lvl="1"/>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Flatten Butterfly</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Content Placeholder 4"/>
          <p:cNvPicPr>
            <a:picLocks noChangeAspect="true"/>
          </p:cNvPicPr>
          <p:nvPr>
            <p:ph idx="1"/>
          </p:nvPr>
        </p:nvPicPr>
        <p:blipFill>
          <a:blip r:embed="rId1"/>
          <a:stretch>
            <a:fillRect/>
          </a:stretch>
        </p:blipFill>
        <p:spPr>
          <a:xfrm>
            <a:off x="647700" y="1016635"/>
            <a:ext cx="3622675" cy="3776345"/>
          </a:xfrm>
          <a:prstGeom prst="rect">
            <a:avLst/>
          </a:prstGeom>
        </p:spPr>
      </p:pic>
      <p:graphicFrame>
        <p:nvGraphicFramePr>
          <p:cNvPr id="306" name="Table 305"/>
          <p:cNvGraphicFramePr/>
          <p:nvPr/>
        </p:nvGraphicFramePr>
        <p:xfrm>
          <a:off x="554990" y="4821555"/>
          <a:ext cx="7463790" cy="1981200"/>
        </p:xfrm>
        <a:graphic>
          <a:graphicData uri="http://schemas.openxmlformats.org/drawingml/2006/table">
            <a:tbl>
              <a:tblPr firstRow="true" bandRow="true">
                <a:tableStyleId>{5C22544A-7EE6-4342-B048-85BDC9FD1C3A}</a:tableStyleId>
              </a:tblPr>
              <a:tblGrid>
                <a:gridCol w="2532380"/>
                <a:gridCol w="2349500"/>
                <a:gridCol w="2581685"/>
              </a:tblGrid>
              <a:tr h="396240">
                <a:tc>
                  <a:txBody>
                    <a:bodyPr/>
                    <a:p>
                      <a:pPr>
                        <a:buNone/>
                      </a:pPr>
                      <a:r>
                        <a:rPr lang="en-US" altLang="en-US" sz="1800">
                          <a:solidFill>
                            <a:schemeClr val="tx1"/>
                          </a:solidFill>
                          <a:sym typeface="+mn-ea"/>
                        </a:rPr>
                        <a:t>(N input -- N output)</a:t>
                      </a:r>
                      <a:endParaRPr lang="en-US" altLang="en-US">
                        <a:solidFill>
                          <a:schemeClr val="tx1"/>
                        </a:solidFill>
                      </a:endParaRPr>
                    </a:p>
                  </a:txBody>
                  <a:tcPr/>
                </a:tc>
                <a:tc>
                  <a:txBody>
                    <a:bodyPr/>
                    <a:p>
                      <a:pPr>
                        <a:buNone/>
                      </a:pPr>
                      <a:r>
                        <a:rPr lang="en-US" altLang="en-US">
                          <a:solidFill>
                            <a:schemeClr val="tx1"/>
                          </a:solidFill>
                        </a:rPr>
                        <a:t>Flatten Butterfly</a:t>
                      </a:r>
                      <a:endParaRPr lang="en-US" altLang="en-US">
                        <a:solidFill>
                          <a:schemeClr val="tx1"/>
                        </a:solidFill>
                      </a:endParaRPr>
                    </a:p>
                  </a:txBody>
                  <a:tcPr/>
                </a:tc>
                <a:tc>
                  <a:txBody>
                    <a:bodyPr/>
                    <a:p>
                      <a:pPr>
                        <a:buNone/>
                      </a:pPr>
                      <a:r>
                        <a:rPr lang="en-US" altLang="en-US">
                          <a:solidFill>
                            <a:schemeClr val="tx1"/>
                          </a:solidFill>
                        </a:rPr>
                        <a:t>BENES (N input)</a:t>
                      </a:r>
                      <a:endParaRPr lang="en-US" altLang="en-US">
                        <a:solidFill>
                          <a:schemeClr val="tx1"/>
                        </a:solidFill>
                      </a:endParaRPr>
                    </a:p>
                  </a:txBody>
                  <a:tcPr/>
                </a:tc>
              </a:tr>
              <a:tr h="396240">
                <a:tc>
                  <a:txBody>
                    <a:bodyPr/>
                    <a:p>
                      <a:pPr>
                        <a:buNone/>
                      </a:pPr>
                      <a:r>
                        <a:rPr lang="en-US" altLang="en-US" sz="1800">
                          <a:solidFill>
                            <a:schemeClr val="tx1"/>
                          </a:solidFill>
                        </a:rPr>
                        <a:t>#STAGE</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2logN-1</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2logN-1</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rPr>
                        <a:t>#3x3 Distribute</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(2logN-2)*(N/2)</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(N/2)*(2logN-1)</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rPr>
                        <a:t>#WIRE(non nbgr-nbgr)</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(2logN-2)*(N/2)</a:t>
                      </a:r>
                      <a:endParaRPr lang="en-US" altLang="en-US" sz="1800" dirty="0" smtClean="0">
                        <a:solidFill>
                          <a:schemeClr val="tx1"/>
                        </a:solidFill>
                        <a:sym typeface="+mn-ea"/>
                      </a:endParaRPr>
                    </a:p>
                  </a:txBody>
                  <a:tcPr/>
                </a:tc>
                <a:tc>
                  <a:txBody>
                    <a:bodyPr/>
                    <a:p>
                      <a:pPr>
                        <a:buNone/>
                      </a:pPr>
                      <a:r>
                        <a:rPr lang="en-US" altLang="en-US" sz="1800">
                          <a:solidFill>
                            <a:schemeClr val="tx1"/>
                          </a:solidFill>
                        </a:rPr>
                        <a:t>(N-2)</a:t>
                      </a:r>
                      <a:r>
                        <a:rPr lang="en-US" altLang="en-US" sz="1800" dirty="0" smtClean="0">
                          <a:solidFill>
                            <a:schemeClr val="tx1"/>
                          </a:solidFill>
                          <a:sym typeface="+mn-ea"/>
                        </a:rPr>
                        <a:t>*(2logN-2)</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sym typeface="+mn-ea"/>
                        </a:rPr>
                        <a:t>#WIRE(nbgr-nbgr)</a:t>
                      </a:r>
                      <a:endParaRPr lang="en-US" altLang="en-US" sz="1800">
                        <a:solidFill>
                          <a:schemeClr val="tx1"/>
                        </a:solidFill>
                        <a:sym typeface="+mn-ea"/>
                      </a:endParaRPr>
                    </a:p>
                  </a:txBody>
                  <a:tcPr/>
                </a:tc>
                <a:tc>
                  <a:txBody>
                    <a:bodyPr/>
                    <a:p>
                      <a:pPr>
                        <a:buNone/>
                      </a:pPr>
                      <a:r>
                        <a:rPr lang="en-US" altLang="en-US" sz="1800" dirty="0" smtClean="0">
                          <a:solidFill>
                            <a:schemeClr val="tx1"/>
                          </a:solidFill>
                          <a:sym typeface="+mn-ea"/>
                        </a:rPr>
                        <a:t>(2logN-2)*N</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2*(2logN-2)</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5640070" y="3495040"/>
            <a:ext cx="6313170" cy="1198880"/>
          </a:xfrm>
          <a:prstGeom prst="rect">
            <a:avLst/>
          </a:prstGeom>
          <a:noFill/>
        </p:spPr>
        <p:txBody>
          <a:bodyPr wrap="square" rtlCol="0" anchor="t">
            <a:spAutoFit/>
          </a:bodyPr>
          <a:p>
            <a:pPr indent="0">
              <a:buFont typeface="Arial" panose="020B0604020202020204" pitchFamily="34" charset="0"/>
              <a:buNone/>
            </a:pPr>
            <a:r>
              <a:rPr lang="en-US" altLang="en-US">
                <a:sym typeface="+mn-ea"/>
              </a:rPr>
              <a:t>Flatten Buttefly share the same functionality with BENES but trade complex logic for number of long wires</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a:p>
            <a:pPr marL="285750" indent="-285750">
              <a:buFont typeface="Arial" panose="020B0604020202020204" pitchFamily="34" charset="0"/>
              <a:buChar char="•"/>
            </a:pPr>
            <a:r>
              <a:rPr lang="en-US" altLang="en-US">
                <a:sym typeface="+mn-ea"/>
              </a:rPr>
              <a:t>destination tag con</a:t>
            </a:r>
            <a:endParaRPr lang="en-US" altLang="en-U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Synthesis results</a:t>
            </a:r>
            <a:endParaRPr lang="en-US" altLang="en-US"/>
          </a:p>
        </p:txBody>
      </p:sp>
      <p:graphicFrame>
        <p:nvGraphicFramePr>
          <p:cNvPr id="5" name="Content Placeholder 4"/>
          <p:cNvGraphicFramePr/>
          <p:nvPr>
            <p:ph idx="1"/>
          </p:nvPr>
        </p:nvGraphicFramePr>
        <p:xfrm>
          <a:off x="647700" y="1484630"/>
          <a:ext cx="6261100" cy="1511300"/>
        </p:xfrm>
        <a:graphic>
          <a:graphicData uri="http://schemas.openxmlformats.org/drawingml/2006/table">
            <a:tbl>
              <a:tblPr firstRow="true" bandRow="true">
                <a:tableStyleId>{5C22544A-7EE6-4342-B048-85BDC9FD1C3A}</a:tableStyleId>
              </a:tblPr>
              <a:tblGrid>
                <a:gridCol w="718820"/>
                <a:gridCol w="897890"/>
                <a:gridCol w="2080260"/>
                <a:gridCol w="2564130"/>
              </a:tblGrid>
              <a:tr h="368300">
                <a:tc>
                  <a:txBody>
                    <a:bodyPr/>
                    <a:p>
                      <a:pPr>
                        <a:buNone/>
                      </a:pPr>
                      <a:r>
                        <a:rPr lang="en-US" altLang="en-US"/>
                        <a:t>#In</a:t>
                      </a:r>
                      <a:endParaRPr lang="en-US" altLang="en-US"/>
                    </a:p>
                  </a:txBody>
                  <a:tcPr/>
                </a:tc>
                <a:tc>
                  <a:txBody>
                    <a:bodyPr/>
                    <a:p>
                      <a:pPr>
                        <a:buNone/>
                      </a:pPr>
                      <a:r>
                        <a:rPr lang="en-US" altLang="en-US"/>
                        <a:t>#Out</a:t>
                      </a:r>
                      <a:endParaRPr lang="en-US" altLang="en-US"/>
                    </a:p>
                  </a:txBody>
                  <a:tcPr/>
                </a:tc>
                <a:tc>
                  <a:txBody>
                    <a:bodyPr/>
                    <a:p>
                      <a:pPr>
                        <a:buNone/>
                      </a:pPr>
                      <a:r>
                        <a:rPr lang="en-US" altLang="en-US"/>
                        <a:t>Power (mW)</a:t>
                      </a:r>
                      <a:endParaRPr lang="en-US" altLang="en-US"/>
                    </a:p>
                  </a:txBody>
                  <a:tcPr/>
                </a:tc>
                <a:tc>
                  <a:txBody>
                    <a:bodyPr/>
                    <a:p>
                      <a:pPr>
                        <a:buNone/>
                      </a:pPr>
                      <a:r>
                        <a:rPr lang="en-US" altLang="en-US"/>
                        <a:t>Area (um^2)</a:t>
                      </a:r>
                      <a:endParaRPr lang="en-US" altLang="en-US"/>
                    </a:p>
                  </a:txBody>
                  <a:tcPr/>
                </a:tc>
              </a:tr>
              <a:tr h="381000">
                <a:tc>
                  <a:txBody>
                    <a:bodyPr/>
                    <a:p>
                      <a:pPr>
                        <a:buNone/>
                      </a:pPr>
                      <a:r>
                        <a:rPr lang="en-US" altLang="en-US"/>
                        <a:t>1</a:t>
                      </a:r>
                      <a:endParaRPr lang="en-US" altLang="en-US"/>
                    </a:p>
                  </a:txBody>
                  <a:tcPr/>
                </a:tc>
                <a:tc>
                  <a:txBody>
                    <a:bodyPr/>
                    <a:p>
                      <a:pPr>
                        <a:buNone/>
                      </a:pPr>
                      <a:r>
                        <a:rPr lang="en-US" altLang="en-US"/>
                        <a:t>16</a:t>
                      </a:r>
                      <a:endParaRPr lang="en-US" altLang="en-US"/>
                    </a:p>
                  </a:txBody>
                  <a:tcPr/>
                </a:tc>
                <a:tc>
                  <a:txBody>
                    <a:bodyPr/>
                    <a:p>
                      <a:pPr>
                        <a:buNone/>
                      </a:pPr>
                      <a:r>
                        <a:rPr lang="en-US"/>
                        <a:t>10.3</a:t>
                      </a:r>
                      <a:endParaRPr lang="en-US"/>
                    </a:p>
                  </a:txBody>
                  <a:tcPr/>
                </a:tc>
                <a:tc>
                  <a:txBody>
                    <a:bodyPr/>
                    <a:p>
                      <a:pPr>
                        <a:buNone/>
                      </a:pPr>
                      <a:r>
                        <a:rPr lang="en-US"/>
                        <a:t>281</a:t>
                      </a:r>
                      <a:r>
                        <a:rPr lang="en-US" altLang="en-US"/>
                        <a:t>7.0</a:t>
                      </a:r>
                      <a:endParaRPr lang="en-US"/>
                    </a:p>
                  </a:txBody>
                  <a:tcPr/>
                </a:tc>
              </a:tr>
              <a:tr h="381000">
                <a:tc>
                  <a:txBody>
                    <a:bodyPr/>
                    <a:p>
                      <a:pPr>
                        <a:buNone/>
                      </a:pPr>
                      <a:r>
                        <a:rPr lang="en-US" altLang="en-US"/>
                        <a:t>1</a:t>
                      </a:r>
                      <a:endParaRPr lang="en-US" altLang="en-US"/>
                    </a:p>
                  </a:txBody>
                  <a:tcPr/>
                </a:tc>
                <a:tc>
                  <a:txBody>
                    <a:bodyPr/>
                    <a:p>
                      <a:pPr>
                        <a:buNone/>
                      </a:pPr>
                      <a:r>
                        <a:rPr lang="en-US" altLang="en-US"/>
                        <a:t>128</a:t>
                      </a:r>
                      <a:endParaRPr lang="en-US" altLang="en-US"/>
                    </a:p>
                  </a:txBody>
                  <a:tcPr/>
                </a:tc>
                <a:tc>
                  <a:txBody>
                    <a:bodyPr/>
                    <a:p>
                      <a:pPr>
                        <a:buNone/>
                      </a:pPr>
                      <a:r>
                        <a:rPr lang="en-US"/>
                        <a:t>86.1</a:t>
                      </a:r>
                      <a:endParaRPr lang="en-US"/>
                    </a:p>
                  </a:txBody>
                  <a:tcPr/>
                </a:tc>
                <a:tc>
                  <a:txBody>
                    <a:bodyPr/>
                    <a:p>
                      <a:pPr>
                        <a:buNone/>
                      </a:pPr>
                      <a:r>
                        <a:rPr lang="en-US"/>
                        <a:t>24194.1</a:t>
                      </a:r>
                      <a:endParaRPr lang="en-US"/>
                    </a:p>
                  </a:txBody>
                  <a:tcPr/>
                </a:tc>
              </a:tr>
              <a:tr h="381000">
                <a:tc>
                  <a:txBody>
                    <a:bodyPr/>
                    <a:p>
                      <a:pPr>
                        <a:buNone/>
                      </a:pPr>
                      <a:r>
                        <a:rPr lang="en-US" altLang="en-US"/>
                        <a:t>1</a:t>
                      </a:r>
                      <a:endParaRPr lang="en-US" altLang="en-US"/>
                    </a:p>
                  </a:txBody>
                  <a:tcPr/>
                </a:tc>
                <a:tc>
                  <a:txBody>
                    <a:bodyPr/>
                    <a:p>
                      <a:pPr>
                        <a:buNone/>
                      </a:pPr>
                      <a:r>
                        <a:rPr lang="en-US" altLang="en-US"/>
                        <a:t>3223</a:t>
                      </a:r>
                      <a:endParaRPr lang="en-US" altLang="en-US"/>
                    </a:p>
                  </a:txBody>
                  <a:tcPr/>
                </a:tc>
                <a:tc>
                  <a:txBody>
                    <a:bodyPr/>
                    <a:p>
                      <a:pPr>
                        <a:buNone/>
                      </a:pPr>
                      <a:r>
                        <a:rPr lang="en-US" altLang="en-US"/>
                        <a:t>2168.0</a:t>
                      </a:r>
                      <a:endParaRPr lang="en-US" altLang="en-US"/>
                    </a:p>
                  </a:txBody>
                  <a:tcPr/>
                </a:tc>
                <a:tc>
                  <a:txBody>
                    <a:bodyPr/>
                    <a:p>
                      <a:pPr>
                        <a:buNone/>
                      </a:pPr>
                      <a:r>
                        <a:rPr lang="en-US"/>
                        <a:t>609200.</a:t>
                      </a:r>
                      <a:r>
                        <a:rPr lang="en-US" altLang="en-US"/>
                        <a:t>9</a:t>
                      </a:r>
                      <a:endParaRPr lang="en-US" altLang="en-US"/>
                    </a:p>
                  </a:txBody>
                  <a:tcPr/>
                </a:tc>
              </a:tr>
            </a:tbl>
          </a:graphicData>
        </a:graphic>
      </p:graphicFrame>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6" name="Text Box 5"/>
          <p:cNvSpPr txBox="true"/>
          <p:nvPr/>
        </p:nvSpPr>
        <p:spPr>
          <a:xfrm>
            <a:off x="647700" y="1116330"/>
            <a:ext cx="7195820" cy="368300"/>
          </a:xfrm>
          <a:prstGeom prst="rect">
            <a:avLst/>
          </a:prstGeom>
          <a:noFill/>
        </p:spPr>
        <p:txBody>
          <a:bodyPr wrap="square" rtlCol="0">
            <a:spAutoFit/>
          </a:bodyPr>
          <a:p>
            <a:r>
              <a:rPr lang="en-US" altLang="en-US"/>
              <a:t>Linear Network - Unicasting - 3223 is based on estimation</a:t>
            </a:r>
            <a:endParaRPr lang="en-US" altLang="en-US"/>
          </a:p>
        </p:txBody>
      </p:sp>
      <p:graphicFrame>
        <p:nvGraphicFramePr>
          <p:cNvPr id="8" name="Table 7"/>
          <p:cNvGraphicFramePr/>
          <p:nvPr/>
        </p:nvGraphicFramePr>
        <p:xfrm>
          <a:off x="647700" y="3796030"/>
          <a:ext cx="11113135" cy="1927860"/>
        </p:xfrm>
        <a:graphic>
          <a:graphicData uri="http://schemas.openxmlformats.org/drawingml/2006/table">
            <a:tbl>
              <a:tblPr firstRow="true" bandRow="true">
                <a:tableStyleId>{5C22544A-7EE6-4342-B048-85BDC9FD1C3A}</a:tableStyleId>
              </a:tblPr>
              <a:tblGrid>
                <a:gridCol w="734695"/>
                <a:gridCol w="803910"/>
                <a:gridCol w="1595755"/>
                <a:gridCol w="1595755"/>
                <a:gridCol w="1595755"/>
                <a:gridCol w="1684655"/>
                <a:gridCol w="1506855"/>
                <a:gridCol w="1595755"/>
              </a:tblGrid>
              <a:tr h="403860">
                <a:tc>
                  <a:txBody>
                    <a:bodyPr/>
                    <a:p>
                      <a:pPr algn="ctr">
                        <a:buNone/>
                      </a:pPr>
                      <a:r>
                        <a:rPr lang="en-US" altLang="en-US"/>
                        <a:t>#In</a:t>
                      </a:r>
                      <a:endParaRPr lang="en-US" altLang="en-US"/>
                    </a:p>
                  </a:txBody>
                  <a:tcPr anchor="ctr" anchorCtr="false"/>
                </a:tc>
                <a:tc>
                  <a:txBody>
                    <a:bodyPr/>
                    <a:p>
                      <a:pPr algn="ctr">
                        <a:buNone/>
                      </a:pPr>
                      <a:r>
                        <a:rPr lang="en-US" altLang="en-US"/>
                        <a:t>#Out</a:t>
                      </a:r>
                      <a:endParaRPr lang="en-US" altLang="en-US"/>
                    </a:p>
                  </a:txBody>
                  <a:tcPr anchor="ctr" anchorCtr="false"/>
                </a:tc>
                <a:tc gridSpan="3">
                  <a:txBody>
                    <a:bodyPr/>
                    <a:p>
                      <a:pPr algn="ctr">
                        <a:buNone/>
                      </a:pPr>
                      <a:r>
                        <a:rPr lang="en-US" altLang="en-US" sz="1800">
                          <a:sym typeface="+mn-ea"/>
                        </a:rPr>
                        <a:t>Power (mW)</a:t>
                      </a:r>
                      <a:endParaRPr lang="en-US" altLang="en-US"/>
                    </a:p>
                  </a:txBody>
                  <a:tcPr anchor="ctr" anchorCtr="false"/>
                </a:tc>
                <a:tc hMerge="true">
                  <a:tcPr/>
                </a:tc>
                <a:tc hMerge="true">
                  <a:tcPr/>
                </a:tc>
                <a:tc gridSpan="3">
                  <a:txBody>
                    <a:bodyPr/>
                    <a:p>
                      <a:pPr algn="ctr">
                        <a:buNone/>
                      </a:pPr>
                      <a:r>
                        <a:rPr lang="en-US" altLang="en-US" sz="1800">
                          <a:sym typeface="+mn-ea"/>
                        </a:rPr>
                        <a:t>Area (um^2)</a:t>
                      </a:r>
                      <a:endParaRPr lang="en-US" altLang="en-US"/>
                    </a:p>
                  </a:txBody>
                  <a:tcPr anchor="ctr" anchorCtr="false"/>
                </a:tc>
                <a:tc hMerge="true">
                  <a:tcPr/>
                </a:tc>
                <a:tc hMerge="true">
                  <a:tcPr/>
                </a:tc>
              </a:tr>
              <a:tr h="381000">
                <a:tc>
                  <a:txBody>
                    <a:bodyPr/>
                    <a:p>
                      <a:pPr algn="ctr">
                        <a:buNone/>
                      </a:pPr>
                      <a:endParaRPr lang="en-US" altLang="en-US"/>
                    </a:p>
                  </a:txBody>
                  <a:tcPr anchor="ctr" anchorCtr="false"/>
                </a:tc>
                <a:tc>
                  <a:txBody>
                    <a:bodyPr/>
                    <a:p>
                      <a:pPr algn="ctr">
                        <a:buNone/>
                      </a:pPr>
                      <a:endParaRPr lang="en-US" altLang="en-US"/>
                    </a:p>
                  </a:txBody>
                  <a:tcPr anchor="ctr" anchorCtr="false"/>
                </a:tc>
                <a:tc>
                  <a:txBody>
                    <a:bodyPr/>
                    <a:p>
                      <a:pPr algn="ctr">
                        <a:buNone/>
                      </a:pPr>
                      <a:r>
                        <a:rPr lang="en-US" altLang="en-US"/>
                        <a:t>MUX</a:t>
                      </a:r>
                      <a:endParaRPr lang="en-US" altLang="en-US"/>
                    </a:p>
                  </a:txBody>
                  <a:tcPr anchor="ctr" anchorCtr="false"/>
                </a:tc>
                <a:tc>
                  <a:txBody>
                    <a:bodyPr/>
                    <a:p>
                      <a:pPr algn="ctr">
                        <a:buNone/>
                      </a:pPr>
                      <a:r>
                        <a:rPr lang="en-US" altLang="en-US"/>
                        <a:t>FB</a:t>
                      </a:r>
                      <a:endParaRPr lang="en-US" altLang="en-US"/>
                    </a:p>
                  </a:txBody>
                  <a:tcPr anchor="ctr" anchorCtr="false"/>
                </a:tc>
                <a:tc>
                  <a:txBody>
                    <a:bodyPr/>
                    <a:p>
                      <a:pPr algn="ctr">
                        <a:buNone/>
                      </a:pPr>
                      <a:r>
                        <a:rPr lang="en-US" altLang="en-US"/>
                        <a:t>BENES</a:t>
                      </a:r>
                      <a:endParaRPr lang="en-US" altLang="en-US"/>
                    </a:p>
                  </a:txBody>
                  <a:tcPr anchor="ctr" anchorCtr="false"/>
                </a:tc>
                <a:tc>
                  <a:txBody>
                    <a:bodyPr/>
                    <a:p>
                      <a:pPr algn="ctr">
                        <a:buNone/>
                      </a:pPr>
                      <a:r>
                        <a:rPr lang="en-US" altLang="en-US"/>
                        <a:t>MUX</a:t>
                      </a:r>
                      <a:endParaRPr lang="en-US" altLang="en-US"/>
                    </a:p>
                  </a:txBody>
                  <a:tcPr anchor="ctr" anchorCtr="false"/>
                </a:tc>
                <a:tc>
                  <a:txBody>
                    <a:bodyPr/>
                    <a:p>
                      <a:pPr algn="ctr">
                        <a:buNone/>
                      </a:pPr>
                      <a:r>
                        <a:rPr lang="en-US" altLang="en-US"/>
                        <a:t>FB</a:t>
                      </a:r>
                      <a:endParaRPr lang="en-US" altLang="en-US"/>
                    </a:p>
                  </a:txBody>
                  <a:tcPr anchor="ctr" anchorCtr="false"/>
                </a:tc>
                <a:tc>
                  <a:txBody>
                    <a:bodyPr/>
                    <a:p>
                      <a:pPr algn="ctr">
                        <a:buNone/>
                      </a:pPr>
                      <a:r>
                        <a:rPr lang="en-US" altLang="en-US"/>
                        <a:t>BENES</a:t>
                      </a:r>
                      <a:endParaRPr lang="en-US" altLang="en-US"/>
                    </a:p>
                  </a:txBody>
                  <a:tcPr anchor="ctr" anchorCtr="false"/>
                </a:tc>
              </a:tr>
              <a:tr h="381000">
                <a:tc>
                  <a:txBody>
                    <a:bodyPr/>
                    <a:p>
                      <a:pPr algn="ctr">
                        <a:buNone/>
                      </a:pPr>
                      <a:r>
                        <a:rPr lang="en-US" altLang="en-US"/>
                        <a:t>16</a:t>
                      </a:r>
                      <a:endParaRPr lang="en-US" altLang="en-US"/>
                    </a:p>
                  </a:txBody>
                  <a:tcPr anchor="ctr" anchorCtr="false"/>
                </a:tc>
                <a:tc>
                  <a:txBody>
                    <a:bodyPr/>
                    <a:p>
                      <a:pPr algn="ctr">
                        <a:buNone/>
                      </a:pPr>
                      <a:r>
                        <a:rPr lang="en-US" altLang="en-US"/>
                        <a:t>8</a:t>
                      </a:r>
                      <a:endParaRPr lang="en-US" altLang="en-US"/>
                    </a:p>
                  </a:txBody>
                  <a:tcPr anchor="ctr" anchorCtr="false"/>
                </a:tc>
                <a:tc>
                  <a:txBody>
                    <a:bodyPr/>
                    <a:p>
                      <a:pPr algn="ctr">
                        <a:buNone/>
                      </a:pPr>
                      <a:r>
                        <a:rPr lang="en-US"/>
                        <a:t>40.6</a:t>
                      </a:r>
                      <a:endParaRPr lang="en-US"/>
                    </a:p>
                  </a:txBody>
                  <a:tcPr anchor="ctr" anchorCtr="false"/>
                </a:tc>
                <a:tc>
                  <a:txBody>
                    <a:bodyPr/>
                    <a:p>
                      <a:pPr algn="ctr">
                        <a:buNone/>
                      </a:pPr>
                      <a:r>
                        <a:rPr lang="en-US"/>
                        <a:t>95.3</a:t>
                      </a:r>
                      <a:endParaRPr lang="en-US"/>
                    </a:p>
                  </a:txBody>
                  <a:tcPr anchor="ctr" anchorCtr="false"/>
                </a:tc>
                <a:tc>
                  <a:txBody>
                    <a:bodyPr/>
                    <a:p>
                      <a:pPr algn="ctr">
                        <a:buNone/>
                      </a:pPr>
                      <a:r>
                        <a:rPr lang="en-US"/>
                        <a:t>36.</a:t>
                      </a:r>
                      <a:r>
                        <a:rPr lang="en-US" altLang="en-US"/>
                        <a:t>4</a:t>
                      </a:r>
                      <a:endParaRPr lang="en-US"/>
                    </a:p>
                  </a:txBody>
                  <a:tcPr anchor="ctr" anchorCtr="false"/>
                </a:tc>
                <a:tc>
                  <a:txBody>
                    <a:bodyPr/>
                    <a:p>
                      <a:pPr algn="ctr">
                        <a:buNone/>
                      </a:pPr>
                      <a:r>
                        <a:rPr lang="en-US"/>
                        <a:t>11086.</a:t>
                      </a:r>
                      <a:r>
                        <a:rPr lang="en-US" altLang="en-US"/>
                        <a:t>9</a:t>
                      </a:r>
                      <a:endParaRPr lang="en-US" altLang="en-US"/>
                    </a:p>
                  </a:txBody>
                  <a:tcPr anchor="ctr" anchorCtr="false"/>
                </a:tc>
                <a:tc>
                  <a:txBody>
                    <a:bodyPr/>
                    <a:p>
                      <a:pPr algn="ctr">
                        <a:buNone/>
                      </a:pPr>
                      <a:r>
                        <a:rPr lang="en-US"/>
                        <a:t>30408.</a:t>
                      </a:r>
                      <a:r>
                        <a:rPr lang="en-US" altLang="en-US"/>
                        <a:t>5</a:t>
                      </a:r>
                      <a:endParaRPr lang="en-US"/>
                    </a:p>
                  </a:txBody>
                  <a:tcPr anchor="ctr" anchorCtr="false"/>
                </a:tc>
                <a:tc>
                  <a:txBody>
                    <a:bodyPr/>
                    <a:p>
                      <a:pPr algn="ctr">
                        <a:buNone/>
                      </a:pPr>
                      <a:r>
                        <a:rPr lang="en-US"/>
                        <a:t>34139.</a:t>
                      </a:r>
                      <a:r>
                        <a:rPr lang="en-US" altLang="en-US"/>
                        <a:t>7</a:t>
                      </a:r>
                      <a:endParaRPr lang="en-US" altLang="en-US"/>
                    </a:p>
                  </a:txBody>
                  <a:tcPr anchor="ctr" anchorCtr="false"/>
                </a:tc>
              </a:tr>
              <a:tr h="381000">
                <a:tc>
                  <a:txBody>
                    <a:bodyPr/>
                    <a:p>
                      <a:pPr algn="ctr">
                        <a:buNone/>
                      </a:pPr>
                      <a:r>
                        <a:rPr lang="en-US" altLang="en-US"/>
                        <a:t>128</a:t>
                      </a:r>
                      <a:endParaRPr lang="en-US" altLang="en-US"/>
                    </a:p>
                  </a:txBody>
                  <a:tcPr anchor="ctr" anchorCtr="false"/>
                </a:tc>
                <a:tc>
                  <a:txBody>
                    <a:bodyPr/>
                    <a:p>
                      <a:pPr algn="ctr">
                        <a:buNone/>
                      </a:pPr>
                      <a:r>
                        <a:rPr lang="en-US" altLang="en-US"/>
                        <a:t>16</a:t>
                      </a:r>
                      <a:endParaRPr lang="en-US" altLang="en-US"/>
                    </a:p>
                  </a:txBody>
                  <a:tcPr anchor="ctr" anchorCtr="false"/>
                </a:tc>
                <a:tc>
                  <a:txBody>
                    <a:bodyPr/>
                    <a:p>
                      <a:pPr algn="ctr">
                        <a:buNone/>
                      </a:pPr>
                      <a:r>
                        <a:rPr lang="en-US" altLang="en-US" sz="1800">
                          <a:sym typeface="+mn-ea"/>
                        </a:rPr>
                        <a:t>1280.0</a:t>
                      </a:r>
                      <a:endParaRPr lang="en-US" altLang="en-US" sz="1800">
                        <a:sym typeface="+mn-ea"/>
                      </a:endParaRPr>
                    </a:p>
                  </a:txBody>
                  <a:tcPr anchor="ctr" anchorCtr="false"/>
                </a:tc>
                <a:tc>
                  <a:txBody>
                    <a:bodyPr/>
                    <a:p>
                      <a:pPr algn="ctr">
                        <a:buNone/>
                      </a:pPr>
                      <a:r>
                        <a:rPr lang="en-US" altLang="en-US"/>
                        <a:t>1513.0</a:t>
                      </a:r>
                      <a:endParaRPr lang="en-US" altLang="en-US"/>
                    </a:p>
                  </a:txBody>
                  <a:tcPr anchor="ctr" anchorCtr="false"/>
                </a:tc>
                <a:tc>
                  <a:txBody>
                    <a:bodyPr/>
                    <a:p>
                      <a:pPr algn="ctr">
                        <a:buNone/>
                      </a:pPr>
                      <a:r>
                        <a:rPr lang="en-US"/>
                        <a:t>1322.1</a:t>
                      </a:r>
                      <a:endParaRPr lang="en-US"/>
                    </a:p>
                  </a:txBody>
                  <a:tcPr anchor="ctr" anchorCtr="false"/>
                </a:tc>
                <a:tc>
                  <a:txBody>
                    <a:bodyPr/>
                    <a:p>
                      <a:pPr algn="ctr">
                        <a:buNone/>
                      </a:pPr>
                      <a:r>
                        <a:rPr lang="en-US" sz="1800">
                          <a:sym typeface="+mn-ea"/>
                        </a:rPr>
                        <a:t>371277.5</a:t>
                      </a:r>
                      <a:endParaRPr lang="en-US"/>
                    </a:p>
                  </a:txBody>
                  <a:tcPr anchor="ctr" anchorCtr="false"/>
                </a:tc>
                <a:tc>
                  <a:txBody>
                    <a:bodyPr/>
                    <a:p>
                      <a:pPr algn="ctr">
                        <a:buNone/>
                      </a:pPr>
                      <a:r>
                        <a:rPr lang="en-US"/>
                        <a:t>519134.1</a:t>
                      </a:r>
                      <a:endParaRPr lang="en-US" altLang="en-US"/>
                    </a:p>
                  </a:txBody>
                  <a:tcPr anchor="ctr" anchorCtr="false"/>
                </a:tc>
                <a:tc>
                  <a:txBody>
                    <a:bodyPr/>
                    <a:p>
                      <a:pPr algn="ctr">
                        <a:buNone/>
                      </a:pPr>
                      <a:r>
                        <a:rPr lang="en-US"/>
                        <a:t>462386.1</a:t>
                      </a:r>
                      <a:endParaRPr lang="en-US" altLang="en-US"/>
                    </a:p>
                  </a:txBody>
                  <a:tcPr anchor="ctr" anchorCtr="false"/>
                </a:tc>
              </a:tr>
              <a:tr h="381000">
                <a:tc>
                  <a:txBody>
                    <a:bodyPr/>
                    <a:p>
                      <a:pPr algn="ctr">
                        <a:buNone/>
                      </a:pPr>
                      <a:r>
                        <a:rPr lang="en-US" altLang="en-US"/>
                        <a:t>3223</a:t>
                      </a:r>
                      <a:endParaRPr lang="en-US" altLang="en-US"/>
                    </a:p>
                  </a:txBody>
                  <a:tcPr anchor="ctr" anchorCtr="false"/>
                </a:tc>
                <a:tc>
                  <a:txBody>
                    <a:bodyPr/>
                    <a:p>
                      <a:pPr algn="ctr">
                        <a:buNone/>
                      </a:pPr>
                      <a:r>
                        <a:rPr lang="en-US" altLang="en-US"/>
                        <a:t>400</a:t>
                      </a:r>
                      <a:endParaRPr lang="en-US" altLang="en-US"/>
                    </a:p>
                  </a:txBody>
                  <a:tcPr anchor="ctr" anchorCtr="false"/>
                </a:tc>
                <a:tc>
                  <a:txBody>
                    <a:bodyPr/>
                    <a:p>
                      <a:pPr algn="ctr">
                        <a:buNone/>
                      </a:pPr>
                      <a:r>
                        <a:rPr lang="en-US"/>
                        <a:t>805750</a:t>
                      </a:r>
                      <a:r>
                        <a:rPr lang="en-US" altLang="en-US"/>
                        <a:t>.0</a:t>
                      </a:r>
                      <a:endParaRPr lang="en-US" altLang="en-US"/>
                    </a:p>
                  </a:txBody>
                  <a:tcPr anchor="ctr" anchorCtr="false"/>
                </a:tc>
                <a:tc>
                  <a:txBody>
                    <a:bodyPr/>
                    <a:p>
                      <a:pPr algn="ctr">
                        <a:buNone/>
                      </a:pPr>
                      <a:r>
                        <a:rPr lang="en-US"/>
                        <a:t>14566</a:t>
                      </a:r>
                      <a:r>
                        <a:rPr lang="en-US" altLang="en-US"/>
                        <a:t>.0</a:t>
                      </a:r>
                      <a:endParaRPr lang="en-US" altLang="en-US"/>
                    </a:p>
                  </a:txBody>
                  <a:tcPr anchor="ctr" anchorCtr="false"/>
                </a:tc>
                <a:tc>
                  <a:txBody>
                    <a:bodyPr/>
                    <a:p>
                      <a:pPr algn="ctr">
                        <a:buNone/>
                      </a:pPr>
                      <a:r>
                        <a:rPr lang="en-US"/>
                        <a:t>5265.7</a:t>
                      </a:r>
                      <a:endParaRPr lang="en-US"/>
                    </a:p>
                  </a:txBody>
                  <a:tcPr anchor="ctr" anchorCtr="false"/>
                </a:tc>
                <a:tc>
                  <a:txBody>
                    <a:bodyPr/>
                    <a:p>
                      <a:pPr algn="ctr">
                        <a:buNone/>
                      </a:pPr>
                      <a:r>
                        <a:rPr lang="en-US"/>
                        <a:t>233716285</a:t>
                      </a:r>
                      <a:r>
                        <a:rPr lang="en-US" altLang="en-US"/>
                        <a:t>.6</a:t>
                      </a:r>
                      <a:endParaRPr lang="en-US" altLang="en-US"/>
                    </a:p>
                  </a:txBody>
                  <a:tcPr anchor="ctr" anchorCtr="false"/>
                </a:tc>
                <a:tc>
                  <a:txBody>
                    <a:bodyPr/>
                    <a:p>
                      <a:pPr algn="ctr">
                        <a:buNone/>
                      </a:pPr>
                      <a:r>
                        <a:rPr lang="en-US"/>
                        <a:t>4854992.2</a:t>
                      </a:r>
                      <a:endParaRPr lang="en-US" altLang="en-US"/>
                    </a:p>
                  </a:txBody>
                  <a:tcPr anchor="ctr" anchorCtr="false"/>
                </a:tc>
                <a:tc>
                  <a:txBody>
                    <a:bodyPr/>
                    <a:p>
                      <a:pPr algn="ctr">
                        <a:buNone/>
                      </a:pPr>
                      <a:r>
                        <a:rPr lang="en-US"/>
                        <a:t>1803782.</a:t>
                      </a:r>
                      <a:r>
                        <a:rPr lang="en-US" altLang="en-US"/>
                        <a:t>8</a:t>
                      </a:r>
                      <a:endParaRPr lang="en-US"/>
                    </a:p>
                  </a:txBody>
                  <a:tcPr anchor="ctr" anchorCtr="false"/>
                </a:tc>
              </a:tr>
            </a:tbl>
          </a:graphicData>
        </a:graphic>
      </p:graphicFrame>
      <p:sp>
        <p:nvSpPr>
          <p:cNvPr id="9" name="Text Box 8"/>
          <p:cNvSpPr txBox="true"/>
          <p:nvPr/>
        </p:nvSpPr>
        <p:spPr>
          <a:xfrm>
            <a:off x="647700" y="3427730"/>
            <a:ext cx="7539990" cy="368300"/>
          </a:xfrm>
          <a:prstGeom prst="rect">
            <a:avLst/>
          </a:prstGeom>
          <a:noFill/>
        </p:spPr>
        <p:txBody>
          <a:bodyPr wrap="square" rtlCol="0">
            <a:spAutoFit/>
          </a:bodyPr>
          <a:p>
            <a:r>
              <a:rPr lang="en-US" altLang="en-US"/>
              <a:t>Data Distribution Design - Unicastin</a:t>
            </a:r>
            <a:r>
              <a:rPr lang="en-US" altLang="en-US">
                <a:sym typeface="+mn-ea"/>
              </a:rPr>
              <a:t>g - 3223 is based on estimation</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544935" cy="697865"/>
          </a:xfrm>
        </p:spPr>
        <p:txBody>
          <a:bodyPr/>
          <a:p>
            <a:r>
              <a:rPr lang="en-US" altLang="en-US"/>
              <a:t>Flattened Butterfly -&gt; Flattened Back-to-back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Picture 4"/>
          <p:cNvPicPr>
            <a:picLocks noChangeAspect="true"/>
          </p:cNvPicPr>
          <p:nvPr/>
        </p:nvPicPr>
        <p:blipFill>
          <a:blip r:embed="rId1"/>
          <a:stretch>
            <a:fillRect/>
          </a:stretch>
        </p:blipFill>
        <p:spPr>
          <a:xfrm>
            <a:off x="812800" y="1958340"/>
            <a:ext cx="4933950" cy="4095750"/>
          </a:xfrm>
          <a:prstGeom prst="rect">
            <a:avLst/>
          </a:prstGeom>
        </p:spPr>
      </p:pic>
      <p:sp>
        <p:nvSpPr>
          <p:cNvPr id="7" name="Text Box 6"/>
          <p:cNvSpPr txBox="true"/>
          <p:nvPr/>
        </p:nvSpPr>
        <p:spPr>
          <a:xfrm>
            <a:off x="0" y="6515735"/>
            <a:ext cx="12192635" cy="306705"/>
          </a:xfrm>
          <a:prstGeom prst="rect">
            <a:avLst/>
          </a:prstGeom>
          <a:noFill/>
        </p:spPr>
        <p:txBody>
          <a:bodyPr wrap="square" rtlCol="0" anchor="t">
            <a:spAutoFit/>
          </a:bodyPr>
          <a:p>
            <a:r>
              <a:rPr lang="en-US" altLang="en-US" sz="1400"/>
              <a:t>[1] </a:t>
            </a:r>
            <a:r>
              <a:rPr lang="en-US" sz="1400"/>
              <a:t>https://www.researchgate.net/publication/220771890_Flattened_butterfly_a_cost-efficient_topology_for_high-radix_networks</a:t>
            </a:r>
            <a:endParaRPr lang="en-US" sz="1400"/>
          </a:p>
        </p:txBody>
      </p:sp>
      <p:pic>
        <p:nvPicPr>
          <p:cNvPr id="10" name="Picture 9"/>
          <p:cNvPicPr>
            <a:picLocks noChangeAspect="true"/>
          </p:cNvPicPr>
          <p:nvPr/>
        </p:nvPicPr>
        <p:blipFill>
          <a:blip r:embed="rId2"/>
          <a:stretch>
            <a:fillRect/>
          </a:stretch>
        </p:blipFill>
        <p:spPr>
          <a:xfrm>
            <a:off x="6353175" y="818515"/>
            <a:ext cx="5000625" cy="2238375"/>
          </a:xfrm>
          <a:prstGeom prst="rect">
            <a:avLst/>
          </a:prstGeom>
        </p:spPr>
      </p:pic>
      <p:sp>
        <p:nvSpPr>
          <p:cNvPr id="11" name="Text Box 10"/>
          <p:cNvSpPr txBox="true"/>
          <p:nvPr/>
        </p:nvSpPr>
        <p:spPr>
          <a:xfrm>
            <a:off x="647700" y="1184275"/>
            <a:ext cx="10549890" cy="645160"/>
          </a:xfrm>
          <a:prstGeom prst="rect">
            <a:avLst/>
          </a:prstGeom>
          <a:noFill/>
        </p:spPr>
        <p:txBody>
          <a:bodyPr wrap="square" rtlCol="0">
            <a:spAutoFit/>
          </a:bodyPr>
          <a:p>
            <a:pPr marL="285750" indent="-285750">
              <a:buFont typeface="Arial" panose="020B0604020202020204" pitchFamily="34" charset="0"/>
              <a:buChar char="•"/>
            </a:pPr>
            <a:r>
              <a:rPr lang="en-US" altLang="en-US"/>
              <a:t>Flattened Butterfly shown in Figure 1</a:t>
            </a:r>
            <a:endParaRPr lang="en-US" altLang="en-US"/>
          </a:p>
          <a:p>
            <a:pPr marL="285750" indent="-285750">
              <a:buFont typeface="Arial" panose="020B0604020202020204" pitchFamily="34" charset="0"/>
              <a:buChar char="•"/>
            </a:pPr>
            <a:r>
              <a:rPr lang="en-US" altLang="en-US"/>
              <a:t>Leverage idea from Figure 1 we change Figure 2-&gt; 3</a:t>
            </a:r>
            <a:endParaRPr lang="en-US" altLang="en-US"/>
          </a:p>
        </p:txBody>
      </p:sp>
      <p:pic>
        <p:nvPicPr>
          <p:cNvPr id="12" name="Picture 11"/>
          <p:cNvPicPr>
            <a:picLocks noChangeAspect="true"/>
          </p:cNvPicPr>
          <p:nvPr/>
        </p:nvPicPr>
        <p:blipFill>
          <a:blip r:embed="rId3"/>
          <a:stretch>
            <a:fillRect/>
          </a:stretch>
        </p:blipFill>
        <p:spPr>
          <a:xfrm>
            <a:off x="7219950" y="3844290"/>
            <a:ext cx="3286125" cy="2209800"/>
          </a:xfrm>
          <a:prstGeom prst="rect">
            <a:avLst/>
          </a:prstGeom>
        </p:spPr>
      </p:pic>
      <p:sp>
        <p:nvSpPr>
          <p:cNvPr id="13" name="Down Arrow 12"/>
          <p:cNvSpPr/>
          <p:nvPr/>
        </p:nvSpPr>
        <p:spPr>
          <a:xfrm>
            <a:off x="8677275" y="3373755"/>
            <a:ext cx="353060" cy="470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Text Box 14"/>
          <p:cNvSpPr txBox="true"/>
          <p:nvPr/>
        </p:nvSpPr>
        <p:spPr>
          <a:xfrm>
            <a:off x="1498600" y="6054090"/>
            <a:ext cx="3366770" cy="368300"/>
          </a:xfrm>
          <a:prstGeom prst="rect">
            <a:avLst/>
          </a:prstGeom>
          <a:noFill/>
        </p:spPr>
        <p:txBody>
          <a:bodyPr wrap="square" rtlCol="0">
            <a:spAutoFit/>
          </a:bodyPr>
          <a:p>
            <a:pPr indent="0">
              <a:buFont typeface="Arial" panose="020B0604020202020204" pitchFamily="34" charset="0"/>
              <a:buNone/>
            </a:pPr>
            <a:r>
              <a:rPr lang="en-US" altLang="en-US"/>
              <a:t>Figure 1 Flattened Butterfly [1]</a:t>
            </a:r>
            <a:endParaRPr lang="en-US" altLang="en-US"/>
          </a:p>
        </p:txBody>
      </p:sp>
      <p:sp>
        <p:nvSpPr>
          <p:cNvPr id="16" name="Text Box 15"/>
          <p:cNvSpPr txBox="true"/>
          <p:nvPr/>
        </p:nvSpPr>
        <p:spPr>
          <a:xfrm>
            <a:off x="7328535" y="3051175"/>
            <a:ext cx="3366135" cy="368300"/>
          </a:xfrm>
          <a:prstGeom prst="rect">
            <a:avLst/>
          </a:prstGeom>
          <a:noFill/>
        </p:spPr>
        <p:txBody>
          <a:bodyPr wrap="square" rtlCol="0">
            <a:spAutoFit/>
          </a:bodyPr>
          <a:p>
            <a:pPr indent="0">
              <a:buFont typeface="Arial" panose="020B0604020202020204" pitchFamily="34" charset="0"/>
              <a:buNone/>
            </a:pPr>
            <a:r>
              <a:rPr lang="en-US" altLang="en-US"/>
              <a:t>Figure 2 Back to Back Butterfly</a:t>
            </a:r>
            <a:endParaRPr lang="en-US" altLang="en-US"/>
          </a:p>
        </p:txBody>
      </p:sp>
      <p:sp>
        <p:nvSpPr>
          <p:cNvPr id="17" name="Text Box 16"/>
          <p:cNvSpPr txBox="true"/>
          <p:nvPr/>
        </p:nvSpPr>
        <p:spPr>
          <a:xfrm>
            <a:off x="6831330" y="6054090"/>
            <a:ext cx="4522470" cy="368300"/>
          </a:xfrm>
          <a:prstGeom prst="rect">
            <a:avLst/>
          </a:prstGeom>
          <a:noFill/>
        </p:spPr>
        <p:txBody>
          <a:bodyPr wrap="square" rtlCol="0">
            <a:spAutoFit/>
          </a:bodyPr>
          <a:p>
            <a:pPr indent="0">
              <a:buFont typeface="Arial" panose="020B0604020202020204" pitchFamily="34" charset="0"/>
              <a:buNone/>
            </a:pPr>
            <a:r>
              <a:rPr lang="en-US" altLang="en-US"/>
              <a:t>Figure 3 Flattened Back-to-Back Butterfly</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Picture 16"/>
          <p:cNvPicPr>
            <a:picLocks noChangeAspect="true"/>
          </p:cNvPicPr>
          <p:nvPr/>
        </p:nvPicPr>
        <p:blipFill>
          <a:blip r:embed="rId1"/>
          <a:stretch>
            <a:fillRect/>
          </a:stretch>
        </p:blipFill>
        <p:spPr>
          <a:xfrm>
            <a:off x="4150360" y="1663700"/>
            <a:ext cx="3204210" cy="2205355"/>
          </a:xfrm>
          <a:prstGeom prst="rect">
            <a:avLst/>
          </a:prstGeom>
        </p:spPr>
      </p:pic>
      <p:sp>
        <p:nvSpPr>
          <p:cNvPr id="2" name="Title 1"/>
          <p:cNvSpPr>
            <a:spLocks noGrp="true"/>
          </p:cNvSpPr>
          <p:nvPr>
            <p:ph type="title"/>
          </p:nvPr>
        </p:nvSpPr>
        <p:spPr/>
        <p:txBody>
          <a:bodyPr/>
          <a:p>
            <a:r>
              <a:rPr lang="en-US" altLang="en-US"/>
              <a:t>Detail Implementation of Flattened B2B Butterfly</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12" name="Content Placeholder 11"/>
          <p:cNvPicPr>
            <a:picLocks noChangeAspect="true"/>
          </p:cNvPicPr>
          <p:nvPr>
            <p:ph idx="1"/>
          </p:nvPr>
        </p:nvPicPr>
        <p:blipFill>
          <a:blip r:embed="rId2"/>
          <a:stretch>
            <a:fillRect/>
          </a:stretch>
        </p:blipFill>
        <p:spPr>
          <a:xfrm>
            <a:off x="537845" y="1624330"/>
            <a:ext cx="3286125" cy="2209800"/>
          </a:xfrm>
          <a:prstGeom prst="rect">
            <a:avLst/>
          </a:prstGeom>
        </p:spPr>
      </p:pic>
      <p:pic>
        <p:nvPicPr>
          <p:cNvPr id="6" name="Picture 5"/>
          <p:cNvPicPr>
            <a:picLocks noChangeAspect="true"/>
          </p:cNvPicPr>
          <p:nvPr/>
        </p:nvPicPr>
        <p:blipFill>
          <a:blip r:embed="rId3"/>
          <a:stretch>
            <a:fillRect/>
          </a:stretch>
        </p:blipFill>
        <p:spPr>
          <a:xfrm>
            <a:off x="2416810" y="4351655"/>
            <a:ext cx="3839845" cy="1631315"/>
          </a:xfrm>
          <a:prstGeom prst="rect">
            <a:avLst/>
          </a:prstGeom>
        </p:spPr>
      </p:pic>
      <p:pic>
        <p:nvPicPr>
          <p:cNvPr id="7" name="Picture 6"/>
          <p:cNvPicPr>
            <a:picLocks noChangeAspect="true"/>
          </p:cNvPicPr>
          <p:nvPr/>
        </p:nvPicPr>
        <p:blipFill>
          <a:blip r:embed="rId4"/>
          <a:stretch>
            <a:fillRect/>
          </a:stretch>
        </p:blipFill>
        <p:spPr>
          <a:xfrm>
            <a:off x="6558280" y="4351655"/>
            <a:ext cx="1849755" cy="1406525"/>
          </a:xfrm>
          <a:prstGeom prst="rect">
            <a:avLst/>
          </a:prstGeom>
        </p:spPr>
      </p:pic>
      <p:sp>
        <p:nvSpPr>
          <p:cNvPr id="8" name="Right Arrow 7"/>
          <p:cNvSpPr/>
          <p:nvPr/>
        </p:nvSpPr>
        <p:spPr>
          <a:xfrm>
            <a:off x="3823970" y="2564130"/>
            <a:ext cx="446405" cy="40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true"/>
          <p:nvPr/>
        </p:nvSpPr>
        <p:spPr>
          <a:xfrm>
            <a:off x="647700" y="1176020"/>
            <a:ext cx="10549890" cy="368300"/>
          </a:xfrm>
          <a:prstGeom prst="rect">
            <a:avLst/>
          </a:prstGeom>
          <a:noFill/>
        </p:spPr>
        <p:txBody>
          <a:bodyPr wrap="square" rtlCol="0">
            <a:spAutoFit/>
          </a:bodyPr>
          <a:p>
            <a:pPr marL="285750" indent="-285750">
              <a:buFont typeface="Arial" panose="020B0604020202020204" pitchFamily="34" charset="0"/>
              <a:buChar char="•"/>
            </a:pPr>
            <a:r>
              <a:rPr lang="en-US" altLang="en-US"/>
              <a:t>Change high-level diagram </a:t>
            </a:r>
            <a:r>
              <a:rPr lang="en-US" altLang="en-US">
                <a:sym typeface="+mn-ea"/>
              </a:rPr>
              <a:t>(figure 1)</a:t>
            </a:r>
            <a:r>
              <a:rPr lang="en-US" altLang="en-US"/>
              <a:t> into the detail single-direction link (figure 2)</a:t>
            </a:r>
            <a:endParaRPr lang="en-US" altLang="en-US"/>
          </a:p>
        </p:txBody>
      </p:sp>
      <p:sp>
        <p:nvSpPr>
          <p:cNvPr id="15" name="Text Box 14"/>
          <p:cNvSpPr txBox="true"/>
          <p:nvPr/>
        </p:nvSpPr>
        <p:spPr>
          <a:xfrm>
            <a:off x="401320" y="3834130"/>
            <a:ext cx="3559175" cy="368300"/>
          </a:xfrm>
          <a:prstGeom prst="rect">
            <a:avLst/>
          </a:prstGeom>
          <a:noFill/>
        </p:spPr>
        <p:txBody>
          <a:bodyPr wrap="square" rtlCol="0">
            <a:spAutoFit/>
          </a:bodyPr>
          <a:p>
            <a:pPr indent="0">
              <a:buFont typeface="Arial" panose="020B0604020202020204" pitchFamily="34" charset="0"/>
              <a:buNone/>
            </a:pPr>
            <a:r>
              <a:rPr lang="en-US" altLang="en-US"/>
              <a:t>Figure 4 Flattened B2B Butterfly</a:t>
            </a:r>
            <a:endParaRPr lang="en-US" altLang="en-US"/>
          </a:p>
        </p:txBody>
      </p:sp>
      <p:sp>
        <p:nvSpPr>
          <p:cNvPr id="9" name="Text Box 8"/>
          <p:cNvSpPr txBox="true"/>
          <p:nvPr/>
        </p:nvSpPr>
        <p:spPr>
          <a:xfrm>
            <a:off x="5670550" y="3834765"/>
            <a:ext cx="5754370" cy="368300"/>
          </a:xfrm>
          <a:prstGeom prst="rect">
            <a:avLst/>
          </a:prstGeom>
          <a:noFill/>
        </p:spPr>
        <p:txBody>
          <a:bodyPr wrap="square" rtlCol="0">
            <a:spAutoFit/>
          </a:bodyPr>
          <a:p>
            <a:pPr indent="0">
              <a:buFont typeface="Arial" panose="020B0604020202020204" pitchFamily="34" charset="0"/>
              <a:buNone/>
            </a:pPr>
            <a:r>
              <a:rPr lang="en-US" altLang="en-US"/>
              <a:t>Figure 5 Detail implementation Flattened B2B Butterfly</a:t>
            </a:r>
            <a:endParaRPr lang="en-US" altLang="en-US"/>
          </a:p>
        </p:txBody>
      </p:sp>
      <p:sp>
        <p:nvSpPr>
          <p:cNvPr id="13" name="Text Box 12"/>
          <p:cNvSpPr txBox="true"/>
          <p:nvPr/>
        </p:nvSpPr>
        <p:spPr>
          <a:xfrm>
            <a:off x="875665" y="6121400"/>
            <a:ext cx="10287635" cy="368300"/>
          </a:xfrm>
          <a:prstGeom prst="rect">
            <a:avLst/>
          </a:prstGeom>
          <a:noFill/>
        </p:spPr>
        <p:txBody>
          <a:bodyPr wrap="square" rtlCol="0">
            <a:spAutoFit/>
          </a:bodyPr>
          <a:p>
            <a:pPr indent="0">
              <a:buFont typeface="Arial" panose="020B0604020202020204" pitchFamily="34" charset="0"/>
              <a:buNone/>
            </a:pPr>
            <a:r>
              <a:rPr lang="en-US" altLang="en-US" b="1"/>
              <a:t>But </a:t>
            </a:r>
            <a:r>
              <a:rPr lang="en-US" altLang="en-US"/>
              <a:t>--- a single butterfly have inner blockage, does B2B butterfly supports arbitrary permutation?</a:t>
            </a:r>
            <a:endParaRPr lang="en-US" altLang="en-US"/>
          </a:p>
        </p:txBody>
      </p:sp>
      <p:sp>
        <p:nvSpPr>
          <p:cNvPr id="14" name="Right Arrow 13"/>
          <p:cNvSpPr/>
          <p:nvPr/>
        </p:nvSpPr>
        <p:spPr>
          <a:xfrm>
            <a:off x="7423150" y="2634615"/>
            <a:ext cx="446405" cy="40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6" name="Picture 15"/>
          <p:cNvPicPr>
            <a:picLocks noChangeAspect="true"/>
          </p:cNvPicPr>
          <p:nvPr/>
        </p:nvPicPr>
        <p:blipFill>
          <a:blip r:embed="rId5"/>
          <a:stretch>
            <a:fillRect/>
          </a:stretch>
        </p:blipFill>
        <p:spPr>
          <a:xfrm>
            <a:off x="7908925" y="1624330"/>
            <a:ext cx="3401060" cy="22625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B2B Butterfly == BENES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6" name="Picture 5"/>
          <p:cNvPicPr>
            <a:picLocks noChangeAspect="true"/>
          </p:cNvPicPr>
          <p:nvPr/>
        </p:nvPicPr>
        <p:blipFill>
          <a:blip r:embed="rId1"/>
          <a:stretch>
            <a:fillRect/>
          </a:stretch>
        </p:blipFill>
        <p:spPr>
          <a:xfrm>
            <a:off x="6174740" y="1420495"/>
            <a:ext cx="5286375" cy="2461260"/>
          </a:xfrm>
          <a:prstGeom prst="rect">
            <a:avLst/>
          </a:prstGeom>
        </p:spPr>
      </p:pic>
      <p:sp>
        <p:nvSpPr>
          <p:cNvPr id="15" name="Text Box 14"/>
          <p:cNvSpPr txBox="true"/>
          <p:nvPr/>
        </p:nvSpPr>
        <p:spPr>
          <a:xfrm>
            <a:off x="1875790" y="3824605"/>
            <a:ext cx="3559175" cy="368300"/>
          </a:xfrm>
          <a:prstGeom prst="rect">
            <a:avLst/>
          </a:prstGeom>
          <a:noFill/>
        </p:spPr>
        <p:txBody>
          <a:bodyPr wrap="square" rtlCol="0">
            <a:spAutoFit/>
          </a:bodyPr>
          <a:p>
            <a:pPr indent="0">
              <a:buFont typeface="Arial" panose="020B0604020202020204" pitchFamily="34" charset="0"/>
              <a:buNone/>
            </a:pPr>
            <a:r>
              <a:rPr lang="en-US" altLang="en-US"/>
              <a:t>Figure 6 BENES </a:t>
            </a:r>
            <a:endParaRPr lang="en-US" altLang="en-US"/>
          </a:p>
        </p:txBody>
      </p:sp>
      <p:sp>
        <p:nvSpPr>
          <p:cNvPr id="7" name="Text Box 6"/>
          <p:cNvSpPr txBox="true"/>
          <p:nvPr/>
        </p:nvSpPr>
        <p:spPr>
          <a:xfrm>
            <a:off x="7562215" y="3813175"/>
            <a:ext cx="3559175" cy="368300"/>
          </a:xfrm>
          <a:prstGeom prst="rect">
            <a:avLst/>
          </a:prstGeom>
          <a:noFill/>
        </p:spPr>
        <p:txBody>
          <a:bodyPr wrap="square" rtlCol="0">
            <a:spAutoFit/>
          </a:bodyPr>
          <a:p>
            <a:pPr indent="0">
              <a:buFont typeface="Arial" panose="020B0604020202020204" pitchFamily="34" charset="0"/>
              <a:buNone/>
            </a:pPr>
            <a:r>
              <a:rPr lang="en-US" altLang="en-US"/>
              <a:t>Figure 7 B2B Butterfly</a:t>
            </a:r>
            <a:endParaRPr lang="en-US" altLang="en-US"/>
          </a:p>
        </p:txBody>
      </p:sp>
      <p:sp>
        <p:nvSpPr>
          <p:cNvPr id="11" name="Text Box 10"/>
          <p:cNvSpPr txBox="true"/>
          <p:nvPr/>
        </p:nvSpPr>
        <p:spPr>
          <a:xfrm>
            <a:off x="708025" y="1052195"/>
            <a:ext cx="10549890" cy="368300"/>
          </a:xfrm>
          <a:prstGeom prst="rect">
            <a:avLst/>
          </a:prstGeom>
          <a:noFill/>
        </p:spPr>
        <p:txBody>
          <a:bodyPr wrap="square" rtlCol="0">
            <a:spAutoFit/>
          </a:bodyPr>
          <a:p>
            <a:pPr marL="285750" indent="-285750">
              <a:buFont typeface="Arial" panose="020B0604020202020204" pitchFamily="34" charset="0"/>
              <a:buChar char="•"/>
            </a:pPr>
            <a:r>
              <a:rPr lang="en-US" altLang="en-US"/>
              <a:t>Difference is highlighted in color in Figure 6 &amp; 7</a:t>
            </a:r>
            <a:endParaRPr lang="en-US" altLang="en-US"/>
          </a:p>
        </p:txBody>
      </p:sp>
      <p:pic>
        <p:nvPicPr>
          <p:cNvPr id="12" name="Content Placeholder 11"/>
          <p:cNvPicPr>
            <a:picLocks noChangeAspect="true"/>
          </p:cNvPicPr>
          <p:nvPr>
            <p:ph idx="1"/>
          </p:nvPr>
        </p:nvPicPr>
        <p:blipFill>
          <a:blip r:embed="rId2"/>
          <a:stretch>
            <a:fillRect/>
          </a:stretch>
        </p:blipFill>
        <p:spPr>
          <a:xfrm>
            <a:off x="587375" y="1421130"/>
            <a:ext cx="5138420" cy="2403475"/>
          </a:xfrm>
          <a:prstGeom prst="rect">
            <a:avLst/>
          </a:prstGeom>
        </p:spPr>
      </p:pic>
      <p:pic>
        <p:nvPicPr>
          <p:cNvPr id="14" name="Picture 13"/>
          <p:cNvPicPr>
            <a:picLocks noChangeAspect="true"/>
          </p:cNvPicPr>
          <p:nvPr/>
        </p:nvPicPr>
        <p:blipFill>
          <a:blip r:embed="rId3"/>
          <a:stretch>
            <a:fillRect/>
          </a:stretch>
        </p:blipFill>
        <p:spPr>
          <a:xfrm>
            <a:off x="708025" y="4212590"/>
            <a:ext cx="4535170" cy="2194560"/>
          </a:xfrm>
          <a:prstGeom prst="rect">
            <a:avLst/>
          </a:prstGeom>
        </p:spPr>
      </p:pic>
      <p:sp>
        <p:nvSpPr>
          <p:cNvPr id="20" name="Text Box 19"/>
          <p:cNvSpPr txBox="true"/>
          <p:nvPr/>
        </p:nvSpPr>
        <p:spPr>
          <a:xfrm>
            <a:off x="5642610" y="4643755"/>
            <a:ext cx="6350635" cy="645160"/>
          </a:xfrm>
          <a:prstGeom prst="rect">
            <a:avLst/>
          </a:prstGeom>
          <a:noFill/>
        </p:spPr>
        <p:txBody>
          <a:bodyPr wrap="square" rtlCol="0">
            <a:spAutoFit/>
          </a:bodyPr>
          <a:p>
            <a:pPr marL="285750" indent="-285750">
              <a:buFont typeface="Arial" panose="020B0604020202020204" pitchFamily="34" charset="0"/>
              <a:buChar char="•"/>
            </a:pPr>
            <a:r>
              <a:rPr lang="en-US" altLang="en-US"/>
              <a:t>But they are same</a:t>
            </a:r>
            <a:endParaRPr lang="en-US" altLang="en-US"/>
          </a:p>
          <a:p>
            <a:pPr marL="285750" indent="-285750">
              <a:buFont typeface="Arial" panose="020B0604020202020204" pitchFamily="34" charset="0"/>
              <a:buChar char="•"/>
            </a:pPr>
            <a:r>
              <a:rPr lang="en-US" altLang="en-US"/>
              <a:t>Just</a:t>
            </a:r>
            <a:r>
              <a:rPr lang="en-US" altLang="en-US" b="1"/>
              <a:t> switch the location of two switches</a:t>
            </a:r>
            <a:r>
              <a:rPr lang="en-US" altLang="en-US"/>
              <a:t> shown in fig 8</a:t>
            </a:r>
            <a:endParaRPr lang="en-US" altLang="en-US"/>
          </a:p>
        </p:txBody>
      </p:sp>
      <p:sp>
        <p:nvSpPr>
          <p:cNvPr id="21" name="Text Box 20"/>
          <p:cNvSpPr txBox="true"/>
          <p:nvPr/>
        </p:nvSpPr>
        <p:spPr>
          <a:xfrm>
            <a:off x="1066800" y="6407150"/>
            <a:ext cx="4358005" cy="368300"/>
          </a:xfrm>
          <a:prstGeom prst="rect">
            <a:avLst/>
          </a:prstGeom>
          <a:noFill/>
        </p:spPr>
        <p:txBody>
          <a:bodyPr wrap="square" rtlCol="0">
            <a:spAutoFit/>
          </a:bodyPr>
          <a:p>
            <a:pPr indent="0">
              <a:buFont typeface="Arial" panose="020B0604020202020204" pitchFamily="34" charset="0"/>
              <a:buNone/>
            </a:pPr>
            <a:r>
              <a:rPr lang="en-US" altLang="en-US"/>
              <a:t>Figure 8 same connection function</a:t>
            </a:r>
            <a:endParaRPr lang="en-US" altLang="en-US"/>
          </a:p>
        </p:txBody>
      </p:sp>
      <p:cxnSp>
        <p:nvCxnSpPr>
          <p:cNvPr id="22" name="Straight Connector 21"/>
          <p:cNvCxnSpPr/>
          <p:nvPr/>
        </p:nvCxnSpPr>
        <p:spPr>
          <a:xfrm flipV="true">
            <a:off x="4410710" y="4036060"/>
            <a:ext cx="1102995" cy="36449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23" name="Text Box 22"/>
          <p:cNvSpPr txBox="true"/>
          <p:nvPr/>
        </p:nvSpPr>
        <p:spPr>
          <a:xfrm>
            <a:off x="4071620" y="3844290"/>
            <a:ext cx="3288030" cy="368300"/>
          </a:xfrm>
          <a:prstGeom prst="rect">
            <a:avLst/>
          </a:prstGeom>
          <a:noFill/>
        </p:spPr>
        <p:txBody>
          <a:bodyPr wrap="square" rtlCol="0">
            <a:spAutoFit/>
          </a:bodyPr>
          <a:p>
            <a:pPr indent="0">
              <a:buFont typeface="Arial" panose="020B0604020202020204" pitchFamily="34" charset="0"/>
              <a:buNone/>
            </a:pPr>
            <a:r>
              <a:rPr lang="en-US" altLang="en-US"/>
              <a:t>it’s called connection function</a:t>
            </a:r>
            <a:endParaRPr lang="en-US" altLang="en-US"/>
          </a:p>
        </p:txBody>
      </p:sp>
      <p:sp>
        <p:nvSpPr>
          <p:cNvPr id="24" name="Text Box 23"/>
          <p:cNvSpPr txBox="true"/>
          <p:nvPr/>
        </p:nvSpPr>
        <p:spPr>
          <a:xfrm>
            <a:off x="5243195" y="5434330"/>
            <a:ext cx="6978015" cy="922020"/>
          </a:xfrm>
          <a:prstGeom prst="rect">
            <a:avLst/>
          </a:prstGeom>
          <a:noFill/>
        </p:spPr>
        <p:txBody>
          <a:bodyPr wrap="square" rtlCol="0">
            <a:spAutoFit/>
          </a:bodyPr>
          <a:p>
            <a:pPr indent="0">
              <a:buFont typeface="Arial" panose="020B0604020202020204" pitchFamily="34" charset="0"/>
              <a:buNone/>
            </a:pPr>
            <a:r>
              <a:rPr lang="en-US" altLang="en-US"/>
              <a:t>So </a:t>
            </a:r>
            <a:r>
              <a:rPr lang="en-US" altLang="en-US" b="1"/>
              <a:t>B2B Butterfly</a:t>
            </a:r>
            <a:r>
              <a:rPr lang="en-US" altLang="en-US"/>
              <a:t> is guaranteed to support </a:t>
            </a:r>
            <a:r>
              <a:rPr lang="en-US" altLang="en-US" b="1"/>
              <a:t>arbitrary permutation</a:t>
            </a:r>
            <a:endParaRPr lang="en-US" altLang="en-US" b="1"/>
          </a:p>
          <a:p>
            <a:pPr indent="0">
              <a:buFont typeface="Arial" panose="020B0604020202020204" pitchFamily="34" charset="0"/>
              <a:buNone/>
            </a:pPr>
            <a:r>
              <a:rPr lang="en-US" altLang="en-US">
                <a:sym typeface="+mn-ea"/>
              </a:rPr>
              <a:t>But does </a:t>
            </a:r>
            <a:r>
              <a:rPr lang="en-US" altLang="en-US" b="1">
                <a:sym typeface="+mn-ea"/>
              </a:rPr>
              <a:t>flattened </a:t>
            </a:r>
            <a:r>
              <a:rPr lang="en-US" altLang="en-US">
                <a:sym typeface="+mn-ea"/>
              </a:rPr>
              <a:t>B2B Butterfly really help to reduce long wires?</a:t>
            </a:r>
            <a:endParaRPr lang="en-US" altLang="en-US" b="1"/>
          </a:p>
          <a:p>
            <a:pPr indent="0" algn="ctr">
              <a:buFont typeface="Arial" panose="020B0604020202020204" pitchFamily="34" charset="0"/>
              <a:buNone/>
            </a:pPr>
            <a:r>
              <a:rPr lang="en-US" altLang="en-US"/>
              <a:t>(compared with B2B Butterfly)</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true"/>
          </p:cNvPicPr>
          <p:nvPr/>
        </p:nvPicPr>
        <p:blipFill>
          <a:blip r:embed="rId1"/>
          <a:stretch>
            <a:fillRect/>
          </a:stretch>
        </p:blipFill>
        <p:spPr>
          <a:xfrm>
            <a:off x="1242695" y="871855"/>
            <a:ext cx="4906010" cy="2294255"/>
          </a:xfrm>
          <a:prstGeom prst="rect">
            <a:avLst/>
          </a:prstGeom>
        </p:spPr>
      </p:pic>
      <p:pic>
        <p:nvPicPr>
          <p:cNvPr id="16" name="Picture 15"/>
          <p:cNvPicPr>
            <a:picLocks noChangeAspect="true"/>
          </p:cNvPicPr>
          <p:nvPr/>
        </p:nvPicPr>
        <p:blipFill>
          <a:blip r:embed="rId2"/>
          <a:stretch>
            <a:fillRect/>
          </a:stretch>
        </p:blipFill>
        <p:spPr>
          <a:xfrm>
            <a:off x="6849110" y="857250"/>
            <a:ext cx="3371215" cy="2242185"/>
          </a:xfrm>
          <a:prstGeom prst="rect">
            <a:avLst/>
          </a:prstGeom>
        </p:spPr>
      </p:pic>
      <p:sp>
        <p:nvSpPr>
          <p:cNvPr id="2" name="Title 1"/>
          <p:cNvSpPr>
            <a:spLocks noGrp="true"/>
          </p:cNvSpPr>
          <p:nvPr>
            <p:ph type="title"/>
          </p:nvPr>
        </p:nvSpPr>
        <p:spPr>
          <a:xfrm>
            <a:off x="647700" y="238760"/>
            <a:ext cx="11578590" cy="697865"/>
          </a:xfrm>
        </p:spPr>
        <p:txBody>
          <a:bodyPr/>
          <a:p>
            <a:r>
              <a:rPr lang="en-US" altLang="en-US">
                <a:solidFill>
                  <a:srgbClr val="FF0000"/>
                </a:solidFill>
              </a:rPr>
              <a:t>Flattened </a:t>
            </a:r>
            <a:r>
              <a:rPr lang="en-US" altLang="en-US"/>
              <a:t>B2B Butterfly V.S. </a:t>
            </a:r>
            <a:r>
              <a:rPr lang="en-US" altLang="en-US">
                <a:sym typeface="+mn-ea"/>
              </a:rPr>
              <a:t>B2B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9" name="Text Box 8"/>
          <p:cNvSpPr txBox="true"/>
          <p:nvPr/>
        </p:nvSpPr>
        <p:spPr>
          <a:xfrm>
            <a:off x="7252970" y="3099435"/>
            <a:ext cx="2576830" cy="368300"/>
          </a:xfrm>
          <a:prstGeom prst="rect">
            <a:avLst/>
          </a:prstGeom>
          <a:noFill/>
        </p:spPr>
        <p:txBody>
          <a:bodyPr wrap="square" rtlCol="0">
            <a:spAutoFit/>
          </a:bodyPr>
          <a:p>
            <a:pPr indent="0">
              <a:buFont typeface="Arial" panose="020B0604020202020204" pitchFamily="34" charset="0"/>
              <a:buNone/>
            </a:pPr>
            <a:r>
              <a:rPr lang="en-US" altLang="en-US"/>
              <a:t>Flattened B2B Butterfly</a:t>
            </a:r>
            <a:endParaRPr lang="en-US" altLang="en-US"/>
          </a:p>
        </p:txBody>
      </p:sp>
      <p:sp>
        <p:nvSpPr>
          <p:cNvPr id="10" name="Text Box 9"/>
          <p:cNvSpPr txBox="true"/>
          <p:nvPr/>
        </p:nvSpPr>
        <p:spPr>
          <a:xfrm>
            <a:off x="2468880" y="3166110"/>
            <a:ext cx="1556385" cy="368300"/>
          </a:xfrm>
          <a:prstGeom prst="rect">
            <a:avLst/>
          </a:prstGeom>
          <a:noFill/>
        </p:spPr>
        <p:txBody>
          <a:bodyPr wrap="square" rtlCol="0">
            <a:spAutoFit/>
          </a:bodyPr>
          <a:p>
            <a:pPr indent="0">
              <a:buFont typeface="Arial" panose="020B0604020202020204" pitchFamily="34" charset="0"/>
              <a:buNone/>
            </a:pPr>
            <a:r>
              <a:rPr lang="en-US" altLang="en-US"/>
              <a:t>B2B Butterfly</a:t>
            </a:r>
            <a:endParaRPr lang="en-US" altLang="en-US"/>
          </a:p>
        </p:txBody>
      </p:sp>
      <p:graphicFrame>
        <p:nvGraphicFramePr>
          <p:cNvPr id="435" name="Table 434"/>
          <p:cNvGraphicFramePr/>
          <p:nvPr/>
        </p:nvGraphicFramePr>
        <p:xfrm>
          <a:off x="1167765" y="3534410"/>
          <a:ext cx="9610090" cy="2641600"/>
        </p:xfrm>
        <a:graphic>
          <a:graphicData uri="http://schemas.openxmlformats.org/drawingml/2006/table">
            <a:tbl>
              <a:tblPr firstRow="true" bandRow="true">
                <a:tableStyleId>{5C22544A-7EE6-4342-B048-85BDC9FD1C3A}</a:tableStyleId>
              </a:tblPr>
              <a:tblGrid>
                <a:gridCol w="1123950"/>
                <a:gridCol w="2173605"/>
                <a:gridCol w="2528570"/>
                <a:gridCol w="2832100"/>
                <a:gridCol w="951865"/>
              </a:tblGrid>
              <a:tr h="640080">
                <a:tc>
                  <a:txBody>
                    <a:bodyPr/>
                    <a:p>
                      <a:pPr>
                        <a:buNone/>
                      </a:pPr>
                      <a:r>
                        <a:rPr lang="en-US" altLang="en-US">
                          <a:solidFill>
                            <a:schemeClr val="tx1"/>
                          </a:solidFill>
                        </a:rPr>
                        <a:t>N=8</a:t>
                      </a:r>
                      <a:endParaRPr lang="en-US" altLang="en-US">
                        <a:solidFill>
                          <a:schemeClr val="tx1"/>
                        </a:solidFill>
                      </a:endParaRPr>
                    </a:p>
                    <a:p>
                      <a:pPr>
                        <a:buNone/>
                      </a:pPr>
                      <a:r>
                        <a:rPr lang="en-US" altLang="en-US" sz="1800">
                          <a:solidFill>
                            <a:schemeClr val="tx1"/>
                          </a:solidFill>
                          <a:sym typeface="+mn-ea"/>
                        </a:rPr>
                        <a:t>e.g.</a:t>
                      </a:r>
                      <a:endParaRPr lang="en-US" altLang="en-US">
                        <a:solidFill>
                          <a:schemeClr val="tx1"/>
                        </a:solidFill>
                      </a:endParaRPr>
                    </a:p>
                  </a:txBody>
                  <a:tcPr/>
                </a:tc>
                <a:tc>
                  <a:txBody>
                    <a:bodyPr/>
                    <a:p>
                      <a:pPr>
                        <a:buNone/>
                      </a:pPr>
                      <a:r>
                        <a:rPr lang="en-US" altLang="en-US" sz="1800">
                          <a:solidFill>
                            <a:schemeClr val="tx1"/>
                          </a:solidFill>
                          <a:sym typeface="+mn-ea"/>
                        </a:rPr>
                        <a:t>B2B </a:t>
                      </a:r>
                      <a:r>
                        <a:rPr lang="en-US" altLang="en-US">
                          <a:solidFill>
                            <a:schemeClr val="tx1"/>
                          </a:solidFill>
                        </a:rPr>
                        <a:t>Butterfly</a:t>
                      </a:r>
                      <a:endParaRPr lang="en-US" altLang="en-US">
                        <a:solidFill>
                          <a:schemeClr val="tx1"/>
                        </a:solidFill>
                      </a:endParaRPr>
                    </a:p>
                    <a:p>
                      <a:pPr>
                        <a:buNone/>
                      </a:pPr>
                      <a:r>
                        <a:rPr lang="en-US" altLang="en-US">
                          <a:solidFill>
                            <a:schemeClr val="tx1"/>
                          </a:solidFill>
                        </a:rPr>
                        <a:t>(N input N output)</a:t>
                      </a:r>
                      <a:endParaRPr lang="en-US" altLang="en-US">
                        <a:solidFill>
                          <a:schemeClr val="tx1"/>
                        </a:solidFill>
                      </a:endParaRPr>
                    </a:p>
                  </a:txBody>
                  <a:tcPr/>
                </a:tc>
                <a:tc>
                  <a:txBody>
                    <a:bodyPr/>
                    <a:p>
                      <a:pPr>
                        <a:buNone/>
                      </a:pPr>
                      <a:endParaRPr lang="en-US" altLang="en-US">
                        <a:solidFill>
                          <a:schemeClr val="tx1"/>
                        </a:solidFill>
                      </a:endParaRPr>
                    </a:p>
                  </a:txBody>
                  <a:tcPr/>
                </a:tc>
                <a:tc>
                  <a:txBody>
                    <a:bodyPr/>
                    <a:p>
                      <a:pPr>
                        <a:buNone/>
                      </a:pPr>
                      <a:r>
                        <a:rPr lang="en-US" altLang="en-US">
                          <a:solidFill>
                            <a:schemeClr val="tx1"/>
                          </a:solidFill>
                        </a:rPr>
                        <a:t>Flattened B2B Butterfly</a:t>
                      </a:r>
                      <a:endParaRPr lang="en-US" altLang="en-US">
                        <a:solidFill>
                          <a:schemeClr val="tx1"/>
                        </a:solidFill>
                      </a:endParaRPr>
                    </a:p>
                    <a:p>
                      <a:pPr>
                        <a:buNone/>
                      </a:pPr>
                      <a:r>
                        <a:rPr lang="en-US" altLang="en-US">
                          <a:solidFill>
                            <a:schemeClr val="tx1"/>
                          </a:solidFill>
                        </a:rPr>
                        <a:t> (N input N output)</a:t>
                      </a:r>
                      <a:endParaRPr lang="en-US" altLang="en-US">
                        <a:solidFill>
                          <a:schemeClr val="tx1"/>
                        </a:solidFill>
                      </a:endParaRPr>
                    </a:p>
                  </a:txBody>
                  <a:tcPr/>
                </a:tc>
                <a:tc>
                  <a:txBody>
                    <a:bodyPr/>
                    <a:p>
                      <a:pPr>
                        <a:buNone/>
                      </a:pPr>
                      <a:r>
                        <a:rPr lang="en-US" altLang="en-US">
                          <a:solidFill>
                            <a:schemeClr val="tx1"/>
                          </a:solidFill>
                        </a:rPr>
                        <a:t>N=8</a:t>
                      </a:r>
                      <a:endParaRPr lang="en-US" altLang="en-US">
                        <a:solidFill>
                          <a:schemeClr val="tx1"/>
                        </a:solidFill>
                      </a:endParaRPr>
                    </a:p>
                    <a:p>
                      <a:pPr>
                        <a:buNone/>
                      </a:pPr>
                      <a:r>
                        <a:rPr lang="en-US" altLang="en-US">
                          <a:solidFill>
                            <a:schemeClr val="tx1"/>
                          </a:solidFill>
                        </a:rPr>
                        <a:t>e.g.</a:t>
                      </a:r>
                      <a:endParaRPr lang="en-US" altLang="en-US">
                        <a:solidFill>
                          <a:schemeClr val="tx1"/>
                        </a:solidFill>
                      </a:endParaRPr>
                    </a:p>
                  </a:txBody>
                  <a:tcPr/>
                </a:tc>
              </a:tr>
              <a:tr h="396240">
                <a:tc>
                  <a:txBody>
                    <a:bodyPr/>
                    <a:p>
                      <a:pPr>
                        <a:buNone/>
                      </a:pPr>
                      <a:r>
                        <a:rPr lang="en-US" altLang="en-US" sz="2000" dirty="0" smtClean="0">
                          <a:solidFill>
                            <a:schemeClr val="tx1"/>
                          </a:solidFill>
                          <a:sym typeface="+mn-ea"/>
                        </a:rPr>
                        <a:t>5</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2*logN - 1</a:t>
                      </a:r>
                      <a:endParaRPr lang="en-US" altLang="en-US" sz="2000" dirty="0" smtClean="0">
                        <a:solidFill>
                          <a:schemeClr val="tx1"/>
                        </a:solidFill>
                        <a:sym typeface="+mn-ea"/>
                      </a:endParaRPr>
                    </a:p>
                  </a:txBody>
                  <a:tcPr/>
                </a:tc>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2*logN - 1</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5</a:t>
                      </a:r>
                      <a:endParaRPr lang="en-US" altLang="en-US" sz="2000" dirty="0" smtClean="0">
                        <a:solidFill>
                          <a:schemeClr val="tx1"/>
                        </a:solidFill>
                        <a:sym typeface="+mn-ea"/>
                      </a:endParaRPr>
                    </a:p>
                  </a:txBody>
                  <a:tcPr/>
                </a:tc>
              </a:tr>
              <a:tr h="416560">
                <a:tc>
                  <a:txBody>
                    <a:bodyPr/>
                    <a:p>
                      <a:pPr>
                        <a:buNone/>
                      </a:pPr>
                      <a:r>
                        <a:rPr lang="en-US" altLang="en-US" sz="2000" dirty="0" smtClean="0">
                          <a:solidFill>
                            <a:schemeClr val="tx1"/>
                          </a:solidFill>
                          <a:sym typeface="+mn-ea"/>
                        </a:rPr>
                        <a:t>20</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(N/2)*(2*logN - 1)</a:t>
                      </a:r>
                      <a:endParaRPr lang="en-US" altLang="en-US" sz="2000" dirty="0" smtClean="0">
                        <a:solidFill>
                          <a:schemeClr val="tx1"/>
                        </a:solidFill>
                        <a:sym typeface="+mn-ea"/>
                      </a:endParaRPr>
                    </a:p>
                  </a:txBody>
                  <a:tcPr/>
                </a:tc>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4</a:t>
                      </a:r>
                      <a:endParaRPr lang="en-US" altLang="en-US" sz="2000" dirty="0" smtClean="0">
                        <a:solidFill>
                          <a:schemeClr val="tx1"/>
                        </a:solidFill>
                        <a:sym typeface="+mn-ea"/>
                      </a:endParaRPr>
                    </a:p>
                  </a:txBody>
                  <a:tcPr/>
                </a:tc>
              </a:tr>
              <a:tr h="396240">
                <a:tc>
                  <a:txBody>
                    <a:bodyPr/>
                    <a:p>
                      <a:pPr>
                        <a:buNone/>
                      </a:pP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0</a:t>
                      </a:r>
                      <a:endParaRPr lang="en-US" altLang="en-US" sz="2000" dirty="0" smtClean="0">
                        <a:solidFill>
                          <a:schemeClr val="tx1"/>
                        </a:solidFill>
                        <a:sym typeface="+mn-ea"/>
                      </a:endParaRPr>
                    </a:p>
                  </a:txBody>
                  <a:tcPr/>
                </a:tc>
                <a:tc>
                  <a:txBody>
                    <a:bodyPr/>
                    <a:p>
                      <a:pPr>
                        <a:buNone/>
                      </a:pPr>
                      <a:r>
                        <a:rPr lang="en-US" altLang="en-US" sz="1800">
                          <a:solidFill>
                            <a:schemeClr val="tx1"/>
                          </a:solidFill>
                          <a:sym typeface="+mn-ea"/>
                        </a:rPr>
                        <a:t>#3x3 Switch = 3 * 2x2</a:t>
                      </a:r>
                      <a:endParaRPr lang="en-US" altLang="en-US" sz="1800">
                        <a:solidFill>
                          <a:schemeClr val="tx1"/>
                        </a:solidFill>
                        <a:sym typeface="+mn-ea"/>
                      </a:endParaRPr>
                    </a:p>
                  </a:txBody>
                  <a:tcPr/>
                </a:tc>
                <a:tc>
                  <a:txBody>
                    <a:bodyPr/>
                    <a:p>
                      <a:pPr>
                        <a:buNone/>
                      </a:pPr>
                      <a:r>
                        <a:rPr lang="en-US" altLang="en-US" sz="2000" dirty="0" smtClean="0">
                          <a:solidFill>
                            <a:schemeClr val="tx1"/>
                          </a:solidFill>
                          <a:sym typeface="+mn-ea"/>
                        </a:rPr>
                        <a:t>(N/2)*(2*logN - 2)</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16</a:t>
                      </a:r>
                      <a:endParaRPr lang="en-US" altLang="en-US" sz="2000" dirty="0" smtClean="0">
                        <a:solidFill>
                          <a:schemeClr val="tx1"/>
                        </a:solidFill>
                        <a:sym typeface="+mn-ea"/>
                      </a:endParaRPr>
                    </a:p>
                  </a:txBody>
                  <a:tcPr/>
                </a:tc>
              </a:tr>
              <a:tr h="396240">
                <a:tc>
                  <a:txBody>
                    <a:bodyPr/>
                    <a:p>
                      <a:pPr>
                        <a:buNone/>
                      </a:pPr>
                      <a:r>
                        <a:rPr lang="en-US" altLang="en-US" sz="2000" dirty="0" smtClean="0">
                          <a:solidFill>
                            <a:srgbClr val="FF0000"/>
                          </a:solidFill>
                          <a:sym typeface="+mn-ea"/>
                        </a:rPr>
                        <a:t>20</a:t>
                      </a:r>
                      <a:endParaRPr lang="en-US" altLang="en-US" sz="2000" dirty="0" smtClean="0">
                        <a:solidFill>
                          <a:srgbClr val="FF0000"/>
                        </a:solidFill>
                        <a:sym typeface="+mn-ea"/>
                      </a:endParaRPr>
                    </a:p>
                  </a:txBody>
                  <a:tcPr/>
                </a:tc>
                <a:tc>
                  <a:txBody>
                    <a:bodyPr/>
                    <a:p>
                      <a:pPr>
                        <a:buNone/>
                      </a:pPr>
                      <a:endParaRPr lang="en-US" altLang="en-US" sz="2000" dirty="0" smtClean="0">
                        <a:solidFill>
                          <a:srgbClr val="FF0000"/>
                        </a:solidFill>
                        <a:sym typeface="+mn-ea"/>
                      </a:endParaRPr>
                    </a:p>
                  </a:txBody>
                  <a:tcPr/>
                </a:tc>
                <a:tc>
                  <a:txBody>
                    <a:bodyPr/>
                    <a:p>
                      <a:pPr>
                        <a:buNone/>
                      </a:pPr>
                      <a:r>
                        <a:rPr lang="en-US" altLang="en-US">
                          <a:solidFill>
                            <a:srgbClr val="FF0000"/>
                          </a:solidFill>
                        </a:rPr>
                        <a:t># Equivalent 2x2 SW</a:t>
                      </a:r>
                      <a:endParaRPr lang="en-US" altLang="en-US">
                        <a:solidFill>
                          <a:srgbClr val="FF0000"/>
                        </a:solidFill>
                      </a:endParaRPr>
                    </a:p>
                  </a:txBody>
                  <a:tcPr/>
                </a:tc>
                <a:tc>
                  <a:txBody>
                    <a:bodyPr/>
                    <a:p>
                      <a:pPr>
                        <a:buNone/>
                      </a:pPr>
                      <a:r>
                        <a:rPr lang="en-US" altLang="en-US" sz="2000" dirty="0" smtClean="0">
                          <a:solidFill>
                            <a:srgbClr val="FF0000"/>
                          </a:solidFill>
                          <a:sym typeface="+mn-ea"/>
                        </a:rPr>
                        <a:t>3.4X</a:t>
                      </a:r>
                      <a:endParaRPr lang="en-US" altLang="en-US" sz="2000" dirty="0" smtClean="0">
                        <a:solidFill>
                          <a:srgbClr val="FF0000"/>
                        </a:solidFill>
                        <a:sym typeface="+mn-ea"/>
                      </a:endParaRPr>
                    </a:p>
                  </a:txBody>
                  <a:tcPr/>
                </a:tc>
                <a:tc>
                  <a:txBody>
                    <a:bodyPr/>
                    <a:p>
                      <a:pPr>
                        <a:buNone/>
                      </a:pPr>
                      <a:r>
                        <a:rPr lang="en-US" altLang="en-US" sz="2000" dirty="0" smtClean="0">
                          <a:solidFill>
                            <a:srgbClr val="FF0000"/>
                          </a:solidFill>
                          <a:sym typeface="+mn-ea"/>
                        </a:rPr>
                        <a:t>68</a:t>
                      </a:r>
                      <a:endParaRPr lang="en-US" altLang="en-US" sz="2000" dirty="0" smtClean="0">
                        <a:solidFill>
                          <a:srgbClr val="FF0000"/>
                        </a:solidFill>
                        <a:sym typeface="+mn-ea"/>
                      </a:endParaRPr>
                    </a:p>
                  </a:txBody>
                  <a:tcPr/>
                </a:tc>
              </a:tr>
              <a:tr h="386080">
                <a:tc>
                  <a:txBody>
                    <a:bodyPr/>
                    <a:p>
                      <a:pPr>
                        <a:buNone/>
                      </a:pPr>
                      <a:r>
                        <a:rPr lang="en-US" altLang="en-US" sz="2000" dirty="0" smtClean="0">
                          <a:solidFill>
                            <a:schemeClr val="tx1"/>
                          </a:solidFill>
                          <a:sym typeface="+mn-ea"/>
                        </a:rPr>
                        <a:t>4+4=8</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N/2*2</a:t>
                      </a:r>
                      <a:r>
                        <a:rPr lang="en-US" altLang="en-US" sz="2000" dirty="0" smtClean="0">
                          <a:solidFill>
                            <a:schemeClr val="tx1"/>
                          </a:solidFill>
                          <a:sym typeface="+mn-ea"/>
                        </a:rPr>
                        <a:t>*(logN-1)</a:t>
                      </a:r>
                      <a:endParaRPr lang="en-US" altLang="en-US" sz="2000" dirty="0" smtClean="0">
                        <a:solidFill>
                          <a:schemeClr val="tx1"/>
                        </a:solidFill>
                        <a:sym typeface="+mn-ea"/>
                      </a:endParaRPr>
                    </a:p>
                  </a:txBody>
                  <a:tcPr/>
                </a:tc>
                <a:tc>
                  <a:txBody>
                    <a:bodyPr/>
                    <a:p>
                      <a:pPr>
                        <a:buNone/>
                      </a:pPr>
                      <a:r>
                        <a:rPr lang="en-US" altLang="en-US" sz="1800">
                          <a:solidFill>
                            <a:schemeClr val="tx1"/>
                          </a:solidFill>
                          <a:sym typeface="+mn-ea"/>
                        </a:rPr>
                        <a:t># long WIRE</a:t>
                      </a:r>
                      <a:endParaRPr lang="en-US" altLang="en-US" sz="1800">
                        <a:solidFill>
                          <a:schemeClr val="tx1"/>
                        </a:solidFill>
                        <a:sym typeface="+mn-ea"/>
                      </a:endParaRPr>
                    </a:p>
                  </a:txBody>
                  <a:tcPr/>
                </a:tc>
                <a:tc>
                  <a:txBody>
                    <a:bodyPr/>
                    <a:p>
                      <a:pPr>
                        <a:buNone/>
                      </a:pPr>
                      <a:r>
                        <a:rPr lang="en-US" altLang="en-US" sz="2000">
                          <a:solidFill>
                            <a:schemeClr val="tx1"/>
                          </a:solidFill>
                          <a:sym typeface="+mn-ea"/>
                        </a:rPr>
                        <a:t>N/2*2</a:t>
                      </a:r>
                      <a:r>
                        <a:rPr lang="en-US" altLang="en-US" sz="2000" dirty="0" smtClean="0">
                          <a:solidFill>
                            <a:schemeClr val="tx1"/>
                          </a:solidFill>
                          <a:sym typeface="+mn-ea"/>
                        </a:rPr>
                        <a:t>*(logN-1)</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4+4=8</a:t>
                      </a:r>
                      <a:endParaRPr lang="en-US" altLang="en-US" sz="2000" dirty="0" smtClean="0">
                        <a:solidFill>
                          <a:schemeClr val="tx1"/>
                        </a:solidFill>
                        <a:sym typeface="+mn-ea"/>
                      </a:endParaRPr>
                    </a:p>
                  </a:txBody>
                  <a:tcPr/>
                </a:tc>
              </a:tr>
            </a:tbl>
          </a:graphicData>
        </a:graphic>
      </p:graphicFrame>
      <p:sp>
        <p:nvSpPr>
          <p:cNvPr id="5" name="Content Placeholder 4"/>
          <p:cNvSpPr/>
          <p:nvPr>
            <p:ph idx="1"/>
          </p:nvPr>
        </p:nvSpPr>
        <p:spPr>
          <a:xfrm>
            <a:off x="1168400" y="6223000"/>
            <a:ext cx="9994900" cy="498475"/>
          </a:xfrm>
        </p:spPr>
        <p:txBody>
          <a:bodyPr/>
          <a:p>
            <a:r>
              <a:rPr lang="en-US" altLang="en-US"/>
              <a:t>Flattened B2B Butterfly consumes more resources with same amount of long wires</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p:txBody>
          <a:bodyPr>
            <a:normAutofit/>
          </a:bodyPr>
          <a:p>
            <a:r>
              <a:rPr lang="en-US" altLang="en-US">
                <a:sym typeface="+mn-ea"/>
              </a:rPr>
              <a:t>Motivations</a:t>
            </a:r>
            <a:endParaRPr lang="en-US" altLang="en-US">
              <a:sym typeface="+mn-ea"/>
            </a:endParaRPr>
          </a:p>
        </p:txBody>
      </p:sp>
      <p:grpSp>
        <p:nvGrpSpPr>
          <p:cNvPr id="291" name="组合 7"/>
          <p:cNvGrpSpPr/>
          <p:nvPr/>
        </p:nvGrpSpPr>
        <p:grpSpPr>
          <a:xfrm>
            <a:off x="1469847" y="1102599"/>
            <a:ext cx="3590804" cy="1721854"/>
            <a:chOff x="366851" y="1689708"/>
            <a:chExt cx="3879850" cy="1930400"/>
          </a:xfrm>
        </p:grpSpPr>
        <p:sp>
          <p:nvSpPr>
            <p:cNvPr id="29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2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2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2"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6"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7"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8"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9"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0"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1"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2"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3"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4"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5"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6"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7"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8"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9"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0"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1"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2"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3"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4"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5"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6"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7"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8"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9"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0"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61" name="Rectangle 79"/>
            <p:cNvSpPr>
              <a:spLocks noChangeArrowheads="true"/>
            </p:cNvSpPr>
            <p:nvPr/>
          </p:nvSpPr>
          <p:spPr bwMode="auto">
            <a:xfrm>
              <a:off x="547826"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2"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63"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4"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90"/>
            <p:cNvSpPr>
              <a:spLocks noChangeShapeType="true"/>
            </p:cNvSpPr>
            <p:nvPr/>
          </p:nvSpPr>
          <p:spPr bwMode="auto">
            <a:xfrm flipH="true">
              <a:off x="4072076"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91"/>
            <p:cNvSpPr>
              <a:spLocks noChangeShapeType="true"/>
            </p:cNvSpPr>
            <p:nvPr/>
          </p:nvSpPr>
          <p:spPr bwMode="auto">
            <a:xfrm flipH="true">
              <a:off x="4072076" y="1943708"/>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92"/>
            <p:cNvSpPr>
              <a:spLocks noChangeShapeType="true"/>
            </p:cNvSpPr>
            <p:nvPr/>
          </p:nvSpPr>
          <p:spPr bwMode="auto">
            <a:xfrm flipH="true">
              <a:off x="4070489" y="229613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94"/>
            <p:cNvSpPr>
              <a:spLocks noChangeShapeType="true"/>
            </p:cNvSpPr>
            <p:nvPr/>
          </p:nvSpPr>
          <p:spPr bwMode="auto">
            <a:xfrm flipH="true">
              <a:off x="4067314" y="281524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96"/>
            <p:cNvSpPr>
              <a:spLocks noChangeShapeType="true"/>
            </p:cNvSpPr>
            <p:nvPr/>
          </p:nvSpPr>
          <p:spPr bwMode="auto">
            <a:xfrm flipH="true">
              <a:off x="4070489" y="331848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 name="Text Box 6"/>
          <p:cNvSpPr txBox="true"/>
          <p:nvPr/>
        </p:nvSpPr>
        <p:spPr>
          <a:xfrm>
            <a:off x="1800860" y="3146425"/>
            <a:ext cx="2701290" cy="368300"/>
          </a:xfrm>
          <a:prstGeom prst="rect">
            <a:avLst/>
          </a:prstGeom>
          <a:noFill/>
        </p:spPr>
        <p:txBody>
          <a:bodyPr wrap="square" rtlCol="0">
            <a:spAutoFit/>
          </a:bodyPr>
          <a:p>
            <a:r>
              <a:rPr lang="en-US" altLang="en-US"/>
              <a:t>Out degree == In degree</a:t>
            </a:r>
            <a:endParaRPr lang="en-US" altLang="en-US"/>
          </a:p>
        </p:txBody>
      </p:sp>
      <p:sp>
        <p:nvSpPr>
          <p:cNvPr id="10" name="Text Box 9"/>
          <p:cNvSpPr txBox="true"/>
          <p:nvPr/>
        </p:nvSpPr>
        <p:spPr>
          <a:xfrm>
            <a:off x="1920875" y="2846705"/>
            <a:ext cx="2425700" cy="368300"/>
          </a:xfrm>
          <a:prstGeom prst="rect">
            <a:avLst/>
          </a:prstGeom>
          <a:noFill/>
        </p:spPr>
        <p:txBody>
          <a:bodyPr wrap="square" rtlCol="0">
            <a:spAutoFit/>
          </a:bodyPr>
          <a:p>
            <a:r>
              <a:rPr lang="en-US" altLang="en-US"/>
              <a:t>BENES Network [1]</a:t>
            </a:r>
            <a:endParaRPr lang="en-US" altLang="en-US"/>
          </a:p>
        </p:txBody>
      </p:sp>
      <p:sp>
        <p:nvSpPr>
          <p:cNvPr id="12" name="Text Box 11"/>
          <p:cNvSpPr txBox="true"/>
          <p:nvPr/>
        </p:nvSpPr>
        <p:spPr>
          <a:xfrm>
            <a:off x="267335" y="6418580"/>
            <a:ext cx="11531600" cy="398780"/>
          </a:xfrm>
          <a:prstGeom prst="rect">
            <a:avLst/>
          </a:prstGeom>
          <a:noFill/>
        </p:spPr>
        <p:txBody>
          <a:bodyPr wrap="square" rtlCol="0" anchor="t">
            <a:spAutoFit/>
          </a:bodyPr>
          <a:p>
            <a:r>
              <a:rPr lang="en-US" altLang="en-US" sz="1000"/>
              <a:t>[1] </a:t>
            </a:r>
            <a:r>
              <a:rPr lang="en-US" sz="1000"/>
              <a:t>http://homepages.inf.ed.ac.uk/cgi/rni/comp-arch.pl?Networks/benes.html,Networks/benes-f.html,Networks/menu-dyn.html</a:t>
            </a:r>
            <a:endParaRPr lang="en-US" sz="1000"/>
          </a:p>
          <a:p>
            <a:r>
              <a:rPr lang="en-US" altLang="en-US" sz="1000"/>
              <a:t>[2] Kwon, H., Samajdar, A., &amp; Krishna, T. (2018). Maeri: Enabling flexible dataflow mapping over dnn accelerators via reconfigurable interconnects. ACM SIGPLAN Notices, 53(2), 461-475.</a:t>
            </a:r>
            <a:endParaRPr lang="en-US" altLang="en-US" sz="1000"/>
          </a:p>
        </p:txBody>
      </p:sp>
      <p:pic>
        <p:nvPicPr>
          <p:cNvPr id="15" name="Picture 14"/>
          <p:cNvPicPr>
            <a:picLocks noChangeAspect="true"/>
          </p:cNvPicPr>
          <p:nvPr/>
        </p:nvPicPr>
        <p:blipFill>
          <a:blip r:embed="rId1"/>
          <a:stretch>
            <a:fillRect/>
          </a:stretch>
        </p:blipFill>
        <p:spPr>
          <a:xfrm>
            <a:off x="5632450" y="1329055"/>
            <a:ext cx="6585585" cy="1285240"/>
          </a:xfrm>
          <a:prstGeom prst="rect">
            <a:avLst/>
          </a:prstGeom>
        </p:spPr>
      </p:pic>
      <p:pic>
        <p:nvPicPr>
          <p:cNvPr id="16" name="Picture 15"/>
          <p:cNvPicPr>
            <a:picLocks noChangeAspect="true"/>
          </p:cNvPicPr>
          <p:nvPr/>
        </p:nvPicPr>
        <p:blipFill>
          <a:blip r:embed="rId2"/>
          <a:stretch>
            <a:fillRect/>
          </a:stretch>
        </p:blipFill>
        <p:spPr>
          <a:xfrm>
            <a:off x="652780" y="3769360"/>
            <a:ext cx="5321935" cy="1431290"/>
          </a:xfrm>
          <a:prstGeom prst="rect">
            <a:avLst/>
          </a:prstGeom>
        </p:spPr>
      </p:pic>
      <p:sp>
        <p:nvSpPr>
          <p:cNvPr id="137" name="Text Box 136"/>
          <p:cNvSpPr txBox="true"/>
          <p:nvPr/>
        </p:nvSpPr>
        <p:spPr>
          <a:xfrm>
            <a:off x="7574280" y="3146425"/>
            <a:ext cx="2701290" cy="368300"/>
          </a:xfrm>
          <a:prstGeom prst="rect">
            <a:avLst/>
          </a:prstGeom>
          <a:noFill/>
        </p:spPr>
        <p:txBody>
          <a:bodyPr wrap="square" rtlCol="0">
            <a:spAutoFit/>
          </a:bodyPr>
          <a:p>
            <a:r>
              <a:rPr lang="en-US" altLang="en-US"/>
              <a:t>Out degree &lt; In degree</a:t>
            </a:r>
            <a:endParaRPr lang="en-US" altLang="en-US"/>
          </a:p>
        </p:txBody>
      </p:sp>
      <p:sp>
        <p:nvSpPr>
          <p:cNvPr id="138" name="Text Box 137"/>
          <p:cNvSpPr txBox="true"/>
          <p:nvPr/>
        </p:nvSpPr>
        <p:spPr>
          <a:xfrm>
            <a:off x="1920875" y="5712460"/>
            <a:ext cx="2701290" cy="368300"/>
          </a:xfrm>
          <a:prstGeom prst="rect">
            <a:avLst/>
          </a:prstGeom>
          <a:noFill/>
        </p:spPr>
        <p:txBody>
          <a:bodyPr wrap="square" rtlCol="0">
            <a:spAutoFit/>
          </a:bodyPr>
          <a:p>
            <a:r>
              <a:rPr lang="en-US" altLang="en-US"/>
              <a:t>Out degree &gt; In degree</a:t>
            </a:r>
            <a:endParaRPr lang="en-US" altLang="en-US"/>
          </a:p>
        </p:txBody>
      </p:sp>
      <p:sp>
        <p:nvSpPr>
          <p:cNvPr id="139" name="Text Box 138"/>
          <p:cNvSpPr txBox="true"/>
          <p:nvPr/>
        </p:nvSpPr>
        <p:spPr>
          <a:xfrm>
            <a:off x="7366635" y="2821940"/>
            <a:ext cx="3343910" cy="368300"/>
          </a:xfrm>
          <a:prstGeom prst="rect">
            <a:avLst/>
          </a:prstGeom>
          <a:noFill/>
        </p:spPr>
        <p:txBody>
          <a:bodyPr wrap="square" rtlCol="0">
            <a:spAutoFit/>
          </a:bodyPr>
          <a:p>
            <a:r>
              <a:rPr lang="en-US" altLang="en-US"/>
              <a:t>MAERI Distritbute Network [2]</a:t>
            </a:r>
            <a:endParaRPr lang="en-US" altLang="en-US"/>
          </a:p>
        </p:txBody>
      </p:sp>
      <p:sp>
        <p:nvSpPr>
          <p:cNvPr id="140" name="Text Box 139"/>
          <p:cNvSpPr txBox="true"/>
          <p:nvPr/>
        </p:nvSpPr>
        <p:spPr>
          <a:xfrm>
            <a:off x="1641475" y="5344160"/>
            <a:ext cx="3343910" cy="368300"/>
          </a:xfrm>
          <a:prstGeom prst="rect">
            <a:avLst/>
          </a:prstGeom>
          <a:noFill/>
        </p:spPr>
        <p:txBody>
          <a:bodyPr wrap="square" rtlCol="0">
            <a:spAutoFit/>
          </a:bodyPr>
          <a:p>
            <a:r>
              <a:rPr lang="en-US" altLang="en-US"/>
              <a:t>MAERI Reduction Network[2]</a:t>
            </a:r>
            <a:endParaRPr lang="en-US" altLang="en-US"/>
          </a:p>
        </p:txBody>
      </p:sp>
      <p:sp>
        <p:nvSpPr>
          <p:cNvPr id="503" name="Text Box 502"/>
          <p:cNvSpPr txBox="true"/>
          <p:nvPr/>
        </p:nvSpPr>
        <p:spPr>
          <a:xfrm>
            <a:off x="7642225" y="5419725"/>
            <a:ext cx="2425700" cy="368300"/>
          </a:xfrm>
          <a:prstGeom prst="rect">
            <a:avLst/>
          </a:prstGeom>
          <a:noFill/>
        </p:spPr>
        <p:txBody>
          <a:bodyPr wrap="square" rtlCol="0">
            <a:spAutoFit/>
          </a:bodyPr>
          <a:p>
            <a:r>
              <a:rPr lang="en-US" altLang="en-US"/>
              <a:t>Merge Network [1]</a:t>
            </a:r>
            <a:endParaRPr lang="en-US" altLang="en-US"/>
          </a:p>
        </p:txBody>
      </p:sp>
      <p:sp>
        <p:nvSpPr>
          <p:cNvPr id="504" name="Text Box 503"/>
          <p:cNvSpPr txBox="true"/>
          <p:nvPr/>
        </p:nvSpPr>
        <p:spPr>
          <a:xfrm>
            <a:off x="7366635" y="5788025"/>
            <a:ext cx="2701290" cy="368300"/>
          </a:xfrm>
          <a:prstGeom prst="rect">
            <a:avLst/>
          </a:prstGeom>
          <a:noFill/>
        </p:spPr>
        <p:txBody>
          <a:bodyPr wrap="square" rtlCol="0">
            <a:spAutoFit/>
          </a:bodyPr>
          <a:p>
            <a:r>
              <a:rPr lang="en-US" altLang="en-US"/>
              <a:t>Out degree &gt; In degree</a:t>
            </a:r>
            <a:endParaRPr lang="en-US" altLang="en-US"/>
          </a:p>
        </p:txBody>
      </p:sp>
      <p:grpSp>
        <p:nvGrpSpPr>
          <p:cNvPr id="508" name="Group 507"/>
          <p:cNvGrpSpPr/>
          <p:nvPr/>
        </p:nvGrpSpPr>
        <p:grpSpPr>
          <a:xfrm>
            <a:off x="7813675" y="3675380"/>
            <a:ext cx="2093595" cy="1722120"/>
            <a:chOff x="12305" y="5788"/>
            <a:chExt cx="3297" cy="2712"/>
          </a:xfrm>
        </p:grpSpPr>
        <p:sp>
          <p:nvSpPr>
            <p:cNvPr id="459"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bg1"/>
                  </a:solidFill>
                </a:rPr>
                <a:t>0</a:t>
              </a:r>
              <a:endParaRPr lang="en-US" sz="900">
                <a:solidFill>
                  <a:schemeClr val="bg1"/>
                </a:solidFill>
              </a:endParaRPr>
            </a:p>
            <a:p>
              <a:r>
                <a:rPr lang="en-US" sz="900">
                  <a:solidFill>
                    <a:schemeClr val="bg1"/>
                  </a:solidFill>
                </a:rPr>
                <a:t>1</a:t>
              </a:r>
              <a:endParaRPr lang="en-US" sz="900">
                <a:solidFill>
                  <a:schemeClr val="bg1"/>
                </a:solidFill>
              </a:endParaRPr>
            </a:p>
          </p:txBody>
        </p:sp>
        <p:sp>
          <p:nvSpPr>
            <p:cNvPr id="460"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1"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2"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3"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4"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5"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6"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75"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6"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4"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5"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6"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7"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8"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9"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0"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1"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5"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506"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507"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184890" cy="697865"/>
          </a:xfrm>
        </p:spPr>
        <p:txBody>
          <a:bodyPr/>
          <a:p>
            <a:r>
              <a:rPr lang="en-US" altLang="en-US">
                <a:solidFill>
                  <a:srgbClr val="FF0000"/>
                </a:solidFill>
                <a:sym typeface="+mn-ea"/>
              </a:rPr>
              <a:t>Flattened </a:t>
            </a:r>
            <a:r>
              <a:rPr lang="en-US" altLang="en-US">
                <a:sym typeface="+mn-ea"/>
              </a:rPr>
              <a:t>V.S. Non-flattened -- Let’s look at numbers</a:t>
            </a:r>
            <a:endParaRPr lang="en-US" altLang="en-US">
              <a:sym typeface="+mn-ea"/>
            </a:endParaRPr>
          </a:p>
        </p:txBody>
      </p:sp>
      <p:graphicFrame>
        <p:nvGraphicFramePr>
          <p:cNvPr id="5" name="Content Placeholder 4"/>
          <p:cNvGraphicFramePr/>
          <p:nvPr>
            <p:ph idx="1"/>
          </p:nvPr>
        </p:nvGraphicFramePr>
        <p:xfrm>
          <a:off x="647700" y="1151890"/>
          <a:ext cx="8385810" cy="3764280"/>
        </p:xfrm>
        <a:graphic>
          <a:graphicData uri="http://schemas.openxmlformats.org/drawingml/2006/table">
            <a:tbl>
              <a:tblPr firstRow="true" bandRow="true">
                <a:tableStyleId>{5C22544A-7EE6-4342-B048-85BDC9FD1C3A}</a:tableStyleId>
              </a:tblPr>
              <a:tblGrid>
                <a:gridCol w="1217930"/>
                <a:gridCol w="1488440"/>
                <a:gridCol w="2019300"/>
                <a:gridCol w="1610995"/>
                <a:gridCol w="2049145"/>
              </a:tblGrid>
              <a:tr h="365760">
                <a:tc>
                  <a:txBody>
                    <a:bodyPr/>
                    <a:p>
                      <a:pPr>
                        <a:buNone/>
                      </a:pPr>
                      <a:r>
                        <a:rPr lang="en-US" altLang="en-US"/>
                        <a:t># Input </a:t>
                      </a:r>
                      <a:endParaRPr lang="en-US" altLang="en-US"/>
                    </a:p>
                  </a:txBody>
                  <a:tcPr/>
                </a:tc>
                <a:tc gridSpan="2">
                  <a:txBody>
                    <a:bodyPr/>
                    <a:p>
                      <a:pPr>
                        <a:buNone/>
                      </a:pPr>
                      <a:r>
                        <a:rPr lang="en-US" altLang="en-US" sz="1800">
                          <a:sym typeface="+mn-ea"/>
                        </a:rPr>
                        <a:t> B2B Butterfly</a:t>
                      </a:r>
                      <a:endParaRPr lang="en-US" altLang="en-US" b="0"/>
                    </a:p>
                  </a:txBody>
                  <a:tcPr/>
                </a:tc>
                <a:tc hMerge="true">
                  <a:tcPr/>
                </a:tc>
                <a:tc gridSpan="2">
                  <a:txBody>
                    <a:bodyPr/>
                    <a:p>
                      <a:pPr>
                        <a:buNone/>
                      </a:pPr>
                      <a:r>
                        <a:rPr lang="en-US" altLang="en-US" sz="1800">
                          <a:sym typeface="+mn-ea"/>
                        </a:rPr>
                        <a:t>Flattened </a:t>
                      </a:r>
                      <a:r>
                        <a:rPr lang="en-US" altLang="en-US"/>
                        <a:t>B2B Butterfly</a:t>
                      </a:r>
                      <a:endParaRPr lang="en-US" altLang="en-US"/>
                    </a:p>
                  </a:txBody>
                  <a:tcPr/>
                </a:tc>
                <a:tc hMerge="true">
                  <a:tcPr/>
                </a:tc>
              </a:tr>
              <a:tr h="365760">
                <a:tc>
                  <a:txBody>
                    <a:bodyPr/>
                    <a:p>
                      <a:pPr>
                        <a:buNone/>
                      </a:pPr>
                      <a:r>
                        <a:rPr lang="en-US" altLang="en-US"/>
                        <a:t>In=Out</a:t>
                      </a:r>
                      <a:endParaRPr lang="en-US" altLang="en-US"/>
                    </a:p>
                  </a:txBody>
                  <a:tcPr/>
                </a:tc>
                <a:tc>
                  <a:txBody>
                    <a:bodyPr/>
                    <a:p>
                      <a:pPr>
                        <a:buNone/>
                      </a:pPr>
                      <a:r>
                        <a:rPr lang="en-US" altLang="en-US"/>
                        <a:t>power(mW)</a:t>
                      </a:r>
                      <a:endParaRPr lang="en-US" altLang="en-US"/>
                    </a:p>
                  </a:txBody>
                  <a:tcPr/>
                </a:tc>
                <a:tc>
                  <a:txBody>
                    <a:bodyPr/>
                    <a:p>
                      <a:pPr>
                        <a:buNone/>
                      </a:pPr>
                      <a:r>
                        <a:rPr lang="en-US" altLang="en-US"/>
                        <a:t>area(um^2)</a:t>
                      </a:r>
                      <a:endParaRPr lang="en-US" altLang="en-US"/>
                    </a:p>
                  </a:txBody>
                  <a:tcPr/>
                </a:tc>
                <a:tc>
                  <a:txBody>
                    <a:bodyPr/>
                    <a:p>
                      <a:pPr>
                        <a:buNone/>
                      </a:pPr>
                      <a:r>
                        <a:rPr lang="en-US" altLang="en-US" sz="1800">
                          <a:sym typeface="+mn-ea"/>
                        </a:rPr>
                        <a:t>power(mW)</a:t>
                      </a:r>
                      <a:endParaRPr lang="en-US" altLang="en-US"/>
                    </a:p>
                  </a:txBody>
                  <a:tcPr/>
                </a:tc>
                <a:tc>
                  <a:txBody>
                    <a:bodyPr/>
                    <a:p>
                      <a:pPr>
                        <a:buNone/>
                      </a:pPr>
                      <a:r>
                        <a:rPr lang="en-US" altLang="en-US" sz="1800">
                          <a:sym typeface="+mn-ea"/>
                        </a:rPr>
                        <a:t>area(um^2)</a:t>
                      </a:r>
                      <a:endParaRPr lang="en-US" altLang="en-US"/>
                    </a:p>
                  </a:txBody>
                  <a:tcPr/>
                </a:tc>
              </a:tr>
              <a:tr h="365760">
                <a:tc>
                  <a:txBody>
                    <a:bodyPr/>
                    <a:p>
                      <a:pPr>
                        <a:buNone/>
                      </a:pPr>
                      <a:r>
                        <a:rPr lang="en-US" altLang="en-US"/>
                        <a:t>8</a:t>
                      </a:r>
                      <a:endParaRPr lang="en-US" altLang="en-US"/>
                    </a:p>
                  </a:txBody>
                  <a:tcPr/>
                </a:tc>
                <a:tc>
                  <a:txBody>
                    <a:bodyPr/>
                    <a:p>
                      <a:pPr>
                        <a:buNone/>
                      </a:pPr>
                      <a:r>
                        <a:rPr lang="en-US"/>
                        <a:t>13.1815</a:t>
                      </a:r>
                      <a:endParaRPr lang="en-US"/>
                    </a:p>
                  </a:txBody>
                  <a:tcPr/>
                </a:tc>
                <a:tc>
                  <a:txBody>
                    <a:bodyPr/>
                    <a:p>
                      <a:pPr>
                        <a:buNone/>
                      </a:pPr>
                      <a:r>
                        <a:rPr lang="en-US"/>
                        <a:t>4922.315923</a:t>
                      </a:r>
                      <a:endParaRPr lang="en-US"/>
                    </a:p>
                  </a:txBody>
                  <a:tcPr/>
                </a:tc>
                <a:tc>
                  <a:txBody>
                    <a:bodyPr/>
                    <a:p>
                      <a:pPr>
                        <a:buNone/>
                      </a:pPr>
                      <a:r>
                        <a:rPr lang="en-US"/>
                        <a:t>32.24(LVT)</a:t>
                      </a:r>
                      <a:endParaRPr lang="en-US"/>
                    </a:p>
                  </a:txBody>
                  <a:tcPr/>
                </a:tc>
                <a:tc>
                  <a:txBody>
                    <a:bodyPr/>
                    <a:p>
                      <a:pPr>
                        <a:buNone/>
                      </a:pPr>
                      <a:r>
                        <a:rPr lang="en-US"/>
                        <a:t>10684.67(LVT)</a:t>
                      </a:r>
                      <a:endParaRPr lang="zh-CN" altLang="en-US"/>
                    </a:p>
                  </a:txBody>
                  <a:tcPr/>
                </a:tc>
              </a:tr>
              <a:tr h="381000">
                <a:tc>
                  <a:txBody>
                    <a:bodyPr/>
                    <a:p>
                      <a:pPr>
                        <a:buNone/>
                      </a:pPr>
                      <a:r>
                        <a:rPr lang="en-US" altLang="en-US"/>
                        <a:t>16</a:t>
                      </a:r>
                      <a:endParaRPr lang="en-US" altLang="en-US"/>
                    </a:p>
                  </a:txBody>
                  <a:tcPr/>
                </a:tc>
                <a:tc>
                  <a:txBody>
                    <a:bodyPr/>
                    <a:p>
                      <a:pPr>
                        <a:buNone/>
                      </a:pPr>
                      <a:r>
                        <a:rPr lang="en-US"/>
                        <a:t>36.3766</a:t>
                      </a:r>
                      <a:endParaRPr lang="en-US"/>
                    </a:p>
                  </a:txBody>
                  <a:tcPr/>
                </a:tc>
                <a:tc>
                  <a:txBody>
                    <a:bodyPr/>
                    <a:p>
                      <a:pPr>
                        <a:buNone/>
                      </a:pPr>
                      <a:r>
                        <a:rPr lang="en-US"/>
                        <a:t>13260.113842</a:t>
                      </a:r>
                      <a:endParaRPr lang="en-US"/>
                    </a:p>
                  </a:txBody>
                  <a:tcPr/>
                </a:tc>
                <a:tc>
                  <a:txBody>
                    <a:bodyPr/>
                    <a:p>
                      <a:pPr>
                        <a:buNone/>
                      </a:pPr>
                      <a:r>
                        <a:rPr lang="en-US"/>
                        <a:t>95.288(LVT)</a:t>
                      </a:r>
                      <a:endParaRPr lang="zh-CN" altLang="en-US"/>
                    </a:p>
                  </a:txBody>
                  <a:tcPr/>
                </a:tc>
                <a:tc>
                  <a:txBody>
                    <a:bodyPr/>
                    <a:p>
                      <a:pPr>
                        <a:buNone/>
                      </a:pPr>
                      <a:r>
                        <a:rPr lang="en-US"/>
                        <a:t>30408.46(LVT)</a:t>
                      </a:r>
                      <a:endParaRPr lang="en-US"/>
                    </a:p>
                  </a:txBody>
                  <a:tcPr/>
                </a:tc>
              </a:tr>
              <a:tr h="381000">
                <a:tc>
                  <a:txBody>
                    <a:bodyPr/>
                    <a:p>
                      <a:pPr>
                        <a:buNone/>
                      </a:pPr>
                      <a:r>
                        <a:rPr lang="en-US" altLang="en-US"/>
                        <a:t>32</a:t>
                      </a:r>
                      <a:endParaRPr lang="en-US" altLang="en-US"/>
                    </a:p>
                  </a:txBody>
                  <a:tcPr/>
                </a:tc>
                <a:tc>
                  <a:txBody>
                    <a:bodyPr/>
                    <a:p>
                      <a:pPr>
                        <a:buNone/>
                      </a:pPr>
                      <a:r>
                        <a:rPr lang="en-US"/>
                        <a:t>93.4151</a:t>
                      </a:r>
                      <a:endParaRPr lang="en-US"/>
                    </a:p>
                  </a:txBody>
                  <a:tcPr/>
                </a:tc>
                <a:tc>
                  <a:txBody>
                    <a:bodyPr/>
                    <a:p>
                      <a:pPr>
                        <a:buNone/>
                      </a:pPr>
                      <a:r>
                        <a:rPr lang="en-US"/>
                        <a:t>34139.699719</a:t>
                      </a:r>
                      <a:endParaRPr lang="en-US"/>
                    </a:p>
                  </a:txBody>
                  <a:tcPr/>
                </a:tc>
                <a:tc>
                  <a:txBody>
                    <a:bodyPr/>
                    <a:p>
                      <a:pPr>
                        <a:buNone/>
                      </a:pPr>
                      <a:r>
                        <a:rPr lang="en-US"/>
                        <a:t>245.8367</a:t>
                      </a:r>
                      <a:endParaRPr lang="en-US"/>
                    </a:p>
                  </a:txBody>
                  <a:tcPr/>
                </a:tc>
                <a:tc>
                  <a:txBody>
                    <a:bodyPr/>
                    <a:p>
                      <a:pPr>
                        <a:buNone/>
                      </a:pPr>
                      <a:r>
                        <a:rPr lang="en-US"/>
                        <a:t>86531.003136</a:t>
                      </a:r>
                      <a:endParaRPr lang="en-US"/>
                    </a:p>
                  </a:txBody>
                  <a:tcPr/>
                </a:tc>
              </a:tr>
              <a:tr h="381000">
                <a:tc>
                  <a:txBody>
                    <a:bodyPr/>
                    <a:p>
                      <a:pPr>
                        <a:buNone/>
                      </a:pPr>
                      <a:r>
                        <a:rPr lang="en-US" altLang="en-US"/>
                        <a:t>64</a:t>
                      </a:r>
                      <a:endParaRPr lang="en-US" altLang="en-US"/>
                    </a:p>
                  </a:txBody>
                  <a:tcPr/>
                </a:tc>
                <a:tc>
                  <a:txBody>
                    <a:bodyPr/>
                    <a:p>
                      <a:pPr>
                        <a:buNone/>
                      </a:pPr>
                      <a:r>
                        <a:rPr lang="en-US"/>
                        <a:t>233.6021</a:t>
                      </a:r>
                      <a:endParaRPr lang="en-US"/>
                    </a:p>
                  </a:txBody>
                  <a:tcPr/>
                </a:tc>
                <a:tc>
                  <a:txBody>
                    <a:bodyPr/>
                    <a:p>
                      <a:pPr>
                        <a:buNone/>
                      </a:pPr>
                      <a:r>
                        <a:rPr lang="en-US"/>
                        <a:t>83795.039163</a:t>
                      </a:r>
                      <a:endParaRPr lang="en-US"/>
                    </a:p>
                  </a:txBody>
                  <a:tcPr/>
                </a:tc>
                <a:tc>
                  <a:txBody>
                    <a:bodyPr/>
                    <a:p>
                      <a:pPr>
                        <a:buNone/>
                      </a:pPr>
                      <a:r>
                        <a:rPr lang="en-US"/>
                        <a:t>622.1752</a:t>
                      </a:r>
                      <a:endParaRPr lang="en-US"/>
                    </a:p>
                  </a:txBody>
                  <a:tcPr/>
                </a:tc>
                <a:tc>
                  <a:txBody>
                    <a:bodyPr/>
                    <a:p>
                      <a:pPr>
                        <a:buNone/>
                      </a:pPr>
                      <a:r>
                        <a:rPr lang="en-US"/>
                        <a:t>215827.035782</a:t>
                      </a:r>
                      <a:endParaRPr lang="en-US"/>
                    </a:p>
                  </a:txBody>
                  <a:tcPr/>
                </a:tc>
              </a:tr>
              <a:tr h="381000">
                <a:tc>
                  <a:txBody>
                    <a:bodyPr/>
                    <a:p>
                      <a:pPr>
                        <a:buNone/>
                      </a:pPr>
                      <a:r>
                        <a:rPr lang="en-US" altLang="en-US"/>
                        <a:t>128</a:t>
                      </a:r>
                      <a:endParaRPr lang="en-US" altLang="en-US"/>
                    </a:p>
                  </a:txBody>
                  <a:tcPr/>
                </a:tc>
                <a:tc>
                  <a:txBody>
                    <a:bodyPr/>
                    <a:p>
                      <a:pPr>
                        <a:buNone/>
                      </a:pPr>
                      <a:r>
                        <a:rPr lang="en-US"/>
                        <a:t>563.5203</a:t>
                      </a:r>
                      <a:endParaRPr lang="en-US"/>
                    </a:p>
                  </a:txBody>
                  <a:tcPr/>
                </a:tc>
                <a:tc>
                  <a:txBody>
                    <a:bodyPr/>
                    <a:p>
                      <a:pPr>
                        <a:buNone/>
                      </a:pPr>
                      <a:r>
                        <a:rPr lang="en-US"/>
                        <a:t>199523.391962</a:t>
                      </a:r>
                      <a:endParaRPr lang="en-US"/>
                    </a:p>
                  </a:txBody>
                  <a:tcPr/>
                </a:tc>
                <a:tc>
                  <a:txBody>
                    <a:bodyPr/>
                    <a:p>
                      <a:pPr>
                        <a:buNone/>
                      </a:pPr>
                      <a:r>
                        <a:rPr lang="en-US"/>
                        <a:t>1513.7</a:t>
                      </a:r>
                      <a:endParaRPr lang="en-US"/>
                    </a:p>
                  </a:txBody>
                  <a:tcPr/>
                </a:tc>
                <a:tc>
                  <a:txBody>
                    <a:bodyPr/>
                    <a:p>
                      <a:pPr>
                        <a:buNone/>
                      </a:pPr>
                      <a:r>
                        <a:rPr lang="en-US"/>
                        <a:t>519134.106819</a:t>
                      </a:r>
                      <a:endParaRPr lang="en-US"/>
                    </a:p>
                  </a:txBody>
                  <a:tcPr/>
                </a:tc>
              </a:tr>
              <a:tr h="381000">
                <a:tc>
                  <a:txBody>
                    <a:bodyPr/>
                    <a:p>
                      <a:pPr>
                        <a:buNone/>
                      </a:pPr>
                      <a:r>
                        <a:rPr lang="en-US" altLang="en-US"/>
                        <a:t>256</a:t>
                      </a:r>
                      <a:endParaRPr lang="en-US" altLang="en-US"/>
                    </a:p>
                  </a:txBody>
                  <a:tcPr/>
                </a:tc>
                <a:tc>
                  <a:txBody>
                    <a:bodyPr/>
                    <a:p>
                      <a:pPr>
                        <a:buNone/>
                      </a:pPr>
                      <a:r>
                        <a:rPr lang="en-US"/>
                        <a:t>1322.1</a:t>
                      </a:r>
                      <a:endParaRPr lang="en-US"/>
                    </a:p>
                  </a:txBody>
                  <a:tcPr/>
                </a:tc>
                <a:tc>
                  <a:txBody>
                    <a:bodyPr/>
                    <a:p>
                      <a:pPr>
                        <a:buNone/>
                      </a:pPr>
                      <a:r>
                        <a:rPr lang="en-US"/>
                        <a:t>462386.101734</a:t>
                      </a:r>
                      <a:endParaRPr lang="en-US"/>
                    </a:p>
                  </a:txBody>
                  <a:tcPr/>
                </a:tc>
                <a:tc>
                  <a:txBody>
                    <a:bodyPr/>
                    <a:p>
                      <a:pPr>
                        <a:buNone/>
                      </a:pPr>
                      <a:r>
                        <a:rPr lang="en-US"/>
                        <a:t>3591.6</a:t>
                      </a:r>
                      <a:endParaRPr lang="en-US"/>
                    </a:p>
                  </a:txBody>
                  <a:tcPr/>
                </a:tc>
                <a:tc>
                  <a:txBody>
                    <a:bodyPr/>
                    <a:p>
                      <a:pPr>
                        <a:buNone/>
                      </a:pPr>
                      <a:r>
                        <a:rPr lang="en-US"/>
                        <a:t>1220424.523616</a:t>
                      </a:r>
                      <a:endParaRPr lang="en-US"/>
                    </a:p>
                  </a:txBody>
                  <a:tcPr/>
                </a:tc>
              </a:tr>
              <a:tr h="381000">
                <a:tc>
                  <a:txBody>
                    <a:bodyPr/>
                    <a:p>
                      <a:pPr>
                        <a:buNone/>
                      </a:pPr>
                      <a:r>
                        <a:rPr lang="en-US" altLang="en-US"/>
                        <a:t>512</a:t>
                      </a:r>
                      <a:endParaRPr lang="en-US" altLang="en-US"/>
                    </a:p>
                  </a:txBody>
                  <a:tcPr/>
                </a:tc>
                <a:tc>
                  <a:txBody>
                    <a:bodyPr/>
                    <a:p>
                      <a:pPr>
                        <a:buNone/>
                      </a:pPr>
                      <a:r>
                        <a:rPr lang="en-US"/>
                        <a:t>3072.0</a:t>
                      </a:r>
                      <a:endParaRPr lang="en-US"/>
                    </a:p>
                  </a:txBody>
                  <a:tcPr/>
                </a:tc>
                <a:tc>
                  <a:txBody>
                    <a:bodyPr/>
                    <a:p>
                      <a:pPr>
                        <a:buNone/>
                      </a:pPr>
                      <a:r>
                        <a:rPr lang="en-US"/>
                        <a:t>1059865.244514</a:t>
                      </a:r>
                      <a:endParaRPr lang="en-US"/>
                    </a:p>
                  </a:txBody>
                  <a:tcPr/>
                </a:tc>
                <a:tc>
                  <a:txBody>
                    <a:bodyPr/>
                    <a:p>
                      <a:pPr>
                        <a:buNone/>
                      </a:pPr>
                      <a:endParaRPr lang="en-US"/>
                    </a:p>
                  </a:txBody>
                  <a:tcPr/>
                </a:tc>
                <a:tc>
                  <a:txBody>
                    <a:bodyPr/>
                    <a:p>
                      <a:pPr>
                        <a:buNone/>
                      </a:pPr>
                      <a:endParaRPr lang="en-US"/>
                    </a:p>
                  </a:txBody>
                  <a:tcPr/>
                </a:tc>
              </a:tr>
              <a:tr h="381000">
                <a:tc>
                  <a:txBody>
                    <a:bodyPr/>
                    <a:p>
                      <a:pPr>
                        <a:buNone/>
                      </a:pPr>
                      <a:r>
                        <a:rPr lang="en-US" altLang="en-US"/>
                        <a:t>1024</a:t>
                      </a:r>
                      <a:endParaRPr lang="en-US" altLang="en-US"/>
                    </a:p>
                  </a:txBody>
                  <a:tcPr/>
                </a:tc>
                <a:tc>
                  <a:txBody>
                    <a:bodyPr/>
                    <a:p>
                      <a:pPr>
                        <a:buNone/>
                      </a:pPr>
                      <a:r>
                        <a:rPr lang="en-US"/>
                        <a:t>6969.7</a:t>
                      </a:r>
                      <a:endParaRPr lang="en-US"/>
                    </a:p>
                  </a:txBody>
                  <a:tcPr/>
                </a:tc>
                <a:tc>
                  <a:txBody>
                    <a:bodyPr/>
                    <a:p>
                      <a:pPr>
                        <a:buNone/>
                      </a:pPr>
                      <a:r>
                        <a:rPr lang="en-US"/>
                        <a:t>2391747.226555</a:t>
                      </a:r>
                      <a:endParaRPr lang="en-US"/>
                    </a:p>
                  </a:txBody>
                  <a:tcPr/>
                </a:tc>
                <a:tc>
                  <a:txBody>
                    <a:bodyPr/>
                    <a:p>
                      <a:pPr>
                        <a:buNone/>
                      </a:pPr>
                      <a:endParaRPr lang="en-US"/>
                    </a:p>
                  </a:txBody>
                  <a:tcPr/>
                </a:tc>
                <a:tc>
                  <a:txBody>
                    <a:bodyPr/>
                    <a:p>
                      <a:pPr>
                        <a:buNone/>
                      </a:pPr>
                      <a:endParaRPr lang="en-US"/>
                    </a:p>
                  </a:txBody>
                  <a:tcPr/>
                </a:tc>
              </a:tr>
            </a:tbl>
          </a:graphicData>
        </a:graphic>
      </p:graphicFrame>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aphicFrame>
        <p:nvGraphicFramePr>
          <p:cNvPr id="3" name="Table 2"/>
          <p:cNvGraphicFramePr/>
          <p:nvPr/>
        </p:nvGraphicFramePr>
        <p:xfrm>
          <a:off x="647700" y="5197475"/>
          <a:ext cx="5732780" cy="1524000"/>
        </p:xfrm>
        <a:graphic>
          <a:graphicData uri="http://schemas.openxmlformats.org/drawingml/2006/table">
            <a:tbl>
              <a:tblPr firstRow="true" bandRow="true">
                <a:tableStyleId>{5C22544A-7EE6-4342-B048-85BDC9FD1C3A}</a:tableStyleId>
              </a:tblPr>
              <a:tblGrid>
                <a:gridCol w="1673860"/>
                <a:gridCol w="1881505"/>
                <a:gridCol w="2177415"/>
              </a:tblGrid>
              <a:tr h="381000">
                <a:tc>
                  <a:txBody>
                    <a:bodyPr/>
                    <a:p>
                      <a:pPr>
                        <a:buNone/>
                      </a:pPr>
                      <a:r>
                        <a:rPr lang="en-US" altLang="en-US"/>
                        <a:t>Crossbar</a:t>
                      </a:r>
                      <a:endParaRPr lang="en-US" altLang="en-US"/>
                    </a:p>
                  </a:txBody>
                  <a:tcPr/>
                </a:tc>
                <a:tc>
                  <a:txBody>
                    <a:bodyPr/>
                    <a:p>
                      <a:pPr>
                        <a:buNone/>
                      </a:pPr>
                      <a:r>
                        <a:rPr lang="en-US" altLang="en-US"/>
                        <a:t>Area </a:t>
                      </a:r>
                      <a:r>
                        <a:rPr lang="en-US" altLang="en-US" sz="1800">
                          <a:sym typeface="+mn-ea"/>
                        </a:rPr>
                        <a:t>(um^2)</a:t>
                      </a:r>
                      <a:endParaRPr lang="en-US" altLang="en-US"/>
                    </a:p>
                  </a:txBody>
                  <a:tcPr/>
                </a:tc>
                <a:tc>
                  <a:txBody>
                    <a:bodyPr/>
                    <a:p>
                      <a:pPr>
                        <a:buNone/>
                      </a:pPr>
                      <a:r>
                        <a:rPr lang="en-US" altLang="en-US"/>
                        <a:t>Power </a:t>
                      </a:r>
                      <a:r>
                        <a:rPr lang="en-US" altLang="en-US" sz="1800">
                          <a:sym typeface="+mn-ea"/>
                        </a:rPr>
                        <a:t>(mW)</a:t>
                      </a:r>
                      <a:endParaRPr lang="en-US" altLang="en-US"/>
                    </a:p>
                  </a:txBody>
                  <a:tcPr/>
                </a:tc>
              </a:tr>
              <a:tr h="381000">
                <a:tc>
                  <a:txBody>
                    <a:bodyPr/>
                    <a:p>
                      <a:pPr>
                        <a:buNone/>
                      </a:pPr>
                      <a:r>
                        <a:rPr lang="en-US" altLang="en-US"/>
                        <a:t>128 In -16 Out</a:t>
                      </a:r>
                      <a:endParaRPr lang="en-US" altLang="en-US"/>
                    </a:p>
                  </a:txBody>
                  <a:tcPr/>
                </a:tc>
                <a:tc>
                  <a:txBody>
                    <a:bodyPr/>
                    <a:p>
                      <a:pPr>
                        <a:buNone/>
                      </a:pPr>
                      <a:r>
                        <a:rPr lang="en-US"/>
                        <a:t>371277.520342</a:t>
                      </a:r>
                      <a:endParaRPr lang="en-US"/>
                    </a:p>
                  </a:txBody>
                  <a:tcPr/>
                </a:tc>
                <a:tc>
                  <a:txBody>
                    <a:bodyPr/>
                    <a:p>
                      <a:pPr>
                        <a:buNone/>
                      </a:pPr>
                      <a:r>
                        <a:rPr lang="en-US" altLang="en-US"/>
                        <a:t>1280</a:t>
                      </a:r>
                      <a:endParaRPr lang="en-US" altLang="en-US"/>
                    </a:p>
                  </a:txBody>
                  <a:tcPr/>
                </a:tc>
              </a:tr>
              <a:tr h="381000">
                <a:tc>
                  <a:txBody>
                    <a:bodyPr/>
                    <a:p>
                      <a:pPr>
                        <a:buNone/>
                      </a:pPr>
                      <a:r>
                        <a:rPr lang="en-US" altLang="en-US"/>
                        <a:t>16 In - 16 Out</a:t>
                      </a:r>
                      <a:endParaRPr lang="en-US" altLang="en-US"/>
                    </a:p>
                  </a:txBody>
                  <a:tcPr/>
                </a:tc>
                <a:tc>
                  <a:txBody>
                    <a:bodyPr/>
                    <a:p>
                      <a:pPr>
                        <a:buNone/>
                      </a:pPr>
                      <a:r>
                        <a:rPr lang="en-US"/>
                        <a:t>45458.531710</a:t>
                      </a:r>
                      <a:endParaRPr lang="en-US"/>
                    </a:p>
                  </a:txBody>
                  <a:tcPr/>
                </a:tc>
                <a:tc>
                  <a:txBody>
                    <a:bodyPr/>
                    <a:p>
                      <a:pPr>
                        <a:buNone/>
                      </a:pPr>
                      <a:r>
                        <a:rPr lang="en-US"/>
                        <a:t>163.920</a:t>
                      </a:r>
                      <a:endParaRPr lang="en-US"/>
                    </a:p>
                  </a:txBody>
                  <a:tcPr/>
                </a:tc>
              </a:tr>
              <a:tr h="381000">
                <a:tc>
                  <a:txBody>
                    <a:bodyPr/>
                    <a:p>
                      <a:pPr>
                        <a:buNone/>
                      </a:pPr>
                      <a:r>
                        <a:rPr lang="en-US" altLang="en-US"/>
                        <a:t>8 In- 8 Out</a:t>
                      </a:r>
                      <a:endParaRPr lang="en-US" altLang="en-US"/>
                    </a:p>
                  </a:txBody>
                  <a:tcPr/>
                </a:tc>
                <a:tc>
                  <a:txBody>
                    <a:bodyPr/>
                    <a:p>
                      <a:pPr>
                        <a:buNone/>
                      </a:pPr>
                      <a:r>
                        <a:rPr lang="en-US"/>
                        <a:t>11086.865932</a:t>
                      </a:r>
                      <a:endParaRPr lang="en-US"/>
                    </a:p>
                  </a:txBody>
                  <a:tcPr/>
                </a:tc>
                <a:tc>
                  <a:txBody>
                    <a:bodyPr/>
                    <a:p>
                      <a:pPr>
                        <a:buNone/>
                      </a:pPr>
                      <a:r>
                        <a:rPr lang="en-US"/>
                        <a:t>40.613</a:t>
                      </a:r>
                      <a:endParaRPr lang="en-US"/>
                    </a:p>
                  </a:txBody>
                  <a:tcPr/>
                </a:tc>
              </a:tr>
            </a:tbl>
          </a:graphicData>
        </a:graphic>
      </p:graphicFrame>
      <p:sp>
        <p:nvSpPr>
          <p:cNvPr id="6" name="Content Placeholder 4"/>
          <p:cNvSpPr/>
          <p:nvPr/>
        </p:nvSpPr>
        <p:spPr>
          <a:xfrm>
            <a:off x="6477000" y="4995545"/>
            <a:ext cx="5615940" cy="18675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flattened consumes more power and area</a:t>
            </a:r>
            <a:endParaRPr lang="en-US" altLang="en-US"/>
          </a:p>
          <a:p>
            <a:r>
              <a:rPr lang="en-US" altLang="en-US"/>
              <a:t>flattened design even worse than crossbar (but note we are using different libraries</a:t>
            </a:r>
            <a:endParaRPr lang="en-US" altLang="en-US"/>
          </a:p>
          <a:p>
            <a:pPr lvl="1"/>
            <a:r>
              <a:rPr lang="en-US" altLang="en-US"/>
              <a:t>TSMC 28 nm LVT for crossbar -</a:t>
            </a:r>
            <a:endParaRPr lang="en-US" altLang="en-US"/>
          </a:p>
          <a:p>
            <a:pPr lvl="1"/>
            <a:r>
              <a:rPr lang="en-US" altLang="en-US"/>
              <a:t>TSMC 28 nm SVT for both b2b butterfly and flattened butterfly. (around 1.1 higher per logic)</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Why Flattened B2B Butterfly does not help?</a:t>
            </a:r>
            <a:endParaRPr lang="en-US" altLang="en-US"/>
          </a:p>
        </p:txBody>
      </p:sp>
      <p:sp>
        <p:nvSpPr>
          <p:cNvPr id="3" name="Content Placeholder 2"/>
          <p:cNvSpPr>
            <a:spLocks noGrp="true"/>
          </p:cNvSpPr>
          <p:nvPr>
            <p:ph idx="1"/>
          </p:nvPr>
        </p:nvSpPr>
        <p:spPr>
          <a:xfrm>
            <a:off x="576580" y="1270000"/>
            <a:ext cx="11394440" cy="4752340"/>
          </a:xfrm>
        </p:spPr>
        <p:txBody>
          <a:bodyPr/>
          <a:p>
            <a:r>
              <a:rPr lang="en-US" altLang="en-US"/>
              <a:t>Is my implementation 100 % same as what paper claims?</a:t>
            </a:r>
            <a:endParaRPr lang="en-US" altLang="en-US"/>
          </a:p>
          <a:p>
            <a:pPr lvl="1"/>
            <a:r>
              <a:rPr lang="en-US" altLang="en-US"/>
              <a:t>No -- paper requires</a:t>
            </a:r>
            <a:endParaRPr lang="en-US" altLang="en-US"/>
          </a:p>
          <a:p>
            <a:pPr lvl="2"/>
            <a:r>
              <a:rPr lang="en-US" altLang="en-US"/>
              <a:t>non-uniform latency -- data transform just works like a mesh (only difference is there is cross-switch wire)</a:t>
            </a:r>
            <a:endParaRPr lang="en-US" altLang="en-US"/>
          </a:p>
          <a:p>
            <a:pPr lvl="2"/>
            <a:r>
              <a:rPr lang="en-US" altLang="en-US"/>
              <a:t>high-radix switches -- we implement the high-radix switch using a series of 3x3 switch, which cost the same amount of hardware and resources as high-radix switch.</a:t>
            </a:r>
            <a:endParaRPr lang="en-US" altLang="en-US"/>
          </a:p>
          <a:p>
            <a:pPr lvl="0"/>
            <a:r>
              <a:rPr lang="en-US" altLang="en-US"/>
              <a:t>Then why we cannot observe benefits?</a:t>
            </a:r>
            <a:endParaRPr lang="en-US" altLang="en-US"/>
          </a:p>
          <a:p>
            <a:pPr lvl="1"/>
            <a:r>
              <a:rPr lang="en-US" altLang="en-US"/>
              <a:t>The paper claims at lower latency by reducting the number of hops, which cannot be deployed in our scenario because we require uniform latency.</a:t>
            </a:r>
            <a:endParaRPr lang="en-US" altLang="en-US"/>
          </a:p>
          <a:p>
            <a:pPr lvl="0"/>
            <a:r>
              <a:rPr lang="en-US" altLang="en-US" sz="2000"/>
              <a:t>flattened design is worse so it’s a bad idea?</a:t>
            </a:r>
            <a:endParaRPr lang="en-US" altLang="en-US" sz="2000"/>
          </a:p>
          <a:p>
            <a:pPr lvl="1"/>
            <a:r>
              <a:rPr lang="en-US" altLang="en-US" sz="1800"/>
              <a:t>Not sure whether we could achieve power benefits </a:t>
            </a:r>
            <a:endParaRPr lang="en-US" altLang="en-US" sz="1800"/>
          </a:p>
          <a:p>
            <a:pPr lvl="2"/>
            <a:r>
              <a:rPr lang="en-US" altLang="en-US" sz="1600"/>
              <a:t>from not sending data through forward links.</a:t>
            </a:r>
            <a:endParaRPr lang="en-US" altLang="en-US" sz="1600"/>
          </a:p>
          <a:p>
            <a:pPr lvl="2"/>
            <a:r>
              <a:rPr lang="en-US" altLang="en-US" sz="1600"/>
              <a:t>from keeping data going through short wires. </a:t>
            </a:r>
            <a:endParaRPr lang="en-US" altLang="en-US"/>
          </a:p>
          <a:p>
            <a:pPr lvl="1"/>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144145"/>
            <a:ext cx="10515600" cy="697865"/>
          </a:xfrm>
        </p:spPr>
        <p:txBody>
          <a:bodyPr/>
          <a:p>
            <a:r>
              <a:rPr lang="en-US" altLang="en-US"/>
              <a:t>Control for flattened B2B Butterfly</a:t>
            </a:r>
            <a:endParaRPr lang="en-US" altLang="en-US"/>
          </a:p>
        </p:txBody>
      </p:sp>
      <p:sp>
        <p:nvSpPr>
          <p:cNvPr id="3" name="Content Placeholder 2"/>
          <p:cNvSpPr>
            <a:spLocks noGrp="true"/>
          </p:cNvSpPr>
          <p:nvPr>
            <p:ph idx="1"/>
          </p:nvPr>
        </p:nvSpPr>
        <p:spPr>
          <a:xfrm>
            <a:off x="647700" y="1340485"/>
            <a:ext cx="10859770" cy="4745990"/>
          </a:xfrm>
        </p:spPr>
        <p:txBody>
          <a:bodyPr/>
          <a:p>
            <a:r>
              <a:rPr lang="en-US" altLang="en-US"/>
              <a:t>high-level summary -- we use logics to replace the functionalities of original fixed long wire.</a:t>
            </a:r>
            <a:endParaRPr lang="en-US" altLang="en-US"/>
          </a:p>
          <a:p>
            <a:pPr lvl="1"/>
            <a:r>
              <a:rPr lang="en-US" altLang="en-US">
                <a:sym typeface="+mn-ea"/>
              </a:rPr>
              <a:t>flattened B2B butterfly needs </a:t>
            </a:r>
            <a:r>
              <a:rPr lang="en-US" altLang="en-US"/>
              <a:t>more configuration words than B2B butterfly</a:t>
            </a:r>
            <a:endParaRPr lang="en-US" altLang="en-US"/>
          </a:p>
          <a:p>
            <a:pPr lvl="1"/>
            <a:r>
              <a:rPr lang="en-US" altLang="en-US"/>
              <a:t>because each 3x3 switch takes 5 bits while each 2x2 takes 2 bits</a:t>
            </a:r>
            <a:endParaRPr lang="en-US" altLang="en-US"/>
          </a:p>
          <a:p>
            <a:pPr lvl="0"/>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Picture 4"/>
          <p:cNvPicPr>
            <a:picLocks noChangeAspect="true"/>
          </p:cNvPicPr>
          <p:nvPr/>
        </p:nvPicPr>
        <p:blipFill>
          <a:blip r:embed="rId1"/>
          <a:stretch>
            <a:fillRect/>
          </a:stretch>
        </p:blipFill>
        <p:spPr>
          <a:xfrm>
            <a:off x="1305560" y="2440940"/>
            <a:ext cx="8143875" cy="2886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p:txBody>
          <a:bodyPr>
            <a:normAutofit/>
          </a:bodyPr>
          <a:p>
            <a:r>
              <a:rPr lang="en-US" altLang="en-US">
                <a:sym typeface="+mn-ea"/>
              </a:rPr>
              <a:t>Primitive Switches Operations</a:t>
            </a:r>
            <a:endParaRPr lang="en-US" altLang="en-US">
              <a:sym typeface="+mn-ea"/>
            </a:endParaRPr>
          </a:p>
        </p:txBody>
      </p:sp>
      <p:sp>
        <p:nvSpPr>
          <p:cNvPr id="31" name="Rectangle 30"/>
          <p:cNvSpPr/>
          <p:nvPr/>
        </p:nvSpPr>
        <p:spPr>
          <a:xfrm rot="16200000">
            <a:off x="4257040" y="-1388110"/>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00" name="Oval 299"/>
          <p:cNvSpPr/>
          <p:nvPr/>
        </p:nvSpPr>
        <p:spPr>
          <a:xfrm>
            <a:off x="468630" y="314134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4" name="Straight Arrow Connector 53"/>
          <p:cNvCxnSpPr/>
          <p:nvPr/>
        </p:nvCxnSpPr>
        <p:spPr>
          <a:xfrm flipV="true">
            <a:off x="911860" y="289496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11860" y="358965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9695180" y="3300095"/>
            <a:ext cx="241236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sym typeface="+mn-ea"/>
              </a:rPr>
              <a:t>distribute 2x2</a:t>
            </a:r>
            <a:endParaRPr lang="en-US" sz="2665" b="1" baseline="-25000" dirty="0">
              <a:solidFill>
                <a:srgbClr val="000000"/>
              </a:solidFill>
              <a:latin typeface="Arial" panose="020B0604020202020204" pitchFamily="34" charset="0"/>
              <a:ea typeface="MS PGothic" pitchFamily="34" charset="-128"/>
            </a:endParaRPr>
          </a:p>
        </p:txBody>
      </p:sp>
      <p:sp>
        <p:nvSpPr>
          <p:cNvPr id="30" name="Rectangle 29"/>
          <p:cNvSpPr/>
          <p:nvPr/>
        </p:nvSpPr>
        <p:spPr>
          <a:xfrm rot="16200000">
            <a:off x="4243070" y="-2754630"/>
            <a:ext cx="127000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0" name="Oval 59"/>
          <p:cNvSpPr/>
          <p:nvPr/>
        </p:nvSpPr>
        <p:spPr>
          <a:xfrm>
            <a:off x="3499485" y="17913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1" name="Straight Arrow Connector 60"/>
          <p:cNvCxnSpPr/>
          <p:nvPr/>
        </p:nvCxnSpPr>
        <p:spPr>
          <a:xfrm>
            <a:off x="3010535" y="207835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3943350" y="154495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962400" y="2239645"/>
            <a:ext cx="340360" cy="319405"/>
          </a:xfrm>
          <a:prstGeom prst="straightConnector1">
            <a:avLst/>
          </a:prstGeom>
          <a:ln w="444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695180" y="2059305"/>
            <a:ext cx="241173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distribute 1x2</a:t>
            </a:r>
            <a:endParaRPr lang="en-US" altLang="en-US" sz="2665" b="1" baseline="-25000" dirty="0">
              <a:solidFill>
                <a:srgbClr val="000000"/>
              </a:solidFill>
              <a:latin typeface="Arial" panose="020B0604020202020204" pitchFamily="34" charset="0"/>
              <a:ea typeface="MS PGothic" pitchFamily="34" charset="-128"/>
            </a:endParaRPr>
          </a:p>
        </p:txBody>
      </p:sp>
      <p:sp>
        <p:nvSpPr>
          <p:cNvPr id="22" name="Oval 21"/>
          <p:cNvSpPr/>
          <p:nvPr/>
        </p:nvSpPr>
        <p:spPr>
          <a:xfrm>
            <a:off x="4969510" y="180149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4479925" y="208851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5412740" y="155448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12740" y="224980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4284980" y="-10160"/>
            <a:ext cx="1242060" cy="955675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4" name="Oval 63"/>
          <p:cNvSpPr/>
          <p:nvPr/>
        </p:nvSpPr>
        <p:spPr>
          <a:xfrm>
            <a:off x="4133850" y="45072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5" name="Straight Arrow Connector 64"/>
          <p:cNvCxnSpPr/>
          <p:nvPr/>
        </p:nvCxnSpPr>
        <p:spPr>
          <a:xfrm>
            <a:off x="3863340" y="426085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true">
            <a:off x="3888105" y="49999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62805" y="480123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9881235" y="4768215"/>
            <a:ext cx="2016760" cy="524510"/>
          </a:xfrm>
          <a:prstGeom prst="rect">
            <a:avLst/>
          </a:prstGeom>
        </p:spPr>
        <p:txBody>
          <a:bodyPr wrap="square">
            <a:noAutofit/>
          </a:bodyPr>
          <a:p>
            <a:pPr defTabSz="508000" fontAlgn="base">
              <a:spcBef>
                <a:spcPct val="0"/>
              </a:spcBef>
              <a:spcAft>
                <a:spcPct val="0"/>
              </a:spcAft>
            </a:pPr>
            <a:r>
              <a:rPr lang="en-US" sz="2665" b="1" dirty="0">
                <a:solidFill>
                  <a:srgbClr val="000000"/>
                </a:solidFill>
                <a:latin typeface="Arial" panose="020B0604020202020204" pitchFamily="34" charset="0"/>
                <a:ea typeface="MS PGothic" pitchFamily="34" charset="-128"/>
              </a:rPr>
              <a:t>Merge</a:t>
            </a:r>
            <a:r>
              <a:rPr lang="en-US" altLang="en-US" sz="2665" b="1" dirty="0">
                <a:solidFill>
                  <a:srgbClr val="000000"/>
                </a:solidFill>
                <a:latin typeface="Arial" panose="020B0604020202020204" pitchFamily="34" charset="0"/>
                <a:ea typeface="MS PGothic" pitchFamily="34" charset="-128"/>
              </a:rPr>
              <a:t>_2x1</a:t>
            </a:r>
            <a:endParaRPr lang="en-US" altLang="en-US" sz="2665" b="1" baseline="-25000" dirty="0">
              <a:solidFill>
                <a:srgbClr val="000000"/>
              </a:solidFill>
              <a:latin typeface="Arial" panose="020B0604020202020204" pitchFamily="34" charset="0"/>
              <a:ea typeface="MS PGothic" pitchFamily="34" charset="-128"/>
            </a:endParaRPr>
          </a:p>
        </p:txBody>
      </p:sp>
      <p:sp>
        <p:nvSpPr>
          <p:cNvPr id="26" name="Oval 25"/>
          <p:cNvSpPr/>
          <p:nvPr/>
        </p:nvSpPr>
        <p:spPr>
          <a:xfrm>
            <a:off x="2768600"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a:off x="2498725" y="42621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523490" y="50012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297555"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430645" y="1817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 name="Straight Arrow Connector 12"/>
          <p:cNvCxnSpPr/>
          <p:nvPr/>
        </p:nvCxnSpPr>
        <p:spPr>
          <a:xfrm>
            <a:off x="5941060" y="2104390"/>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6873875" y="157099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873875" y="226568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260965" y="1668780"/>
            <a:ext cx="132143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In&lt;Out</a:t>
            </a:r>
            <a:endParaRPr lang="en-US" sz="2665" b="1" baseline="-25000" dirty="0">
              <a:solidFill>
                <a:srgbClr val="000000"/>
              </a:solidFill>
              <a:latin typeface="Arial" panose="020B0604020202020204" pitchFamily="34" charset="0"/>
              <a:ea typeface="MS PGothic" pitchFamily="34" charset="-128"/>
            </a:endParaRPr>
          </a:p>
        </p:txBody>
      </p:sp>
      <p:cxnSp>
        <p:nvCxnSpPr>
          <p:cNvPr id="19" name="Straight Arrow Connector 18"/>
          <p:cNvCxnSpPr/>
          <p:nvPr/>
        </p:nvCxnSpPr>
        <p:spPr>
          <a:xfrm>
            <a:off x="198755" y="289496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true">
            <a:off x="223520" y="363410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723390"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7" name="Straight Arrow Connector 36"/>
          <p:cNvCxnSpPr/>
          <p:nvPr/>
        </p:nvCxnSpPr>
        <p:spPr>
          <a:xfrm flipV="true">
            <a:off x="2166620" y="292163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66620" y="361632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453515" y="29216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true">
            <a:off x="1478280" y="366077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013710" y="314134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2" name="Straight Arrow Connector 41"/>
          <p:cNvCxnSpPr/>
          <p:nvPr/>
        </p:nvCxnSpPr>
        <p:spPr>
          <a:xfrm flipV="true">
            <a:off x="3456940" y="2894965"/>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456940" y="358965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743835" y="289496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true">
            <a:off x="2768600" y="363410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223385"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7" name="Straight Arrow Connector 46"/>
          <p:cNvCxnSpPr/>
          <p:nvPr/>
        </p:nvCxnSpPr>
        <p:spPr>
          <a:xfrm flipV="true">
            <a:off x="4666615" y="292163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66615" y="3616325"/>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953510" y="292163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true">
            <a:off x="3978275" y="366077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404485" y="314642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2" name="Straight Arrow Connector 51"/>
          <p:cNvCxnSpPr/>
          <p:nvPr/>
        </p:nvCxnSpPr>
        <p:spPr>
          <a:xfrm flipV="true">
            <a:off x="5847715" y="2900045"/>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847715" y="359473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134610" y="290004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true">
            <a:off x="5159375" y="363918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0260965" y="2916555"/>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In=Out</a:t>
            </a:r>
            <a:endParaRPr lang="en-US" altLang="en-US" sz="2665" b="1" baseline="-25000" dirty="0">
              <a:solidFill>
                <a:srgbClr val="000000"/>
              </a:solidFill>
              <a:latin typeface="Arial" panose="020B0604020202020204" pitchFamily="34" charset="0"/>
              <a:ea typeface="MS PGothic" pitchFamily="34" charset="-128"/>
            </a:endParaRPr>
          </a:p>
        </p:txBody>
      </p:sp>
      <p:sp>
        <p:nvSpPr>
          <p:cNvPr id="66" name="Rectangle 65"/>
          <p:cNvSpPr/>
          <p:nvPr/>
        </p:nvSpPr>
        <p:spPr>
          <a:xfrm>
            <a:off x="10157460" y="753745"/>
            <a:ext cx="148844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Degree</a:t>
            </a:r>
            <a:endParaRPr lang="en-US" altLang="en-US" sz="2665" b="1" baseline="-25000" dirty="0">
              <a:solidFill>
                <a:srgbClr val="000000"/>
              </a:solidFill>
              <a:latin typeface="Arial" panose="020B0604020202020204" pitchFamily="34" charset="0"/>
              <a:ea typeface="MS PGothic" pitchFamily="34" charset="-128"/>
            </a:endParaRPr>
          </a:p>
        </p:txBody>
      </p:sp>
      <p:sp>
        <p:nvSpPr>
          <p:cNvPr id="67" name="Rectangle 66"/>
          <p:cNvSpPr/>
          <p:nvPr/>
        </p:nvSpPr>
        <p:spPr>
          <a:xfrm>
            <a:off x="10249535" y="4331335"/>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In&gt;Out</a:t>
            </a:r>
            <a:endParaRPr lang="en-US" altLang="en-US" sz="2665" b="1" baseline="-25000" dirty="0">
              <a:solidFill>
                <a:srgbClr val="000000"/>
              </a:solidFill>
              <a:latin typeface="Arial" panose="020B0604020202020204" pitchFamily="34" charset="0"/>
              <a:ea typeface="MS PGothic" pitchFamily="34" charset="-128"/>
            </a:endParaRPr>
          </a:p>
        </p:txBody>
      </p:sp>
      <p:sp>
        <p:nvSpPr>
          <p:cNvPr id="68" name="Oval 67"/>
          <p:cNvSpPr/>
          <p:nvPr/>
        </p:nvSpPr>
        <p:spPr>
          <a:xfrm>
            <a:off x="6586855" y="316865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9" name="Straight Arrow Connector 68"/>
          <p:cNvCxnSpPr/>
          <p:nvPr/>
        </p:nvCxnSpPr>
        <p:spPr>
          <a:xfrm flipV="true">
            <a:off x="7030085" y="2922270"/>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030085" y="3616960"/>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316980" y="292227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true">
            <a:off x="6341745" y="366141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708900" y="316865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6" name="Straight Arrow Connector 75"/>
          <p:cNvCxnSpPr/>
          <p:nvPr/>
        </p:nvCxnSpPr>
        <p:spPr>
          <a:xfrm flipV="true">
            <a:off x="8152130" y="2922270"/>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152130" y="3616960"/>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439025" y="292227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true">
            <a:off x="7463790" y="366141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837930" y="32010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4" name="Straight Arrow Connector 83"/>
          <p:cNvCxnSpPr/>
          <p:nvPr/>
        </p:nvCxnSpPr>
        <p:spPr>
          <a:xfrm flipV="true">
            <a:off x="9281160" y="2954655"/>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9281160" y="3649345"/>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568055" y="295465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true">
            <a:off x="8592820" y="369379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193290" y="1164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672715" y="902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0" name="Straight Arrow Connector 89"/>
          <p:cNvCxnSpPr/>
          <p:nvPr/>
        </p:nvCxnSpPr>
        <p:spPr>
          <a:xfrm>
            <a:off x="4112895" y="1164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598035" y="902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2" name="Straight Arrow Connector 91"/>
          <p:cNvCxnSpPr/>
          <p:nvPr/>
        </p:nvCxnSpPr>
        <p:spPr>
          <a:xfrm>
            <a:off x="5971540" y="117665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485890" y="90297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94" name="Oval 93"/>
          <p:cNvSpPr/>
          <p:nvPr/>
        </p:nvSpPr>
        <p:spPr>
          <a:xfrm>
            <a:off x="6830695"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5" name="Straight Arrow Connector 94"/>
          <p:cNvCxnSpPr/>
          <p:nvPr/>
        </p:nvCxnSpPr>
        <p:spPr>
          <a:xfrm>
            <a:off x="6560185" y="426212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true">
            <a:off x="6584950" y="500126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359650"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437505"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9" name="Straight Arrow Connector 98"/>
          <p:cNvCxnSpPr/>
          <p:nvPr/>
        </p:nvCxnSpPr>
        <p:spPr>
          <a:xfrm>
            <a:off x="5167630" y="42621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true">
            <a:off x="5192395" y="50012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966460"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rot="16200000">
            <a:off x="4295775" y="1322070"/>
            <a:ext cx="1242060" cy="955675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04" name="Oval 103"/>
          <p:cNvSpPr/>
          <p:nvPr/>
        </p:nvSpPr>
        <p:spPr>
          <a:xfrm>
            <a:off x="4144645" y="583946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05" name="Straight Arrow Connector 104"/>
          <p:cNvCxnSpPr/>
          <p:nvPr/>
        </p:nvCxnSpPr>
        <p:spPr>
          <a:xfrm>
            <a:off x="3874135" y="559308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true">
            <a:off x="3898900" y="633222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673600" y="613346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2779395"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09" name="Straight Arrow Connector 108"/>
          <p:cNvCxnSpPr/>
          <p:nvPr/>
        </p:nvCxnSpPr>
        <p:spPr>
          <a:xfrm>
            <a:off x="2509520" y="559435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2534285" y="63334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3308350"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6841490"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cxnSp>
        <p:nvCxnSpPr>
          <p:cNvPr id="113" name="Straight Arrow Connector 112"/>
          <p:cNvCxnSpPr/>
          <p:nvPr/>
        </p:nvCxnSpPr>
        <p:spPr>
          <a:xfrm>
            <a:off x="6570980" y="559435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true">
            <a:off x="6595745" y="633349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7370445"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5448300"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7" name="Straight Arrow Connector 116"/>
          <p:cNvCxnSpPr/>
          <p:nvPr/>
        </p:nvCxnSpPr>
        <p:spPr>
          <a:xfrm>
            <a:off x="5178425" y="559435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true">
            <a:off x="5203190" y="63334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977255"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9620885" y="5991860"/>
            <a:ext cx="26009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Reduction_2x1</a:t>
            </a:r>
            <a:endParaRPr lang="en-US" altLang="en-US" sz="2665" b="1" baseline="-25000" dirty="0">
              <a:solidFill>
                <a:srgbClr val="000000"/>
              </a:solidFill>
              <a:latin typeface="Arial" panose="020B0604020202020204" pitchFamily="34" charset="0"/>
              <a:ea typeface="MS PGothic" pitchFamily="34" charset="-128"/>
            </a:endParaRPr>
          </a:p>
        </p:txBody>
      </p:sp>
      <p:sp>
        <p:nvSpPr>
          <p:cNvPr id="122" name="Rectangle 121"/>
          <p:cNvSpPr/>
          <p:nvPr/>
        </p:nvSpPr>
        <p:spPr>
          <a:xfrm>
            <a:off x="10280650" y="5554980"/>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In&gt;Out</a:t>
            </a:r>
            <a:endParaRPr lang="en-US" altLang="en-US" sz="2665" b="1" baseline="-25000" dirty="0">
              <a:solidFill>
                <a:srgbClr val="000000"/>
              </a:solidFill>
              <a:latin typeface="Arial" panose="020B0604020202020204" pitchFamily="34" charset="0"/>
              <a:ea typeface="MS PGothic" pitchFamily="34" charset="-128"/>
            </a:endParaRPr>
          </a:p>
        </p:txBody>
      </p:sp>
      <p:cxnSp>
        <p:nvCxnSpPr>
          <p:cNvPr id="123" name="Straight Arrow Connector 122"/>
          <p:cNvCxnSpPr/>
          <p:nvPr/>
        </p:nvCxnSpPr>
        <p:spPr>
          <a:xfrm>
            <a:off x="2187575" y="1164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107180" y="1164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5965825" y="117665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6480175" y="90297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Micro-architecture -Distribute 1x2</a:t>
            </a:r>
            <a:endParaRPr lang="en-US" altLang="en-US">
              <a:sym typeface="+mn-ea"/>
            </a:endParaRPr>
          </a:p>
        </p:txBody>
      </p:sp>
      <p:sp>
        <p:nvSpPr>
          <p:cNvPr id="30" name="Rectangle 29"/>
          <p:cNvSpPr/>
          <p:nvPr/>
        </p:nvSpPr>
        <p:spPr>
          <a:xfrm rot="16200000">
            <a:off x="2311400" y="1480185"/>
            <a:ext cx="1355725" cy="457581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0" name="Oval 59"/>
          <p:cNvSpPr/>
          <p:nvPr/>
        </p:nvSpPr>
        <p:spPr>
          <a:xfrm>
            <a:off x="1396365" y="345376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1" name="Straight Arrow Connector 60"/>
          <p:cNvCxnSpPr/>
          <p:nvPr/>
        </p:nvCxnSpPr>
        <p:spPr>
          <a:xfrm>
            <a:off x="907415" y="374078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1840230" y="320738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859280" y="3902075"/>
            <a:ext cx="340360" cy="319405"/>
          </a:xfrm>
          <a:prstGeom prst="straightConnector1">
            <a:avLst/>
          </a:prstGeom>
          <a:ln w="444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866390" y="346392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2376805" y="375094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3309620" y="32169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09620" y="391223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327525" y="34798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 name="Straight Arrow Connector 12"/>
          <p:cNvCxnSpPr/>
          <p:nvPr/>
        </p:nvCxnSpPr>
        <p:spPr>
          <a:xfrm>
            <a:off x="3837940" y="3766820"/>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4770755" y="323342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70755" y="39281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116330" y="2815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595755" y="2553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0" name="Straight Arrow Connector 89"/>
          <p:cNvCxnSpPr/>
          <p:nvPr/>
        </p:nvCxnSpPr>
        <p:spPr>
          <a:xfrm>
            <a:off x="3035935" y="2815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521075" y="2553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sp>
        <p:nvSpPr>
          <p:cNvPr id="4" name="Rectangle 3"/>
          <p:cNvSpPr/>
          <p:nvPr/>
        </p:nvSpPr>
        <p:spPr>
          <a:xfrm rot="16200000">
            <a:off x="6676477" y="2316960"/>
            <a:ext cx="3222808" cy="2223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 name="Trapezoid 5"/>
          <p:cNvSpPr/>
          <p:nvPr/>
        </p:nvSpPr>
        <p:spPr>
          <a:xfrm rot="5400000">
            <a:off x="8338607" y="2606693"/>
            <a:ext cx="924209" cy="207977"/>
          </a:xfrm>
          <a:prstGeom prst="trapezoid">
            <a:avLst>
              <a:gd name="adj" fmla="val 94910"/>
            </a:avLst>
          </a:prstGeom>
          <a:solidFill>
            <a:srgbClr val="005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7" name="Straight Arrow Connector 6"/>
          <p:cNvCxnSpPr/>
          <p:nvPr/>
        </p:nvCxnSpPr>
        <p:spPr>
          <a:xfrm>
            <a:off x="7339163" y="2554212"/>
            <a:ext cx="138970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242345" y="2915809"/>
            <a:ext cx="44167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rapezoid 9"/>
          <p:cNvSpPr/>
          <p:nvPr/>
        </p:nvSpPr>
        <p:spPr>
          <a:xfrm rot="5400000">
            <a:off x="8370750" y="3968438"/>
            <a:ext cx="924209" cy="207977"/>
          </a:xfrm>
          <a:prstGeom prst="trapezoid">
            <a:avLst>
              <a:gd name="adj" fmla="val 94910"/>
            </a:avLst>
          </a:prstGeom>
          <a:solidFill>
            <a:srgbClr val="005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11" name="Straight Arrow Connector 10"/>
          <p:cNvCxnSpPr/>
          <p:nvPr/>
        </p:nvCxnSpPr>
        <p:spPr>
          <a:xfrm>
            <a:off x="8272382" y="3902342"/>
            <a:ext cx="4571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39798" y="4221728"/>
            <a:ext cx="138970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904700" y="2710681"/>
            <a:ext cx="74977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936844" y="4072424"/>
            <a:ext cx="717634"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true">
            <a:off x="7331075" y="2532380"/>
            <a:ext cx="0" cy="1694815"/>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75671" y="3388510"/>
            <a:ext cx="463492" cy="0"/>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5400000">
            <a:off x="8726254" y="4508129"/>
            <a:ext cx="260373" cy="585313"/>
            <a:chOff x="6731499" y="1695044"/>
            <a:chExt cx="233815" cy="525610"/>
          </a:xfrm>
        </p:grpSpPr>
        <p:sp>
          <p:nvSpPr>
            <p:cNvPr id="53" name="Rectangle 52"/>
            <p:cNvSpPr/>
            <p:nvPr/>
          </p:nvSpPr>
          <p:spPr>
            <a:xfrm>
              <a:off x="6731499" y="1695044"/>
              <a:ext cx="233815" cy="525610"/>
            </a:xfrm>
            <a:prstGeom prst="rect">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dirty="0">
                <a:solidFill>
                  <a:srgbClr val="FFFFFF"/>
                </a:solidFill>
                <a:latin typeface="Trebuchet MS" panose="020B0603020202020204"/>
              </a:endParaRPr>
            </a:p>
          </p:txBody>
        </p:sp>
        <p:sp>
          <p:nvSpPr>
            <p:cNvPr id="102" name="Isosceles Triangle 101"/>
            <p:cNvSpPr/>
            <p:nvPr/>
          </p:nvSpPr>
          <p:spPr>
            <a:xfrm>
              <a:off x="6731499" y="1996214"/>
              <a:ext cx="233815" cy="224440"/>
            </a:xfrm>
            <a:prstGeom prst="triangle">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grpSp>
      <p:cxnSp>
        <p:nvCxnSpPr>
          <p:cNvPr id="120" name="Straight Arrow Connector 119"/>
          <p:cNvCxnSpPr/>
          <p:nvPr/>
        </p:nvCxnSpPr>
        <p:spPr>
          <a:xfrm>
            <a:off x="8856439" y="4387418"/>
            <a:ext cx="5382" cy="26524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rot="5400000">
            <a:off x="8718297" y="1728324"/>
            <a:ext cx="260373" cy="585313"/>
            <a:chOff x="6731499" y="1695044"/>
            <a:chExt cx="233815" cy="525610"/>
          </a:xfrm>
        </p:grpSpPr>
        <p:sp>
          <p:nvSpPr>
            <p:cNvPr id="124" name="Rectangle 123"/>
            <p:cNvSpPr/>
            <p:nvPr/>
          </p:nvSpPr>
          <p:spPr>
            <a:xfrm>
              <a:off x="6731499" y="1695044"/>
              <a:ext cx="233815" cy="525610"/>
            </a:xfrm>
            <a:prstGeom prst="rect">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dirty="0">
                <a:solidFill>
                  <a:srgbClr val="FFFFFF"/>
                </a:solidFill>
                <a:latin typeface="Trebuchet MS" panose="020B0603020202020204"/>
              </a:endParaRPr>
            </a:p>
          </p:txBody>
        </p:sp>
        <p:sp>
          <p:nvSpPr>
            <p:cNvPr id="125" name="Isosceles Triangle 124"/>
            <p:cNvSpPr/>
            <p:nvPr/>
          </p:nvSpPr>
          <p:spPr>
            <a:xfrm>
              <a:off x="6731499" y="1996214"/>
              <a:ext cx="233815" cy="224440"/>
            </a:xfrm>
            <a:prstGeom prst="triangle">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grpSp>
      <p:cxnSp>
        <p:nvCxnSpPr>
          <p:cNvPr id="126" name="Straight Arrow Connector 125"/>
          <p:cNvCxnSpPr/>
          <p:nvPr/>
        </p:nvCxnSpPr>
        <p:spPr>
          <a:xfrm flipV="true">
            <a:off x="8835461" y="2151166"/>
            <a:ext cx="0" cy="29001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7434703" y="2724278"/>
            <a:ext cx="807642" cy="3757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sz="1555" b="1" dirty="0" err="1">
                <a:solidFill>
                  <a:srgbClr val="FFFFFF"/>
                </a:solidFill>
                <a:latin typeface="Trebuchet MS" panose="020B0603020202020204"/>
              </a:rPr>
              <a:t>Inv</a:t>
            </a:r>
            <a:endParaRPr lang="en-US" sz="1555" b="1" dirty="0">
              <a:solidFill>
                <a:srgbClr val="FFFFFF"/>
              </a:solidFill>
              <a:latin typeface="Trebuchet MS" panose="020B0603020202020204"/>
            </a:endParaRPr>
          </a:p>
        </p:txBody>
      </p:sp>
      <p:sp>
        <p:nvSpPr>
          <p:cNvPr id="128" name="Oval 127"/>
          <p:cNvSpPr/>
          <p:nvPr/>
        </p:nvSpPr>
        <p:spPr>
          <a:xfrm>
            <a:off x="7464740" y="3714472"/>
            <a:ext cx="807642" cy="3757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sz="1555" b="1" dirty="0" err="1">
                <a:solidFill>
                  <a:srgbClr val="FFFFFF"/>
                </a:solidFill>
                <a:latin typeface="Trebuchet MS" panose="020B0603020202020204"/>
              </a:rPr>
              <a:t>Inv</a:t>
            </a:r>
            <a:endParaRPr lang="en-US" sz="1555" b="1" dirty="0">
              <a:solidFill>
                <a:srgbClr val="FFFFFF"/>
              </a:solidFill>
              <a:latin typeface="Trebuchet MS" panose="020B0603020202020204"/>
            </a:endParaRPr>
          </a:p>
        </p:txBody>
      </p:sp>
      <p:sp>
        <p:nvSpPr>
          <p:cNvPr id="129" name="Rectangle 128"/>
          <p:cNvSpPr/>
          <p:nvPr/>
        </p:nvSpPr>
        <p:spPr>
          <a:xfrm>
            <a:off x="9654478" y="2454585"/>
            <a:ext cx="909170" cy="645493"/>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OutA</a:t>
            </a:r>
            <a:endParaRPr lang="en-US" sz="2665" b="1" baseline="-25000" dirty="0">
              <a:solidFill>
                <a:srgbClr val="000000"/>
              </a:solidFill>
              <a:latin typeface="Arial" panose="020B0604020202020204" pitchFamily="34" charset="0"/>
              <a:ea typeface="MS PGothic" pitchFamily="34" charset="-128"/>
            </a:endParaRPr>
          </a:p>
        </p:txBody>
      </p:sp>
      <p:sp>
        <p:nvSpPr>
          <p:cNvPr id="130" name="Rectangle 129"/>
          <p:cNvSpPr/>
          <p:nvPr/>
        </p:nvSpPr>
        <p:spPr>
          <a:xfrm>
            <a:off x="9654478" y="3799219"/>
            <a:ext cx="909170" cy="645493"/>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OutB</a:t>
            </a:r>
            <a:endParaRPr lang="en-US" sz="2665" b="1" baseline="-25000" dirty="0">
              <a:solidFill>
                <a:srgbClr val="000000"/>
              </a:solidFill>
              <a:latin typeface="Arial" panose="020B0604020202020204" pitchFamily="34" charset="0"/>
              <a:ea typeface="MS PGothic" pitchFamily="34" charset="-128"/>
            </a:endParaRPr>
          </a:p>
        </p:txBody>
      </p:sp>
      <p:sp>
        <p:nvSpPr>
          <p:cNvPr id="131" name="Rectangle 130"/>
          <p:cNvSpPr/>
          <p:nvPr/>
        </p:nvSpPr>
        <p:spPr>
          <a:xfrm>
            <a:off x="6404509" y="3110652"/>
            <a:ext cx="537799" cy="645493"/>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In</a:t>
            </a:r>
            <a:endParaRPr lang="en-US" sz="2665" b="1" baseline="-25000" dirty="0">
              <a:solidFill>
                <a:srgbClr val="000000"/>
              </a:solidFill>
              <a:latin typeface="Arial" panose="020B0604020202020204" pitchFamily="34" charset="0"/>
              <a:ea typeface="MS PGothic" pitchFamily="34" charset="-128"/>
            </a:endParaRPr>
          </a:p>
        </p:txBody>
      </p:sp>
      <p:cxnSp>
        <p:nvCxnSpPr>
          <p:cNvPr id="132" name="Straight Connector 131"/>
          <p:cNvCxnSpPr/>
          <p:nvPr/>
        </p:nvCxnSpPr>
        <p:spPr>
          <a:xfrm>
            <a:off x="5759603" y="1712303"/>
            <a:ext cx="0" cy="3472968"/>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33" name="TextBox 83"/>
          <p:cNvSpPr txBox="true"/>
          <p:nvPr/>
        </p:nvSpPr>
        <p:spPr>
          <a:xfrm>
            <a:off x="6749416" y="572829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grpSp>
        <p:nvGrpSpPr>
          <p:cNvPr id="134" name="Group 133"/>
          <p:cNvGrpSpPr/>
          <p:nvPr/>
        </p:nvGrpSpPr>
        <p:grpSpPr>
          <a:xfrm>
            <a:off x="5879626" y="1718700"/>
            <a:ext cx="1702909" cy="2051295"/>
            <a:chOff x="6479240" y="2009746"/>
            <a:chExt cx="1532618" cy="1846166"/>
          </a:xfrm>
        </p:grpSpPr>
        <p:sp>
          <p:nvSpPr>
            <p:cNvPr id="135" name="TextBox 92"/>
            <p:cNvSpPr txBox="true"/>
            <p:nvPr/>
          </p:nvSpPr>
          <p:spPr>
            <a:xfrm>
              <a:off x="6479240" y="2009746"/>
              <a:ext cx="1063240" cy="5816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Invalid Signals</a:t>
              </a:r>
              <a:endParaRPr lang="en-US" sz="2000" b="1" dirty="0">
                <a:solidFill>
                  <a:srgbClr val="000000"/>
                </a:solidFill>
                <a:latin typeface="Trebuchet MS" panose="020B0603020202020204"/>
              </a:endParaRPr>
            </a:p>
          </p:txBody>
        </p:sp>
        <p:cxnSp>
          <p:nvCxnSpPr>
            <p:cNvPr id="136" name="Straight Arrow Connector 135"/>
            <p:cNvCxnSpPr>
              <a:stCxn id="135" idx="2"/>
              <a:endCxn id="127" idx="1"/>
            </p:cNvCxnSpPr>
            <p:nvPr/>
          </p:nvCxnSpPr>
          <p:spPr>
            <a:xfrm>
              <a:off x="7010590" y="2591754"/>
              <a:ext cx="974408" cy="37261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5" idx="2"/>
              <a:endCxn id="128" idx="1"/>
            </p:cNvCxnSpPr>
            <p:nvPr/>
          </p:nvCxnSpPr>
          <p:spPr>
            <a:xfrm>
              <a:off x="7010590" y="2591754"/>
              <a:ext cx="1001268" cy="12641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8" name="TextBox 92"/>
          <p:cNvSpPr txBox="true"/>
          <p:nvPr/>
        </p:nvSpPr>
        <p:spPr>
          <a:xfrm>
            <a:off x="8271671" y="1171280"/>
            <a:ext cx="1181378" cy="6451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000" b="1" dirty="0">
                <a:solidFill>
                  <a:srgbClr val="000000"/>
                </a:solidFill>
                <a:latin typeface="Trebuchet MS" panose="020B0603020202020204"/>
              </a:rPr>
              <a:t>Control</a:t>
            </a:r>
            <a:r>
              <a:rPr lang="en-US" sz="2000" b="1" dirty="0">
                <a:solidFill>
                  <a:srgbClr val="000000"/>
                </a:solidFill>
                <a:latin typeface="Trebuchet MS" panose="020B0603020202020204"/>
              </a:rPr>
              <a:t>Signal</a:t>
            </a:r>
            <a:r>
              <a:rPr lang="en-US" altLang="en-US" sz="2000" b="1" dirty="0">
                <a:solidFill>
                  <a:srgbClr val="000000"/>
                </a:solidFill>
                <a:latin typeface="Trebuchet MS" panose="020B0603020202020204"/>
              </a:rPr>
              <a:t> A</a:t>
            </a:r>
            <a:endParaRPr lang="en-US" altLang="en-US" sz="2000" b="1" dirty="0">
              <a:solidFill>
                <a:srgbClr val="000000"/>
              </a:solidFill>
              <a:latin typeface="Trebuchet MS" panose="020B0603020202020204"/>
            </a:endParaRPr>
          </a:p>
        </p:txBody>
      </p:sp>
      <p:sp>
        <p:nvSpPr>
          <p:cNvPr id="169" name="TextBox 92"/>
          <p:cNvSpPr txBox="true"/>
          <p:nvPr/>
        </p:nvSpPr>
        <p:spPr>
          <a:xfrm>
            <a:off x="8242461" y="5039700"/>
            <a:ext cx="1181378" cy="6451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000" b="1" dirty="0">
                <a:solidFill>
                  <a:srgbClr val="000000"/>
                </a:solidFill>
                <a:latin typeface="Trebuchet MS" panose="020B0603020202020204"/>
              </a:rPr>
              <a:t>Control</a:t>
            </a:r>
            <a:r>
              <a:rPr lang="en-US" sz="2000" b="1" dirty="0">
                <a:solidFill>
                  <a:srgbClr val="000000"/>
                </a:solidFill>
                <a:latin typeface="Trebuchet MS" panose="020B0603020202020204"/>
              </a:rPr>
              <a:t>Signal</a:t>
            </a:r>
            <a:r>
              <a:rPr lang="en-US" altLang="en-US" sz="2000" b="1" dirty="0">
                <a:solidFill>
                  <a:srgbClr val="000000"/>
                </a:solidFill>
                <a:latin typeface="Trebuchet MS" panose="020B0603020202020204"/>
              </a:rPr>
              <a:t> B</a:t>
            </a:r>
            <a:endParaRPr lang="en-US" altLang="en-US" sz="2000" b="1" dirty="0">
              <a:solidFill>
                <a:srgbClr val="000000"/>
              </a:solidFill>
              <a:latin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Micro-architecture - 2x1</a:t>
            </a:r>
            <a:endParaRPr lang="en-US" altLang="en-US">
              <a:sym typeface="+mn-ea"/>
            </a:endParaRPr>
          </a:p>
        </p:txBody>
      </p:sp>
      <p:sp>
        <p:nvSpPr>
          <p:cNvPr id="32" name="Rectangle 31"/>
          <p:cNvSpPr/>
          <p:nvPr/>
        </p:nvSpPr>
        <p:spPr>
          <a:xfrm rot="16200000">
            <a:off x="3448050" y="-534670"/>
            <a:ext cx="1242060" cy="573214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4" name="Oval 63"/>
          <p:cNvSpPr/>
          <p:nvPr/>
        </p:nvSpPr>
        <p:spPr>
          <a:xfrm>
            <a:off x="3056890" y="20701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5" name="Straight Arrow Connector 64"/>
          <p:cNvCxnSpPr/>
          <p:nvPr/>
        </p:nvCxnSpPr>
        <p:spPr>
          <a:xfrm>
            <a:off x="2786380" y="18237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true">
            <a:off x="2811145" y="25628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585845" y="236410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91640"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a:off x="1421765" y="182499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1446530" y="25641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20595"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5753735"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5" name="Straight Arrow Connector 94"/>
          <p:cNvCxnSpPr/>
          <p:nvPr/>
        </p:nvCxnSpPr>
        <p:spPr>
          <a:xfrm>
            <a:off x="5483225" y="182499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true">
            <a:off x="5507990" y="256413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282690"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360545"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9" name="Straight Arrow Connector 98"/>
          <p:cNvCxnSpPr/>
          <p:nvPr/>
        </p:nvCxnSpPr>
        <p:spPr>
          <a:xfrm>
            <a:off x="4090670" y="182499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true">
            <a:off x="4115435" y="25641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889500"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p:nvPr/>
        </p:nvCxnSpPr>
        <p:spPr>
          <a:xfrm>
            <a:off x="1390015" y="144780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869440" y="118618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8" name="Straight Arrow Connector 17"/>
          <p:cNvCxnSpPr/>
          <p:nvPr/>
        </p:nvCxnSpPr>
        <p:spPr>
          <a:xfrm>
            <a:off x="3309620" y="144780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794760" y="118618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2" name="Straight Arrow Connector 91"/>
          <p:cNvCxnSpPr/>
          <p:nvPr/>
        </p:nvCxnSpPr>
        <p:spPr>
          <a:xfrm>
            <a:off x="5168265" y="145986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5682615" y="118618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20" name="Rectangle 19"/>
          <p:cNvSpPr/>
          <p:nvPr/>
        </p:nvSpPr>
        <p:spPr>
          <a:xfrm rot="16200000">
            <a:off x="8372701" y="920679"/>
            <a:ext cx="1720433" cy="193624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21" name="Rectangle 20"/>
          <p:cNvSpPr/>
          <p:nvPr/>
        </p:nvSpPr>
        <p:spPr>
          <a:xfrm>
            <a:off x="8519795" y="2256790"/>
            <a:ext cx="1628140" cy="35750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r>
              <a:rPr lang="en-US" altLang="en-US" sz="2000" dirty="0">
                <a:solidFill>
                  <a:srgbClr val="FFFFFF"/>
                </a:solidFill>
                <a:latin typeface="Trebuchet MS" panose="020B0603020202020204"/>
              </a:rPr>
              <a:t>Control</a:t>
            </a:r>
            <a:endParaRPr lang="en-US" altLang="en-US" sz="2000" dirty="0">
              <a:solidFill>
                <a:srgbClr val="FFFFFF"/>
              </a:solidFill>
              <a:latin typeface="Trebuchet MS" panose="020B0603020202020204"/>
            </a:endParaRPr>
          </a:p>
        </p:txBody>
      </p:sp>
      <p:sp>
        <p:nvSpPr>
          <p:cNvPr id="31" name="Trapezoid 30"/>
          <p:cNvSpPr/>
          <p:nvPr/>
        </p:nvSpPr>
        <p:spPr>
          <a:xfrm rot="5400000">
            <a:off x="8933378" y="1499655"/>
            <a:ext cx="783167" cy="176238"/>
          </a:xfrm>
          <a:prstGeom prst="trapezoid">
            <a:avLst>
              <a:gd name="adj" fmla="val 94910"/>
            </a:avLst>
          </a:prstGeom>
          <a:solidFill>
            <a:srgbClr val="0053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37" name="Straight Arrow Connector 36"/>
          <p:cNvCxnSpPr/>
          <p:nvPr/>
        </p:nvCxnSpPr>
        <p:spPr>
          <a:xfrm>
            <a:off x="8862570" y="1460570"/>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862570" y="1725993"/>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169328" y="1164051"/>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InA</a:t>
            </a:r>
            <a:endParaRPr lang="en-US" sz="2665" b="1" baseline="-25000" dirty="0">
              <a:solidFill>
                <a:srgbClr val="000000"/>
              </a:solidFill>
              <a:latin typeface="Arial" panose="020B0604020202020204" pitchFamily="34" charset="0"/>
              <a:ea typeface="MS PGothic" pitchFamily="34" charset="-128"/>
            </a:endParaRPr>
          </a:p>
        </p:txBody>
      </p:sp>
      <p:sp>
        <p:nvSpPr>
          <p:cNvPr id="40" name="Rectangle 39"/>
          <p:cNvSpPr/>
          <p:nvPr/>
        </p:nvSpPr>
        <p:spPr>
          <a:xfrm>
            <a:off x="8165220" y="1481124"/>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InB</a:t>
            </a:r>
            <a:endParaRPr lang="en-US" sz="2665" b="1" baseline="-25000" dirty="0">
              <a:solidFill>
                <a:srgbClr val="000000"/>
              </a:solidFill>
              <a:latin typeface="Arial" panose="020B0604020202020204" pitchFamily="34" charset="0"/>
              <a:ea typeface="MS PGothic" pitchFamily="34" charset="-128"/>
            </a:endParaRPr>
          </a:p>
        </p:txBody>
      </p:sp>
      <p:cxnSp>
        <p:nvCxnSpPr>
          <p:cNvPr id="68" name="Straight Arrow Connector 67"/>
          <p:cNvCxnSpPr>
            <a:stCxn id="31" idx="3"/>
            <a:endCxn id="21" idx="0"/>
          </p:cNvCxnSpPr>
          <p:nvPr/>
        </p:nvCxnSpPr>
        <p:spPr>
          <a:xfrm>
            <a:off x="9324962" y="1895725"/>
            <a:ext cx="8890" cy="361315"/>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p:cNvCxnSpPr>
          <p:nvPr/>
        </p:nvCxnSpPr>
        <p:spPr>
          <a:xfrm>
            <a:off x="9413081" y="1588409"/>
            <a:ext cx="22619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10675" y="1318813"/>
            <a:ext cx="690364" cy="546986"/>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Out</a:t>
            </a:r>
            <a:endParaRPr lang="en-US" sz="2665" b="1" baseline="-25000" dirty="0">
              <a:solidFill>
                <a:srgbClr val="000000"/>
              </a:solidFill>
              <a:latin typeface="Arial" panose="020B0604020202020204" pitchFamily="34" charset="0"/>
              <a:ea typeface="MS PGothic" pitchFamily="34" charset="-128"/>
            </a:endParaRPr>
          </a:p>
        </p:txBody>
      </p:sp>
      <p:sp>
        <p:nvSpPr>
          <p:cNvPr id="42" name="TextBox 133"/>
          <p:cNvSpPr txBox="true"/>
          <p:nvPr/>
        </p:nvSpPr>
        <p:spPr>
          <a:xfrm>
            <a:off x="7779727" y="315355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cxnSp>
        <p:nvCxnSpPr>
          <p:cNvPr id="121" name="Straight Connector 120"/>
          <p:cNvCxnSpPr/>
          <p:nvPr/>
        </p:nvCxnSpPr>
        <p:spPr>
          <a:xfrm>
            <a:off x="7589520" y="1010920"/>
            <a:ext cx="2540" cy="282829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rot="16200000">
            <a:off x="3448050" y="2453005"/>
            <a:ext cx="1242060" cy="573214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72" name="Straight Arrow Connector 71"/>
          <p:cNvCxnSpPr/>
          <p:nvPr/>
        </p:nvCxnSpPr>
        <p:spPr>
          <a:xfrm>
            <a:off x="6292215" y="53625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390015" y="4435475"/>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869440" y="4173855"/>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77" name="Straight Arrow Connector 76"/>
          <p:cNvCxnSpPr/>
          <p:nvPr/>
        </p:nvCxnSpPr>
        <p:spPr>
          <a:xfrm>
            <a:off x="3309620" y="4435475"/>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794760" y="4173855"/>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81" name="Straight Arrow Connector 80"/>
          <p:cNvCxnSpPr/>
          <p:nvPr/>
        </p:nvCxnSpPr>
        <p:spPr>
          <a:xfrm>
            <a:off x="5168265" y="4447540"/>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682615" y="4173855"/>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83" name="Rectangle 82"/>
          <p:cNvSpPr/>
          <p:nvPr/>
        </p:nvSpPr>
        <p:spPr>
          <a:xfrm rot="16200000">
            <a:off x="9053195" y="4018915"/>
            <a:ext cx="840105" cy="193611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85" name="Straight Arrow Connector 84"/>
          <p:cNvCxnSpPr/>
          <p:nvPr/>
        </p:nvCxnSpPr>
        <p:spPr>
          <a:xfrm>
            <a:off x="9102600" y="4907350"/>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9102600" y="5172773"/>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8409358" y="4610831"/>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InA</a:t>
            </a:r>
            <a:endParaRPr lang="en-US" sz="2665" b="1" baseline="-25000" dirty="0">
              <a:solidFill>
                <a:srgbClr val="000000"/>
              </a:solidFill>
              <a:latin typeface="Arial" panose="020B0604020202020204" pitchFamily="34" charset="0"/>
              <a:ea typeface="MS PGothic" pitchFamily="34" charset="-128"/>
            </a:endParaRPr>
          </a:p>
        </p:txBody>
      </p:sp>
      <p:sp>
        <p:nvSpPr>
          <p:cNvPr id="103" name="Rectangle 102"/>
          <p:cNvSpPr/>
          <p:nvPr/>
        </p:nvSpPr>
        <p:spPr>
          <a:xfrm>
            <a:off x="8405250" y="4927904"/>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InB</a:t>
            </a:r>
            <a:endParaRPr lang="en-US" sz="2665" b="1" baseline="-25000" dirty="0">
              <a:solidFill>
                <a:srgbClr val="000000"/>
              </a:solidFill>
              <a:latin typeface="Arial" panose="020B0604020202020204" pitchFamily="34" charset="0"/>
              <a:ea typeface="MS PGothic" pitchFamily="34" charset="-128"/>
            </a:endParaRPr>
          </a:p>
        </p:txBody>
      </p:sp>
      <p:cxnSp>
        <p:nvCxnSpPr>
          <p:cNvPr id="104" name="Straight Arrow Connector 103"/>
          <p:cNvCxnSpPr/>
          <p:nvPr/>
        </p:nvCxnSpPr>
        <p:spPr>
          <a:xfrm>
            <a:off x="9653111" y="5035189"/>
            <a:ext cx="22619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9750705" y="4765593"/>
            <a:ext cx="690364" cy="546986"/>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Out</a:t>
            </a:r>
            <a:endParaRPr lang="en-US" sz="2665" b="1" baseline="-25000" dirty="0">
              <a:solidFill>
                <a:srgbClr val="000000"/>
              </a:solidFill>
              <a:latin typeface="Arial" panose="020B0604020202020204" pitchFamily="34" charset="0"/>
              <a:ea typeface="MS PGothic" pitchFamily="34" charset="-128"/>
            </a:endParaRPr>
          </a:p>
        </p:txBody>
      </p:sp>
      <p:sp>
        <p:nvSpPr>
          <p:cNvPr id="108" name="TextBox 133"/>
          <p:cNvSpPr txBox="true"/>
          <p:nvPr/>
        </p:nvSpPr>
        <p:spPr>
          <a:xfrm>
            <a:off x="8020392" y="5588782"/>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cxnSp>
        <p:nvCxnSpPr>
          <p:cNvPr id="109" name="Straight Connector 108"/>
          <p:cNvCxnSpPr/>
          <p:nvPr/>
        </p:nvCxnSpPr>
        <p:spPr>
          <a:xfrm>
            <a:off x="7588885" y="4185920"/>
            <a:ext cx="0" cy="2019935"/>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3064510" y="507936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1" name="Straight Arrow Connector 110"/>
          <p:cNvCxnSpPr/>
          <p:nvPr/>
        </p:nvCxnSpPr>
        <p:spPr>
          <a:xfrm>
            <a:off x="2794000" y="483298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true">
            <a:off x="2818765" y="557212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3593465" y="5373370"/>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1699260"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5" name="Straight Arrow Connector 114"/>
          <p:cNvCxnSpPr/>
          <p:nvPr/>
        </p:nvCxnSpPr>
        <p:spPr>
          <a:xfrm>
            <a:off x="1429385" y="483425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true">
            <a:off x="1454150" y="557339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2228215" y="5374640"/>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5761355"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cxnSp>
        <p:nvCxnSpPr>
          <p:cNvPr id="119" name="Straight Arrow Connector 118"/>
          <p:cNvCxnSpPr/>
          <p:nvPr/>
        </p:nvCxnSpPr>
        <p:spPr>
          <a:xfrm>
            <a:off x="5490845" y="483425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true">
            <a:off x="5515610" y="557339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4368165"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43" name="Straight Arrow Connector 142"/>
          <p:cNvCxnSpPr/>
          <p:nvPr/>
        </p:nvCxnSpPr>
        <p:spPr>
          <a:xfrm>
            <a:off x="4098290" y="483425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true">
            <a:off x="4123055" y="557339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897120" y="5374640"/>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9388475" y="4895215"/>
            <a:ext cx="264795" cy="28384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sp>
        <p:nvSpPr>
          <p:cNvPr id="147" name="Text Box 146"/>
          <p:cNvSpPr txBox="true"/>
          <p:nvPr/>
        </p:nvSpPr>
        <p:spPr>
          <a:xfrm>
            <a:off x="3540125" y="2952750"/>
            <a:ext cx="1758315" cy="460375"/>
          </a:xfrm>
          <a:prstGeom prst="rect">
            <a:avLst/>
          </a:prstGeom>
          <a:noFill/>
        </p:spPr>
        <p:txBody>
          <a:bodyPr wrap="none" rtlCol="0" anchor="t">
            <a:spAutoFit/>
          </a:bodyPr>
          <a:p>
            <a:r>
              <a:rPr lang="en-US" altLang="en-US" sz="2400" b="1">
                <a:sym typeface="+mn-ea"/>
              </a:rPr>
              <a:t>Merge 2x1 </a:t>
            </a:r>
            <a:endParaRPr lang="en-US" altLang="en-US" sz="2400" b="1">
              <a:sym typeface="+mn-ea"/>
            </a:endParaRPr>
          </a:p>
        </p:txBody>
      </p:sp>
      <p:sp>
        <p:nvSpPr>
          <p:cNvPr id="148" name="Text Box 147"/>
          <p:cNvSpPr txBox="true"/>
          <p:nvPr/>
        </p:nvSpPr>
        <p:spPr>
          <a:xfrm>
            <a:off x="3286125" y="5988685"/>
            <a:ext cx="2350135" cy="460375"/>
          </a:xfrm>
          <a:prstGeom prst="rect">
            <a:avLst/>
          </a:prstGeom>
          <a:noFill/>
        </p:spPr>
        <p:txBody>
          <a:bodyPr wrap="none" rtlCol="0" anchor="t">
            <a:spAutoFit/>
          </a:bodyPr>
          <a:p>
            <a:r>
              <a:rPr lang="en-US" altLang="en-US" sz="2400" b="1">
                <a:sym typeface="+mn-ea"/>
              </a:rPr>
              <a:t>Reduction 2x1 </a:t>
            </a:r>
            <a:endParaRPr lang="en-US" altLang="en-US" sz="2400" b="1">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677015" cy="697865"/>
          </a:xfrm>
        </p:spPr>
        <p:txBody>
          <a:bodyPr>
            <a:normAutofit/>
          </a:bodyPr>
          <a:p>
            <a:r>
              <a:rPr lang="en-US" altLang="en-US"/>
              <a:t>Example: Router building leveraging microswitches[1]</a:t>
            </a:r>
            <a:endParaRPr lang="en-US" altLang="en-US"/>
          </a:p>
        </p:txBody>
      </p:sp>
      <p:sp>
        <p:nvSpPr>
          <p:cNvPr id="4" name="Slide Number Placeholder 3"/>
          <p:cNvSpPr>
            <a:spLocks noGrp="true"/>
          </p:cNvSpPr>
          <p:nvPr>
            <p:ph type="sldNum" sz="quarter" idx="12"/>
          </p:nvPr>
        </p:nvSpPr>
        <p:spPr>
          <a:xfrm>
            <a:off x="8601075" y="6365875"/>
            <a:ext cx="2743200" cy="365125"/>
          </a:xfrm>
        </p:spPr>
        <p:txBody>
          <a:bodyPr/>
          <a:p>
            <a:fld id="{49AE70B2-8BF9-45C0-BB95-33D1B9D3A854}" type="slidenum">
              <a:rPr lang="zh-CN" altLang="en-US" smtClean="0"/>
            </a:fld>
            <a:endParaRPr lang="zh-CN" altLang="en-US"/>
          </a:p>
        </p:txBody>
      </p:sp>
      <p:sp>
        <p:nvSpPr>
          <p:cNvPr id="320" name="Rectangle 319"/>
          <p:cNvSpPr/>
          <p:nvPr/>
        </p:nvSpPr>
        <p:spPr>
          <a:xfrm>
            <a:off x="915401" y="1165244"/>
            <a:ext cx="4617744" cy="4440483"/>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54" name="Oval 53"/>
          <p:cNvSpPr/>
          <p:nvPr/>
        </p:nvSpPr>
        <p:spPr>
          <a:xfrm>
            <a:off x="4711514" y="140360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55" name="Oval 54"/>
          <p:cNvSpPr/>
          <p:nvPr/>
        </p:nvSpPr>
        <p:spPr>
          <a:xfrm>
            <a:off x="4357792" y="120913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56" name="Oval 55"/>
          <p:cNvSpPr/>
          <p:nvPr/>
        </p:nvSpPr>
        <p:spPr>
          <a:xfrm>
            <a:off x="4364255" y="159247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57" name="Straight Arrow Connector 56"/>
          <p:cNvCxnSpPr>
            <a:stCxn id="56" idx="6"/>
            <a:endCxn id="54" idx="3"/>
          </p:cNvCxnSpPr>
          <p:nvPr/>
        </p:nvCxnSpPr>
        <p:spPr>
          <a:xfrm flipV="true">
            <a:off x="4634394" y="1633566"/>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6"/>
            <a:endCxn id="54" idx="1"/>
          </p:cNvCxnSpPr>
          <p:nvPr/>
        </p:nvCxnSpPr>
        <p:spPr>
          <a:xfrm>
            <a:off x="4627933" y="1344207"/>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4" idx="6"/>
          </p:cNvCxnSpPr>
          <p:nvPr/>
        </p:nvCxnSpPr>
        <p:spPr>
          <a:xfrm>
            <a:off x="4981654" y="1538673"/>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rot="16200000">
            <a:off x="7573581" y="1664474"/>
            <a:ext cx="3331639" cy="35297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77" name="Rectangle 76"/>
          <p:cNvSpPr/>
          <p:nvPr/>
        </p:nvSpPr>
        <p:spPr>
          <a:xfrm>
            <a:off x="7663075" y="188780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79" name="Rectangle 78"/>
          <p:cNvSpPr/>
          <p:nvPr/>
        </p:nvSpPr>
        <p:spPr>
          <a:xfrm>
            <a:off x="8539205" y="188780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0" name="Rectangle 79"/>
          <p:cNvSpPr/>
          <p:nvPr/>
        </p:nvSpPr>
        <p:spPr>
          <a:xfrm>
            <a:off x="9415336" y="1896456"/>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4" name="Rectangle 83"/>
          <p:cNvSpPr/>
          <p:nvPr/>
        </p:nvSpPr>
        <p:spPr>
          <a:xfrm>
            <a:off x="10291467" y="1879317"/>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5" name="Rectangle 84"/>
          <p:cNvSpPr/>
          <p:nvPr/>
        </p:nvSpPr>
        <p:spPr>
          <a:xfrm>
            <a:off x="7663075" y="272793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6" name="Rectangle 85"/>
          <p:cNvSpPr/>
          <p:nvPr/>
        </p:nvSpPr>
        <p:spPr>
          <a:xfrm>
            <a:off x="8539205" y="272793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7" name="Rectangle 86"/>
          <p:cNvSpPr/>
          <p:nvPr/>
        </p:nvSpPr>
        <p:spPr>
          <a:xfrm>
            <a:off x="9415336" y="273658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8" name="Rectangle 87"/>
          <p:cNvSpPr/>
          <p:nvPr/>
        </p:nvSpPr>
        <p:spPr>
          <a:xfrm>
            <a:off x="10291467" y="2719450"/>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9" name="Rectangle 88"/>
          <p:cNvSpPr/>
          <p:nvPr/>
        </p:nvSpPr>
        <p:spPr>
          <a:xfrm>
            <a:off x="7663075" y="355958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0" name="Rectangle 89"/>
          <p:cNvSpPr/>
          <p:nvPr/>
        </p:nvSpPr>
        <p:spPr>
          <a:xfrm>
            <a:off x="8539205" y="355958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1" name="Rectangle 90"/>
          <p:cNvSpPr/>
          <p:nvPr/>
        </p:nvSpPr>
        <p:spPr>
          <a:xfrm>
            <a:off x="9415336" y="3568236"/>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2" name="Rectangle 91"/>
          <p:cNvSpPr/>
          <p:nvPr/>
        </p:nvSpPr>
        <p:spPr>
          <a:xfrm>
            <a:off x="10291467" y="355109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3" name="Rectangle 92"/>
          <p:cNvSpPr/>
          <p:nvPr/>
        </p:nvSpPr>
        <p:spPr>
          <a:xfrm>
            <a:off x="7663075" y="439971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4" name="Rectangle 93"/>
          <p:cNvSpPr/>
          <p:nvPr/>
        </p:nvSpPr>
        <p:spPr>
          <a:xfrm>
            <a:off x="8539205" y="439971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5" name="Rectangle 94"/>
          <p:cNvSpPr/>
          <p:nvPr/>
        </p:nvSpPr>
        <p:spPr>
          <a:xfrm>
            <a:off x="9415336" y="440836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6" name="Rectangle 95"/>
          <p:cNvSpPr/>
          <p:nvPr/>
        </p:nvSpPr>
        <p:spPr>
          <a:xfrm>
            <a:off x="10291467" y="4391231"/>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100" name="Straight Arrow Connector 99"/>
          <p:cNvCxnSpPr/>
          <p:nvPr/>
        </p:nvCxnSpPr>
        <p:spPr>
          <a:xfrm>
            <a:off x="8213216" y="20690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8213216" y="2246776"/>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9089347" y="20690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9089347" y="2246776"/>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9965477" y="2082533"/>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9965477" y="2260299"/>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8213216" y="29175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8213216" y="3095277"/>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9089347" y="29175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9089347" y="3095277"/>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9965477" y="2931034"/>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9965477" y="3108799"/>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8213216" y="3744676"/>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8213216" y="39224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9089347" y="3744676"/>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9089347" y="39224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9965477" y="3758199"/>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9965477" y="3935963"/>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8213216" y="4593177"/>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8213216" y="47709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9089347" y="4593177"/>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9089347" y="47709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9965477" y="4606699"/>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9965477" y="4784464"/>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8013566" y="2414240"/>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7843866" y="2443930"/>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8877150" y="2414240"/>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8707451" y="2443930"/>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9767132" y="2421916"/>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9597433" y="2451606"/>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10630717" y="2421916"/>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0461018" y="2451606"/>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013566" y="32493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7843866" y="3279053"/>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8877150" y="32493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8707451" y="3279053"/>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9767132" y="32570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9597433" y="32867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10630717" y="32570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10461018" y="32867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8039742" y="40935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7870043" y="4123252"/>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8903328" y="40935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8733629" y="4123252"/>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9793310" y="41012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9623611" y="41309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10656894" y="41012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10487196" y="41309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724440" y="240343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58" name="Oval 157"/>
          <p:cNvSpPr/>
          <p:nvPr/>
        </p:nvSpPr>
        <p:spPr>
          <a:xfrm>
            <a:off x="4370717" y="2208972"/>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59" name="Oval 158"/>
          <p:cNvSpPr/>
          <p:nvPr/>
        </p:nvSpPr>
        <p:spPr>
          <a:xfrm>
            <a:off x="4377181" y="2592311"/>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60" name="Straight Arrow Connector 159"/>
          <p:cNvCxnSpPr>
            <a:stCxn id="159" idx="6"/>
            <a:endCxn id="157" idx="3"/>
          </p:cNvCxnSpPr>
          <p:nvPr/>
        </p:nvCxnSpPr>
        <p:spPr>
          <a:xfrm flipV="true">
            <a:off x="4646685" y="2634035"/>
            <a:ext cx="116840" cy="933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640859" y="2353958"/>
            <a:ext cx="123143" cy="9895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7" idx="6"/>
          </p:cNvCxnSpPr>
          <p:nvPr/>
        </p:nvCxnSpPr>
        <p:spPr>
          <a:xfrm>
            <a:off x="4994580" y="2538508"/>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4711514" y="332759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69" name="Oval 168"/>
          <p:cNvSpPr/>
          <p:nvPr/>
        </p:nvSpPr>
        <p:spPr>
          <a:xfrm>
            <a:off x="4357792" y="3133131"/>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70" name="Oval 169"/>
          <p:cNvSpPr/>
          <p:nvPr/>
        </p:nvSpPr>
        <p:spPr>
          <a:xfrm>
            <a:off x="4364255" y="3516470"/>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71" name="Straight Arrow Connector 170"/>
          <p:cNvCxnSpPr>
            <a:stCxn id="170" idx="6"/>
            <a:endCxn id="168" idx="3"/>
          </p:cNvCxnSpPr>
          <p:nvPr/>
        </p:nvCxnSpPr>
        <p:spPr>
          <a:xfrm flipV="true">
            <a:off x="4634394" y="3558194"/>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9" idx="6"/>
            <a:endCxn id="168" idx="1"/>
          </p:cNvCxnSpPr>
          <p:nvPr/>
        </p:nvCxnSpPr>
        <p:spPr>
          <a:xfrm>
            <a:off x="4627933" y="3268200"/>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68" idx="6"/>
          </p:cNvCxnSpPr>
          <p:nvPr/>
        </p:nvCxnSpPr>
        <p:spPr>
          <a:xfrm>
            <a:off x="4981654" y="3462667"/>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4697963" y="4265568"/>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79" name="Oval 178"/>
          <p:cNvSpPr/>
          <p:nvPr/>
        </p:nvSpPr>
        <p:spPr>
          <a:xfrm>
            <a:off x="4344241" y="407110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80" name="Oval 179"/>
          <p:cNvSpPr/>
          <p:nvPr/>
        </p:nvSpPr>
        <p:spPr>
          <a:xfrm>
            <a:off x="4350704" y="4454442"/>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81" name="Straight Arrow Connector 180"/>
          <p:cNvCxnSpPr>
            <a:stCxn id="180" idx="6"/>
            <a:endCxn id="178" idx="3"/>
          </p:cNvCxnSpPr>
          <p:nvPr/>
        </p:nvCxnSpPr>
        <p:spPr>
          <a:xfrm flipV="true">
            <a:off x="4620843" y="4495532"/>
            <a:ext cx="116205"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9" idx="6"/>
            <a:endCxn id="178" idx="1"/>
          </p:cNvCxnSpPr>
          <p:nvPr/>
        </p:nvCxnSpPr>
        <p:spPr>
          <a:xfrm>
            <a:off x="4613747" y="4206173"/>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78" idx="6"/>
          </p:cNvCxnSpPr>
          <p:nvPr/>
        </p:nvCxnSpPr>
        <p:spPr>
          <a:xfrm>
            <a:off x="4967468" y="4400639"/>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1519196" y="1432314"/>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89" name="Oval 188"/>
          <p:cNvSpPr/>
          <p:nvPr/>
        </p:nvSpPr>
        <p:spPr>
          <a:xfrm>
            <a:off x="1931449" y="1212673"/>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0" name="Oval 189"/>
          <p:cNvSpPr/>
          <p:nvPr/>
        </p:nvSpPr>
        <p:spPr>
          <a:xfrm>
            <a:off x="1931449" y="1638090"/>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191" name="Straight Arrow Connector 190"/>
          <p:cNvCxnSpPr>
            <a:stCxn id="188" idx="7"/>
            <a:endCxn id="189" idx="2"/>
          </p:cNvCxnSpPr>
          <p:nvPr/>
        </p:nvCxnSpPr>
        <p:spPr>
          <a:xfrm flipV="true">
            <a:off x="1746123" y="1346423"/>
            <a:ext cx="185420"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88" idx="5"/>
            <a:endCxn id="190" idx="2"/>
          </p:cNvCxnSpPr>
          <p:nvPr/>
        </p:nvCxnSpPr>
        <p:spPr>
          <a:xfrm>
            <a:off x="1746123" y="1664517"/>
            <a:ext cx="185420"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endCxn id="188" idx="2"/>
          </p:cNvCxnSpPr>
          <p:nvPr/>
        </p:nvCxnSpPr>
        <p:spPr>
          <a:xfrm flipV="true">
            <a:off x="1266873" y="1568336"/>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1519196" y="2421943"/>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5" name="Oval 194"/>
          <p:cNvSpPr/>
          <p:nvPr/>
        </p:nvSpPr>
        <p:spPr>
          <a:xfrm>
            <a:off x="1931449" y="2202301"/>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6" name="Oval 195"/>
          <p:cNvSpPr/>
          <p:nvPr/>
        </p:nvSpPr>
        <p:spPr>
          <a:xfrm>
            <a:off x="1931449" y="2627719"/>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197" name="Straight Arrow Connector 196"/>
          <p:cNvCxnSpPr>
            <a:stCxn id="194" idx="7"/>
            <a:endCxn id="195" idx="2"/>
          </p:cNvCxnSpPr>
          <p:nvPr/>
        </p:nvCxnSpPr>
        <p:spPr>
          <a:xfrm flipV="true">
            <a:off x="1746123" y="2335417"/>
            <a:ext cx="185420"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94" idx="5"/>
            <a:endCxn id="196" idx="2"/>
          </p:cNvCxnSpPr>
          <p:nvPr/>
        </p:nvCxnSpPr>
        <p:spPr>
          <a:xfrm>
            <a:off x="1746123" y="2653511"/>
            <a:ext cx="185420"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endCxn id="194" idx="2"/>
          </p:cNvCxnSpPr>
          <p:nvPr/>
        </p:nvCxnSpPr>
        <p:spPr>
          <a:xfrm flipV="true">
            <a:off x="1266873" y="2557965"/>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0" name="Oval 199"/>
          <p:cNvSpPr/>
          <p:nvPr/>
        </p:nvSpPr>
        <p:spPr>
          <a:xfrm>
            <a:off x="1491023" y="3356307"/>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1" name="Oval 200"/>
          <p:cNvSpPr/>
          <p:nvPr/>
        </p:nvSpPr>
        <p:spPr>
          <a:xfrm>
            <a:off x="1903276" y="3136666"/>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2" name="Oval 201"/>
          <p:cNvSpPr/>
          <p:nvPr/>
        </p:nvSpPr>
        <p:spPr>
          <a:xfrm>
            <a:off x="1903276" y="3562084"/>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03" name="Straight Arrow Connector 202"/>
          <p:cNvCxnSpPr>
            <a:stCxn id="200" idx="7"/>
            <a:endCxn id="201" idx="2"/>
          </p:cNvCxnSpPr>
          <p:nvPr/>
        </p:nvCxnSpPr>
        <p:spPr>
          <a:xfrm flipV="true">
            <a:off x="1718585" y="3270417"/>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200" idx="5"/>
            <a:endCxn id="202" idx="2"/>
          </p:cNvCxnSpPr>
          <p:nvPr/>
        </p:nvCxnSpPr>
        <p:spPr>
          <a:xfrm>
            <a:off x="1718585" y="3588510"/>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200" idx="2"/>
          </p:cNvCxnSpPr>
          <p:nvPr/>
        </p:nvCxnSpPr>
        <p:spPr>
          <a:xfrm flipV="true">
            <a:off x="1238700" y="3492329"/>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1491023" y="4236764"/>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7" name="Oval 206"/>
          <p:cNvSpPr/>
          <p:nvPr/>
        </p:nvSpPr>
        <p:spPr>
          <a:xfrm>
            <a:off x="1903276" y="4017123"/>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8" name="Oval 207"/>
          <p:cNvSpPr/>
          <p:nvPr/>
        </p:nvSpPr>
        <p:spPr>
          <a:xfrm>
            <a:off x="1903276" y="4442540"/>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09" name="Straight Arrow Connector 208"/>
          <p:cNvCxnSpPr>
            <a:stCxn id="206" idx="7"/>
            <a:endCxn id="207" idx="2"/>
          </p:cNvCxnSpPr>
          <p:nvPr/>
        </p:nvCxnSpPr>
        <p:spPr>
          <a:xfrm flipV="true">
            <a:off x="1718585" y="4150238"/>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206" idx="5"/>
            <a:endCxn id="208" idx="2"/>
          </p:cNvCxnSpPr>
          <p:nvPr/>
        </p:nvCxnSpPr>
        <p:spPr>
          <a:xfrm>
            <a:off x="1718585" y="4468332"/>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endCxn id="206" idx="2"/>
          </p:cNvCxnSpPr>
          <p:nvPr/>
        </p:nvCxnSpPr>
        <p:spPr>
          <a:xfrm flipV="true">
            <a:off x="1238700" y="4372786"/>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true"/>
          <p:nvPr/>
        </p:nvSpPr>
        <p:spPr>
          <a:xfrm>
            <a:off x="938751" y="138366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N</a:t>
            </a:r>
            <a:endParaRPr lang="en-US" sz="2000" b="1" dirty="0">
              <a:solidFill>
                <a:srgbClr val="000000"/>
              </a:solidFill>
              <a:latin typeface="Trebuchet MS" panose="020B0603020202020204"/>
            </a:endParaRPr>
          </a:p>
        </p:txBody>
      </p:sp>
      <p:sp>
        <p:nvSpPr>
          <p:cNvPr id="217" name="TextBox 216"/>
          <p:cNvSpPr txBox="true"/>
          <p:nvPr/>
        </p:nvSpPr>
        <p:spPr>
          <a:xfrm>
            <a:off x="926835" y="2373297"/>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E</a:t>
            </a:r>
            <a:endParaRPr lang="en-US" sz="2000" b="1" dirty="0">
              <a:solidFill>
                <a:srgbClr val="000000"/>
              </a:solidFill>
              <a:latin typeface="Trebuchet MS" panose="020B0603020202020204"/>
            </a:endParaRPr>
          </a:p>
        </p:txBody>
      </p:sp>
      <p:sp>
        <p:nvSpPr>
          <p:cNvPr id="218" name="TextBox 217"/>
          <p:cNvSpPr txBox="true"/>
          <p:nvPr/>
        </p:nvSpPr>
        <p:spPr>
          <a:xfrm>
            <a:off x="930427" y="3307661"/>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S</a:t>
            </a:r>
            <a:endParaRPr lang="en-US" sz="2000" b="1" dirty="0">
              <a:solidFill>
                <a:srgbClr val="000000"/>
              </a:solidFill>
              <a:latin typeface="Trebuchet MS" panose="020B0603020202020204"/>
            </a:endParaRPr>
          </a:p>
        </p:txBody>
      </p:sp>
      <p:sp>
        <p:nvSpPr>
          <p:cNvPr id="219" name="TextBox 218"/>
          <p:cNvSpPr txBox="true"/>
          <p:nvPr/>
        </p:nvSpPr>
        <p:spPr>
          <a:xfrm>
            <a:off x="925191" y="418811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W</a:t>
            </a:r>
            <a:endParaRPr lang="en-US" sz="2000" b="1" dirty="0">
              <a:solidFill>
                <a:srgbClr val="000000"/>
              </a:solidFill>
              <a:latin typeface="Trebuchet MS" panose="020B0603020202020204"/>
            </a:endParaRPr>
          </a:p>
        </p:txBody>
      </p:sp>
      <p:sp>
        <p:nvSpPr>
          <p:cNvPr id="220" name="TextBox 219"/>
          <p:cNvSpPr txBox="true"/>
          <p:nvPr/>
        </p:nvSpPr>
        <p:spPr>
          <a:xfrm>
            <a:off x="5190117" y="1382545"/>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N</a:t>
            </a:r>
            <a:endParaRPr lang="en-US" sz="2000" b="1" dirty="0">
              <a:solidFill>
                <a:srgbClr val="000000"/>
              </a:solidFill>
              <a:latin typeface="Trebuchet MS" panose="020B0603020202020204"/>
            </a:endParaRPr>
          </a:p>
        </p:txBody>
      </p:sp>
      <p:sp>
        <p:nvSpPr>
          <p:cNvPr id="221" name="TextBox 220"/>
          <p:cNvSpPr txBox="true"/>
          <p:nvPr/>
        </p:nvSpPr>
        <p:spPr>
          <a:xfrm>
            <a:off x="5178200" y="2372174"/>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E</a:t>
            </a:r>
            <a:endParaRPr lang="en-US" sz="2000" b="1" dirty="0">
              <a:solidFill>
                <a:srgbClr val="000000"/>
              </a:solidFill>
              <a:latin typeface="Trebuchet MS" panose="020B0603020202020204"/>
            </a:endParaRPr>
          </a:p>
        </p:txBody>
      </p:sp>
      <p:sp>
        <p:nvSpPr>
          <p:cNvPr id="222" name="TextBox 221"/>
          <p:cNvSpPr txBox="true"/>
          <p:nvPr/>
        </p:nvSpPr>
        <p:spPr>
          <a:xfrm>
            <a:off x="5181793" y="330653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S</a:t>
            </a:r>
            <a:endParaRPr lang="en-US" sz="2000" b="1" dirty="0">
              <a:solidFill>
                <a:srgbClr val="000000"/>
              </a:solidFill>
              <a:latin typeface="Trebuchet MS" panose="020B0603020202020204"/>
            </a:endParaRPr>
          </a:p>
        </p:txBody>
      </p:sp>
      <p:sp>
        <p:nvSpPr>
          <p:cNvPr id="223" name="TextBox 222"/>
          <p:cNvSpPr txBox="true"/>
          <p:nvPr/>
        </p:nvSpPr>
        <p:spPr>
          <a:xfrm>
            <a:off x="5176557" y="4186995"/>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W</a:t>
            </a:r>
            <a:endParaRPr lang="en-US" sz="2000" b="1" dirty="0">
              <a:solidFill>
                <a:srgbClr val="000000"/>
              </a:solidFill>
              <a:latin typeface="Trebuchet MS" panose="020B0603020202020204"/>
            </a:endParaRPr>
          </a:p>
        </p:txBody>
      </p:sp>
      <p:sp>
        <p:nvSpPr>
          <p:cNvPr id="227" name="Oval 226"/>
          <p:cNvSpPr/>
          <p:nvPr/>
        </p:nvSpPr>
        <p:spPr>
          <a:xfrm>
            <a:off x="1480153" y="5081005"/>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28" name="Oval 227"/>
          <p:cNvSpPr/>
          <p:nvPr/>
        </p:nvSpPr>
        <p:spPr>
          <a:xfrm>
            <a:off x="1892406" y="4861364"/>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29" name="Oval 228"/>
          <p:cNvSpPr/>
          <p:nvPr/>
        </p:nvSpPr>
        <p:spPr>
          <a:xfrm>
            <a:off x="1892406" y="5286781"/>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30" name="Straight Arrow Connector 229"/>
          <p:cNvCxnSpPr>
            <a:stCxn id="227" idx="7"/>
            <a:endCxn id="228" idx="2"/>
          </p:cNvCxnSpPr>
          <p:nvPr/>
        </p:nvCxnSpPr>
        <p:spPr>
          <a:xfrm flipV="true">
            <a:off x="1707715" y="4995115"/>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227" idx="5"/>
            <a:endCxn id="229" idx="2"/>
          </p:cNvCxnSpPr>
          <p:nvPr/>
        </p:nvCxnSpPr>
        <p:spPr>
          <a:xfrm>
            <a:off x="1707715" y="5313208"/>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endCxn id="227" idx="2"/>
          </p:cNvCxnSpPr>
          <p:nvPr/>
        </p:nvCxnSpPr>
        <p:spPr>
          <a:xfrm flipV="true">
            <a:off x="1227830" y="5217027"/>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TextBox 232"/>
          <p:cNvSpPr txBox="true"/>
          <p:nvPr/>
        </p:nvSpPr>
        <p:spPr>
          <a:xfrm>
            <a:off x="914321" y="5032359"/>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L</a:t>
            </a:r>
            <a:endParaRPr lang="en-US" sz="2000" b="1" dirty="0">
              <a:solidFill>
                <a:srgbClr val="000000"/>
              </a:solidFill>
              <a:latin typeface="Trebuchet MS" panose="020B0603020202020204"/>
            </a:endParaRPr>
          </a:p>
        </p:txBody>
      </p:sp>
      <p:sp>
        <p:nvSpPr>
          <p:cNvPr id="234" name="Oval 233"/>
          <p:cNvSpPr/>
          <p:nvPr/>
        </p:nvSpPr>
        <p:spPr>
          <a:xfrm>
            <a:off x="4670795" y="505666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235" name="Oval 234"/>
          <p:cNvSpPr/>
          <p:nvPr/>
        </p:nvSpPr>
        <p:spPr>
          <a:xfrm>
            <a:off x="4317073" y="486219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236" name="Oval 235"/>
          <p:cNvSpPr/>
          <p:nvPr/>
        </p:nvSpPr>
        <p:spPr>
          <a:xfrm>
            <a:off x="4323536" y="524553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237" name="Straight Arrow Connector 236"/>
          <p:cNvCxnSpPr>
            <a:stCxn id="236" idx="6"/>
            <a:endCxn id="234" idx="3"/>
          </p:cNvCxnSpPr>
          <p:nvPr/>
        </p:nvCxnSpPr>
        <p:spPr>
          <a:xfrm flipV="true">
            <a:off x="4593676" y="5287261"/>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235" idx="6"/>
            <a:endCxn id="234" idx="1"/>
          </p:cNvCxnSpPr>
          <p:nvPr/>
        </p:nvCxnSpPr>
        <p:spPr>
          <a:xfrm>
            <a:off x="4587214" y="4997267"/>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234" idx="6"/>
          </p:cNvCxnSpPr>
          <p:nvPr/>
        </p:nvCxnSpPr>
        <p:spPr>
          <a:xfrm>
            <a:off x="4940936" y="5191733"/>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p:cNvSpPr txBox="true"/>
          <p:nvPr/>
        </p:nvSpPr>
        <p:spPr>
          <a:xfrm>
            <a:off x="5149389" y="4978089"/>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L</a:t>
            </a:r>
            <a:endParaRPr lang="en-US" sz="2000" b="1" dirty="0">
              <a:solidFill>
                <a:srgbClr val="000000"/>
              </a:solidFill>
              <a:latin typeface="Trebuchet MS" panose="020B0603020202020204"/>
            </a:endParaRPr>
          </a:p>
        </p:txBody>
      </p:sp>
      <p:cxnSp>
        <p:nvCxnSpPr>
          <p:cNvPr id="241" name="Straight Arrow Connector 240"/>
          <p:cNvCxnSpPr>
            <a:stCxn id="189" idx="6"/>
            <a:endCxn id="158" idx="2"/>
          </p:cNvCxnSpPr>
          <p:nvPr/>
        </p:nvCxnSpPr>
        <p:spPr>
          <a:xfrm>
            <a:off x="2198055" y="1345975"/>
            <a:ext cx="2172335" cy="99822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189" idx="6"/>
            <a:endCxn id="169" idx="2"/>
          </p:cNvCxnSpPr>
          <p:nvPr/>
        </p:nvCxnSpPr>
        <p:spPr>
          <a:xfrm>
            <a:off x="2198055" y="1345976"/>
            <a:ext cx="2159635" cy="19221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190" idx="6"/>
            <a:endCxn id="179" idx="2"/>
          </p:cNvCxnSpPr>
          <p:nvPr/>
        </p:nvCxnSpPr>
        <p:spPr>
          <a:xfrm>
            <a:off x="2198055" y="1771393"/>
            <a:ext cx="2145665" cy="243459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190" idx="6"/>
            <a:endCxn id="235" idx="2"/>
          </p:cNvCxnSpPr>
          <p:nvPr/>
        </p:nvCxnSpPr>
        <p:spPr>
          <a:xfrm>
            <a:off x="2198054" y="1771394"/>
            <a:ext cx="2118995" cy="3225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195" idx="6"/>
            <a:endCxn id="55" idx="2"/>
          </p:cNvCxnSpPr>
          <p:nvPr/>
        </p:nvCxnSpPr>
        <p:spPr>
          <a:xfrm flipV="true">
            <a:off x="2198055" y="1344370"/>
            <a:ext cx="2159635" cy="9912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195" idx="6"/>
            <a:endCxn id="169" idx="2"/>
          </p:cNvCxnSpPr>
          <p:nvPr/>
        </p:nvCxnSpPr>
        <p:spPr>
          <a:xfrm>
            <a:off x="2198055" y="2335605"/>
            <a:ext cx="2159635" cy="9328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96" idx="6"/>
            <a:endCxn id="179" idx="2"/>
          </p:cNvCxnSpPr>
          <p:nvPr/>
        </p:nvCxnSpPr>
        <p:spPr>
          <a:xfrm>
            <a:off x="2198055" y="2761022"/>
            <a:ext cx="2145665" cy="144526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196" idx="6"/>
            <a:endCxn id="235" idx="2"/>
          </p:cNvCxnSpPr>
          <p:nvPr/>
        </p:nvCxnSpPr>
        <p:spPr>
          <a:xfrm>
            <a:off x="2198054" y="2761023"/>
            <a:ext cx="2118995" cy="22364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201" idx="6"/>
            <a:endCxn id="55" idx="2"/>
          </p:cNvCxnSpPr>
          <p:nvPr/>
        </p:nvCxnSpPr>
        <p:spPr>
          <a:xfrm flipV="true">
            <a:off x="2169882" y="1344014"/>
            <a:ext cx="2188210" cy="1925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01" idx="6"/>
            <a:endCxn id="158" idx="2"/>
          </p:cNvCxnSpPr>
          <p:nvPr/>
        </p:nvCxnSpPr>
        <p:spPr>
          <a:xfrm flipV="true">
            <a:off x="2169881" y="2344139"/>
            <a:ext cx="2200910" cy="92583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202" idx="6"/>
            <a:endCxn id="180" idx="2"/>
          </p:cNvCxnSpPr>
          <p:nvPr/>
        </p:nvCxnSpPr>
        <p:spPr>
          <a:xfrm>
            <a:off x="2169881" y="3695387"/>
            <a:ext cx="2181225" cy="8940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02" idx="6"/>
            <a:endCxn id="236" idx="2"/>
          </p:cNvCxnSpPr>
          <p:nvPr/>
        </p:nvCxnSpPr>
        <p:spPr>
          <a:xfrm>
            <a:off x="2169882" y="3695387"/>
            <a:ext cx="2153920" cy="168529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208" idx="6"/>
            <a:endCxn id="236" idx="2"/>
          </p:cNvCxnSpPr>
          <p:nvPr/>
        </p:nvCxnSpPr>
        <p:spPr>
          <a:xfrm>
            <a:off x="2169882" y="4575844"/>
            <a:ext cx="2153920" cy="8051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208" idx="6"/>
            <a:endCxn id="170" idx="2"/>
          </p:cNvCxnSpPr>
          <p:nvPr/>
        </p:nvCxnSpPr>
        <p:spPr>
          <a:xfrm flipV="true">
            <a:off x="2169881" y="3651919"/>
            <a:ext cx="2194560" cy="9239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207" idx="6"/>
            <a:endCxn id="56" idx="2"/>
          </p:cNvCxnSpPr>
          <p:nvPr/>
        </p:nvCxnSpPr>
        <p:spPr>
          <a:xfrm flipV="true">
            <a:off x="2169881" y="1727901"/>
            <a:ext cx="2194560" cy="2422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a:stCxn id="207" idx="6"/>
            <a:endCxn id="159" idx="2"/>
          </p:cNvCxnSpPr>
          <p:nvPr/>
        </p:nvCxnSpPr>
        <p:spPr>
          <a:xfrm flipV="true">
            <a:off x="2169882" y="2727390"/>
            <a:ext cx="2207260" cy="14230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stCxn id="228" idx="6"/>
            <a:endCxn id="56" idx="2"/>
          </p:cNvCxnSpPr>
          <p:nvPr/>
        </p:nvCxnSpPr>
        <p:spPr>
          <a:xfrm flipV="true">
            <a:off x="2159012" y="1727592"/>
            <a:ext cx="2205355" cy="32670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228" idx="6"/>
            <a:endCxn id="159" idx="2"/>
          </p:cNvCxnSpPr>
          <p:nvPr/>
        </p:nvCxnSpPr>
        <p:spPr>
          <a:xfrm flipV="true">
            <a:off x="2159011" y="2727082"/>
            <a:ext cx="2218055" cy="226758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stCxn id="229" idx="6"/>
            <a:endCxn id="170" idx="2"/>
          </p:cNvCxnSpPr>
          <p:nvPr/>
        </p:nvCxnSpPr>
        <p:spPr>
          <a:xfrm flipV="true">
            <a:off x="2159012" y="3651609"/>
            <a:ext cx="2205355" cy="17684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229" idx="6"/>
            <a:endCxn id="180" idx="2"/>
          </p:cNvCxnSpPr>
          <p:nvPr/>
        </p:nvCxnSpPr>
        <p:spPr>
          <a:xfrm flipV="true">
            <a:off x="2159012" y="4589505"/>
            <a:ext cx="2192020" cy="8305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5533146" y="1209137"/>
            <a:ext cx="2129929" cy="155188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V="true">
            <a:off x="5533146" y="3257039"/>
            <a:ext cx="2129929" cy="234868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120371" y="5693816"/>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6" name="Oval 5"/>
          <p:cNvSpPr/>
          <p:nvPr/>
        </p:nvSpPr>
        <p:spPr>
          <a:xfrm>
            <a:off x="2115006" y="605579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7" name="Text Box 6"/>
          <p:cNvSpPr txBox="true"/>
          <p:nvPr/>
        </p:nvSpPr>
        <p:spPr>
          <a:xfrm>
            <a:off x="2560955" y="5643245"/>
            <a:ext cx="2066925" cy="368300"/>
          </a:xfrm>
          <a:prstGeom prst="rect">
            <a:avLst/>
          </a:prstGeom>
          <a:noFill/>
        </p:spPr>
        <p:txBody>
          <a:bodyPr wrap="square" rtlCol="0">
            <a:spAutoFit/>
          </a:bodyPr>
          <a:p>
            <a:r>
              <a:rPr lang="en-US" altLang="en-US"/>
              <a:t>Distribute 1x2</a:t>
            </a:r>
            <a:endParaRPr lang="en-US" altLang="en-US"/>
          </a:p>
        </p:txBody>
      </p:sp>
      <p:sp>
        <p:nvSpPr>
          <p:cNvPr id="8" name="Text Box 7"/>
          <p:cNvSpPr txBox="true"/>
          <p:nvPr/>
        </p:nvSpPr>
        <p:spPr>
          <a:xfrm>
            <a:off x="2560955" y="6006465"/>
            <a:ext cx="2066925" cy="368300"/>
          </a:xfrm>
          <a:prstGeom prst="rect">
            <a:avLst/>
          </a:prstGeom>
          <a:noFill/>
        </p:spPr>
        <p:txBody>
          <a:bodyPr wrap="square" rtlCol="0">
            <a:spAutoFit/>
          </a:bodyPr>
          <a:p>
            <a:r>
              <a:rPr lang="en-US" altLang="en-US"/>
              <a:t>Merge 2x1</a:t>
            </a:r>
            <a:endParaRPr lang="en-US" altLang="en-US"/>
          </a:p>
        </p:txBody>
      </p:sp>
      <p:sp>
        <p:nvSpPr>
          <p:cNvPr id="12" name="Text Box 11"/>
          <p:cNvSpPr txBox="true"/>
          <p:nvPr/>
        </p:nvSpPr>
        <p:spPr>
          <a:xfrm>
            <a:off x="267335" y="6418580"/>
            <a:ext cx="11531600" cy="245110"/>
          </a:xfrm>
          <a:prstGeom prst="rect">
            <a:avLst/>
          </a:prstGeom>
          <a:noFill/>
        </p:spPr>
        <p:txBody>
          <a:bodyPr wrap="square" rtlCol="0" anchor="t">
            <a:spAutoFit/>
          </a:bodyPr>
          <a:p>
            <a:r>
              <a:rPr lang="en-US" altLang="en-US" sz="1000"/>
              <a:t>[1] Microswtiches. Hyoukjun Kwon, </a:t>
            </a:r>
            <a:r>
              <a:rPr lang="en-US" sz="1000" dirty="0">
                <a:sym typeface="+mn-ea"/>
              </a:rPr>
              <a:t>Michael </a:t>
            </a:r>
            <a:r>
              <a:rPr lang="en-US" sz="1000" dirty="0" err="1">
                <a:sym typeface="+mn-ea"/>
              </a:rPr>
              <a:t>Pellauer</a:t>
            </a:r>
            <a:r>
              <a:rPr lang="en-US" altLang="en-US" sz="1000" dirty="0" err="1">
                <a:sym typeface="+mn-ea"/>
              </a:rPr>
              <a:t>, Tushar Krishna</a:t>
            </a:r>
            <a:endParaRPr lang="en-US" altLang="en-US" sz="1000" dirty="0" err="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62"/>
                                        </p:tgtEl>
                                      </p:cBhvr>
                                    </p:animEffect>
                                    <p:set>
                                      <p:cBhvr>
                                        <p:cTn id="7" dur="1" fill="hold">
                                          <p:stCondLst>
                                            <p:cond delay="499"/>
                                          </p:stCondLst>
                                        </p:cTn>
                                        <p:tgtEl>
                                          <p:spTgt spid="26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248"/>
                                        </p:tgtEl>
                                      </p:cBhvr>
                                    </p:animEffect>
                                    <p:set>
                                      <p:cBhvr>
                                        <p:cTn id="10" dur="1" fill="hold">
                                          <p:stCondLst>
                                            <p:cond delay="499"/>
                                          </p:stCondLst>
                                        </p:cTn>
                                        <p:tgtEl>
                                          <p:spTgt spid="248"/>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79"/>
                                        </p:tgtEl>
                                      </p:cBhvr>
                                    </p:animEffect>
                                    <p:set>
                                      <p:cBhvr>
                                        <p:cTn id="13" dur="1" fill="hold">
                                          <p:stCondLst>
                                            <p:cond delay="499"/>
                                          </p:stCondLst>
                                        </p:cTn>
                                        <p:tgtEl>
                                          <p:spTgt spid="179"/>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182"/>
                                        </p:tgtEl>
                                      </p:cBhvr>
                                    </p:animEffect>
                                    <p:set>
                                      <p:cBhvr>
                                        <p:cTn id="16" dur="1" fill="hold">
                                          <p:stCondLst>
                                            <p:cond delay="499"/>
                                          </p:stCondLst>
                                        </p:cTn>
                                        <p:tgtEl>
                                          <p:spTgt spid="18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78"/>
                                        </p:tgtEl>
                                      </p:cBhvr>
                                    </p:animEffect>
                                    <p:set>
                                      <p:cBhvr>
                                        <p:cTn id="19" dur="1" fill="hold">
                                          <p:stCondLst>
                                            <p:cond delay="499"/>
                                          </p:stCondLst>
                                        </p:cTn>
                                        <p:tgtEl>
                                          <p:spTgt spid="178"/>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183"/>
                                        </p:tgtEl>
                                      </p:cBhvr>
                                    </p:animEffect>
                                    <p:set>
                                      <p:cBhvr>
                                        <p:cTn id="22" dur="1" fill="hold">
                                          <p:stCondLst>
                                            <p:cond delay="499"/>
                                          </p:stCondLst>
                                        </p:cTn>
                                        <p:tgtEl>
                                          <p:spTgt spid="183"/>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80"/>
                                        </p:tgtEl>
                                      </p:cBhvr>
                                    </p:animEffect>
                                    <p:set>
                                      <p:cBhvr>
                                        <p:cTn id="25" dur="1" fill="hold">
                                          <p:stCondLst>
                                            <p:cond delay="499"/>
                                          </p:stCondLst>
                                        </p:cTn>
                                        <p:tgtEl>
                                          <p:spTgt spid="180"/>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181"/>
                                        </p:tgtEl>
                                      </p:cBhvr>
                                    </p:animEffect>
                                    <p:set>
                                      <p:cBhvr>
                                        <p:cTn id="28" dur="1" fill="hold">
                                          <p:stCondLst>
                                            <p:cond delay="499"/>
                                          </p:stCondLst>
                                        </p:cTn>
                                        <p:tgtEl>
                                          <p:spTgt spid="181"/>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223"/>
                                        </p:tgtEl>
                                      </p:cBhvr>
                                    </p:animEffect>
                                    <p:set>
                                      <p:cBhvr>
                                        <p:cTn id="31" dur="1" fill="hold">
                                          <p:stCondLst>
                                            <p:cond delay="499"/>
                                          </p:stCondLst>
                                        </p:cTn>
                                        <p:tgtEl>
                                          <p:spTgt spid="22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281"/>
                                        </p:tgtEl>
                                      </p:cBhvr>
                                    </p:animEffect>
                                    <p:set>
                                      <p:cBhvr>
                                        <p:cTn id="34" dur="1" fill="hold">
                                          <p:stCondLst>
                                            <p:cond delay="499"/>
                                          </p:stCondLst>
                                        </p:cTn>
                                        <p:tgtEl>
                                          <p:spTgt spid="281"/>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316"/>
                                        </p:tgtEl>
                                      </p:cBhvr>
                                    </p:animEffect>
                                    <p:set>
                                      <p:cBhvr>
                                        <p:cTn id="37" dur="1" fill="hold">
                                          <p:stCondLst>
                                            <p:cond delay="499"/>
                                          </p:stCondLst>
                                        </p:cTn>
                                        <p:tgtEl>
                                          <p:spTgt spid="316"/>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293"/>
                                        </p:tgtEl>
                                      </p:cBhvr>
                                    </p:animEffect>
                                    <p:set>
                                      <p:cBhvr>
                                        <p:cTn id="40" dur="1" fill="hold">
                                          <p:stCondLst>
                                            <p:cond delay="499"/>
                                          </p:stCondLst>
                                        </p:cTn>
                                        <p:tgtEl>
                                          <p:spTgt spid="293"/>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287"/>
                                        </p:tgtEl>
                                      </p:cBhvr>
                                    </p:animEffect>
                                    <p:set>
                                      <p:cBhvr>
                                        <p:cTn id="43" dur="1" fill="hold">
                                          <p:stCondLst>
                                            <p:cond delay="499"/>
                                          </p:stCondLst>
                                        </p:cTn>
                                        <p:tgtEl>
                                          <p:spTgt spid="287"/>
                                        </p:tgtEl>
                                        <p:attrNameLst>
                                          <p:attrName>style.visibility</p:attrName>
                                        </p:attrNameLst>
                                      </p:cBhvr>
                                      <p:to>
                                        <p:strVal val="hidden"/>
                                      </p:to>
                                    </p:set>
                                  </p:childTnLst>
                                </p:cTn>
                              </p:par>
                              <p:par>
                                <p:cTn id="44" presetID="22" presetClass="exit" presetSubtype="4" fill="hold" nodeType="withEffect">
                                  <p:stCondLst>
                                    <p:cond delay="0"/>
                                  </p:stCondLst>
                                  <p:childTnLst>
                                    <p:animEffect transition="out" filter="wipe(down)">
                                      <p:cBhvr>
                                        <p:cTn id="45" dur="500"/>
                                        <p:tgtEl>
                                          <p:spTgt spid="290"/>
                                        </p:tgtEl>
                                      </p:cBhvr>
                                    </p:animEffect>
                                    <p:set>
                                      <p:cBhvr>
                                        <p:cTn id="46" dur="1" fill="hold">
                                          <p:stCondLst>
                                            <p:cond delay="499"/>
                                          </p:stCondLst>
                                        </p:cTn>
                                        <p:tgtEl>
                                          <p:spTgt spid="290"/>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309"/>
                                        </p:tgtEl>
                                      </p:cBhvr>
                                    </p:animEffect>
                                    <p:set>
                                      <p:cBhvr>
                                        <p:cTn id="49" dur="1" fill="hold">
                                          <p:stCondLst>
                                            <p:cond delay="499"/>
                                          </p:stCondLst>
                                        </p:cTn>
                                        <p:tgtEl>
                                          <p:spTgt spid="309"/>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297"/>
                                        </p:tgtEl>
                                      </p:cBhvr>
                                    </p:animEffect>
                                    <p:set>
                                      <p:cBhvr>
                                        <p:cTn id="52" dur="1" fill="hold">
                                          <p:stCondLst>
                                            <p:cond delay="499"/>
                                          </p:stCondLst>
                                        </p:cTn>
                                        <p:tgtEl>
                                          <p:spTgt spid="297"/>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219"/>
                                        </p:tgtEl>
                                      </p:cBhvr>
                                    </p:animEffect>
                                    <p:set>
                                      <p:cBhvr>
                                        <p:cTn id="55" dur="1" fill="hold">
                                          <p:stCondLst>
                                            <p:cond delay="499"/>
                                          </p:stCondLst>
                                        </p:cTn>
                                        <p:tgtEl>
                                          <p:spTgt spid="219"/>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211"/>
                                        </p:tgtEl>
                                      </p:cBhvr>
                                    </p:animEffect>
                                    <p:set>
                                      <p:cBhvr>
                                        <p:cTn id="58" dur="1" fill="hold">
                                          <p:stCondLst>
                                            <p:cond delay="499"/>
                                          </p:stCondLst>
                                        </p:cTn>
                                        <p:tgtEl>
                                          <p:spTgt spid="211"/>
                                        </p:tgtEl>
                                        <p:attrNameLst>
                                          <p:attrName>style.visibility</p:attrName>
                                        </p:attrNameLst>
                                      </p:cBhvr>
                                      <p:to>
                                        <p:strVal val="hidden"/>
                                      </p:to>
                                    </p:set>
                                  </p:childTnLst>
                                </p:cTn>
                              </p:par>
                              <p:par>
                                <p:cTn id="59" presetID="22" presetClass="exit" presetSubtype="4" fill="hold" grpId="0" nodeType="withEffect">
                                  <p:stCondLst>
                                    <p:cond delay="0"/>
                                  </p:stCondLst>
                                  <p:childTnLst>
                                    <p:animEffect transition="out" filter="wipe(down)">
                                      <p:cBhvr>
                                        <p:cTn id="60" dur="500"/>
                                        <p:tgtEl>
                                          <p:spTgt spid="206"/>
                                        </p:tgtEl>
                                      </p:cBhvr>
                                    </p:animEffect>
                                    <p:set>
                                      <p:cBhvr>
                                        <p:cTn id="61" dur="1" fill="hold">
                                          <p:stCondLst>
                                            <p:cond delay="499"/>
                                          </p:stCondLst>
                                        </p:cTn>
                                        <p:tgtEl>
                                          <p:spTgt spid="206"/>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209"/>
                                        </p:tgtEl>
                                      </p:cBhvr>
                                    </p:animEffect>
                                    <p:set>
                                      <p:cBhvr>
                                        <p:cTn id="64" dur="1" fill="hold">
                                          <p:stCondLst>
                                            <p:cond delay="499"/>
                                          </p:stCondLst>
                                        </p:cTn>
                                        <p:tgtEl>
                                          <p:spTgt spid="209"/>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210"/>
                                        </p:tgtEl>
                                      </p:cBhvr>
                                    </p:animEffect>
                                    <p:set>
                                      <p:cBhvr>
                                        <p:cTn id="67" dur="1" fill="hold">
                                          <p:stCondLst>
                                            <p:cond delay="499"/>
                                          </p:stCondLst>
                                        </p:cTn>
                                        <p:tgtEl>
                                          <p:spTgt spid="210"/>
                                        </p:tgtEl>
                                        <p:attrNameLst>
                                          <p:attrName>style.visibility</p:attrName>
                                        </p:attrNameLst>
                                      </p:cBhvr>
                                      <p:to>
                                        <p:strVal val="hidden"/>
                                      </p:to>
                                    </p:set>
                                  </p:childTnLst>
                                </p:cTn>
                              </p:par>
                              <p:par>
                                <p:cTn id="68" presetID="22" presetClass="exit" presetSubtype="4" fill="hold" grpId="0" nodeType="withEffect">
                                  <p:stCondLst>
                                    <p:cond delay="0"/>
                                  </p:stCondLst>
                                  <p:childTnLst>
                                    <p:animEffect transition="out" filter="wipe(down)">
                                      <p:cBhvr>
                                        <p:cTn id="69" dur="500"/>
                                        <p:tgtEl>
                                          <p:spTgt spid="207"/>
                                        </p:tgtEl>
                                      </p:cBhvr>
                                    </p:animEffect>
                                    <p:set>
                                      <p:cBhvr>
                                        <p:cTn id="70" dur="1" fill="hold">
                                          <p:stCondLst>
                                            <p:cond delay="499"/>
                                          </p:stCondLst>
                                        </p:cTn>
                                        <p:tgtEl>
                                          <p:spTgt spid="207"/>
                                        </p:tgtEl>
                                        <p:attrNameLst>
                                          <p:attrName>style.visibility</p:attrName>
                                        </p:attrNameLst>
                                      </p:cBhvr>
                                      <p:to>
                                        <p:strVal val="hidden"/>
                                      </p:to>
                                    </p:set>
                                  </p:childTnLst>
                                </p:cTn>
                              </p:par>
                              <p:par>
                                <p:cTn id="71" presetID="22" presetClass="exit" presetSubtype="4" fill="hold" grpId="0" nodeType="withEffect">
                                  <p:stCondLst>
                                    <p:cond delay="0"/>
                                  </p:stCondLst>
                                  <p:childTnLst>
                                    <p:animEffect transition="out" filter="wipe(down)">
                                      <p:cBhvr>
                                        <p:cTn id="72" dur="500"/>
                                        <p:tgtEl>
                                          <p:spTgt spid="208"/>
                                        </p:tgtEl>
                                      </p:cBhvr>
                                    </p:animEffect>
                                    <p:set>
                                      <p:cBhvr>
                                        <p:cTn id="73" dur="1" fill="hold">
                                          <p:stCondLst>
                                            <p:cond delay="499"/>
                                          </p:stCondLst>
                                        </p:cTn>
                                        <p:tgtEl>
                                          <p:spTgt spid="20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xit" presetSubtype="4" fill="hold" nodeType="clickEffect">
                                  <p:stCondLst>
                                    <p:cond delay="0"/>
                                  </p:stCondLst>
                                  <p:childTnLst>
                                    <p:animEffect transition="out" filter="wipe(down)">
                                      <p:cBhvr>
                                        <p:cTn id="77" dur="500"/>
                                        <p:tgtEl>
                                          <p:spTgt spid="139"/>
                                        </p:tgtEl>
                                      </p:cBhvr>
                                    </p:animEffect>
                                    <p:set>
                                      <p:cBhvr>
                                        <p:cTn id="78" dur="1" fill="hold">
                                          <p:stCondLst>
                                            <p:cond delay="499"/>
                                          </p:stCondLst>
                                        </p:cTn>
                                        <p:tgtEl>
                                          <p:spTgt spid="13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xit" presetSubtype="4" fill="hold" nodeType="clickEffect">
                                  <p:stCondLst>
                                    <p:cond delay="0"/>
                                  </p:stCondLst>
                                  <p:childTnLst>
                                    <p:animEffect transition="out" filter="wipe(down)">
                                      <p:cBhvr>
                                        <p:cTn id="82" dur="500"/>
                                        <p:tgtEl>
                                          <p:spTgt spid="205"/>
                                        </p:tgtEl>
                                      </p:cBhvr>
                                    </p:animEffect>
                                    <p:set>
                                      <p:cBhvr>
                                        <p:cTn id="83" dur="1" fill="hold">
                                          <p:stCondLst>
                                            <p:cond delay="499"/>
                                          </p:stCondLst>
                                        </p:cTn>
                                        <p:tgtEl>
                                          <p:spTgt spid="205"/>
                                        </p:tgtEl>
                                        <p:attrNameLst>
                                          <p:attrName>style.visibility</p:attrName>
                                        </p:attrNameLst>
                                      </p:cBhvr>
                                      <p:to>
                                        <p:strVal val="hidden"/>
                                      </p:to>
                                    </p:set>
                                  </p:childTnLst>
                                </p:cTn>
                              </p:par>
                              <p:par>
                                <p:cTn id="84" presetID="22" presetClass="exit" presetSubtype="4" fill="hold" grpId="0" nodeType="withEffect">
                                  <p:stCondLst>
                                    <p:cond delay="0"/>
                                  </p:stCondLst>
                                  <p:childTnLst>
                                    <p:animEffect transition="out" filter="wipe(down)">
                                      <p:cBhvr>
                                        <p:cTn id="85" dur="500"/>
                                        <p:tgtEl>
                                          <p:spTgt spid="200"/>
                                        </p:tgtEl>
                                      </p:cBhvr>
                                    </p:animEffect>
                                    <p:set>
                                      <p:cBhvr>
                                        <p:cTn id="86" dur="1" fill="hold">
                                          <p:stCondLst>
                                            <p:cond delay="499"/>
                                          </p:stCondLst>
                                        </p:cTn>
                                        <p:tgtEl>
                                          <p:spTgt spid="200"/>
                                        </p:tgtEl>
                                        <p:attrNameLst>
                                          <p:attrName>style.visibility</p:attrName>
                                        </p:attrNameLst>
                                      </p:cBhvr>
                                      <p:to>
                                        <p:strVal val="hidden"/>
                                      </p:to>
                                    </p:set>
                                  </p:childTnLst>
                                </p:cTn>
                              </p:par>
                              <p:par>
                                <p:cTn id="87" presetID="22" presetClass="exit" presetSubtype="4" fill="hold" nodeType="withEffect">
                                  <p:stCondLst>
                                    <p:cond delay="0"/>
                                  </p:stCondLst>
                                  <p:childTnLst>
                                    <p:animEffect transition="out" filter="wipe(down)">
                                      <p:cBhvr>
                                        <p:cTn id="88" dur="500"/>
                                        <p:tgtEl>
                                          <p:spTgt spid="203"/>
                                        </p:tgtEl>
                                      </p:cBhvr>
                                    </p:animEffect>
                                    <p:set>
                                      <p:cBhvr>
                                        <p:cTn id="89" dur="1" fill="hold">
                                          <p:stCondLst>
                                            <p:cond delay="499"/>
                                          </p:stCondLst>
                                        </p:cTn>
                                        <p:tgtEl>
                                          <p:spTgt spid="203"/>
                                        </p:tgtEl>
                                        <p:attrNameLst>
                                          <p:attrName>style.visibility</p:attrName>
                                        </p:attrNameLst>
                                      </p:cBhvr>
                                      <p:to>
                                        <p:strVal val="hidden"/>
                                      </p:to>
                                    </p:set>
                                  </p:childTnLst>
                                </p:cTn>
                              </p:par>
                              <p:par>
                                <p:cTn id="90" presetID="22" presetClass="exit" presetSubtype="4" fill="hold" nodeType="withEffect">
                                  <p:stCondLst>
                                    <p:cond delay="0"/>
                                  </p:stCondLst>
                                  <p:childTnLst>
                                    <p:animEffect transition="out" filter="wipe(down)">
                                      <p:cBhvr>
                                        <p:cTn id="91" dur="500"/>
                                        <p:tgtEl>
                                          <p:spTgt spid="204"/>
                                        </p:tgtEl>
                                      </p:cBhvr>
                                    </p:animEffect>
                                    <p:set>
                                      <p:cBhvr>
                                        <p:cTn id="92" dur="1" fill="hold">
                                          <p:stCondLst>
                                            <p:cond delay="499"/>
                                          </p:stCondLst>
                                        </p:cTn>
                                        <p:tgtEl>
                                          <p:spTgt spid="204"/>
                                        </p:tgtEl>
                                        <p:attrNameLst>
                                          <p:attrName>style.visibility</p:attrName>
                                        </p:attrNameLst>
                                      </p:cBhvr>
                                      <p:to>
                                        <p:strVal val="hidden"/>
                                      </p:to>
                                    </p:set>
                                  </p:childTnLst>
                                </p:cTn>
                              </p:par>
                              <p:par>
                                <p:cTn id="93" presetID="22" presetClass="exit" presetSubtype="4" fill="hold" grpId="0" nodeType="withEffect">
                                  <p:stCondLst>
                                    <p:cond delay="0"/>
                                  </p:stCondLst>
                                  <p:childTnLst>
                                    <p:animEffect transition="out" filter="wipe(down)">
                                      <p:cBhvr>
                                        <p:cTn id="94" dur="500"/>
                                        <p:tgtEl>
                                          <p:spTgt spid="218"/>
                                        </p:tgtEl>
                                      </p:cBhvr>
                                    </p:animEffect>
                                    <p:set>
                                      <p:cBhvr>
                                        <p:cTn id="95" dur="1" fill="hold">
                                          <p:stCondLst>
                                            <p:cond delay="499"/>
                                          </p:stCondLst>
                                        </p:cTn>
                                        <p:tgtEl>
                                          <p:spTgt spid="218"/>
                                        </p:tgtEl>
                                        <p:attrNameLst>
                                          <p:attrName>style.visibility</p:attrName>
                                        </p:attrNameLst>
                                      </p:cBhvr>
                                      <p:to>
                                        <p:strVal val="hidden"/>
                                      </p:to>
                                    </p:set>
                                  </p:childTnLst>
                                </p:cTn>
                              </p:par>
                              <p:par>
                                <p:cTn id="96" presetID="22" presetClass="exit" presetSubtype="4" fill="hold" grpId="0" nodeType="withEffect">
                                  <p:stCondLst>
                                    <p:cond delay="0"/>
                                  </p:stCondLst>
                                  <p:childTnLst>
                                    <p:animEffect transition="out" filter="wipe(down)">
                                      <p:cBhvr>
                                        <p:cTn id="97" dur="500"/>
                                        <p:tgtEl>
                                          <p:spTgt spid="201"/>
                                        </p:tgtEl>
                                      </p:cBhvr>
                                    </p:animEffect>
                                    <p:set>
                                      <p:cBhvr>
                                        <p:cTn id="98" dur="1" fill="hold">
                                          <p:stCondLst>
                                            <p:cond delay="499"/>
                                          </p:stCondLst>
                                        </p:cTn>
                                        <p:tgtEl>
                                          <p:spTgt spid="201"/>
                                        </p:tgtEl>
                                        <p:attrNameLst>
                                          <p:attrName>style.visibility</p:attrName>
                                        </p:attrNameLst>
                                      </p:cBhvr>
                                      <p:to>
                                        <p:strVal val="hidden"/>
                                      </p:to>
                                    </p:set>
                                  </p:childTnLst>
                                </p:cTn>
                              </p:par>
                              <p:par>
                                <p:cTn id="99" presetID="22" presetClass="exit" presetSubtype="4" fill="hold" grpId="0" nodeType="withEffect">
                                  <p:stCondLst>
                                    <p:cond delay="0"/>
                                  </p:stCondLst>
                                  <p:childTnLst>
                                    <p:animEffect transition="out" filter="wipe(down)">
                                      <p:cBhvr>
                                        <p:cTn id="100" dur="500"/>
                                        <p:tgtEl>
                                          <p:spTgt spid="202"/>
                                        </p:tgtEl>
                                      </p:cBhvr>
                                    </p:animEffect>
                                    <p:set>
                                      <p:cBhvr>
                                        <p:cTn id="101" dur="1" fill="hold">
                                          <p:stCondLst>
                                            <p:cond delay="499"/>
                                          </p:stCondLst>
                                        </p:cTn>
                                        <p:tgtEl>
                                          <p:spTgt spid="202"/>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284"/>
                                        </p:tgtEl>
                                      </p:cBhvr>
                                    </p:animEffect>
                                    <p:set>
                                      <p:cBhvr>
                                        <p:cTn id="104" dur="1" fill="hold">
                                          <p:stCondLst>
                                            <p:cond delay="499"/>
                                          </p:stCondLst>
                                        </p:cTn>
                                        <p:tgtEl>
                                          <p:spTgt spid="284"/>
                                        </p:tgtEl>
                                        <p:attrNameLst>
                                          <p:attrName>style.visibility</p:attrName>
                                        </p:attrNameLst>
                                      </p:cBhvr>
                                      <p:to>
                                        <p:strVal val="hidden"/>
                                      </p:to>
                                    </p:set>
                                  </p:childTnLst>
                                </p:cTn>
                              </p:par>
                              <p:par>
                                <p:cTn id="105" presetID="22" presetClass="exit" presetSubtype="4" fill="hold" nodeType="withEffect">
                                  <p:stCondLst>
                                    <p:cond delay="0"/>
                                  </p:stCondLst>
                                  <p:childTnLst>
                                    <p:animEffect transition="out" filter="wipe(down)">
                                      <p:cBhvr>
                                        <p:cTn id="106" dur="500"/>
                                        <p:tgtEl>
                                          <p:spTgt spid="277"/>
                                        </p:tgtEl>
                                      </p:cBhvr>
                                    </p:animEffect>
                                    <p:set>
                                      <p:cBhvr>
                                        <p:cTn id="107" dur="1" fill="hold">
                                          <p:stCondLst>
                                            <p:cond delay="499"/>
                                          </p:stCondLst>
                                        </p:cTn>
                                        <p:tgtEl>
                                          <p:spTgt spid="277"/>
                                        </p:tgtEl>
                                        <p:attrNameLst>
                                          <p:attrName>style.visibility</p:attrName>
                                        </p:attrNameLst>
                                      </p:cBhvr>
                                      <p:to>
                                        <p:strVal val="hidden"/>
                                      </p:to>
                                    </p:set>
                                  </p:childTnLst>
                                </p:cTn>
                              </p:par>
                              <p:par>
                                <p:cTn id="108" presetID="22" presetClass="exit" presetSubtype="4" fill="hold" nodeType="withEffect">
                                  <p:stCondLst>
                                    <p:cond delay="0"/>
                                  </p:stCondLst>
                                  <p:childTnLst>
                                    <p:animEffect transition="out" filter="wipe(down)">
                                      <p:cBhvr>
                                        <p:cTn id="109" dur="500"/>
                                        <p:tgtEl>
                                          <p:spTgt spid="276"/>
                                        </p:tgtEl>
                                      </p:cBhvr>
                                    </p:animEffect>
                                    <p:set>
                                      <p:cBhvr>
                                        <p:cTn id="110" dur="1" fill="hold">
                                          <p:stCondLst>
                                            <p:cond delay="499"/>
                                          </p:stCondLst>
                                        </p:cTn>
                                        <p:tgtEl>
                                          <p:spTgt spid="27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xit" presetSubtype="4" fill="hold" nodeType="clickEffect">
                                  <p:stCondLst>
                                    <p:cond delay="0"/>
                                  </p:stCondLst>
                                  <p:childTnLst>
                                    <p:animEffect transition="out" filter="wipe(down)">
                                      <p:cBhvr>
                                        <p:cTn id="114" dur="500"/>
                                        <p:tgtEl>
                                          <p:spTgt spid="110"/>
                                        </p:tgtEl>
                                      </p:cBhvr>
                                    </p:animEffect>
                                    <p:set>
                                      <p:cBhvr>
                                        <p:cTn id="115" dur="1" fill="hold">
                                          <p:stCondLst>
                                            <p:cond delay="499"/>
                                          </p:stCondLst>
                                        </p:cTn>
                                        <p:tgtEl>
                                          <p:spTgt spid="11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0" nodeType="clickEffect">
                                  <p:stCondLst>
                                    <p:cond delay="0"/>
                                  </p:stCondLst>
                                  <p:childTnLst>
                                    <p:animEffect transition="out" filter="wipe(down)">
                                      <p:cBhvr>
                                        <p:cTn id="119" dur="500"/>
                                        <p:tgtEl>
                                          <p:spTgt spid="217"/>
                                        </p:tgtEl>
                                      </p:cBhvr>
                                    </p:animEffect>
                                    <p:set>
                                      <p:cBhvr>
                                        <p:cTn id="120" dur="1" fill="hold">
                                          <p:stCondLst>
                                            <p:cond delay="499"/>
                                          </p:stCondLst>
                                        </p:cTn>
                                        <p:tgtEl>
                                          <p:spTgt spid="217"/>
                                        </p:tgtEl>
                                        <p:attrNameLst>
                                          <p:attrName>style.visibility</p:attrName>
                                        </p:attrNameLst>
                                      </p:cBhvr>
                                      <p:to>
                                        <p:strVal val="hidden"/>
                                      </p:to>
                                    </p:set>
                                  </p:childTnLst>
                                </p:cTn>
                              </p:par>
                              <p:par>
                                <p:cTn id="121" presetID="22" presetClass="exit" presetSubtype="4" fill="hold" nodeType="withEffect">
                                  <p:stCondLst>
                                    <p:cond delay="0"/>
                                  </p:stCondLst>
                                  <p:childTnLst>
                                    <p:animEffect transition="out" filter="wipe(down)">
                                      <p:cBhvr>
                                        <p:cTn id="122" dur="500"/>
                                        <p:tgtEl>
                                          <p:spTgt spid="199"/>
                                        </p:tgtEl>
                                      </p:cBhvr>
                                    </p:animEffect>
                                    <p:set>
                                      <p:cBhvr>
                                        <p:cTn id="123" dur="1" fill="hold">
                                          <p:stCondLst>
                                            <p:cond delay="499"/>
                                          </p:stCondLst>
                                        </p:cTn>
                                        <p:tgtEl>
                                          <p:spTgt spid="199"/>
                                        </p:tgtEl>
                                        <p:attrNameLst>
                                          <p:attrName>style.visibility</p:attrName>
                                        </p:attrNameLst>
                                      </p:cBhvr>
                                      <p:to>
                                        <p:strVal val="hidden"/>
                                      </p:to>
                                    </p:set>
                                  </p:childTnLst>
                                </p:cTn>
                              </p:par>
                              <p:par>
                                <p:cTn id="124" presetID="22" presetClass="exit" presetSubtype="4" fill="hold" grpId="0" nodeType="withEffect">
                                  <p:stCondLst>
                                    <p:cond delay="0"/>
                                  </p:stCondLst>
                                  <p:childTnLst>
                                    <p:animEffect transition="out" filter="wipe(down)">
                                      <p:cBhvr>
                                        <p:cTn id="125" dur="500"/>
                                        <p:tgtEl>
                                          <p:spTgt spid="194"/>
                                        </p:tgtEl>
                                      </p:cBhvr>
                                    </p:animEffect>
                                    <p:set>
                                      <p:cBhvr>
                                        <p:cTn id="126" dur="1" fill="hold">
                                          <p:stCondLst>
                                            <p:cond delay="499"/>
                                          </p:stCondLst>
                                        </p:cTn>
                                        <p:tgtEl>
                                          <p:spTgt spid="194"/>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500"/>
                                        <p:tgtEl>
                                          <p:spTgt spid="197"/>
                                        </p:tgtEl>
                                      </p:cBhvr>
                                    </p:animEffect>
                                    <p:set>
                                      <p:cBhvr>
                                        <p:cTn id="129" dur="1" fill="hold">
                                          <p:stCondLst>
                                            <p:cond delay="499"/>
                                          </p:stCondLst>
                                        </p:cTn>
                                        <p:tgtEl>
                                          <p:spTgt spid="197"/>
                                        </p:tgtEl>
                                        <p:attrNameLst>
                                          <p:attrName>style.visibility</p:attrName>
                                        </p:attrNameLst>
                                      </p:cBhvr>
                                      <p:to>
                                        <p:strVal val="hidden"/>
                                      </p:to>
                                    </p:set>
                                  </p:childTnLst>
                                </p:cTn>
                              </p:par>
                              <p:par>
                                <p:cTn id="130" presetID="22" presetClass="exit" presetSubtype="4" fill="hold" nodeType="withEffect">
                                  <p:stCondLst>
                                    <p:cond delay="0"/>
                                  </p:stCondLst>
                                  <p:childTnLst>
                                    <p:animEffect transition="out" filter="wipe(down)">
                                      <p:cBhvr>
                                        <p:cTn id="131" dur="500"/>
                                        <p:tgtEl>
                                          <p:spTgt spid="198"/>
                                        </p:tgtEl>
                                      </p:cBhvr>
                                    </p:animEffect>
                                    <p:set>
                                      <p:cBhvr>
                                        <p:cTn id="132" dur="1" fill="hold">
                                          <p:stCondLst>
                                            <p:cond delay="499"/>
                                          </p:stCondLst>
                                        </p:cTn>
                                        <p:tgtEl>
                                          <p:spTgt spid="198"/>
                                        </p:tgtEl>
                                        <p:attrNameLst>
                                          <p:attrName>style.visibility</p:attrName>
                                        </p:attrNameLst>
                                      </p:cBhvr>
                                      <p:to>
                                        <p:strVal val="hidden"/>
                                      </p:to>
                                    </p:set>
                                  </p:childTnLst>
                                </p:cTn>
                              </p:par>
                              <p:par>
                                <p:cTn id="133" presetID="22" presetClass="exit" presetSubtype="4" fill="hold" grpId="0" nodeType="withEffect">
                                  <p:stCondLst>
                                    <p:cond delay="0"/>
                                  </p:stCondLst>
                                  <p:childTnLst>
                                    <p:animEffect transition="out" filter="wipe(down)">
                                      <p:cBhvr>
                                        <p:cTn id="134" dur="500"/>
                                        <p:tgtEl>
                                          <p:spTgt spid="195"/>
                                        </p:tgtEl>
                                      </p:cBhvr>
                                    </p:animEffect>
                                    <p:set>
                                      <p:cBhvr>
                                        <p:cTn id="135" dur="1" fill="hold">
                                          <p:stCondLst>
                                            <p:cond delay="499"/>
                                          </p:stCondLst>
                                        </p:cTn>
                                        <p:tgtEl>
                                          <p:spTgt spid="195"/>
                                        </p:tgtEl>
                                        <p:attrNameLst>
                                          <p:attrName>style.visibility</p:attrName>
                                        </p:attrNameLst>
                                      </p:cBhvr>
                                      <p:to>
                                        <p:strVal val="hidden"/>
                                      </p:to>
                                    </p:set>
                                  </p:childTnLst>
                                </p:cTn>
                              </p:par>
                              <p:par>
                                <p:cTn id="136" presetID="22" presetClass="exit" presetSubtype="4" fill="hold" grpId="0" nodeType="withEffect">
                                  <p:stCondLst>
                                    <p:cond delay="0"/>
                                  </p:stCondLst>
                                  <p:childTnLst>
                                    <p:animEffect transition="out" filter="wipe(down)">
                                      <p:cBhvr>
                                        <p:cTn id="137" dur="500"/>
                                        <p:tgtEl>
                                          <p:spTgt spid="196"/>
                                        </p:tgtEl>
                                      </p:cBhvr>
                                    </p:animEffect>
                                    <p:set>
                                      <p:cBhvr>
                                        <p:cTn id="138" dur="1" fill="hold">
                                          <p:stCondLst>
                                            <p:cond delay="499"/>
                                          </p:stCondLst>
                                        </p:cTn>
                                        <p:tgtEl>
                                          <p:spTgt spid="196"/>
                                        </p:tgtEl>
                                        <p:attrNameLst>
                                          <p:attrName>style.visibility</p:attrName>
                                        </p:attrNameLst>
                                      </p:cBhvr>
                                      <p:to>
                                        <p:strVal val="hidden"/>
                                      </p:to>
                                    </p:set>
                                  </p:childTnLst>
                                </p:cTn>
                              </p:par>
                              <p:par>
                                <p:cTn id="139" presetID="22" presetClass="exit" presetSubtype="4" fill="hold" nodeType="withEffect">
                                  <p:stCondLst>
                                    <p:cond delay="0"/>
                                  </p:stCondLst>
                                  <p:childTnLst>
                                    <p:animEffect transition="out" filter="wipe(down)">
                                      <p:cBhvr>
                                        <p:cTn id="140" dur="500"/>
                                        <p:tgtEl>
                                          <p:spTgt spid="254"/>
                                        </p:tgtEl>
                                      </p:cBhvr>
                                    </p:animEffect>
                                    <p:set>
                                      <p:cBhvr>
                                        <p:cTn id="141" dur="1" fill="hold">
                                          <p:stCondLst>
                                            <p:cond delay="499"/>
                                          </p:stCondLst>
                                        </p:cTn>
                                        <p:tgtEl>
                                          <p:spTgt spid="254"/>
                                        </p:tgtEl>
                                        <p:attrNameLst>
                                          <p:attrName>style.visibility</p:attrName>
                                        </p:attrNameLst>
                                      </p:cBhvr>
                                      <p:to>
                                        <p:strVal val="hidden"/>
                                      </p:to>
                                    </p:set>
                                  </p:childTnLst>
                                </p:cTn>
                              </p:par>
                              <p:par>
                                <p:cTn id="142" presetID="22" presetClass="exit" presetSubtype="4" fill="hold" nodeType="withEffect">
                                  <p:stCondLst>
                                    <p:cond delay="0"/>
                                  </p:stCondLst>
                                  <p:childTnLst>
                                    <p:animEffect transition="out" filter="wipe(down)">
                                      <p:cBhvr>
                                        <p:cTn id="143" dur="500"/>
                                        <p:tgtEl>
                                          <p:spTgt spid="257"/>
                                        </p:tgtEl>
                                      </p:cBhvr>
                                    </p:animEffect>
                                    <p:set>
                                      <p:cBhvr>
                                        <p:cTn id="144" dur="1" fill="hold">
                                          <p:stCondLst>
                                            <p:cond delay="499"/>
                                          </p:stCondLst>
                                        </p:cTn>
                                        <p:tgtEl>
                                          <p:spTgt spid="257"/>
                                        </p:tgtEl>
                                        <p:attrNameLst>
                                          <p:attrName>style.visibility</p:attrName>
                                        </p:attrNameLst>
                                      </p:cBhvr>
                                      <p:to>
                                        <p:strVal val="hidden"/>
                                      </p:to>
                                    </p:set>
                                  </p:childTnLst>
                                </p:cTn>
                              </p:par>
                              <p:par>
                                <p:cTn id="145" presetID="22" presetClass="exit" presetSubtype="4" fill="hold" nodeType="withEffect">
                                  <p:stCondLst>
                                    <p:cond delay="0"/>
                                  </p:stCondLst>
                                  <p:childTnLst>
                                    <p:animEffect transition="out" filter="wipe(down)">
                                      <p:cBhvr>
                                        <p:cTn id="146" dur="500"/>
                                        <p:tgtEl>
                                          <p:spTgt spid="266"/>
                                        </p:tgtEl>
                                      </p:cBhvr>
                                    </p:animEffect>
                                    <p:set>
                                      <p:cBhvr>
                                        <p:cTn id="147" dur="1" fill="hold">
                                          <p:stCondLst>
                                            <p:cond delay="499"/>
                                          </p:stCondLst>
                                        </p:cTn>
                                        <p:tgtEl>
                                          <p:spTgt spid="266"/>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nodeType="clickEffect">
                                  <p:stCondLst>
                                    <p:cond delay="0"/>
                                  </p:stCondLst>
                                  <p:childTnLst>
                                    <p:animEffect transition="out" filter="wipe(down)">
                                      <p:cBhvr>
                                        <p:cTn id="151" dur="500"/>
                                        <p:tgtEl>
                                          <p:spTgt spid="127"/>
                                        </p:tgtEl>
                                      </p:cBhvr>
                                    </p:animEffect>
                                    <p:set>
                                      <p:cBhvr>
                                        <p:cTn id="152" dur="1" fill="hold">
                                          <p:stCondLst>
                                            <p:cond delay="499"/>
                                          </p:stCondLst>
                                        </p:cTn>
                                        <p:tgtEl>
                                          <p:spTgt spid="127"/>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0" nodeType="clickEffect">
                                  <p:stCondLst>
                                    <p:cond delay="0"/>
                                  </p:stCondLst>
                                  <p:childTnLst>
                                    <p:animEffect transition="out" filter="wipe(down)">
                                      <p:cBhvr>
                                        <p:cTn id="156" dur="500"/>
                                        <p:tgtEl>
                                          <p:spTgt spid="54"/>
                                        </p:tgtEl>
                                      </p:cBhvr>
                                    </p:animEffect>
                                    <p:set>
                                      <p:cBhvr>
                                        <p:cTn id="157" dur="1" fill="hold">
                                          <p:stCondLst>
                                            <p:cond delay="499"/>
                                          </p:stCondLst>
                                        </p:cTn>
                                        <p:tgtEl>
                                          <p:spTgt spid="54"/>
                                        </p:tgtEl>
                                        <p:attrNameLst>
                                          <p:attrName>style.visibility</p:attrName>
                                        </p:attrNameLst>
                                      </p:cBhvr>
                                      <p:to>
                                        <p:strVal val="hidden"/>
                                      </p:to>
                                    </p:set>
                                  </p:childTnLst>
                                </p:cTn>
                              </p:par>
                              <p:par>
                                <p:cTn id="158" presetID="22" presetClass="exit" presetSubtype="4" fill="hold"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0" nodeType="withEffect">
                                  <p:stCondLst>
                                    <p:cond delay="0"/>
                                  </p:stCondLst>
                                  <p:childTnLst>
                                    <p:animEffect transition="out" filter="wipe(down)">
                                      <p:cBhvr>
                                        <p:cTn id="162" dur="500"/>
                                        <p:tgtEl>
                                          <p:spTgt spid="220"/>
                                        </p:tgtEl>
                                      </p:cBhvr>
                                    </p:animEffect>
                                    <p:set>
                                      <p:cBhvr>
                                        <p:cTn id="163" dur="1" fill="hold">
                                          <p:stCondLst>
                                            <p:cond delay="499"/>
                                          </p:stCondLst>
                                        </p:cTn>
                                        <p:tgtEl>
                                          <p:spTgt spid="220"/>
                                        </p:tgtEl>
                                        <p:attrNameLst>
                                          <p:attrName>style.visibility</p:attrName>
                                        </p:attrNameLst>
                                      </p:cBhvr>
                                      <p:to>
                                        <p:strVal val="hidden"/>
                                      </p:to>
                                    </p:set>
                                  </p:childTnLst>
                                </p:cTn>
                              </p:par>
                              <p:par>
                                <p:cTn id="164" presetID="22" presetClass="exit" presetSubtype="4" fill="hold" nodeType="withEffect">
                                  <p:stCondLst>
                                    <p:cond delay="0"/>
                                  </p:stCondLst>
                                  <p:childTnLst>
                                    <p:animEffect transition="out" filter="wipe(down)">
                                      <p:cBhvr>
                                        <p:cTn id="165" dur="500"/>
                                        <p:tgtEl>
                                          <p:spTgt spid="58"/>
                                        </p:tgtEl>
                                      </p:cBhvr>
                                    </p:animEffect>
                                    <p:set>
                                      <p:cBhvr>
                                        <p:cTn id="166" dur="1" fill="hold">
                                          <p:stCondLst>
                                            <p:cond delay="499"/>
                                          </p:stCondLst>
                                        </p:cTn>
                                        <p:tgtEl>
                                          <p:spTgt spid="58"/>
                                        </p:tgtEl>
                                        <p:attrNameLst>
                                          <p:attrName>style.visibility</p:attrName>
                                        </p:attrNameLst>
                                      </p:cBhvr>
                                      <p:to>
                                        <p:strVal val="hidden"/>
                                      </p:to>
                                    </p:set>
                                  </p:childTnLst>
                                </p:cTn>
                              </p:par>
                              <p:par>
                                <p:cTn id="167" presetID="22" presetClass="exit" presetSubtype="4" fill="hold" nodeType="withEffect">
                                  <p:stCondLst>
                                    <p:cond delay="0"/>
                                  </p:stCondLst>
                                  <p:childTnLst>
                                    <p:animEffect transition="out" filter="wipe(down)">
                                      <p:cBhvr>
                                        <p:cTn id="168" dur="500"/>
                                        <p:tgtEl>
                                          <p:spTgt spid="57"/>
                                        </p:tgtEl>
                                      </p:cBhvr>
                                    </p:animEffect>
                                    <p:set>
                                      <p:cBhvr>
                                        <p:cTn id="169" dur="1" fill="hold">
                                          <p:stCondLst>
                                            <p:cond delay="499"/>
                                          </p:stCondLst>
                                        </p:cTn>
                                        <p:tgtEl>
                                          <p:spTgt spid="57"/>
                                        </p:tgtEl>
                                        <p:attrNameLst>
                                          <p:attrName>style.visibility</p:attrName>
                                        </p:attrNameLst>
                                      </p:cBhvr>
                                      <p:to>
                                        <p:strVal val="hidden"/>
                                      </p:to>
                                    </p:set>
                                  </p:childTnLst>
                                </p:cTn>
                              </p:par>
                              <p:par>
                                <p:cTn id="170" presetID="22" presetClass="exit" presetSubtype="4" fill="hold" grpId="0" nodeType="withEffect">
                                  <p:stCondLst>
                                    <p:cond delay="0"/>
                                  </p:stCondLst>
                                  <p:childTnLst>
                                    <p:animEffect transition="out" filter="wipe(down)">
                                      <p:cBhvr>
                                        <p:cTn id="171" dur="500"/>
                                        <p:tgtEl>
                                          <p:spTgt spid="56"/>
                                        </p:tgtEl>
                                      </p:cBhvr>
                                    </p:animEffect>
                                    <p:set>
                                      <p:cBhvr>
                                        <p:cTn id="172" dur="1" fill="hold">
                                          <p:stCondLst>
                                            <p:cond delay="499"/>
                                          </p:stCondLst>
                                        </p:cTn>
                                        <p:tgtEl>
                                          <p:spTgt spid="56"/>
                                        </p:tgtEl>
                                        <p:attrNameLst>
                                          <p:attrName>style.visibility</p:attrName>
                                        </p:attrNameLst>
                                      </p:cBhvr>
                                      <p:to>
                                        <p:strVal val="hidden"/>
                                      </p:to>
                                    </p:set>
                                  </p:childTnLst>
                                </p:cTn>
                              </p:par>
                              <p:par>
                                <p:cTn id="173" presetID="22" presetClass="exit" presetSubtype="4" fill="hold" grpId="0" nodeType="withEffect">
                                  <p:stCondLst>
                                    <p:cond delay="0"/>
                                  </p:stCondLst>
                                  <p:childTnLst>
                                    <p:animEffect transition="out" filter="wipe(down)">
                                      <p:cBhvr>
                                        <p:cTn id="174" dur="500"/>
                                        <p:tgtEl>
                                          <p:spTgt spid="55"/>
                                        </p:tgtEl>
                                      </p:cBhvr>
                                    </p:animEffect>
                                    <p:set>
                                      <p:cBhvr>
                                        <p:cTn id="175" dur="1" fill="hold">
                                          <p:stCondLst>
                                            <p:cond delay="499"/>
                                          </p:stCondLst>
                                        </p:cTn>
                                        <p:tgtEl>
                                          <p:spTgt spid="55"/>
                                        </p:tgtEl>
                                        <p:attrNameLst>
                                          <p:attrName>style.visibility</p:attrName>
                                        </p:attrNameLst>
                                      </p:cBhvr>
                                      <p:to>
                                        <p:strVal val="hidden"/>
                                      </p:to>
                                    </p:set>
                                  </p:childTnLst>
                                </p:cTn>
                              </p:par>
                              <p:par>
                                <p:cTn id="176" presetID="22" presetClass="exit" presetSubtype="4" fill="hold" nodeType="withEffect">
                                  <p:stCondLst>
                                    <p:cond delay="0"/>
                                  </p:stCondLst>
                                  <p:childTnLst>
                                    <p:animEffect transition="out" filter="wipe(down)">
                                      <p:cBhvr>
                                        <p:cTn id="177" dur="500"/>
                                        <p:tgtEl>
                                          <p:spTgt spid="306"/>
                                        </p:tgtEl>
                                      </p:cBhvr>
                                    </p:animEffect>
                                    <p:set>
                                      <p:cBhvr>
                                        <p:cTn id="178" dur="1" fill="hold">
                                          <p:stCondLst>
                                            <p:cond delay="499"/>
                                          </p:stCondLst>
                                        </p:cTn>
                                        <p:tgtEl>
                                          <p:spTgt spid="3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true"/>
      <p:bldP spid="55" grpId="0" bldLvl="0" animBg="true"/>
      <p:bldP spid="56" grpId="0" bldLvl="0" animBg="true"/>
      <p:bldP spid="178" grpId="0" bldLvl="0" animBg="true"/>
      <p:bldP spid="179" grpId="0" bldLvl="0" animBg="true"/>
      <p:bldP spid="180" grpId="0" bldLvl="0" animBg="true"/>
      <p:bldP spid="194" grpId="0" bldLvl="0" animBg="true"/>
      <p:bldP spid="195" grpId="0" bldLvl="0" animBg="true"/>
      <p:bldP spid="196" grpId="0" bldLvl="0" animBg="true"/>
      <p:bldP spid="200" grpId="0" bldLvl="0" animBg="true"/>
      <p:bldP spid="201" grpId="0" bldLvl="0" animBg="true"/>
      <p:bldP spid="202" grpId="0" bldLvl="0" animBg="true"/>
      <p:bldP spid="206" grpId="0" bldLvl="0" animBg="true"/>
      <p:bldP spid="207" grpId="0" bldLvl="0" animBg="true"/>
      <p:bldP spid="208" grpId="0" bldLvl="0" animBg="true"/>
      <p:bldP spid="217" grpId="0" bldLvl="0" animBg="true"/>
      <p:bldP spid="218" grpId="0" bldLvl="0" animBg="true"/>
      <p:bldP spid="219" grpId="0" bldLvl="0" animBg="true"/>
      <p:bldP spid="220" grpId="0" bldLvl="0" animBg="true"/>
      <p:bldP spid="223" grpId="0" bldLvl="0" animBg="tru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Distribute 2x2 -- Complex/Simple</a:t>
            </a:r>
            <a:endParaRPr lang="en-US" altLang="en-US">
              <a:sym typeface="+mn-ea"/>
            </a:endParaRPr>
          </a:p>
        </p:txBody>
      </p:sp>
      <p:sp>
        <p:nvSpPr>
          <p:cNvPr id="2" name="Rectangle 1"/>
          <p:cNvSpPr/>
          <p:nvPr/>
        </p:nvSpPr>
        <p:spPr>
          <a:xfrm rot="16200000">
            <a:off x="6153150" y="-2950845"/>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 name="Oval 2"/>
          <p:cNvSpPr/>
          <p:nvPr/>
        </p:nvSpPr>
        <p:spPr>
          <a:xfrm>
            <a:off x="236474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 name="Straight Arrow Connector 17"/>
          <p:cNvCxnSpPr/>
          <p:nvPr/>
        </p:nvCxnSpPr>
        <p:spPr>
          <a:xfrm flipV="true">
            <a:off x="2807970" y="13322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797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94865" y="13322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119630" y="20713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9500"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2" name="Straight Arrow Connector 31"/>
          <p:cNvCxnSpPr/>
          <p:nvPr/>
        </p:nvCxnSpPr>
        <p:spPr>
          <a:xfrm flipV="true">
            <a:off x="4062730"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62730" y="20535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49625" y="13589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true">
            <a:off x="3374390"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90982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7" name="Straight Arrow Connector 66"/>
          <p:cNvCxnSpPr/>
          <p:nvPr/>
        </p:nvCxnSpPr>
        <p:spPr>
          <a:xfrm flipV="true">
            <a:off x="5353050" y="13322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5305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39945" y="13322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true">
            <a:off x="4664710" y="20713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119495"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2" name="Straight Arrow Connector 81"/>
          <p:cNvCxnSpPr/>
          <p:nvPr/>
        </p:nvCxnSpPr>
        <p:spPr>
          <a:xfrm flipV="true">
            <a:off x="6562725"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62725" y="20535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849620" y="13589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true">
            <a:off x="5874385"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300595" y="158369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6" name="Straight Arrow Connector 95"/>
          <p:cNvCxnSpPr/>
          <p:nvPr/>
        </p:nvCxnSpPr>
        <p:spPr>
          <a:xfrm flipV="true">
            <a:off x="7743825" y="13373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743825" y="203200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30720" y="133731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true">
            <a:off x="7055485" y="207645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2965"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1" name="Straight Arrow Connector 100"/>
          <p:cNvCxnSpPr/>
          <p:nvPr/>
        </p:nvCxnSpPr>
        <p:spPr>
          <a:xfrm flipV="true">
            <a:off x="8926195"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926195"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13090" y="135953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true">
            <a:off x="8237855" y="209867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05010"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7" name="Straight Arrow Connector 106"/>
          <p:cNvCxnSpPr/>
          <p:nvPr/>
        </p:nvCxnSpPr>
        <p:spPr>
          <a:xfrm flipV="true">
            <a:off x="10048240"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48240"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335135" y="13595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9359900" y="209867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734040" y="1638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2" name="Straight Arrow Connector 111"/>
          <p:cNvCxnSpPr/>
          <p:nvPr/>
        </p:nvCxnSpPr>
        <p:spPr>
          <a:xfrm flipV="true">
            <a:off x="11177270" y="139192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1177270" y="2086610"/>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464165" y="13919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true">
            <a:off x="10488930" y="213106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rot="16200000">
            <a:off x="3882390" y="1796415"/>
            <a:ext cx="1242060" cy="50927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17" name="Oval 116"/>
          <p:cNvSpPr/>
          <p:nvPr/>
        </p:nvSpPr>
        <p:spPr>
          <a:xfrm>
            <a:off x="2364740" y="40551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8" name="Straight Arrow Connector 117"/>
          <p:cNvCxnSpPr/>
          <p:nvPr/>
        </p:nvCxnSpPr>
        <p:spPr>
          <a:xfrm flipV="true">
            <a:off x="2807970" y="38087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2807970" y="45034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094865" y="38087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true">
            <a:off x="2119630" y="45478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619500" y="40817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9" name="Straight Arrow Connector 138"/>
          <p:cNvCxnSpPr/>
          <p:nvPr/>
        </p:nvCxnSpPr>
        <p:spPr>
          <a:xfrm flipV="true">
            <a:off x="4062730" y="38354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4062730" y="45300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3349625" y="38354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true">
            <a:off x="3374390" y="45745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4909820" y="40551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4" name="Straight Arrow Connector 143"/>
          <p:cNvCxnSpPr/>
          <p:nvPr/>
        </p:nvCxnSpPr>
        <p:spPr>
          <a:xfrm flipV="true">
            <a:off x="5353050" y="38087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5353050" y="45034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4639945" y="38087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true">
            <a:off x="4664710" y="45478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119495" y="40817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9" name="Straight Arrow Connector 148"/>
          <p:cNvCxnSpPr/>
          <p:nvPr/>
        </p:nvCxnSpPr>
        <p:spPr>
          <a:xfrm flipV="true">
            <a:off x="6562725" y="38354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562725" y="45300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5849620" y="38354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true">
            <a:off x="5874385" y="45745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136906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329438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883920" y="653796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2803525" y="653796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662170" y="655002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176520" y="627634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81" name="Rectangle 180"/>
          <p:cNvSpPr/>
          <p:nvPr/>
        </p:nvSpPr>
        <p:spPr>
          <a:xfrm>
            <a:off x="4645025" y="295402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86" name="Left Brace 185"/>
          <p:cNvSpPr/>
          <p:nvPr/>
        </p:nvSpPr>
        <p:spPr>
          <a:xfrm rot="16200000">
            <a:off x="309816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7" name="Left Brace 186"/>
          <p:cNvSpPr/>
          <p:nvPr/>
        </p:nvSpPr>
        <p:spPr>
          <a:xfrm rot="16200000">
            <a:off x="557847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8" name="Rectangle 187"/>
          <p:cNvSpPr/>
          <p:nvPr/>
        </p:nvSpPr>
        <p:spPr>
          <a:xfrm>
            <a:off x="2364740" y="295402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
        <p:nvSpPr>
          <p:cNvPr id="189" name="Left Brace 188"/>
          <p:cNvSpPr/>
          <p:nvPr/>
        </p:nvSpPr>
        <p:spPr>
          <a:xfrm rot="16200000">
            <a:off x="9135110" y="461645"/>
            <a:ext cx="357505" cy="440944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0" name="Rectangle 189"/>
          <p:cNvSpPr/>
          <p:nvPr/>
        </p:nvSpPr>
        <p:spPr>
          <a:xfrm>
            <a:off x="8103870" y="2954020"/>
            <a:ext cx="271653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(Single)</a:t>
            </a:r>
            <a:endParaRPr lang="en-US" altLang="en-US" sz="2665" baseline="-25000" dirty="0">
              <a:solidFill>
                <a:srgbClr val="000000"/>
              </a:solidFill>
              <a:latin typeface="Arial" panose="020B0604020202020204" pitchFamily="34" charset="0"/>
              <a:ea typeface="MS PGothic" pitchFamily="34" charset="-128"/>
            </a:endParaRPr>
          </a:p>
        </p:txBody>
      </p:sp>
      <p:sp>
        <p:nvSpPr>
          <p:cNvPr id="191" name="Rectangle 190"/>
          <p:cNvSpPr/>
          <p:nvPr/>
        </p:nvSpPr>
        <p:spPr>
          <a:xfrm>
            <a:off x="121920" y="1678305"/>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Complex</a:t>
            </a:r>
            <a:endParaRPr lang="en-US" sz="2665" b="1" baseline="-25000" dirty="0">
              <a:solidFill>
                <a:srgbClr val="000000"/>
              </a:solidFill>
              <a:latin typeface="Arial" panose="020B0604020202020204" pitchFamily="34" charset="0"/>
              <a:ea typeface="MS PGothic" pitchFamily="34" charset="-128"/>
            </a:endParaRPr>
          </a:p>
        </p:txBody>
      </p:sp>
      <p:sp>
        <p:nvSpPr>
          <p:cNvPr id="192" name="Rectangle 191"/>
          <p:cNvSpPr/>
          <p:nvPr/>
        </p:nvSpPr>
        <p:spPr>
          <a:xfrm>
            <a:off x="121920" y="4114800"/>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Simple</a:t>
            </a:r>
            <a:endParaRPr lang="en-US" altLang="en-US" sz="2665" b="1" baseline="-25000" dirty="0">
              <a:solidFill>
                <a:srgbClr val="000000"/>
              </a:solidFill>
              <a:latin typeface="Arial" panose="020B0604020202020204" pitchFamily="34" charset="0"/>
              <a:ea typeface="MS PGothic" pitchFamily="34" charset="-128"/>
            </a:endParaRPr>
          </a:p>
        </p:txBody>
      </p:sp>
      <p:sp>
        <p:nvSpPr>
          <p:cNvPr id="194" name="Left Brace 193"/>
          <p:cNvSpPr/>
          <p:nvPr/>
        </p:nvSpPr>
        <p:spPr>
          <a:xfrm rot="16200000">
            <a:off x="2993390" y="43370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5" name="Left Brace 194"/>
          <p:cNvSpPr/>
          <p:nvPr/>
        </p:nvSpPr>
        <p:spPr>
          <a:xfrm rot="16200000">
            <a:off x="5540375" y="43370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7" name="Rectangle 196"/>
          <p:cNvSpPr/>
          <p:nvPr/>
        </p:nvSpPr>
        <p:spPr>
          <a:xfrm>
            <a:off x="4575175" y="5459095"/>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98" name="Rectangle 197"/>
          <p:cNvSpPr/>
          <p:nvPr/>
        </p:nvSpPr>
        <p:spPr>
          <a:xfrm>
            <a:off x="2294890" y="5459095"/>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669395" cy="697865"/>
          </a:xfrm>
        </p:spPr>
        <p:txBody>
          <a:bodyPr>
            <a:normAutofit/>
          </a:bodyPr>
          <a:p>
            <a:r>
              <a:rPr lang="en-US" altLang="en-US">
                <a:sym typeface="+mn-ea"/>
              </a:rPr>
              <a:t>Microarchitecture Distribute 2x2 Complex</a:t>
            </a:r>
            <a:endParaRPr lang="en-US" altLang="en-US">
              <a:sym typeface="+mn-ea"/>
            </a:endParaRPr>
          </a:p>
        </p:txBody>
      </p:sp>
      <p:sp>
        <p:nvSpPr>
          <p:cNvPr id="2" name="Rectangle 1"/>
          <p:cNvSpPr/>
          <p:nvPr/>
        </p:nvSpPr>
        <p:spPr>
          <a:xfrm rot="16200000">
            <a:off x="6153150" y="-2950845"/>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 name="Oval 2"/>
          <p:cNvSpPr/>
          <p:nvPr/>
        </p:nvSpPr>
        <p:spPr>
          <a:xfrm>
            <a:off x="236474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 name="Straight Arrow Connector 17"/>
          <p:cNvCxnSpPr/>
          <p:nvPr/>
        </p:nvCxnSpPr>
        <p:spPr>
          <a:xfrm flipV="true">
            <a:off x="2807970" y="13322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797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94865" y="13322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119630" y="20713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9500"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2" name="Straight Arrow Connector 31"/>
          <p:cNvCxnSpPr/>
          <p:nvPr/>
        </p:nvCxnSpPr>
        <p:spPr>
          <a:xfrm flipV="true">
            <a:off x="4062730"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62730" y="20535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49625" y="13589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true">
            <a:off x="3374390"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90982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7" name="Straight Arrow Connector 66"/>
          <p:cNvCxnSpPr/>
          <p:nvPr/>
        </p:nvCxnSpPr>
        <p:spPr>
          <a:xfrm flipV="true">
            <a:off x="5353050" y="13322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5305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39945" y="13322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true">
            <a:off x="4664710" y="20713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119495"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2" name="Straight Arrow Connector 81"/>
          <p:cNvCxnSpPr/>
          <p:nvPr/>
        </p:nvCxnSpPr>
        <p:spPr>
          <a:xfrm flipV="true">
            <a:off x="6562725"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62725" y="20535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849620" y="13589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true">
            <a:off x="5874385"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300595" y="158369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6" name="Straight Arrow Connector 95"/>
          <p:cNvCxnSpPr/>
          <p:nvPr/>
        </p:nvCxnSpPr>
        <p:spPr>
          <a:xfrm flipV="true">
            <a:off x="7743825" y="13373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743825" y="203200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30720" y="133731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true">
            <a:off x="7055485" y="207645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2965"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1" name="Straight Arrow Connector 100"/>
          <p:cNvCxnSpPr/>
          <p:nvPr/>
        </p:nvCxnSpPr>
        <p:spPr>
          <a:xfrm flipV="true">
            <a:off x="8926195"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926195"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13090" y="135953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true">
            <a:off x="8237855" y="209867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05010"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7" name="Straight Arrow Connector 106"/>
          <p:cNvCxnSpPr/>
          <p:nvPr/>
        </p:nvCxnSpPr>
        <p:spPr>
          <a:xfrm flipV="true">
            <a:off x="10048240"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48240"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335135" y="13595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9359900" y="209867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734040" y="1638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2" name="Straight Arrow Connector 111"/>
          <p:cNvCxnSpPr/>
          <p:nvPr/>
        </p:nvCxnSpPr>
        <p:spPr>
          <a:xfrm flipV="true">
            <a:off x="11177270" y="139192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1177270" y="2086610"/>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464165" y="13919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true">
            <a:off x="10488930" y="213106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136906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329438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883920" y="653796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2803525" y="653796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662170" y="655002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176520" y="627634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81" name="Rectangle 180"/>
          <p:cNvSpPr/>
          <p:nvPr/>
        </p:nvSpPr>
        <p:spPr>
          <a:xfrm>
            <a:off x="2161540" y="295402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86" name="Left Brace 185"/>
          <p:cNvSpPr/>
          <p:nvPr/>
        </p:nvSpPr>
        <p:spPr>
          <a:xfrm rot="16200000">
            <a:off x="309816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7" name="Left Brace 186"/>
          <p:cNvSpPr/>
          <p:nvPr/>
        </p:nvSpPr>
        <p:spPr>
          <a:xfrm rot="16200000">
            <a:off x="557847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8" name="Rectangle 187"/>
          <p:cNvSpPr/>
          <p:nvPr/>
        </p:nvSpPr>
        <p:spPr>
          <a:xfrm>
            <a:off x="4996180" y="295402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
        <p:nvSpPr>
          <p:cNvPr id="189" name="Left Brace 188"/>
          <p:cNvSpPr/>
          <p:nvPr/>
        </p:nvSpPr>
        <p:spPr>
          <a:xfrm rot="16200000">
            <a:off x="9135110" y="461645"/>
            <a:ext cx="357505" cy="440944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0" name="Rectangle 189"/>
          <p:cNvSpPr/>
          <p:nvPr/>
        </p:nvSpPr>
        <p:spPr>
          <a:xfrm>
            <a:off x="8103870" y="2954020"/>
            <a:ext cx="271653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(Single)</a:t>
            </a:r>
            <a:endParaRPr lang="en-US" altLang="en-US" sz="2665" baseline="-25000" dirty="0">
              <a:solidFill>
                <a:srgbClr val="000000"/>
              </a:solidFill>
              <a:latin typeface="Arial" panose="020B0604020202020204" pitchFamily="34" charset="0"/>
              <a:ea typeface="MS PGothic" pitchFamily="34" charset="-128"/>
            </a:endParaRPr>
          </a:p>
        </p:txBody>
      </p:sp>
      <p:sp>
        <p:nvSpPr>
          <p:cNvPr id="191" name="Rectangle 190"/>
          <p:cNvSpPr/>
          <p:nvPr/>
        </p:nvSpPr>
        <p:spPr>
          <a:xfrm>
            <a:off x="121920" y="1678305"/>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Complex</a:t>
            </a:r>
            <a:endParaRPr lang="en-US" sz="2665" b="1" baseline="-25000" dirty="0">
              <a:solidFill>
                <a:srgbClr val="000000"/>
              </a:solidFill>
              <a:latin typeface="Arial" panose="020B0604020202020204" pitchFamily="34" charset="0"/>
              <a:ea typeface="MS PGothic" pitchFamily="34" charset="-128"/>
            </a:endParaRPr>
          </a:p>
        </p:txBody>
      </p:sp>
      <p:grpSp>
        <p:nvGrpSpPr>
          <p:cNvPr id="76" name="Group 75"/>
          <p:cNvGrpSpPr/>
          <p:nvPr/>
        </p:nvGrpSpPr>
        <p:grpSpPr>
          <a:xfrm>
            <a:off x="4166393" y="3780095"/>
            <a:ext cx="3956357" cy="1863970"/>
            <a:chOff x="7413625" y="2145127"/>
            <a:chExt cx="3560721" cy="1677573"/>
          </a:xfrm>
        </p:grpSpPr>
        <p:sp>
          <p:nvSpPr>
            <p:cNvPr id="77" name="Oval 76"/>
            <p:cNvSpPr/>
            <p:nvPr/>
          </p:nvSpPr>
          <p:spPr>
            <a:xfrm>
              <a:off x="7807124" y="2418836"/>
              <a:ext cx="1020399" cy="1020399"/>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chemeClr val="tx1"/>
                </a:solidFill>
                <a:latin typeface="Trebuchet MS" panose="020B0603020202020204"/>
              </a:endParaRPr>
            </a:p>
          </p:txBody>
        </p:sp>
        <p:cxnSp>
          <p:nvCxnSpPr>
            <p:cNvPr id="4" name="Straight Arrow Connector 3"/>
            <p:cNvCxnSpPr/>
            <p:nvPr/>
          </p:nvCxnSpPr>
          <p:spPr>
            <a:xfrm flipH="true">
              <a:off x="8798789" y="2944373"/>
              <a:ext cx="47418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171285" y="2507096"/>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sp>
          <p:nvSpPr>
            <p:cNvPr id="7" name="Oval 6"/>
            <p:cNvSpPr/>
            <p:nvPr/>
          </p:nvSpPr>
          <p:spPr>
            <a:xfrm>
              <a:off x="8526515" y="2811011"/>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cxnSp>
          <p:nvCxnSpPr>
            <p:cNvPr id="84" name="Straight Arrow Connector 83"/>
            <p:cNvCxnSpPr>
              <a:stCxn id="7" idx="0"/>
              <a:endCxn id="6" idx="5"/>
            </p:cNvCxnSpPr>
            <p:nvPr/>
          </p:nvCxnSpPr>
          <p:spPr>
            <a:xfrm flipH="true" flipV="true">
              <a:off x="8403685" y="2739496"/>
              <a:ext cx="258967" cy="715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 idx="2"/>
              <a:endCxn id="90" idx="6"/>
            </p:cNvCxnSpPr>
            <p:nvPr/>
          </p:nvCxnSpPr>
          <p:spPr>
            <a:xfrm flipH="true" flipV="true">
              <a:off x="8116846" y="2944373"/>
              <a:ext cx="409669" cy="27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8181186" y="3144585"/>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cxnSp>
          <p:nvCxnSpPr>
            <p:cNvPr id="89" name="Straight Arrow Connector 88"/>
            <p:cNvCxnSpPr>
              <a:stCxn id="88" idx="1"/>
            </p:cNvCxnSpPr>
            <p:nvPr/>
          </p:nvCxnSpPr>
          <p:spPr>
            <a:xfrm flipH="true" flipV="true">
              <a:off x="8078293" y="3053079"/>
              <a:ext cx="142767" cy="1313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844572" y="2808236"/>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cxnSp>
          <p:nvCxnSpPr>
            <p:cNvPr id="91" name="Straight Arrow Connector 90"/>
            <p:cNvCxnSpPr>
              <a:stCxn id="88" idx="0"/>
              <a:endCxn id="6" idx="4"/>
            </p:cNvCxnSpPr>
            <p:nvPr/>
          </p:nvCxnSpPr>
          <p:spPr>
            <a:xfrm flipH="true" flipV="true">
              <a:off x="8307422" y="2779370"/>
              <a:ext cx="9901" cy="365215"/>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90"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702072" y="2737677"/>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sp>
          <p:nvSpPr>
            <p:cNvPr id="11" name="Oval 10"/>
            <p:cNvSpPr/>
            <p:nvPr/>
          </p:nvSpPr>
          <p:spPr>
            <a:xfrm>
              <a:off x="10701887" y="3126031"/>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grpSp>
      <p:sp>
        <p:nvSpPr>
          <p:cNvPr id="155" name="TextBox 154"/>
          <p:cNvSpPr txBox="true"/>
          <p:nvPr/>
        </p:nvSpPr>
        <p:spPr>
          <a:xfrm>
            <a:off x="3619500" y="5643880"/>
            <a:ext cx="348932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Distribute </a:t>
            </a:r>
            <a:r>
              <a:rPr lang="en-US" altLang="en-US" sz="2220" b="1" dirty="0">
                <a:solidFill>
                  <a:srgbClr val="000000"/>
                </a:solidFill>
                <a:latin typeface="Trebuchet MS" panose="020B0603020202020204"/>
                <a:sym typeface="+mn-ea"/>
              </a:rPr>
              <a:t>2x2 </a:t>
            </a:r>
            <a:r>
              <a:rPr lang="en-US" altLang="en-US" sz="2220" b="1" dirty="0">
                <a:solidFill>
                  <a:srgbClr val="000000"/>
                </a:solidFill>
                <a:latin typeface="Trebuchet MS" panose="020B0603020202020204"/>
              </a:rPr>
              <a:t>Complex </a:t>
            </a:r>
            <a:endParaRPr lang="en-US" altLang="en-US" sz="2220" b="1" dirty="0">
              <a:solidFill>
                <a:srgbClr val="000000"/>
              </a:solidFill>
              <a:latin typeface="Trebuchet MS" panose="020B0603020202020204"/>
            </a:endParaRPr>
          </a:p>
        </p:txBody>
      </p:sp>
      <p:sp>
        <p:nvSpPr>
          <p:cNvPr id="49" name="Text Box 48"/>
          <p:cNvSpPr txBox="true"/>
          <p:nvPr/>
        </p:nvSpPr>
        <p:spPr>
          <a:xfrm>
            <a:off x="5851525" y="4740593"/>
            <a:ext cx="154813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In_data(high)</a:t>
            </a:r>
            <a:endParaRPr lang="en-US" altLang="en-US" dirty="0" smtClean="0">
              <a:solidFill>
                <a:schemeClr val="tx1"/>
              </a:solidFill>
            </a:endParaRPr>
          </a:p>
        </p:txBody>
      </p:sp>
      <p:sp>
        <p:nvSpPr>
          <p:cNvPr id="50" name="Text Box 49"/>
          <p:cNvSpPr txBox="true"/>
          <p:nvPr/>
        </p:nvSpPr>
        <p:spPr>
          <a:xfrm>
            <a:off x="5185728" y="5304155"/>
            <a:ext cx="147764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p>
            <a:pPr algn="ctr">
              <a:lnSpc>
                <a:spcPct val="90000"/>
              </a:lnSpc>
            </a:pPr>
            <a:r>
              <a:rPr lang="en-US" altLang="en-US" dirty="0" smtClean="0">
                <a:solidFill>
                  <a:schemeClr val="tx1"/>
                </a:solidFill>
                <a:sym typeface="+mn-ea"/>
              </a:rPr>
              <a:t>In_data(low)</a:t>
            </a:r>
            <a:endParaRPr lang="en-US" altLang="en-US" dirty="0" smtClean="0">
              <a:solidFill>
                <a:schemeClr val="tx1"/>
              </a:solidFill>
              <a:sym typeface="+mn-ea"/>
            </a:endParaRPr>
          </a:p>
        </p:txBody>
      </p:sp>
      <p:sp>
        <p:nvSpPr>
          <p:cNvPr id="52" name="Text Box 51"/>
          <p:cNvSpPr txBox="true"/>
          <p:nvPr/>
        </p:nvSpPr>
        <p:spPr>
          <a:xfrm>
            <a:off x="5227955" y="3744278"/>
            <a:ext cx="148209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o_data(high)</a:t>
            </a:r>
            <a:endParaRPr lang="en-US" altLang="en-US" dirty="0" smtClean="0">
              <a:solidFill>
                <a:schemeClr val="tx1"/>
              </a:solidFill>
            </a:endParaRPr>
          </a:p>
        </p:txBody>
      </p:sp>
      <p:sp>
        <p:nvSpPr>
          <p:cNvPr id="54" name="Text Box 53"/>
          <p:cNvSpPr txBox="true"/>
          <p:nvPr/>
        </p:nvSpPr>
        <p:spPr>
          <a:xfrm>
            <a:off x="3241993" y="4310063"/>
            <a:ext cx="141160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o_data(low)</a:t>
            </a:r>
            <a:endParaRPr lang="en-US" altLang="en-US" dirty="0" smtClean="0">
              <a:solidFill>
                <a:schemeClr val="tx1"/>
              </a:solidFill>
            </a:endParaRPr>
          </a:p>
        </p:txBody>
      </p:sp>
      <p:sp>
        <p:nvSpPr>
          <p:cNvPr id="12" name="Text Box 11"/>
          <p:cNvSpPr txBox="true"/>
          <p:nvPr/>
        </p:nvSpPr>
        <p:spPr>
          <a:xfrm>
            <a:off x="8128000" y="4400868"/>
            <a:ext cx="15798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Distribute 1x2</a:t>
            </a:r>
            <a:endParaRPr lang="en-US" altLang="en-US" dirty="0" smtClean="0">
              <a:solidFill>
                <a:schemeClr val="tx1"/>
              </a:solidFill>
            </a:endParaRPr>
          </a:p>
        </p:txBody>
      </p:sp>
      <p:sp>
        <p:nvSpPr>
          <p:cNvPr id="13" name="Text Box 12"/>
          <p:cNvSpPr txBox="true"/>
          <p:nvPr/>
        </p:nvSpPr>
        <p:spPr>
          <a:xfrm>
            <a:off x="8267065" y="4832033"/>
            <a:ext cx="1262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Merge 2x1</a:t>
            </a:r>
            <a:endParaRPr lang="en-US" altLang="en-US" dirty="0" smtClean="0">
              <a:solidFill>
                <a:schemeClr val="tx1"/>
              </a:solidFill>
            </a:endParaRPr>
          </a:p>
        </p:txBody>
      </p:sp>
      <p:cxnSp>
        <p:nvCxnSpPr>
          <p:cNvPr id="243" name="Straight Connector 242"/>
          <p:cNvCxnSpPr/>
          <p:nvPr/>
        </p:nvCxnSpPr>
        <p:spPr>
          <a:xfrm>
            <a:off x="2364740" y="3642995"/>
            <a:ext cx="8648700" cy="0"/>
          </a:xfrm>
          <a:prstGeom prst="line">
            <a:avLst/>
          </a:prstGeom>
          <a:ln w="412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2" name="TextBox 133"/>
          <p:cNvSpPr txBox="true"/>
          <p:nvPr/>
        </p:nvSpPr>
        <p:spPr>
          <a:xfrm>
            <a:off x="7411427" y="5488452"/>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12800</Words>
  <Application>WPS Presentation</Application>
  <PresentationFormat>宽屏</PresentationFormat>
  <Paragraphs>2322</Paragraphs>
  <Slides>32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Arial</vt:lpstr>
      <vt:lpstr>宋体</vt:lpstr>
      <vt:lpstr>Wingdings</vt:lpstr>
      <vt:lpstr>Lato Black</vt:lpstr>
      <vt:lpstr>Impact</vt:lpstr>
      <vt:lpstr>Courier 10 Pitch</vt:lpstr>
      <vt:lpstr>Trebuchet MS</vt:lpstr>
      <vt:lpstr>MS PGothic</vt:lpstr>
      <vt:lpstr>Droid Sans Fallback</vt:lpstr>
      <vt:lpstr>微软雅黑</vt:lpstr>
      <vt:lpstr>宋体</vt:lpstr>
      <vt:lpstr>Arial Unicode MS</vt:lpstr>
      <vt:lpstr>Arial Black</vt:lpstr>
      <vt:lpstr>Times New Roman</vt:lpstr>
      <vt:lpstr>Office Theme</vt:lpstr>
      <vt:lpstr>Primitive Switches for Accelerator Network  Building Blocks for Accelerator NoC</vt:lpstr>
      <vt:lpstr>Outline</vt:lpstr>
      <vt:lpstr>Motivations</vt:lpstr>
      <vt:lpstr>Primitive Switches Operations</vt:lpstr>
      <vt:lpstr>Primitive Switches Micro-architecture -Distribute 1x2</vt:lpstr>
      <vt:lpstr>Primitive Switches Micro-architecture - 2x1</vt:lpstr>
      <vt:lpstr>Example: Router building leveraging microswitches[1]</vt:lpstr>
      <vt:lpstr>Primitive Switches Distribute 2x2 -- Complex/Simple</vt:lpstr>
      <vt:lpstr>Microarchitecture Distribute 2x2 Complex</vt:lpstr>
      <vt:lpstr>Microarchtecture Distribute 2x2 Complex</vt:lpstr>
      <vt:lpstr>Microarchitecture Distribute 2x2 Simple</vt:lpstr>
      <vt:lpstr>Topology Merge/Reduction Tree</vt:lpstr>
      <vt:lpstr>Topology -- Butterfly </vt:lpstr>
      <vt:lpstr>Topology -- BENES</vt:lpstr>
      <vt:lpstr>BENES MERGE</vt:lpstr>
      <vt:lpstr>Unfolded Butterfly Merge</vt:lpstr>
      <vt:lpstr>Linear Network Multicasting</vt:lpstr>
      <vt:lpstr>Bus Unicasting</vt:lpstr>
      <vt:lpstr>Input Command signals</vt:lpstr>
      <vt:lpstr>Input Command signals</vt:lpstr>
      <vt:lpstr>Input Command signals</vt:lpstr>
      <vt:lpstr>BENES controller Unicast</vt:lpstr>
      <vt:lpstr>BENES Controller Unicast</vt:lpstr>
      <vt:lpstr>Flatten Butterfly</vt:lpstr>
      <vt:lpstr>Synthesis results</vt:lpstr>
      <vt:lpstr>Flattened Butterfly -&gt; Flattened Back-to-back Butterfly </vt:lpstr>
      <vt:lpstr>Detail Implementation of Flattened B2B Butterfly</vt:lpstr>
      <vt:lpstr>B2B Butterfly == BENES</vt:lpstr>
      <vt:lpstr>Flattened B2B Butterfly V.S. B2B Butterfly </vt:lpstr>
      <vt:lpstr>Flattened V.S. Non-flattened -- Let’s look at numbers</vt:lpstr>
      <vt:lpstr>Why Flattened B2B Butterfly does not help?</vt:lpstr>
      <vt:lpstr>Control for flattened B2B Butterfly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jimmy</dc:creator>
  <cp:lastModifiedBy>jimmy</cp:lastModifiedBy>
  <cp:revision>1480</cp:revision>
  <dcterms:created xsi:type="dcterms:W3CDTF">2021-08-31T17:51:03Z</dcterms:created>
  <dcterms:modified xsi:type="dcterms:W3CDTF">2021-08-31T17:51:03Z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