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9"/>
  </p:handoutMasterIdLst>
  <p:sldIdLst>
    <p:sldId id="256" r:id="rId3"/>
    <p:sldId id="267" r:id="rId4"/>
    <p:sldId id="297" r:id="rId5"/>
    <p:sldId id="257" r:id="rId6"/>
    <p:sldId id="299" r:id="rId7"/>
    <p:sldId id="301" r:id="rId9"/>
    <p:sldId id="302" r:id="rId10"/>
    <p:sldId id="300" r:id="rId11"/>
    <p:sldId id="303" r:id="rId12"/>
    <p:sldId id="305" r:id="rId13"/>
    <p:sldId id="304" r:id="rId14"/>
    <p:sldId id="307" r:id="rId15"/>
    <p:sldId id="308" r:id="rId16"/>
    <p:sldId id="310" r:id="rId17"/>
    <p:sldId id="31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a65c8e-9b9f-46d0-951b-84aec641e889}">
          <p14:sldIdLst>
            <p14:sldId id="256"/>
            <p14:sldId id="267"/>
            <p14:sldId id="297"/>
            <p14:sldId id="257"/>
            <p14:sldId id="299"/>
            <p14:sldId id="301"/>
            <p14:sldId id="302"/>
            <p14:sldId id="300"/>
            <p14:sldId id="303"/>
            <p14:sldId id="305"/>
            <p14:sldId id="304"/>
            <p14:sldId id="307"/>
            <p14:sldId id="308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CCC2D9"/>
    <a:srgbClr val="FF6600"/>
    <a:srgbClr val="B2B2B2"/>
    <a:srgbClr val="202020"/>
    <a:srgbClr val="323232"/>
    <a:srgbClr val="CC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870"/>
        <p:guide pos="40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Lato Black" panose="020F0A02020204030203" charset="0"/>
                <a:cs typeface="Lato Black" panose="020F0A02020204030203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0515600" cy="697865"/>
          </a:xfrm>
        </p:spPr>
        <p:txBody>
          <a:bodyPr anchor="ctr" anchorCtr="false">
            <a:normAutofit/>
          </a:bodyPr>
          <a:lstStyle>
            <a:lvl1pPr>
              <a:defRPr sz="4000" b="0">
                <a:effectLst/>
                <a:latin typeface="Impact" panose="020B0806030902050204" charset="0"/>
                <a:cs typeface="Impact" panose="020B08060309020502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true"/>
        </p:nvCxnSpPr>
        <p:spPr>
          <a:xfrm>
            <a:off x="647700" y="936652"/>
            <a:ext cx="1278890" cy="0"/>
          </a:xfrm>
          <a:prstGeom prst="line">
            <a:avLst/>
          </a:prstGeom>
          <a:ln w="730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synergy.ece.gatech.edu/" TargetMode="Externa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"/>
          <p:cNvSpPr/>
          <p:nvPr/>
        </p:nvSpPr>
        <p:spPr>
          <a:xfrm>
            <a:off x="0" y="5062684"/>
            <a:ext cx="12192000" cy="18308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264920" y="5385435"/>
            <a:ext cx="9662160" cy="1185545"/>
          </a:xfrm>
        </p:spPr>
        <p:txBody>
          <a:bodyPr/>
          <a:p>
            <a:r>
              <a:rPr lang="en-US" altLang="en-US" sz="3200">
                <a:solidFill>
                  <a:srgbClr val="FF6600"/>
                </a:solidFill>
                <a:latin typeface="Courier 10 Pitch" charset="0"/>
                <a:cs typeface="Courier 10 Pitch" charset="0"/>
              </a:rPr>
              <a:t>Jianming TONG, Tushar Krishna</a:t>
            </a:r>
            <a:endParaRPr lang="en-US" altLang="en-US" sz="3200">
              <a:solidFill>
                <a:srgbClr val="FF6600"/>
              </a:solidFill>
              <a:latin typeface="Courier 10 Pitch" charset="0"/>
              <a:cs typeface="Courier 10 Pitch" charset="0"/>
            </a:endParaRPr>
          </a:p>
          <a:p>
            <a:r>
              <a:rPr lang="en-US" altLang="en-US" sz="3200">
                <a:solidFill>
                  <a:srgbClr val="FF6600"/>
                </a:solidFill>
                <a:latin typeface="+mn-lt"/>
                <a:cs typeface="+mn-lt"/>
              </a:rPr>
              <a:t>jianming.tong@gatech.edu, tushar@ece.gatech.edu</a:t>
            </a:r>
            <a:endParaRPr lang="en-US" altLang="en-US" sz="3200">
              <a:solidFill>
                <a:srgbClr val="FF6600"/>
              </a:solidFill>
              <a:latin typeface="+mn-lt"/>
              <a:cs typeface="+mn-lt"/>
            </a:endParaRPr>
          </a:p>
        </p:txBody>
      </p:sp>
      <p:sp>
        <p:nvSpPr>
          <p:cNvPr id="8" name="Title 7"/>
          <p:cNvSpPr>
            <a:spLocks noGrp="true"/>
          </p:cNvSpPr>
          <p:nvPr>
            <p:ph type="ctrTitle"/>
          </p:nvPr>
        </p:nvSpPr>
        <p:spPr>
          <a:xfrm>
            <a:off x="-81280" y="2096135"/>
            <a:ext cx="12188825" cy="1786255"/>
          </a:xfrm>
        </p:spPr>
        <p:txBody>
          <a:bodyPr anchor="ctr">
            <a:noAutofit/>
          </a:bodyPr>
          <a:p>
            <a:r>
              <a:rPr lang="en-US" altLang="en-US" sz="4800" dirty="0">
                <a:sym typeface="+mn-ea"/>
              </a:rPr>
              <a:t>Primitive Switches for Accelerator Network</a:t>
            </a:r>
            <a:br>
              <a:rPr lang="en-US" sz="4800" dirty="0">
                <a:sym typeface="+mn-ea"/>
              </a:rPr>
            </a:br>
            <a:r>
              <a:rPr lang="en-US" altLang="en-US" sz="3800" dirty="0">
                <a:solidFill>
                  <a:srgbClr val="C00000"/>
                </a:solidFill>
                <a:effectLst/>
              </a:rPr>
              <a:t>ECE6115 - Building Blocks for </a:t>
            </a:r>
            <a:r>
              <a:rPr lang="en-US" altLang="en-US" sz="3800" dirty="0">
                <a:solidFill>
                  <a:srgbClr val="CC0000"/>
                </a:solidFill>
                <a:sym typeface="+mn-ea"/>
              </a:rPr>
              <a:t>Accelerator </a:t>
            </a:r>
            <a:r>
              <a:rPr lang="en-US" altLang="en-US" sz="3800" dirty="0">
                <a:solidFill>
                  <a:srgbClr val="C00000"/>
                </a:solidFill>
                <a:effectLst/>
              </a:rPr>
              <a:t>Network</a:t>
            </a:r>
            <a:endParaRPr lang="en-US" altLang="en-US" sz="3800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1353978" y="2001998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9" name="Freeform 5"/>
          <p:cNvSpPr/>
          <p:nvPr/>
        </p:nvSpPr>
        <p:spPr bwMode="auto">
          <a:xfrm rot="10800000">
            <a:off x="231603" y="3374060"/>
            <a:ext cx="508403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4" y="348927"/>
            <a:ext cx="1405107" cy="10971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60726" y="357838"/>
            <a:ext cx="2647950" cy="1087755"/>
            <a:chOff x="2250039" y="545863"/>
            <a:chExt cx="2647950" cy="1087755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7939" y="545863"/>
              <a:ext cx="1719882" cy="7813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250039" y="1326913"/>
              <a:ext cx="2647950" cy="3067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400" dirty="0">
                  <a:hlinkClick r:id="rId3"/>
                </a:rPr>
                <a:t>http://synergy.ece.gatech.edu</a:t>
              </a:r>
              <a:endParaRPr lang="en-US" sz="1400" dirty="0"/>
            </a:p>
          </p:txBody>
        </p:sp>
      </p:grpSp>
      <p:sp>
        <p:nvSpPr>
          <p:cNvPr id="20" name="Freeform 5"/>
          <p:cNvSpPr/>
          <p:nvPr/>
        </p:nvSpPr>
        <p:spPr bwMode="auto">
          <a:xfrm>
            <a:off x="11200308" y="538537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  <p:sp>
        <p:nvSpPr>
          <p:cNvPr id="6" name="Freeform 5"/>
          <p:cNvSpPr/>
          <p:nvPr/>
        </p:nvSpPr>
        <p:spPr bwMode="auto">
          <a:xfrm rot="10800000">
            <a:off x="231953" y="606228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09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Microarchtecture Distribute 2x2 Complex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1128" y="1777305"/>
            <a:ext cx="2065939" cy="1863970"/>
            <a:chOff x="7413625" y="2145127"/>
            <a:chExt cx="1859345" cy="1677573"/>
          </a:xfrm>
        </p:grpSpPr>
        <p:sp>
          <p:nvSpPr>
            <p:cNvPr id="6" name="Oval 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1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4" idx="0"/>
              <a:endCxn id="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54"/>
          <p:cNvSpPr txBox="true"/>
          <p:nvPr/>
        </p:nvSpPr>
        <p:spPr>
          <a:xfrm>
            <a:off x="117174" y="365661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3348" y="175254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8317894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true" flipV="true">
              <a:off x="8078864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true" flipV="true">
              <a:off x="8307993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381584" y="365661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33803" y="175254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06039" y="361661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10913" y="171698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26646" y="358105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43108" y="407918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175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4257833" y="406838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505216" y="5926740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837578" y="4037905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75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936496" y="5926740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53788" y="406267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05971" y="592674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36846" y="593245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805828" y="1716980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9284034" y="358105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Simple</a:t>
            </a:r>
            <a:endParaRPr lang="en-US" altLang="en-US">
              <a:sym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5358765" y="-87439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84111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4284345" y="1137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8434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71240" y="1137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359600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5095875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5539105" y="116459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539105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826000" y="11645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4850765" y="1903730"/>
            <a:ext cx="356235" cy="27495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38619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6829425" y="113792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2942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16320" y="11379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614108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595870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8039100" y="11645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039100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325995" y="11645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7350760" y="19037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62648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55180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3141345" y="345694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0950" y="345694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6919595" y="346900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433945" y="319532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98295" y="144399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116320" y="274066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446786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701675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657600" y="274066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093085" y="3848100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0740390" y="394176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2882" y="363361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4" name="TextBox 154"/>
          <p:cNvSpPr txBox="true"/>
          <p:nvPr/>
        </p:nvSpPr>
        <p:spPr>
          <a:xfrm>
            <a:off x="889969" y="605437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5" name="TextBox 154"/>
          <p:cNvSpPr txBox="true"/>
          <p:nvPr/>
        </p:nvSpPr>
        <p:spPr>
          <a:xfrm>
            <a:off x="3154379" y="605437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6" name="TextBox 154"/>
          <p:cNvSpPr txBox="true"/>
          <p:nvPr/>
        </p:nvSpPr>
        <p:spPr>
          <a:xfrm>
            <a:off x="5654374" y="605437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7" name="TextBox 154"/>
          <p:cNvSpPr txBox="true"/>
          <p:nvPr/>
        </p:nvSpPr>
        <p:spPr>
          <a:xfrm>
            <a:off x="8540131" y="6037865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26318" y="4153475"/>
            <a:ext cx="2065939" cy="1863970"/>
            <a:chOff x="7413625" y="2145127"/>
            <a:chExt cx="1859345" cy="1677573"/>
          </a:xfrm>
        </p:grpSpPr>
        <p:sp>
          <p:nvSpPr>
            <p:cNvPr id="53" name="Oval 5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>
              <a:endCxn id="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3" name="Straight Arrow Connector 62"/>
            <p:cNvCxnSpPr>
              <a:stCxn id="53" idx="4"/>
              <a:endCxn id="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H="true" flipV="true">
            <a:off x="1692275" y="51676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026953" y="4153475"/>
            <a:ext cx="2065939" cy="1863970"/>
            <a:chOff x="7413625" y="2145127"/>
            <a:chExt cx="1859345" cy="1677573"/>
          </a:xfrm>
        </p:grpSpPr>
        <p:sp>
          <p:nvSpPr>
            <p:cNvPr id="72" name="Oval 7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8" name="Straight Arrow Connector 77"/>
            <p:cNvCxnSpPr>
              <a:endCxn id="7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0" name="Straight Arrow Connector 119"/>
            <p:cNvCxnSpPr>
              <a:stCxn id="72" idx="4"/>
              <a:endCxn id="7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/>
          <p:cNvCxnSpPr/>
          <p:nvPr/>
        </p:nvCxnSpPr>
        <p:spPr>
          <a:xfrm flipH="true" flipV="true">
            <a:off x="1692910" y="51676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417093" y="4204275"/>
            <a:ext cx="2065939" cy="1863970"/>
            <a:chOff x="7413625" y="2145127"/>
            <a:chExt cx="1859345" cy="1677573"/>
          </a:xfrm>
        </p:grpSpPr>
        <p:sp>
          <p:nvSpPr>
            <p:cNvPr id="136" name="Oval 13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7" name="Straight Arrow Connector 156"/>
            <p:cNvCxnSpPr>
              <a:endCxn id="1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6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2" name="Straight Arrow Connector 161"/>
            <p:cNvCxnSpPr>
              <a:stCxn id="136" idx="4"/>
              <a:endCxn id="1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Arrow Connector 163"/>
          <p:cNvCxnSpPr/>
          <p:nvPr/>
        </p:nvCxnSpPr>
        <p:spPr>
          <a:xfrm flipH="true" flipV="true">
            <a:off x="4083050" y="52184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417728" y="4204275"/>
            <a:ext cx="2065939" cy="1863970"/>
            <a:chOff x="7413625" y="2145127"/>
            <a:chExt cx="1859345" cy="1677573"/>
          </a:xfrm>
        </p:grpSpPr>
        <p:sp>
          <p:nvSpPr>
            <p:cNvPr id="166" name="Oval 16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9" name="Straight Arrow Connector 168"/>
            <p:cNvCxnSpPr>
              <a:endCxn id="16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7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4" name="Straight Arrow Connector 173"/>
            <p:cNvCxnSpPr>
              <a:stCxn id="166" idx="4"/>
              <a:endCxn id="16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 flipH="true" flipV="true">
            <a:off x="4083685" y="52184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853588" y="4190305"/>
            <a:ext cx="2065939" cy="1863970"/>
            <a:chOff x="7413625" y="2145127"/>
            <a:chExt cx="1859345" cy="1677573"/>
          </a:xfrm>
        </p:grpSpPr>
        <p:sp>
          <p:nvSpPr>
            <p:cNvPr id="185" name="Oval 18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9" name="Straight Arrow Connector 198"/>
            <p:cNvCxnSpPr>
              <a:endCxn id="19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20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>
              <a:stCxn id="185" idx="4"/>
              <a:endCxn id="19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20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H="true" flipV="true">
            <a:off x="6519545" y="520446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854223" y="4190305"/>
            <a:ext cx="2065939" cy="1863970"/>
            <a:chOff x="7413625" y="2145127"/>
            <a:chExt cx="1859345" cy="1677573"/>
          </a:xfrm>
        </p:grpSpPr>
        <p:sp>
          <p:nvSpPr>
            <p:cNvPr id="209" name="Oval 20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2" name="Straight Arrow Connector 211"/>
            <p:cNvCxnSpPr>
              <a:endCxn id="21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1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7" name="Straight Arrow Connector 216"/>
            <p:cNvCxnSpPr>
              <a:stCxn id="209" idx="4"/>
              <a:endCxn id="21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Arrow Connector 280"/>
          <p:cNvCxnSpPr/>
          <p:nvPr/>
        </p:nvCxnSpPr>
        <p:spPr>
          <a:xfrm flipH="true" flipV="true">
            <a:off x="6520180" y="520446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8740933" y="4169985"/>
            <a:ext cx="2065939" cy="1863970"/>
            <a:chOff x="7413625" y="2145127"/>
            <a:chExt cx="1859345" cy="1677573"/>
          </a:xfrm>
        </p:grpSpPr>
        <p:sp>
          <p:nvSpPr>
            <p:cNvPr id="283" name="Oval 28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6" name="Straight Arrow Connector 285"/>
            <p:cNvCxnSpPr>
              <a:endCxn id="28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endCxn id="2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1" name="Straight Arrow Connector 290"/>
            <p:cNvCxnSpPr>
              <a:stCxn id="283" idx="4"/>
              <a:endCxn id="28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/>
          <p:cNvCxnSpPr/>
          <p:nvPr/>
        </p:nvCxnSpPr>
        <p:spPr>
          <a:xfrm flipH="true" flipV="true">
            <a:off x="9406890" y="518414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8751728" y="4169985"/>
            <a:ext cx="2065939" cy="1863970"/>
            <a:chOff x="7413625" y="2145127"/>
            <a:chExt cx="1859345" cy="1677573"/>
          </a:xfrm>
        </p:grpSpPr>
        <p:sp>
          <p:nvSpPr>
            <p:cNvPr id="295" name="Oval 29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H="true" flipV="true">
              <a:off x="8402750" y="2740684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30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9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3" name="Straight Arrow Connector 302"/>
            <p:cNvCxnSpPr>
              <a:stCxn id="295" idx="4"/>
              <a:endCxn id="29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0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Arrow Connector 304"/>
          <p:cNvCxnSpPr/>
          <p:nvPr/>
        </p:nvCxnSpPr>
        <p:spPr>
          <a:xfrm flipH="true" flipV="true">
            <a:off x="9420225" y="518414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438122" y="3942253"/>
            <a:ext cx="302527" cy="30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Topology -- BENES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87577" y="1270874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Rectangle 80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" name="Rectangle 81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35480" y="320802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grpSp>
        <p:nvGrpSpPr>
          <p:cNvPr id="11" name="组合 7"/>
          <p:cNvGrpSpPr/>
          <p:nvPr/>
        </p:nvGrpSpPr>
        <p:grpSpPr>
          <a:xfrm>
            <a:off x="6095187" y="1314054"/>
            <a:ext cx="3590169" cy="1721854"/>
            <a:chOff x="366851" y="1689708"/>
            <a:chExt cx="3879164" cy="1930400"/>
          </a:xfrm>
        </p:grpSpPr>
        <p:sp>
          <p:nvSpPr>
            <p:cNvPr id="1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0"/>
            <p:cNvSpPr>
              <a:spLocks noChangeShapeType="true"/>
            </p:cNvSpPr>
            <p:nvPr/>
          </p:nvSpPr>
          <p:spPr bwMode="auto">
            <a:xfrm flipH="true">
              <a:off x="4071390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0"/>
            <p:cNvSpPr>
              <a:spLocks noChangeShapeType="true"/>
            </p:cNvSpPr>
            <p:nvPr/>
          </p:nvSpPr>
          <p:spPr bwMode="auto">
            <a:xfrm flipH="true">
              <a:off x="4071390" y="22920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95"/>
            <p:cNvSpPr>
              <a:spLocks noChangeShapeType="true"/>
            </p:cNvSpPr>
            <p:nvPr/>
          </p:nvSpPr>
          <p:spPr bwMode="auto">
            <a:xfrm flipH="true">
              <a:off x="4068000" y="2835009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97"/>
            <p:cNvSpPr>
              <a:spLocks noChangeShapeType="true"/>
            </p:cNvSpPr>
            <p:nvPr/>
          </p:nvSpPr>
          <p:spPr bwMode="auto">
            <a:xfrm flipH="true">
              <a:off x="4070489" y="3350350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84" name="Text Box 183"/>
          <p:cNvSpPr txBox="true"/>
          <p:nvPr/>
        </p:nvSpPr>
        <p:spPr>
          <a:xfrm>
            <a:off x="5800090" y="3139123"/>
            <a:ext cx="4119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CASE 1: All choose pass through (PT) 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9685338" y="1313816"/>
            <a:ext cx="24955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0" name="Text Box 189"/>
          <p:cNvSpPr txBox="true"/>
          <p:nvPr/>
        </p:nvSpPr>
        <p:spPr>
          <a:xfrm>
            <a:off x="6092191" y="5609908"/>
            <a:ext cx="3535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CASE 2: All chose Multicast High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91" name="组合 7"/>
          <p:cNvGrpSpPr/>
          <p:nvPr/>
        </p:nvGrpSpPr>
        <p:grpSpPr>
          <a:xfrm>
            <a:off x="6095187" y="3688319"/>
            <a:ext cx="3591677" cy="1723124"/>
            <a:chOff x="366851" y="1688284"/>
            <a:chExt cx="3880793" cy="1931824"/>
          </a:xfrm>
        </p:grpSpPr>
        <p:sp>
          <p:nvSpPr>
            <p:cNvPr id="1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1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0"/>
            <p:cNvSpPr>
              <a:spLocks noChangeShapeType="true"/>
            </p:cNvSpPr>
            <p:nvPr/>
          </p:nvSpPr>
          <p:spPr bwMode="auto">
            <a:xfrm flipH="true">
              <a:off x="4067960" y="180363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3102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5"/>
            <p:cNvSpPr>
              <a:spLocks noChangeShapeType="true"/>
            </p:cNvSpPr>
            <p:nvPr/>
          </p:nvSpPr>
          <p:spPr bwMode="auto">
            <a:xfrm flipH="true">
              <a:off x="4071431" y="282717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7"/>
            <p:cNvSpPr>
              <a:spLocks noChangeShapeType="true"/>
            </p:cNvSpPr>
            <p:nvPr/>
          </p:nvSpPr>
          <p:spPr bwMode="auto">
            <a:xfrm flipH="true">
              <a:off x="4072547" y="333255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6" name="Text Box 275"/>
          <p:cNvSpPr txBox="true"/>
          <p:nvPr/>
        </p:nvSpPr>
        <p:spPr>
          <a:xfrm>
            <a:off x="9682798" y="3705861"/>
            <a:ext cx="25336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1" name="Text Box 280"/>
          <p:cNvSpPr txBox="true"/>
          <p:nvPr/>
        </p:nvSpPr>
        <p:spPr>
          <a:xfrm>
            <a:off x="1430020" y="533908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Non-blocking Permutation</a:t>
            </a:r>
            <a:endParaRPr lang="en-US" altLang="en-US"/>
          </a:p>
          <a:p>
            <a:r>
              <a:rPr lang="en-US" altLang="en-US"/>
              <a:t>2. Group Multicasting [1]</a:t>
            </a:r>
            <a:endParaRPr lang="en-US" altLang="en-US"/>
          </a:p>
        </p:txBody>
      </p:sp>
      <p:sp>
        <p:nvSpPr>
          <p:cNvPr id="283" name="Text Box 282"/>
          <p:cNvSpPr txBox="true"/>
          <p:nvPr/>
        </p:nvSpPr>
        <p:spPr>
          <a:xfrm>
            <a:off x="111125" y="6261100"/>
            <a:ext cx="11970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[1] </a:t>
            </a:r>
            <a:r>
              <a:rPr lang="en-US" sz="1200"/>
              <a:t>Xia, T., Zong, P., Zhao, H., Tong, J., Zhao, W., Zheng, N., &amp; Ren, P. (2020, September). Cocoa: Content-oriented configurable architecture based on highly-adaptive data transmission networks. In Proceedings of the 2020 on Great Lakes Symposium on VLSI (pp. 253-258).</a:t>
            </a:r>
            <a:endParaRPr lang="en-US" sz="1200"/>
          </a:p>
        </p:txBody>
      </p:sp>
      <p:graphicFrame>
        <p:nvGraphicFramePr>
          <p:cNvPr id="284" name="Table 283"/>
          <p:cNvGraphicFramePr/>
          <p:nvPr/>
        </p:nvGraphicFramePr>
        <p:xfrm>
          <a:off x="880745" y="3708400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(N/2)*O(2logN-2)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*O(2logN-1)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-- Butterfly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5719445" y="485552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9247823" y="485552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612505" y="2485390"/>
            <a:ext cx="2552700" cy="2000250"/>
            <a:chOff x="4733" y="5026"/>
            <a:chExt cx="4020" cy="3150"/>
          </a:xfrm>
        </p:grpSpPr>
        <p:sp>
          <p:nvSpPr>
            <p:cNvPr id="6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25" name="Text Box 124"/>
          <p:cNvSpPr txBox="true"/>
          <p:nvPr/>
        </p:nvSpPr>
        <p:spPr>
          <a:xfrm>
            <a:off x="11163618" y="246602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7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5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2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1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6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4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3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0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055235" y="2488565"/>
            <a:ext cx="2552700" cy="2000250"/>
            <a:chOff x="4733" y="5026"/>
            <a:chExt cx="4020" cy="3150"/>
          </a:xfrm>
        </p:grpSpPr>
        <p:sp>
          <p:nvSpPr>
            <p:cNvPr id="12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0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2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4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6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8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0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2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4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6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8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0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2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43" name="Text Box 242"/>
          <p:cNvSpPr txBox="true"/>
          <p:nvPr/>
        </p:nvSpPr>
        <p:spPr>
          <a:xfrm>
            <a:off x="7607618" y="248856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841375" y="1097280"/>
            <a:ext cx="2552700" cy="2000250"/>
            <a:chOff x="4733" y="5026"/>
            <a:chExt cx="4020" cy="3150"/>
          </a:xfrm>
        </p:grpSpPr>
        <p:sp>
          <p:nvSpPr>
            <p:cNvPr id="24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8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0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2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3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6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8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0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2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3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4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5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6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8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9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0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01" name="Text Box 300"/>
          <p:cNvSpPr txBox="true"/>
          <p:nvPr/>
        </p:nvSpPr>
        <p:spPr>
          <a:xfrm>
            <a:off x="3393758" y="109728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2" name="Rectangle 80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3" name="Rectangle 81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4" name="Text Box 303"/>
          <p:cNvSpPr txBox="true"/>
          <p:nvPr/>
        </p:nvSpPr>
        <p:spPr>
          <a:xfrm>
            <a:off x="1505585" y="324485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sp>
        <p:nvSpPr>
          <p:cNvPr id="305" name="Text Box 304"/>
          <p:cNvSpPr txBox="true"/>
          <p:nvPr/>
        </p:nvSpPr>
        <p:spPr>
          <a:xfrm>
            <a:off x="846455" y="565531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blocking Permutation</a:t>
            </a:r>
            <a:endParaRPr lang="en-US" altLang="en-US"/>
          </a:p>
          <a:p>
            <a:r>
              <a:rPr lang="en-US" altLang="en-US"/>
              <a:t>2. Destination Tag routing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335280" y="384746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Butterfly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O(logN)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(N/2)*O(logN)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*O(logN)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Merge/Reduction Tree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828675" y="1770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Rectangle 72"/>
          <p:cNvSpPr>
            <a:spLocks noChangeArrowheads="true"/>
          </p:cNvSpPr>
          <p:nvPr/>
        </p:nvSpPr>
        <p:spPr bwMode="auto">
          <a:xfrm>
            <a:off x="613410" y="3738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" name="Rectangle 73"/>
          <p:cNvSpPr>
            <a:spLocks noChangeArrowheads="true"/>
          </p:cNvSpPr>
          <p:nvPr/>
        </p:nvSpPr>
        <p:spPr bwMode="auto">
          <a:xfrm>
            <a:off x="602615" y="3738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005840" y="3738880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</a:t>
            </a:r>
            <a:r>
              <a:rPr lang="en-US"/>
              <a:t>2x</a:t>
            </a:r>
            <a:r>
              <a:rPr lang="en-US" altLang="en-US"/>
              <a:t>1 -&gt; Merge Tree</a:t>
            </a:r>
            <a:endParaRPr lang="en-US"/>
          </a:p>
        </p:txBody>
      </p:sp>
      <p:sp>
        <p:nvSpPr>
          <p:cNvPr id="8" name="Rectangle 72"/>
          <p:cNvSpPr>
            <a:spLocks noChangeArrowheads="true"/>
          </p:cNvSpPr>
          <p:nvPr/>
        </p:nvSpPr>
        <p:spPr bwMode="auto">
          <a:xfrm>
            <a:off x="607060" y="4246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" name="Rectangle 73"/>
          <p:cNvSpPr>
            <a:spLocks noChangeArrowheads="true"/>
          </p:cNvSpPr>
          <p:nvPr/>
        </p:nvSpPr>
        <p:spPr bwMode="auto">
          <a:xfrm>
            <a:off x="596265" y="4246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999490" y="4246880"/>
            <a:ext cx="375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Reduction </a:t>
            </a:r>
            <a:r>
              <a:rPr lang="en-US"/>
              <a:t>2x</a:t>
            </a:r>
            <a:r>
              <a:rPr lang="en-US" altLang="en-US"/>
              <a:t>1 -&gt; Reduction Tree</a:t>
            </a:r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99660" y="1203960"/>
            <a:ext cx="3097530" cy="2674620"/>
            <a:chOff x="12305" y="5788"/>
            <a:chExt cx="3298" cy="2712"/>
          </a:xfrm>
        </p:grpSpPr>
        <p:sp>
          <p:nvSpPr>
            <p:cNvPr id="13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15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7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9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21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33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5</a:t>
              </a:r>
              <a:endParaRPr lang="en-US" altLang="en-US" sz="1600"/>
            </a:p>
            <a:p>
              <a:r>
                <a:rPr lang="en-US" altLang="en-US" sz="1600"/>
                <a:t>7</a:t>
              </a:r>
              <a:endParaRPr lang="en-US" altLang="en-US" sz="1600"/>
            </a:p>
          </p:txBody>
        </p:sp>
        <p:sp>
          <p:nvSpPr>
            <p:cNvPr id="35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1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2" name="Text Box 41"/>
          <p:cNvSpPr txBox="true"/>
          <p:nvPr/>
        </p:nvSpPr>
        <p:spPr>
          <a:xfrm>
            <a:off x="7997190" y="236537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43" name="Text Box 42"/>
          <p:cNvSpPr txBox="true"/>
          <p:nvPr/>
        </p:nvSpPr>
        <p:spPr>
          <a:xfrm>
            <a:off x="5490845" y="3878580"/>
            <a:ext cx="1350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Merge Tree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97570" y="1195705"/>
            <a:ext cx="3097530" cy="2674620"/>
            <a:chOff x="12305" y="5788"/>
            <a:chExt cx="3298" cy="2712"/>
          </a:xfrm>
        </p:grpSpPr>
        <p:sp>
          <p:nvSpPr>
            <p:cNvPr id="45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46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47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9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1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3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65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9</a:t>
              </a:r>
              <a:endParaRPr lang="en-US" altLang="en-US" sz="1600"/>
            </a:p>
            <a:p>
              <a:r>
                <a:rPr lang="en-US" altLang="en-US" sz="1600"/>
                <a:t>13</a:t>
              </a:r>
              <a:endParaRPr lang="en-US" altLang="en-US" sz="1600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22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73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4" name="Text Box 73"/>
          <p:cNvSpPr txBox="true"/>
          <p:nvPr/>
        </p:nvSpPr>
        <p:spPr>
          <a:xfrm>
            <a:off x="9088755" y="3870325"/>
            <a:ext cx="1736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Reduction Tree</a:t>
            </a:r>
            <a:endParaRPr lang="en-US"/>
          </a:p>
        </p:txBody>
      </p:sp>
      <p:sp>
        <p:nvSpPr>
          <p:cNvPr id="75" name="Text Box 74"/>
          <p:cNvSpPr txBox="true"/>
          <p:nvPr/>
        </p:nvSpPr>
        <p:spPr>
          <a:xfrm>
            <a:off x="11595735" y="2326640"/>
            <a:ext cx="48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29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490220" y="4939665"/>
          <a:ext cx="578358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112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Merge Tree 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O(logN - logM)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Linear Network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" altLang="en-US">
              <a:sym typeface="+mn-ea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172720" y="1866900"/>
            <a:ext cx="5299710" cy="908685"/>
            <a:chOff x="5179" y="3146"/>
            <a:chExt cx="8346" cy="1431"/>
          </a:xfrm>
        </p:grpSpPr>
        <p:grpSp>
          <p:nvGrpSpPr>
            <p:cNvPr id="155" name="Group 154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319520" y="1882775"/>
            <a:ext cx="5299710" cy="908685"/>
            <a:chOff x="5179" y="3146"/>
            <a:chExt cx="8346" cy="1431"/>
          </a:xfrm>
        </p:grpSpPr>
        <p:grpSp>
          <p:nvGrpSpPr>
            <p:cNvPr id="177" name="Group 176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 Box 200"/>
          <p:cNvSpPr txBox="true"/>
          <p:nvPr/>
        </p:nvSpPr>
        <p:spPr>
          <a:xfrm>
            <a:off x="6009640" y="196469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2" name="Text Box 201"/>
          <p:cNvSpPr txBox="true"/>
          <p:nvPr/>
        </p:nvSpPr>
        <p:spPr>
          <a:xfrm>
            <a:off x="7355205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3" name="Text Box 202"/>
          <p:cNvSpPr txBox="true"/>
          <p:nvPr/>
        </p:nvSpPr>
        <p:spPr>
          <a:xfrm>
            <a:off x="825119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4" name="Text Box 203"/>
          <p:cNvSpPr txBox="true"/>
          <p:nvPr/>
        </p:nvSpPr>
        <p:spPr>
          <a:xfrm>
            <a:off x="991108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Linear Network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</a:t>
                      </a: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Distribute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16090" y="4911725"/>
            <a:ext cx="3884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sym typeface="+mn-ea"/>
              </a:rPr>
              <a:t>Only a single input port</a:t>
            </a:r>
            <a:endParaRPr lang="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sym typeface="+mn-ea"/>
              </a:rPr>
              <a:t>Single direction data transmission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Outline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838200" y="2464435"/>
            <a:ext cx="10515600" cy="3385820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Motivations</a:t>
            </a:r>
            <a:endParaRPr lang="en-US" altLang="en-US" sz="3200" dirty="0">
              <a:sym typeface="+mn-ea"/>
            </a:endParaRPr>
          </a:p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Primitive Switches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Operations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Microarchitectures &amp; Functionalities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Examples</a:t>
            </a:r>
            <a:endParaRPr lang="en-US" altLang="en-US" sz="2000" dirty="0">
              <a:sym typeface="+mn-ea"/>
            </a:endParaRPr>
          </a:p>
          <a:p>
            <a:pPr lvl="0"/>
            <a:r>
              <a:rPr lang="en-US" altLang="en-US" sz="3200" dirty="0">
                <a:sym typeface="+mn-ea"/>
              </a:rPr>
              <a:t>Topology</a:t>
            </a:r>
            <a:endParaRPr lang="en-US" altLang="en-US" sz="3200"/>
          </a:p>
        </p:txBody>
      </p:sp>
      <p:sp>
        <p:nvSpPr>
          <p:cNvPr id="10" name="TextBox 248"/>
          <p:cNvSpPr txBox="true"/>
          <p:nvPr/>
        </p:nvSpPr>
        <p:spPr>
          <a:xfrm>
            <a:off x="892810" y="1242060"/>
            <a:ext cx="10665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RTL general microswitches libraries 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for topologies of </a:t>
            </a: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  <a:sym typeface="+mn-ea"/>
              </a:rPr>
              <a:t>various domain-specfic architecture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Motivations</a:t>
            </a:r>
            <a:endParaRPr lang="en-US" altLang="en-US">
              <a:sym typeface="+mn-ea"/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469847" y="1102599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Text Box 6"/>
          <p:cNvSpPr txBox="true"/>
          <p:nvPr/>
        </p:nvSpPr>
        <p:spPr>
          <a:xfrm>
            <a:off x="180086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== In degree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20875" y="284670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BENES Network [1]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</a:t>
            </a:r>
            <a:r>
              <a:rPr lang="en-US" sz="1000"/>
              <a:t>http://homepages.inf.ed.ac.uk/cgi/rni/comp-arch.pl?Networks/benes.html,Networks/benes-f.html,Networks/menu-dyn.html</a:t>
            </a:r>
            <a:endParaRPr lang="en-US" sz="1000"/>
          </a:p>
          <a:p>
            <a:r>
              <a:rPr lang="en-US" altLang="en-US" sz="1000"/>
              <a:t>[2] Kwon, H., Samajdar, A., &amp; Krishna, T. (2018). Maeri: Enabling flexible dataflow mapping over dnn accelerators via reconfigurable interconnects. ACM SIGPLAN Notices, 53(2), 461-475.</a:t>
            </a:r>
            <a:endParaRPr lang="en-US" altLang="en-US" sz="1000"/>
          </a:p>
        </p:txBody>
      </p:sp>
      <p:pic>
        <p:nvPicPr>
          <p:cNvPr id="15" name="Picture 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0" y="1329055"/>
            <a:ext cx="6585585" cy="1285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3769360"/>
            <a:ext cx="5321935" cy="1431290"/>
          </a:xfrm>
          <a:prstGeom prst="rect">
            <a:avLst/>
          </a:prstGeom>
        </p:spPr>
      </p:pic>
      <p:sp>
        <p:nvSpPr>
          <p:cNvPr id="137" name="Text Box 136"/>
          <p:cNvSpPr txBox="true"/>
          <p:nvPr/>
        </p:nvSpPr>
        <p:spPr>
          <a:xfrm>
            <a:off x="757428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&lt; In degree</a:t>
            </a:r>
            <a:endParaRPr lang="en-US" altLang="en-US"/>
          </a:p>
        </p:txBody>
      </p:sp>
      <p:sp>
        <p:nvSpPr>
          <p:cNvPr id="138" name="Text Box 137"/>
          <p:cNvSpPr txBox="true"/>
          <p:nvPr/>
        </p:nvSpPr>
        <p:spPr>
          <a:xfrm>
            <a:off x="1920875" y="5712460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sp>
        <p:nvSpPr>
          <p:cNvPr id="139" name="Text Box 138"/>
          <p:cNvSpPr txBox="true"/>
          <p:nvPr/>
        </p:nvSpPr>
        <p:spPr>
          <a:xfrm>
            <a:off x="7366635" y="282194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Distritbute Network [2]</a:t>
            </a:r>
            <a:endParaRPr lang="en-US" altLang="en-US"/>
          </a:p>
        </p:txBody>
      </p:sp>
      <p:sp>
        <p:nvSpPr>
          <p:cNvPr id="140" name="Text Box 139"/>
          <p:cNvSpPr txBox="true"/>
          <p:nvPr/>
        </p:nvSpPr>
        <p:spPr>
          <a:xfrm>
            <a:off x="1641475" y="534416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Reduction Network[2]</a:t>
            </a:r>
            <a:endParaRPr lang="en-US" altLang="en-US"/>
          </a:p>
        </p:txBody>
      </p:sp>
      <p:sp>
        <p:nvSpPr>
          <p:cNvPr id="487" name="Text Box 486"/>
          <p:cNvSpPr txBox="true"/>
          <p:nvPr/>
        </p:nvSpPr>
        <p:spPr>
          <a:xfrm>
            <a:off x="10816273" y="402717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503" name="Text Box 502"/>
          <p:cNvSpPr txBox="true"/>
          <p:nvPr/>
        </p:nvSpPr>
        <p:spPr>
          <a:xfrm>
            <a:off x="7642225" y="541972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Network [1]</a:t>
            </a:r>
            <a:endParaRPr lang="en-US" altLang="en-US"/>
          </a:p>
        </p:txBody>
      </p:sp>
      <p:sp>
        <p:nvSpPr>
          <p:cNvPr id="504" name="Text Box 503"/>
          <p:cNvSpPr txBox="true"/>
          <p:nvPr/>
        </p:nvSpPr>
        <p:spPr>
          <a:xfrm>
            <a:off x="7366635" y="57880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7813675" y="3675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Operations</a:t>
            </a:r>
            <a:endParaRPr lang="en-US" altLang="en-US">
              <a:sym typeface="+mn-e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4257040" y="-1388110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6863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true">
            <a:off x="911860" y="289496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1186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95180" y="3300095"/>
            <a:ext cx="24123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  <a:sym typeface="+mn-ea"/>
              </a:rPr>
              <a:t>distribute 2x2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4243070" y="-2754630"/>
            <a:ext cx="127000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99485" y="17913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10535" y="207835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3943350" y="15449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62400" y="223964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695180" y="2059305"/>
            <a:ext cx="24117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distribute 1x2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69510" y="180149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79925" y="208851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5412740" y="155448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2740" y="224980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4284980" y="-1016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33850" y="45072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63340" y="42608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3888105" y="49999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62805" y="480123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881235" y="4768215"/>
            <a:ext cx="20167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68600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98725" y="42621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52349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7555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30645" y="1817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1060" y="210439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6873875" y="15709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3875" y="226568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60965" y="1668780"/>
            <a:ext cx="132143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In&lt;Out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8755" y="289496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2352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23390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true">
            <a:off x="2166620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66620" y="36163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53515" y="29216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true">
            <a:off x="1478280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1371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true">
            <a:off x="3456940" y="2894965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5694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3835" y="289496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true">
            <a:off x="276860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2338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true">
            <a:off x="4666615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66615" y="3616325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53510" y="292163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3978275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04485" y="31464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true">
            <a:off x="5847715" y="290004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47715" y="35947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34610" y="290004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true">
            <a:off x="5159375" y="363918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260965" y="291655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In=Out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157460" y="753745"/>
            <a:ext cx="148844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Degree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49535" y="433133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86855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true">
            <a:off x="7030085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30085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16980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6341745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708900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true">
            <a:off x="8152130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152130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39025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true">
            <a:off x="7463790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37930" y="32010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true">
            <a:off x="9281160" y="29546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281160" y="364934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68055" y="29546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true">
            <a:off x="8592820" y="36937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93290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7271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12895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9803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971540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485890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683069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60185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658495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35965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43750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167630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5192395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6646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16200000">
            <a:off x="4295775" y="132207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44645" y="583946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874135" y="559308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true">
            <a:off x="3898900" y="633222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73600" y="613346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779395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509520" y="55943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253428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08350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84149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570980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true">
            <a:off x="659574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37044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44830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78425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true">
            <a:off x="5203190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7725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620885" y="5991860"/>
            <a:ext cx="26009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80650" y="5554980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187575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107180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65825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480175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-Distribute 1x2</a:t>
            </a:r>
            <a:endParaRPr lang="en-US" altLang="en-US">
              <a:sym typeface="+mn-ea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2353945" y="1437005"/>
            <a:ext cx="1270000" cy="45758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96365" y="34537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07415" y="374078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1840230" y="320738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59280" y="390207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66390" y="34639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76805" y="375094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3309620" y="32169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09620" y="39122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27525" y="34798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37940" y="376682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4770755" y="32334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0755" y="39281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116330" y="2815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9575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35935" y="2815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2107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6676477" y="231696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38607" y="260669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39163" y="2554212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42345" y="2915809"/>
            <a:ext cx="4416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rot="5400000">
            <a:off x="8370750" y="396843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72382" y="3902342"/>
            <a:ext cx="457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798" y="4221728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04700" y="2710681"/>
            <a:ext cx="7497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36844" y="4072424"/>
            <a:ext cx="71763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true">
            <a:off x="7331075" y="2532380"/>
            <a:ext cx="0" cy="169481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75671" y="3388510"/>
            <a:ext cx="463492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 rot="5400000">
            <a:off x="8726254" y="4508129"/>
            <a:ext cx="260373" cy="585313"/>
            <a:chOff x="6731499" y="1695044"/>
            <a:chExt cx="233815" cy="525610"/>
          </a:xfrm>
        </p:grpSpPr>
        <p:sp>
          <p:nvSpPr>
            <p:cNvPr id="53" name="Rectangle 52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8856439" y="4387418"/>
            <a:ext cx="5382" cy="2652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 rot="5400000">
            <a:off x="8718297" y="1728324"/>
            <a:ext cx="260373" cy="585313"/>
            <a:chOff x="6731499" y="1695044"/>
            <a:chExt cx="233815" cy="525610"/>
          </a:xfrm>
        </p:grpSpPr>
        <p:sp>
          <p:nvSpPr>
            <p:cNvPr id="124" name="Rectangle 123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6" name="Straight Arrow Connector 125"/>
          <p:cNvCxnSpPr/>
          <p:nvPr/>
        </p:nvCxnSpPr>
        <p:spPr>
          <a:xfrm flipV="true">
            <a:off x="8835461" y="2151166"/>
            <a:ext cx="0" cy="2900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434703" y="2724278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464740" y="371447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54478" y="245458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654478" y="379921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4509" y="311065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59603" y="171230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83"/>
          <p:cNvSpPr txBox="true"/>
          <p:nvPr/>
        </p:nvSpPr>
        <p:spPr>
          <a:xfrm>
            <a:off x="6749416" y="572829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9626" y="1718700"/>
            <a:ext cx="1702909" cy="2051295"/>
            <a:chOff x="6479240" y="2009746"/>
            <a:chExt cx="1532618" cy="1846166"/>
          </a:xfrm>
        </p:grpSpPr>
        <p:sp>
          <p:nvSpPr>
            <p:cNvPr id="135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36" name="Straight Arrow Connector 135"/>
            <p:cNvCxnSpPr>
              <a:stCxn id="135" idx="2"/>
              <a:endCxn id="127" idx="1"/>
            </p:cNvCxnSpPr>
            <p:nvPr/>
          </p:nvCxnSpPr>
          <p:spPr>
            <a:xfrm>
              <a:off x="7010590" y="2591754"/>
              <a:ext cx="974408" cy="372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5" idx="2"/>
              <a:endCxn id="128" idx="1"/>
            </p:cNvCxnSpPr>
            <p:nvPr/>
          </p:nvCxnSpPr>
          <p:spPr>
            <a:xfrm>
              <a:off x="7010590" y="2591754"/>
              <a:ext cx="1001268" cy="12641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92"/>
          <p:cNvSpPr txBox="true"/>
          <p:nvPr/>
        </p:nvSpPr>
        <p:spPr>
          <a:xfrm>
            <a:off x="8271671" y="117128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A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TextBox 92"/>
          <p:cNvSpPr txBox="true"/>
          <p:nvPr/>
        </p:nvSpPr>
        <p:spPr>
          <a:xfrm>
            <a:off x="8242461" y="503970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B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- 2x1</a:t>
            </a:r>
            <a:endParaRPr lang="en-US" altLang="en-US">
              <a:sym typeface="+mn-e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3448050" y="-534670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56890" y="20701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86380" y="18237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2811145" y="25628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85845" y="236410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1640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1765" y="18249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144653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20595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75373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483225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550799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28269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6054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090670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4115435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88950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390015" y="144780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6944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9620" y="144780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476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168265" y="145986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82615" y="118618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8372701" y="92067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9795" y="2256790"/>
            <a:ext cx="1628140" cy="3575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FFFF"/>
                </a:solidFill>
                <a:latin typeface="Trebuchet MS" panose="020B0603020202020204"/>
              </a:rPr>
              <a:t>Control</a:t>
            </a:r>
            <a:endParaRPr lang="en-US" alt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Trapezoid 30"/>
          <p:cNvSpPr/>
          <p:nvPr/>
        </p:nvSpPr>
        <p:spPr>
          <a:xfrm rot="5400000">
            <a:off x="8933378" y="149965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862570" y="146057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862570" y="172599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69328" y="116405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65220" y="148112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31" idx="3"/>
            <a:endCxn id="21" idx="0"/>
          </p:cNvCxnSpPr>
          <p:nvPr/>
        </p:nvCxnSpPr>
        <p:spPr>
          <a:xfrm>
            <a:off x="9324962" y="1895725"/>
            <a:ext cx="8890" cy="3613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0"/>
          </p:cNvCxnSpPr>
          <p:nvPr/>
        </p:nvCxnSpPr>
        <p:spPr>
          <a:xfrm>
            <a:off x="9413081" y="158840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510675" y="131881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7779727" y="31535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589520" y="1010920"/>
            <a:ext cx="2540" cy="282829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448050" y="2453005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292215" y="53625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390015" y="4435475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6944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309620" y="4435475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79476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168265" y="4447540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682615" y="4173855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9053195" y="4018915"/>
            <a:ext cx="840105" cy="19361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102600" y="490735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102600" y="517277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409358" y="46108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405250" y="492790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653111" y="503518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750705" y="476559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8" name="TextBox 133"/>
          <p:cNvSpPr txBox="true"/>
          <p:nvPr/>
        </p:nvSpPr>
        <p:spPr>
          <a:xfrm>
            <a:off x="8020392" y="558878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7588885" y="4185920"/>
            <a:ext cx="0" cy="201993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064510" y="50793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794000" y="483298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true">
            <a:off x="2818765" y="557212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593465" y="5373370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699260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429385" y="483425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145415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228215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76135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490845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true">
            <a:off x="551561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36816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098290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true">
            <a:off x="4123055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897120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9388475" y="4895215"/>
            <a:ext cx="264795" cy="28384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147" name="Text Box 146"/>
          <p:cNvSpPr txBox="true"/>
          <p:nvPr/>
        </p:nvSpPr>
        <p:spPr>
          <a:xfrm>
            <a:off x="3540125" y="2952750"/>
            <a:ext cx="17583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Merge 2x1 </a:t>
            </a:r>
            <a:endParaRPr lang="en-US" altLang="en-US" sz="2400" b="1">
              <a:sym typeface="+mn-ea"/>
            </a:endParaRPr>
          </a:p>
        </p:txBody>
      </p:sp>
      <p:sp>
        <p:nvSpPr>
          <p:cNvPr id="148" name="Text Box 147"/>
          <p:cNvSpPr txBox="true"/>
          <p:nvPr/>
        </p:nvSpPr>
        <p:spPr>
          <a:xfrm>
            <a:off x="3286125" y="5988685"/>
            <a:ext cx="2350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Reduction 2x1 </a:t>
            </a:r>
            <a:endParaRPr lang="en-US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77015" cy="697865"/>
          </a:xfrm>
        </p:spPr>
        <p:txBody>
          <a:bodyPr>
            <a:normAutofit/>
          </a:bodyPr>
          <a:p>
            <a:r>
              <a:rPr lang="en-US" altLang="en-US"/>
              <a:t>Example: Router building leveraging microswitches[1]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01075" y="6365875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20" name="Rectangle 319"/>
          <p:cNvSpPr/>
          <p:nvPr/>
        </p:nvSpPr>
        <p:spPr>
          <a:xfrm>
            <a:off x="915401" y="116524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11514" y="14036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12091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159247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1633566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134420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153867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166447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189645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187931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273658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271945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356823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35510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440836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439123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08253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22602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293103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1087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37581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393596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46066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478446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24034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220897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259231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6685" y="2634035"/>
            <a:ext cx="116840" cy="933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2353958"/>
            <a:ext cx="123143" cy="989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2538508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33275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13313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3516470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3558194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3268200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3462667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4265568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0711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445444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4495532"/>
            <a:ext cx="116205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3747" y="4206173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7468" y="4400639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143231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121267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163809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123" y="1346423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123" y="1664517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156833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242194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220230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262771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123" y="2335417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123" y="2653511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2557965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335630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13666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356208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3270417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3588510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3492329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423676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01712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444254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4150238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4468332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437278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13836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237329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330766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418811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138254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237217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330653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418699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08100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486136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528678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4995115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5313208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5217027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03235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05666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486219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524553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5287261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499726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519173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49780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1345975"/>
            <a:ext cx="2172335" cy="9982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1345976"/>
            <a:ext cx="2159635" cy="1922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1771393"/>
            <a:ext cx="2145665" cy="24345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1771394"/>
            <a:ext cx="2118995" cy="32258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1344370"/>
            <a:ext cx="2159635" cy="991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2335605"/>
            <a:ext cx="2159635" cy="9328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2761022"/>
            <a:ext cx="2145665" cy="14452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2761023"/>
            <a:ext cx="2118995" cy="22364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1344014"/>
            <a:ext cx="2188210" cy="1925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2344139"/>
            <a:ext cx="2200910" cy="9258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3695387"/>
            <a:ext cx="2181225" cy="8940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3695387"/>
            <a:ext cx="2153920" cy="16852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4575844"/>
            <a:ext cx="2153920" cy="8051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3651919"/>
            <a:ext cx="2194560" cy="9239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1727901"/>
            <a:ext cx="2194560" cy="24225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2727390"/>
            <a:ext cx="2207260" cy="1423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1727592"/>
            <a:ext cx="2205355" cy="32670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2727082"/>
            <a:ext cx="2218055" cy="226758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3651609"/>
            <a:ext cx="2205355" cy="17684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4589505"/>
            <a:ext cx="2192020" cy="8305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120913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325703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120371" y="569381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15006" y="60557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560955" y="5643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Distribute 1x2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2560955" y="600646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2x1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Microswtiches. Hyoukjun Kwon, </a:t>
            </a:r>
            <a:r>
              <a:rPr lang="en-US" sz="1000" dirty="0">
                <a:sym typeface="+mn-ea"/>
              </a:rPr>
              <a:t>Michael </a:t>
            </a:r>
            <a:r>
              <a:rPr lang="en-US" sz="1000" dirty="0" err="1">
                <a:sym typeface="+mn-ea"/>
              </a:rPr>
              <a:t>Pellauer</a:t>
            </a:r>
            <a:r>
              <a:rPr lang="en-US" altLang="en-US" sz="1000" dirty="0" err="1">
                <a:sym typeface="+mn-ea"/>
              </a:rPr>
              <a:t>, Tushar Krishna</a:t>
            </a:r>
            <a:endParaRPr lang="en-US" altLang="en-US" sz="1000" dirty="0" err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true"/>
      <p:bldP spid="55" grpId="0" bldLvl="0" animBg="true"/>
      <p:bldP spid="56" grpId="0" bldLvl="0" animBg="true"/>
      <p:bldP spid="178" grpId="0" bldLvl="0" animBg="true"/>
      <p:bldP spid="179" grpId="0" bldLvl="0" animBg="true"/>
      <p:bldP spid="180" grpId="0" bldLvl="0" animBg="true"/>
      <p:bldP spid="194" grpId="0" bldLvl="0" animBg="true"/>
      <p:bldP spid="195" grpId="0" bldLvl="0" animBg="true"/>
      <p:bldP spid="196" grpId="0" bldLvl="0" animBg="true"/>
      <p:bldP spid="200" grpId="0" bldLvl="0" animBg="true"/>
      <p:bldP spid="201" grpId="0" bldLvl="0" animBg="true"/>
      <p:bldP spid="202" grpId="0" bldLvl="0" animBg="true"/>
      <p:bldP spid="206" grpId="0" bldLvl="0" animBg="true"/>
      <p:bldP spid="207" grpId="0" bldLvl="0" animBg="true"/>
      <p:bldP spid="208" grpId="0" bldLvl="0" animBg="true"/>
      <p:bldP spid="217" grpId="0" bldLvl="0" animBg="true"/>
      <p:bldP spid="218" grpId="0" bldLvl="0" animBg="true"/>
      <p:bldP spid="219" grpId="0" bldLvl="0" animBg="true"/>
      <p:bldP spid="220" grpId="0" bldLvl="0" animBg="true"/>
      <p:bldP spid="223" grpId="0" bldLvl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Distribute 2x2 -- Complex/Simple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3882390" y="179641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36474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2807970" y="38087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0797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094865" y="38087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211963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619500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4062730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062730" y="45300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349625" y="38354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3374390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90982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5353050" y="38087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35305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639945" y="38087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466471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6119495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6562725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562725" y="45300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849620" y="38354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5874385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645025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36474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21920" y="411480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2993390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5540375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575175" y="5459095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94890" y="5459095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669395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Complex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161540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99618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166393" y="3780095"/>
            <a:ext cx="3956357" cy="1863970"/>
            <a:chOff x="7413625" y="2145127"/>
            <a:chExt cx="3560721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7" idx="0"/>
              <a:endCxn id="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0702072" y="2737677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701887" y="312603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</p:grpSp>
      <p:sp>
        <p:nvSpPr>
          <p:cNvPr id="155" name="TextBox 154"/>
          <p:cNvSpPr txBox="true"/>
          <p:nvPr/>
        </p:nvSpPr>
        <p:spPr>
          <a:xfrm>
            <a:off x="3619500" y="5643880"/>
            <a:ext cx="348932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Distribute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2x2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Complex 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5851525" y="474059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In_data(high)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5185728" y="530415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sym typeface="+mn-ea"/>
              </a:rPr>
              <a:t>In_data(low)</a:t>
            </a:r>
            <a:endParaRPr lang="en-US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5227955" y="374427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3241993" y="431006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o_data(low)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8128000" y="4400868"/>
            <a:ext cx="1579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Distribute 1x2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8267065" y="483203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364740" y="3642995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3"/>
          <p:cNvSpPr txBox="true"/>
          <p:nvPr/>
        </p:nvSpPr>
        <p:spPr>
          <a:xfrm>
            <a:off x="7411427" y="548845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3669</Words>
  <Application>WPS Presentation</Application>
  <PresentationFormat>宽屏</PresentationFormat>
  <Paragraphs>929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Lato Black</vt:lpstr>
      <vt:lpstr>Impact</vt:lpstr>
      <vt:lpstr>Courier 10 Pitch</vt:lpstr>
      <vt:lpstr>Trebuchet MS</vt:lpstr>
      <vt:lpstr>MS PGothic</vt:lpstr>
      <vt:lpstr>Droid Sans Fallback</vt:lpstr>
      <vt:lpstr>微软雅黑</vt:lpstr>
      <vt:lpstr>宋体</vt:lpstr>
      <vt:lpstr>Arial Unicode MS</vt:lpstr>
      <vt:lpstr>Arial Black</vt:lpstr>
      <vt:lpstr>Times New Roman</vt:lpstr>
      <vt:lpstr>Office Theme</vt:lpstr>
      <vt:lpstr>Primitive Switches for Accelerator Network ECE6115 - Building Blocks for Accelerator Network</vt:lpstr>
      <vt:lpstr>Outline</vt:lpstr>
      <vt:lpstr>Motivations</vt:lpstr>
      <vt:lpstr>Primitive Switches Operations</vt:lpstr>
      <vt:lpstr>Primitive Switches Micro-architecture -Distribute 1x2</vt:lpstr>
      <vt:lpstr>Primitive Switches Micro-architecture - 2x1</vt:lpstr>
      <vt:lpstr>Example: Router building leveraging microswitches[1]</vt:lpstr>
      <vt:lpstr>Primitive Switches Distribute 2x2 -- Complex/Simple</vt:lpstr>
      <vt:lpstr>Microarchitecture Distribute 2x2 Complex</vt:lpstr>
      <vt:lpstr>Microarchtecture Distribute 2x2 Complex</vt:lpstr>
      <vt:lpstr>Microarchitecture Distribute 2x2 Simple</vt:lpstr>
      <vt:lpstr>Topology -- BENES</vt:lpstr>
      <vt:lpstr>Topology -- Butterfly </vt:lpstr>
      <vt:lpstr>Topology Merge/Reduction Tree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</dc:creator>
  <cp:lastModifiedBy>jimmy</cp:lastModifiedBy>
  <cp:revision>1052</cp:revision>
  <dcterms:created xsi:type="dcterms:W3CDTF">2021-03-26T12:52:25Z</dcterms:created>
  <dcterms:modified xsi:type="dcterms:W3CDTF">2021-03-26T12:52:25Z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