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0" r:id="rId3"/>
  </p:sldMasterIdLst>
  <p:notesMasterIdLst>
    <p:notesMasterId r:id="rId6"/>
  </p:notesMasterIdLst>
  <p:sldIdLst>
    <p:sldId id="256" r:id="rId4"/>
    <p:sldId id="1020" r:id="rId5"/>
    <p:sldId id="1030" r:id="rId7"/>
    <p:sldId id="879" r:id="rId8"/>
    <p:sldId id="880" r:id="rId9"/>
    <p:sldId id="881" r:id="rId10"/>
    <p:sldId id="1061" r:id="rId11"/>
    <p:sldId id="882" r:id="rId12"/>
    <p:sldId id="994" r:id="rId13"/>
    <p:sldId id="1022" r:id="rId14"/>
    <p:sldId id="1015" r:id="rId15"/>
    <p:sldId id="1089" r:id="rId16"/>
    <p:sldId id="1091" r:id="rId17"/>
    <p:sldId id="1088" r:id="rId18"/>
    <p:sldId id="1115" r:id="rId19"/>
    <p:sldId id="1114" r:id="rId20"/>
    <p:sldId id="1116" r:id="rId21"/>
    <p:sldId id="1216" r:id="rId22"/>
    <p:sldId id="1118" r:id="rId23"/>
    <p:sldId id="1119" r:id="rId24"/>
    <p:sldId id="1142" r:id="rId25"/>
    <p:sldId id="1165" r:id="rId26"/>
    <p:sldId id="1187" r:id="rId27"/>
    <p:sldId id="1189" r:id="rId28"/>
    <p:sldId id="1191" r:id="rId29"/>
    <p:sldId id="1190" r:id="rId30"/>
    <p:sldId id="1275" r:id="rId31"/>
    <p:sldId id="1214" r:id="rId32"/>
    <p:sldId id="1247" r:id="rId33"/>
    <p:sldId id="1248" r:id="rId34"/>
    <p:sldId id="1251" r:id="rId35"/>
    <p:sldId id="1274" r:id="rId36"/>
    <p:sldId id="1249" r:id="rId37"/>
    <p:sldId id="1276" r:id="rId38"/>
    <p:sldId id="1273" r:id="rId39"/>
    <p:sldId id="1305" r:id="rId40"/>
    <p:sldId id="1218" r:id="rId41"/>
    <p:sldId id="1217" r:id="rId42"/>
    <p:sldId id="978" r:id="rId43"/>
    <p:sldId id="1019" r:id="rId44"/>
    <p:sldId id="886" r:id="rId45"/>
    <p:sldId id="921" r:id="rId46"/>
    <p:sldId id="950" r:id="rId47"/>
    <p:sldId id="951" r:id="rId48"/>
    <p:sldId id="952" r:id="rId49"/>
    <p:sldId id="953" r:id="rId50"/>
    <p:sldId id="962" r:id="rId51"/>
    <p:sldId id="892" r:id="rId52"/>
    <p:sldId id="998" r:id="rId53"/>
    <p:sldId id="893" r:id="rId54"/>
    <p:sldId id="999" r:id="rId55"/>
    <p:sldId id="1025" r:id="rId56"/>
    <p:sldId id="956" r:id="rId57"/>
    <p:sldId id="1008" r:id="rId58"/>
    <p:sldId id="960" r:id="rId59"/>
    <p:sldId id="974" r:id="rId60"/>
    <p:sldId id="984" r:id="rId6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æ·±è²æ ·å¼ 1 - å¼ºè°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ä¸­åº¦æ ·å¼ 2 - å¼ºè°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5964"/>
  </p:normalViewPr>
  <p:slideViewPr>
    <p:cSldViewPr snapToGrid="0" snapToObjects="1">
      <p:cViewPr varScale="1">
        <p:scale>
          <a:sx n="116" d="100"/>
          <a:sy n="116" d="100"/>
        </p:scale>
        <p:origin x="4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4" Type="http://schemas.openxmlformats.org/officeDocument/2006/relationships/tableStyles" Target="tableStyles.xml"/><Relationship Id="rId63" Type="http://schemas.openxmlformats.org/officeDocument/2006/relationships/viewProps" Target="viewProps.xml"/><Relationship Id="rId62" Type="http://schemas.openxmlformats.org/officeDocument/2006/relationships/presProps" Target="presProps.xml"/><Relationship Id="rId61" Type="http://schemas.openxmlformats.org/officeDocument/2006/relationships/slide" Target="slides/slide57.xml"/><Relationship Id="rId60" Type="http://schemas.openxmlformats.org/officeDocument/2006/relationships/slide" Target="slides/slide56.xml"/><Relationship Id="rId6" Type="http://schemas.openxmlformats.org/officeDocument/2006/relationships/notesMaster" Target="notesMasters/notesMaster1.xml"/><Relationship Id="rId59" Type="http://schemas.openxmlformats.org/officeDocument/2006/relationships/slide" Target="slides/slide55.xml"/><Relationship Id="rId58" Type="http://schemas.openxmlformats.org/officeDocument/2006/relationships/slide" Target="slides/slide54.xml"/><Relationship Id="rId57" Type="http://schemas.openxmlformats.org/officeDocument/2006/relationships/slide" Target="slides/slide53.xml"/><Relationship Id="rId56" Type="http://schemas.openxmlformats.org/officeDocument/2006/relationships/slide" Target="slides/slide52.xml"/><Relationship Id="rId55" Type="http://schemas.openxmlformats.org/officeDocument/2006/relationships/slide" Target="slides/slide51.xml"/><Relationship Id="rId54" Type="http://schemas.openxmlformats.org/officeDocument/2006/relationships/slide" Target="slides/slide50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" Type="http://schemas.openxmlformats.org/officeDocument/2006/relationships/slide" Target="slides/slide2.xml"/><Relationship Id="rId49" Type="http://schemas.openxmlformats.org/officeDocument/2006/relationships/slide" Target="slides/slide4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1023" units="cm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2.84167" units="1/cm"/>
        </inkml:channelProperties>
      </inkml:inkSource>
      <inkml:timestamp xml:id="ts0" timeString="2019-10-11T04:46:47"/>
    </inkml:context>
    <inkml:brush xml:id="br0">
      <inkml:brushProperty name="width" value="0.08571" units="cm"/>
      <inkml:brushProperty name="height" value="0.08571" units="cm"/>
      <inkml:brushProperty name="color" value="#000000"/>
    </inkml:brush>
  </inkml:definitions>
  <inkml:trace contextRef="#ctx0" brushRef="#br0">6 11 8072,'5'-2'540,"-1"1"-450,-3 1-90,-1 0 180,2 0-90,-5-3-90,2 2 0,-2-2 0,1 3 180,2 0 539,-1 0-719,-1 0 0,0 0 0,0 0 0,1 0 450,0 0-540,1 3 90,1-2-383,0 2 1,1-5 0,0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1023" units="cm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2.84167" units="1/cm"/>
        </inkml:channelProperties>
      </inkml:inkSource>
      <inkml:timestamp xml:id="ts0" timeString="2019-10-11T04:46:47"/>
    </inkml:context>
    <inkml:brush xml:id="br0">
      <inkml:brushProperty name="width" value="0.04286" units="cm"/>
      <inkml:brushProperty name="height" value="0.04286" units="cm"/>
      <inkml:brushProperty name="color" value="#000000"/>
    </inkml:brush>
  </inkml:definitions>
  <inkml:trace contextRef="#ctx0" brushRef="#br0">11 36 8792,'0'-2'90,"1"1"90,0 1 90,2 0 0,-1 0-1,1 0-89,1 0-90,3 0-180,-5 0 270,3 0-90,-3 0-180,-2-2-90,1 2 270,-1-2-90,-1 2 0,1 0 0,-4 0 0,4 0-539,-6 0 449,3 0 0,-4 0 90,5 0-90,-4-3 180,5 2 359,-5-2-269,5 3 450,0 0-630,4 0 270,-1 0-90,3 0-90,-3 0 89,3 0-89,-4 0 0,3-1 0,-2 0-180,2 0 180,-1 1 0,3 0 0,-4 0-90,3 0 0,-5 0-809,2 0 809,-6 0-180,4 0 90,-5 0-90,3 0 90,-2 0 0,-1-2 0,3 2 180,-3-2 90,5 2 90,-2-1-270,2 0 360,3 0-360,-2 1 269,7 0-89,-5 0-180,5 1 0,-6 0 90,3 0 0,-4-1-989,0 0 629,-4 0 270,2 0-90,-4 0 0,5 0-90,-3 0 90,1 0 0,0 0 90,-1 0 90,-1 0 0,2-1 0,-1 0-180,3 0 270,0-1 0,-2 2-180,2-2 180,-2 2 270,2 0-361,3 0 181,-2 2-90,4-2-90,-3 3-90,0-2 180,3 3-90,-5-3-180,3 2 0,-3-3-360,0 0 360,-1 0-179,1 0 89,-4 0-90,4 0 180,-3 0-180,1-1 180,-2 0 90,2 0-90,1 1 360,-1-2-270,2 2 0,-3-3 0,2 2 180,0-2-180,1 3 450,0-2-270,1 2 89,0 2-179,0-2 90,1 2-90,-2-1-90,3 0 90,-2 0-180,0-1 180,1 2 0,-2-2-90,2 2-630,-2-2 361,-2 0 89,2 0 0,-3 0 90,1 0 0,0 0 90,0 0-90,1 0 180,0 0-90,0 0 0,-1-2 90,2 2-90,-3-2-90,2 1 180,0-1-90,1 0 0,0 0 0,0 2 180,0-2 0,0 2-180,0-1 0,1 2 899,4 4-809,-2-2-180,3 2 270,-5-4-360,2 0 180,-3 0-180,2-1-809,-2 0 989,-3 0-90,2 0 0,-2-1 90,1 0-180,-1-2 90,0 3 90,0-3-180,0-1 180,1 2 90,-2-1-180,1 1 90,3 2 90,-2-2 810,2 2-900,3 0 90,-2 2 179,4-2-179,-3 3 0,1-1 180,2 2-180,-1-2 0,0 1-360,-1-3 360,-3 2-180,3-2 0,-2 1 90,0 0-180,-1 0-449,0-1 629,-1-1-90,0 0-720,-5-4 720,3 5 0,-2-5 270,1 5-180,3-2 90,-2 2 270,3 0-360,0 0 180,0-2 180,4 2-180,-2 0-91,4 0 1,-1 7-90,-2-6 90,1 4-270,-4-4 180,0 0-179,0 0 179,-1-1 0,-1 2 0,-2-2 0,1 3 0,1-2 0,-1 0 0,2-1-180,0 0 180,-1 0 90,2 0 0,-2 0-90,1 0 0,0 0-180,0 0 90,-1 0 270,2 2-180,-2-2 0,2 2 90,0-2-90,0 1 0,0 0 0,0 0 0,0 1 0,0-2-90,0 2 90,0-1 0,0 0 809,0 0-899,2-1 90,-2 0 0,2 2 90,-2-2-450,0 2 180,-2-1 91,2 0 89,-2 0 449,2-1-449,0 2 0,0-2 180,0 2-180,2-2 90,-2 0-90,2 0 0,-2 1 90,0 0-90,1 0-90,0-1-360,0 0 360,-4 0 270,2 0-180,-2 0 0,3 0 180,0 0-180,0 2 0,0-2-270,0 2 180,0 0 90,0-2 180,0 2-180,0-1 0,0-1-3688,0 2 2699,2-4 989,-2 2 0,2-3 0,-2 1 0</inkml:trace>
  <inkml:trace contextRef="#ctx0" brushRef="#br0">14 40 6183,'-2'1'180,"1"0"-90,1 0 1349,0-1-1439,1 0 180,0 0-90,0 0 0,1 0 0,-2 0 180,3 2-180,-2-2 90,0 2-270,-1-2 0,2 0 0,-2 0 0,2 0 90,-5 0 0,2 0-90,-2 0 90,3 0 0,-2 0 0,2 0 0,-2 0 180,1 0-90,0 1 0,0 0-90,1 0 90,0-1 270,-2 0-270,2 0-90,-2 0 90,2 2 0,0-2 0,0 2-180,0-1 180,0 0-90,0 0 0,0 1 0,0-2 449,0 2-449,2-2 90,-2 0 360,2 0-450,-1 2 270,0-2-270,0 2 90,-1-2-90,2 0 0,-2 1 90,2-1-90,-2 2 90,1-2-270,0 0 270,0 0 0,-1-2 0,0 2 0,0-1-90,-1 1-90,0 0 0,0 0 0,-1 0 90,2 0 0,-2 0-90,2 1 90,-1-1-90,0 2 90,0-2 629,1 0-629,0 2 0,0-2 90,0 2 0,1-2-90,0 0 90,2 0-90,-3 0-90,2 0-90,-1 0 180,0 0-449,0 0 359,1 0 90,-2 0-2249,2 0 2249,-1 0 0,0 0 0,0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1023" units="cm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2.84167" units="1/cm"/>
        </inkml:channelProperties>
      </inkml:inkSource>
      <inkml:timestamp xml:id="ts0" timeString="2019-10-11T04:46:47"/>
    </inkml:context>
    <inkml:brush xml:id="br0">
      <inkml:brushProperty name="width" value="0.08571" units="cm"/>
      <inkml:brushProperty name="height" value="0.08571" units="cm"/>
      <inkml:brushProperty name="color" value="#000000"/>
    </inkml:brush>
    <inkml:brush xml:id="br1">
      <inkml:brushProperty name="width" value="0.04286" units="cm"/>
      <inkml:brushProperty name="height" value="0.04286" units="cm"/>
      <inkml:brushProperty name="color" value="#000000"/>
    </inkml:brush>
  </inkml:definitions>
  <inkml:trace contextRef="#ctx0" brushRef="#br0">48 35 6453,'3'3'-180,"-2"0"180,1-3 0,4 3 90,-5-3-90,7 3 90,-8-3-90,3 3 0,-3-3 90,3 5-90,-3-4-90,8 7 180,-6-7-90,3 5-90,-3-6 90,2 0 0,2 0 0,0 0 0,-3 2 0,2-1 0,-4 1-180,4-2 180,-2 0 0,3 0 0,0-2 0,0-1 0</inkml:trace>
  <inkml:trace contextRef="#ctx0" brushRef="#br0">0 77 6004,'0'-3'90,"0"1"-90,0-1 89,0 2 1,0-1-90,0-1 0,0 2 90,0-1 0,3 2 0,3 0-90,0 0 0,0 0 0,-3 0 90,2 0-90,-1 0 90,7 0-90,-7 0 0,7 0 0,-7 0-90,7 0 180,-7 0-180,6 2 90,-9-1-90,7 2 90,-7-3 90,2 0-90,-3-3 0,0 2 90,0-1-90,-3 2 0,2 0-90,-4 0 180,4 0-180,-4 0 90,4 0 0,-4 0 0,5 0 0,-6 0 0,6 0 90,-8 0-90,4 0 0,-5 0 0,6-3 0,0 2 0,1-1 0,1 2 0,-2 0 0,1-3 0,1 3 0,-1-3 90,7 3-90,-4 0 0,7 0 0,-5 0 0,3 0 0,-3 0 0,3 0 0,-3-3 0,3 3 0,0-3 0,8 0 0,-9 0 0,11 0 0,-12 0 0,4 3 0,-5 0-90,3 0 90,-6 0 0,3 0 0,-8 0 0,1 0 0,-2 0 90,-2 0-90,4 0 0,-2 0 0,1 0 0,-6 3 0,3 0 0,-9 0 0,11 0 0,-3-3 0,3 0 0,1 0 0,-1 0 0,0 0 0,2 0 90,2 3-90,2-3 0,0 3 0,2-3 0,2 0-90,-1-3 180,2 3-180,-4-3 180,7 3-90,-4 0 0,4 0 0,-5 0 0,3 3 0,-3-3 0,0 3 0,0-3 90,-3 0-90,-5 0 0,3 0 0,-6 0 0,5 0 0,0 0 0,-2 0 0,4 0-90,-4 0 90,2 0 90,-6 0 0,5 0-90,-4 0 0,7-3 0,-1 0-90,2 0 0,0 0 0,0 3 90,2 0 90,-1 0-180,2 0 90,-1 0 90,2 0-90,12-3 0,-7 0 0,12-3 0,-13 0 0,5 1 0,-6 1 90,1-1-90,-4 4 90,1-1-180,-4 2-180,1 0 270,-4 2 90,-2-1-90,1 2-90,-2-1 180,-1 2-90,-1-1 0,-4 2 0,7-4 0,-6 1 0,8 1 0,-8-2 0,9 1 0,-10 1 0,10-3 0,-7 3 0,7-3 0,-1 0 0,7 0 0,-4 0 0,4 0 90,-2 0-90,-2 0 0,7 3 0,-7-3-90,7 3 90,-8-3 0,6 0 0,-6 0-180,3 0 180,-8 3 0,3-3 0,-6 3 0,5-3 0,0 0 90,-7 0 0,8 0 0,-9 0-90,10 0 0,-4 0 0,4 0 0,-4 0 0,4 0 0,-4 0 0,5 0 0,-3 0 0,8 0 0,-3 0 0,5 0 0,-6 0 0,4 0 0,-1 0 0,2 0 0,-3 0 0,2 0-270,14 5 270,-6-4 0,14 7 0,-12-7 0,3 2 0</inkml:trace>
  <inkml:trace contextRef="#ctx0" brushRef="#br0">0 43 6543,'0'-3'-719,"0"0"989,0 3-270,0-3 0,0 3 269,0-3-269,3 3 0,-3 0 90,6 0 0,-6 0-90,6 0 180,2 0-180,-1 0 90,10 0 0,-10 0-180,9-2 90,-11 1 0,11-2-90,-14 3 90,11 0 0,-12 0 0,7 0 0,-5 0 0,3 0 0,-3 0 0,3 0 0,-6 0 180,3 0-90,-8 0-180,3 0 180,-3 0-180,3 0 90,-2 0 0,-7 3 0,7-2 0,-10 4 0,11-5 0,-6 3 0,3-3 0,3 0 0,0 0 0,0 0 0,3 0-360,-3 0 450,8 0-180,-1 0 90,5 0-90,2 0 90,-1 0 0,4 0 0,1 3 0,0 0 0</inkml:trace>
  <inkml:trace contextRef="#ctx0" brushRef="#br1">34 47 5914,'-1'2'0,"0"-1"90,0-1 2248,1 0-2248,3 0 0,-3 0 0,4 0-90,-4 0 90,1 0 0,0 0 0,0 0-90,1 0 90,0 0 90,1 0-90,-1 0-90,0 0 90,-1 0-90,0 0-450,0 0 450,-4 2 0,2-2-90,-2 2 90,2-2 0,0 0 0,-2 1-90,3 0 180,-2 2 0,2-3-90,-1 2 90,0-2 809,0 0-809,4 0 90,-2 0-90,2 0-90,-2 0 180,1 0-90,0 0 0,0 0 0,-1 0 90,0 0-90,2 0 0,-3 0-540,3 0 450,-2 2-360,0-2-180,-1 2 451,0-1 89,0-1-180,-1 2 90,0-2 0,0 0 0,-4 2 0,4 0 180,-5 0-90,5-1 90,0-1-90,-1 0-90,2-1 180,-2 0-90,2 0 449,0 1-179,2 0 90,-2 0-90,3 0 90,-1 0-360,2 0 0,-1 0 180,1 0-180,-2 0-90,1 1-90,-3 0 0,2 0 0,-2 1-180,0-2 90,-2 2-89,2-1-181,-3 0 270,-1 0 0,0-1 180,-1 0 0,3 0-90,1 0 810,-1 0-90,2 0 809,-2 0-1259,5 0 0,-2 0 90,4 0-90,-5 0 90,5 0-1,-3 0-358,2 0 269,-3 0-270,1 0 90,-2 0-1080,2 0 990,-5 0-89,2 0 179,-4 0-90,5 0 0,-5 2 90,4-2 90,-2 2 180,2-2-90,0 0 1349,0 0-1169,4 0-90,-2 0-180,3 0 90,-3 0 0,2 0 0,-3 0 89,3 0-89,-2 0 0,2 0 0,-3 0 0,2 0 90,-1 1-270,0 0 0,0 0-629,-1-1 539,-1 0 180,0 0-450,0 0 270,-1 0-450,-1 0 541,0 0-271,-1 0 450,3 0-90,-2 0 180,3-1 179,-3 0-179,2-2 270,0 3-270,1-3 270,1 2-360,1 0 539,3 1-539,-2 0-90,3 0 180,-5 0-270,3 0 0,-3 0-719,0 0 629,-1-2 0,0 2 90,0-2 0,-1 2-899,-4-3 899,2 2 90,-5-4 90,7 3 89,-3-1-179,3 1 180,0-1-180,1 2 450,0-2-450,0 1 450,0 0-90,1 1-91,0 1 1,2 0 180,0 0-360,1 1 0,0 0 90,-3 0-90,1-1-360,-2 0-1259,2 0 1259,-5 0 180,2 0-90,-4 0 90,5 0 90,-3-1-90,1 0 0,0-2 180,-1 3 0,2-2-90,0 2 270,1-1-90,0 0 90,0-2-270,0 3 270,1-2-1,1 2-179,0 0 360,1 0-360,-1 0 90,2 0-180,-2 0-180,-1 0-1529,-1 0 1529,-3 0-90,2 0 180,-3 0 0,3 0-89,-2 0 538,1-3-449,0 2 270,1-3-270,1 2 90,0 0 540,0-1-540,0 2 270,0 0 449,1 1-719,1 0 180,0 1 90,3 1-90,-4 0-90,2 0-180,-3-1 180,0 0-1529,0 0 1439,-2-1-90,2 0-90,-2 0 0,1-1 90,-1-1 0,0 0 0,-1 0 270,1 1-180,0 0 90,0 0 180,2 1-180,2 0 180,-2 0-180,3 0 180,-1 1-1,2 0 361,4 0-540,-5 1 0,7-2-180,-10 2 180,3-2 0,-3 0-990,0 0 900,0-2 0,0 2-269,-1-2-181,-1 2 450,-2 0-900,-1 0 810,1 0 90,-2 0-90,3 0 180,-1 0 0,2 0 90,0 0-90,0 0 0,2 0 90,0-1-90,0 0 0,0 0 90,2 1 0,-2 0-90,3 0-90,-2 0 629,3 0-539,-1 0 90,0 0-270,0 1 90,-2 0-90,0 0 90,1-1 0,-2 0-899,2 0 719,-4-1 0,0 0 90,0 0 0,1 1-90,-1 0 0,0 0 90,0 0 90,1 0-90,1-2 90,0 2 180,0-2 0,-2 2-180,2 0 810,-2 0-720,5 0 0,-2 0 0,2 0-90,-1 0 89,-2 0-178,3 0 89,-2 0-1080,0 0 900,-4 0 90,2 0 0,-2 0 0,2 0 0,-1 0 1,-2 0 89,2 0 89,1 0-89,-1 0 0,2-1 180,-2 0-270,2-2 90,0 1 0,-1 0 0,0 1 900,0 1-900,4 1 270,-2-1-90,2 4 89,-2-4-269,0 2 180,2-2 0,-1 1-180,1 1 180,-1 0-270,1 0 90,-2-1-90,0 0-629,-1 0 539,-1-1 0,0 0 90,0 0 0,-1 0 0,2 0 270,-2 0-180,1 0 90,0 2-90,0-2 90,1 2-90,1-2-180,0 0 90,2-2 90,4 2 0,-3-2 0,4 2 0</inkml:trace>
  <inkml:trace contextRef="#ctx0" brushRef="#br1">38 61 7533,'0'2'629,"0"0"-449,0-2-180,1 0 180,0 0 0,0 0-180,1 0 90,-2 0-90,3 0 90,-2 0 0,0 0-270,-1 1 270,0 1-270,-1 2 0,0-2-180,-3-1 360,3-1 0,-4 0-90,5 0 720,-3 2-450,2-2-180,0 2 809,1-2-719,0 1-90,0 0 0,0 0 90,1-1 0,0 0-90,2 0 0,-3 0-449,2 0 449,-2 2-90,0-2 90,0 2 180,-2-1 179,2 0-359,-2 2 90,2-3 450,0 2-540,2-2 90,-2 0-180,2 0 180,-1 0 0,0 0-90,0 0 90,1 0 0,-2 0 90,2 0-540,-2-2 180,0 2 0,0-2-270,0 1 180,0 0 270,1-5 0,1 3 0,2-3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1023" units="cm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2.84167" units="1/cm"/>
        </inkml:channelProperties>
      </inkml:inkSource>
      <inkml:timestamp xml:id="ts0" timeString="2019-10-11T04:46:47"/>
    </inkml:context>
    <inkml:brush xml:id="br0">
      <inkml:brushProperty name="width" value="0.04286" units="cm"/>
      <inkml:brushProperty name="height" value="0.04286" units="cm"/>
      <inkml:brushProperty name="color" value="#000000"/>
    </inkml:brush>
  </inkml:definitions>
  <inkml:trace contextRef="#ctx0" brushRef="#br0">7 50 7533,'0'2'270,"0"0"-91,2-1 1,0 0 360,3 2-450,-1-3 0,5 2 90,-4-2-360,3 0 180,-4 0-90,1 0 90,-3 0 90,3 0 0,-5 0-270,2 0 0,-5-2 180,1 2-360,-4-2 180,3 2-89,-1-1-1,-2-1 360,1 0 0,-4-1 89,6 2 181,-5 0-180,7 1 360,-2 0-540,3 0 90,0 0 0,2 0 270,0 0-270,1 1 179,2 0-269,-1 0 540,9 2-540,-7-2 270,7 4-270,-9-5-180,1 2 180,-3-2 0,-1 1-90,-1 0-360,0 0 270,-1-1 1,0 0 179,-2 0-360,1 0 90,-1 0-270,-7-1 270,5 0-179,-8-2 718,10 3-179,-5-2 270,7 2-90,-2 0-90,3 0 360,0 0-271,2 0-89,0 0-90,1 0 0,1 0 180,-1 0 180,10 5-360,-7-4 90,10 7-270,-12-6 360,5 3-540,-7-3 90,1 0-360,-3-2 270,-3 0 0,1 0 91,-3-2-1,1 2-360,-4-3 360,3 2 180,-5-2 0,6 3 0,-2-3 90,3 2 90,-3-2-180,5 3 270,-3-2 0,3 2 629,0 0-719,4 2 90,-1-2-180,3 3 90,-1-2 179,-1 2-269,1-3-180,-1 3 1,1-2 268,-1 2-448,-1-3 179,2 2 180,-2 0 0,-1 0-900,1-1 720,-4 1-180,1-2 90,-3 0-449,-3-2 359,3 1-90,-7-3 270,6 0 90,-7 1 90,10 1-270,-4 0 540,4 2 90,0 0-180,0 0 179,2 0-449,3 0 360,0 0-90,2 0-90,-2 2-90,1-2 449,5 5-359,-3-4-450,3 4-89,-7-5-1,0 1 0,-2-1 90,-2 0 90,0 0 0,0 0 1,-1 0-361,-2 0 360,1 0 360,-3 0-90,5 0 180,-1-1-180,3 1 269,-3-4-359,2 4 360,0-2-270,1 2 360,1 0-360,1 0 270,5 2-360,-3 0 629,6 2-539,-6-1 90,4-1-90,-5 0-450,0-2 90,-3 0-269,0 0 539,-2 0-360,0 0 180,0 0-180,-1 0 360,1 0-1079,-9-4 989,6 4 360,-5-4-270,8 4 360,1 0-91,0 0 271,0 0-360,4 0 0,-1 0 0,3 0 180,0 0-91,-1 0 91,8 2-270,-7-2-360,3 2 90,-7-2-899,-1 0 899,-3 0-90,1 0 90,-3 0 90,1-2-89,1 2 89,-1-3 0,1 3 90,-1-4 0,1 4-90,-1-3 0,1 2 719,-1-3-449,2 3 270,-1-4-360,3 3 180,0-1-180,2 1 449,6 2-449,-3 0 90,6 5 0,-4-3-90,2 3 0,0-1-270,-4-1 270,-1-1-360,-1 0-539,-2-2 629,-5-2 0,2 2 90,-5-3-90,4 2 180,-3-2-270,-7-6 180,6 3 270,-8-5-90,13 9 270,-3-1-270,5 2 180,-2 0-270,2 1 539,5 0-449,-3 0 180,7 1-180,-2 3 0,0 0 630,7 4-810,-8-5 270,7 3-540,-10-6-270,3 3 450,-5-2-449,0-1 359,-7-4 270,3 0-540,-10-2 360,8 2 0,-5-1 180,5 1-179,-2-1 448,0 1 91,3-1-360,1 3 180,3 0-90,0 2 450,3 0-450,1 0 719,9 5-719,-6-2-90,8 4-90,-11-4 90,7 2 0,-8-2 0,5 1 0,-7-3-540,0 0 361,-1-1-451,-4-3 540,1 2 0,-4-3 0,4 3-270,-10-8 270,7 5 0,-7-5 180,9 7 0,-1-3 0,3 4 450,-1-2-450,3 3 450,3 0-540,-1 0 269,6 1-179,-2 1 270,6 4-360,-6-2 270,7 2-270,-8-3 90,6 1-270,-8-3-270,3 2 270,-5-3 90,0 2 1,-1-2-631,-3-2 630,1 0-360,-6-1 360,2-1 0,-4-1 0,5 3 270,-3-3 0,8 5 0,-5-4 0,5 4-90,-2-2 360,2 2-180,3 0-181,0 0-89,2 0 270,0 2-180,-1-2-180,9 5 90,-10-2-90,8 0 90,-10-1-180,2-1 180,-3 0-359,2 0 179,-5-1 0,0-1 180,-2 0-270,2 0 180,-1-1-180,-5-1 180,3-1 0,-3 0 0,5 2 270,-3-1 0,3 3-90,-4-5-90,4 3 0,-3 0 0,5-1 90,-3 2-90,5 0 180,-2 1-180,2 0 270,3 0-270,-2 1 629,7 3-359,-4-2-90,5 5-180,-4-7 90,2 5-270,-5-5 90,2 4-90,-4-4-89,0 1 179,-2-1-90,2 0 0,-4 0 90,1 0-90,-1 0-90,-7-3 180,6 3 180,-4-5 0,6 4-90,1 0 180,0 1-180,1-2 0,1 2 810,0-2-721,1 2-89,1 0 180,0 2 0,3-2-180,-4 3 0,6-1 0,-5 0-90,2 0-90,-4-2-179,0 0 179,-1 0 180,0 0-90,0 0 90,-1 0-540,0 0 450,0 0 90,1 0-270,-1 0-1619,2 0 1440,-2 0 449,2-2 0,0 2 0,0-2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1023" units="cm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2.84167" units="1/cm"/>
        </inkml:channelProperties>
      </inkml:inkSource>
      <inkml:timestamp xml:id="ts0" timeString="2019-10-11T04:46:47"/>
    </inkml:context>
    <inkml:brush xml:id="br0">
      <inkml:brushProperty name="width" value="0.04286" units="cm"/>
      <inkml:brushProperty name="height" value="0.04286" units="cm"/>
      <inkml:brushProperty name="color" value="#000000"/>
    </inkml:brush>
  </inkml:definitions>
  <inkml:trace contextRef="#ctx0" brushRef="#br0">15 43 7533,'0'2'-1350,"0"-1"1081,0 1 538,0-2 1,0 2-180,-2 0-90,2-2 0,-2 2 180,2-2-180,0 1 180,0 0 90,0 2-90,0-3 1439,0 2-1529,2-2 0,-2 0-180,3 0 180,-2-2 0,2 2 0,-1-2-180,0 2 90,2-1-90,0 0 90,0-2-180,1 3 180,-5-2 0,2 2 0,-2 0 0,0 2 0,0 0-90,0 1 90,0 1-180,-3 1 90,2-3 90,-4 3-90,5-5 90,-5 5-90,4-4 270,-3 2 0,3-2 180,-2 0-270,3 0 270,-2-1-91,2 0 91,3-1-180,1-1-270,0 0 180,1-1-270,0 1 270,-1 0 0,1-1 0,-1 2-630,-2 0 630,-1 1-270,1 0-89,-2 0 179,0 1-90,0 1-90,-2 2 270,2-2-90,-3 1-180,1-1 360,-2 0-90,1-1 0,-2 1 0,1-2 90,-1 2 0,1-1 90,2 0-180,1 0 360,-1-1-360,2 0 359,-2 0 271,5 0-540,1 0 0,3 0-90,2-1 90,-3 0 0,-1 0-270,-2 1-630,-1-2 810,0 2-90,0-2 0,-2 2-359,-2 2 359,0-2-270,-3 3 270,1-2 0,-1 2 0,1-3-270,-2 3 270,1-2-90,0 0 720,2-1-90,3 2-360,-2-2 270,1 2-360,0-2 449,0 0-359,1-2 180,0 2 0,0-2-180,1 2 0,0-1 90,3-1-180,-1 0-360,2-1 450,-3 2-270,-1 0-360,-1 1 271,0 1 269,0 0-360,-1 2 270,-1-1 0,-2 0-90,-2 1 90,3-3 180,-5 2-180,7-2 360,-2 0-90,2 0 629,0 2-719,0-2 450,1 1-180,1-1-180,1 0-180,2-1 269,-1-1-448,4-3 179,-4 3-180,4-5 90,-4 6 0,0-2 0,0 2-270,-2 0 270,0 0-90,-1-1 180,0 2-539,0-2 89,-3 2 270,1 0-90,-3 0 270,1-1 90,-2-1 90,3 0 0,-2-1-90,5 2 449,-1-2-359,0 3 810,3-5-541,5 0-988,2-3 809,3 1-270,-6 3-180,1 3 0,-7 1 180,1 0-270,-1 1-90,0 1 270,-1 0-90,-1 0 90,-2-2-269,-2 2 359,1-2-90,0 1 180,1-1 539,1 0-629,0 0 180,1 0 0,2-1 630,0-1-810,0 0 629,3-1-539,0 2-180,0 0 270,0 1-90,4 0-270,-4 0-270,5 0 360,-8 0-989,2 0 809,-5 0 0,2 0 180,-4 0-89,3 0 89,-1 0 90,-4 0-180,4 0 629,-3-2-449,4 2 540,0-3-540,1 2 270,1-2 270,0 1 89,4 0-539,-1 1 90,4 1-270,-2 0 180,0 0-90,-1 0-270,1 1 90,-3 0-269,0 2 269,-1-3-270,-2 3 270,1-2-270,-5 0 360,2-1 90,-2 0 90,2-1-90,-1-1-90,1 0 1,-1-1 358,2 1 1,1-2-180,1 2 360,0-1-270,0 3 270,3-2-271,-2 2 91,6 0-270,-4 0 90,4 2-270,-4-2 90,-1 2 0,0-2-359,-2 0 179,0 1 180,-2 0-180,2 0-180,-6-1 270,5 0 180,-6 0-179,7 0 448,-3 0-359,1-1 360,-3-1-270,2 0 180,0-1 90,3 2 270,0-2-540,0 3 270,0-2 89,3 2-269,3 0 0,-2 2 0,2-2 0,-4 2-630,2-1 450,-2 0-89,-1 0 269,-1 1-1080,-3-2 720,2 2 180,-3-2 0,2 0-179,-5-2 179,4 0 0,-1 0-90,2 1 809,2-1-539,-2 2 180,1-3 0,0 2 360,1 0-450,2 1-1,0 0 1,3 0 90,0 3-360,0-2 180,1 3-270,-4-3-899,0 2 989,-1-3-270,-1 2-427,0-2 0,0-3 0,0-1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1023" units="cm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2.84167" units="1/cm"/>
        </inkml:channelProperties>
      </inkml:inkSource>
      <inkml:timestamp xml:id="ts0" timeString="2019-10-11T04:46:47"/>
    </inkml:context>
    <inkml:brush xml:id="br0">
      <inkml:brushProperty name="width" value="0.04286" units="cm"/>
      <inkml:brushProperty name="height" value="0.04286" units="cm"/>
      <inkml:brushProperty name="color" value="#000000"/>
    </inkml:brush>
  </inkml:definitions>
  <inkml:trace contextRef="#ctx0" brushRef="#br0">39 67 6993,'0'2'360,"0"0"-270,0-2-90,0 1 90,0 0 359,0 0-359,0 1 180,0-2 0,0 2-90,1-2 90,0 0 359,5 0-539,-3 0 360,5 0-540,-6 0 450,5 0-540,-5 0 180,3 0-90,-1 0 270,-1-2-180,1 2 90,-2-3-270,1 2 270,-3 0-180,3 1 90,-2 0 0,0 0-180,-1 1-180,-1 0 181,-1 0-1,0-1-180,-4 0 270,3 0-450,-7 0 450,7 0 90,-6 0 180,6-1 0,-2 0 0,3-2 270,1 1-360,1 0 0,-2-1-90,2 3 90,0-2 179,2 2-89,0 0 540,4 0-450,2 0-450,-1 0 270,0 0-270,-5 0 0,-1 0-540,-1 0 540,-3 0-179,2 0 89,-3 0 0,2 0 0,-2 0-90,-4 0 180,3 0 270,-3 0-90,4 0 720,2 0-630,1 0 1079,1 0-899,1-1 0,0 0-90,2 0 90,-1-1-90,2 2 449,8-2-449,-6 2-90,6 0-180,-9 0-180,-1 0 270,0 0-90,1 0-359,-3 0-541,2 0 810,-5 0-269,2 0 179,-4 0-270,2 2 180,-1-2-629,-8 2 1259,7-2-270,-6 0 629,9 0-269,-3 0-270,4 0 809,0-2-449,1 2 450,3-3-630,-1 2-91,4 0 451,2 1-450,-4 0 0,8 0-90,-8 0-90,3 0-90,-4 0-450,-1 0 270,0 0-359,-2 0 179,-3 0 270,0 0 0,-2 0-629,-1 0 179,1 0-180,-5 0 720,6 0 450,-2 0-180,2-2 180,2 2-180,0-2 1079,4 1-1079,-2 0 630,5-2-451,-2 3 451,6-2-630,-4 2 0,6 0-180,-6 0 0,3 0-90,-6 0 0,1 0-270,-3 0-450,0 0 451,-1 0-271,-1 0 360,-2 0-539,-2-2 539,0 2 0,-3-3 270,4 3 90,-2-5-90,3 3 809,1-2-179,1 2 0,2 1-91,0 0 1,2 0 90,1 1-91,2 0-359,1 0 270,2 0-990,-3 0 540,1 0-359,-4 0 269,0 0-900,-2 0 810,-3 0-269,-1 0 269,-2 0-360,1 0 90,2 0-269,-4 0 1078,3 0-359,-1 0 450,3 0 1619,2 0-1799,3 0 0,0 0-90,0 0 0,0 0-91,-1 0-178,2 0 268,-2 0 1,1 0 0,-3 0-450,3 0 270,-2 0-2158,0 0 1978,-4 0 0,2 0-270,-3 0 180,2 0 0,-2 0-179,1 0 359,-1 0-90,2 0-90,-1 0 540,1 0 180,-2-3-361,2 2-89,1-2 450,1 1-180,0 2 270,0-3-360,0 2 629,3 0-539,-1 1 360,4 0-450,-3 0-180,1 0 0,-2 0-450,1 0 360,-3 0-90,2 1-720,-6 0 271,4 0 269,-5-1-360,2 0 541,0 0 269,-2 0 89,3 0 1,-1 0 0,1 0 180,0-1-270,2 0 719,0-2-629,0 3 720,3-2-540,0 2 179,4 0-359,-5 2-270,3-2 270,-5 2-809,2-2-1620,-2 0 1979,-4 0 90,4 0-180,-5 0 180,5 0 1,-5 0 268,4 0 91,-2 0 0,1 0-90,2 0 1799,-2 0-1619,5 0 90,-2 0-270,4 1 270,-3 0-181,0 2-718,1 0 449,-3 0-360,2 1 270,-2-3-629,-2 2 539,1-1-540,-5 2 540,2-3 180,-1 3-89,2-4 718,-1 1-539,2-1 0,1 0 540,1 0-180,1 2-90,0-2-181,2 2 271,-1-2 450,3 2-630,-1-2-270,1 3 180,-3-2 0,-1 0 0,1-1-360,-2 0-1439,2 0 1439,-5 0-90,2 0 90,-4 0-90,5 0 181,-3 0-181,1 2 450,0-2-180,-1 3 360,2-2 449,0 0 810,1-1-1439,3 2 0,-2-2 0,3 2 0,-3-1 360,4 1-630,-5 0 90,3 0-90,-3-2-719,0 0 539,-1 0 180,1 0-90,-4 0 90,2-2-359,-1 2 359,-1-2 0,2 1 90,-1 0 0,1 0 180,0-1 90,-1 2 0,3-2-1,-2 2 541,1 0-630,0 0 270,3 2-90,-1-2 89,3 3-89,-2-1 90,3 2-450,-2-1 0,0-1 0,-2 0 90,0-2-1169,0 0 1169,-4 0-360,2 0 90,-3 0-90,2 0 360,0 0-179,-4-3 358,4 2-89,-2-2 90,2 1-180,2 2 0,-2-2 270,2 1-180,0 0 720,0 0-810,0 4 0,0-2 90,0 2 0,0-3-630,0 0 450,0 1 90,0 0 0,2 0 0,-2-1 0,2 0 0,-2 2 0,0-2 540,0 2-720,-2-2 180,2 0 0,-2 0-360,1 0 270,0 0-270,-2 0 360,3 0 540,-2 0-540,2 1 180,0 0 0,0 0-90,3 1 269,-2-2-89,4 3 0,-5-2-270,3 2 540,2-1-540,-2 0-90,3-1 180,-5-1-990,-1 0 720,-1-1 90,0 1-179,-1-2 89,-1-1 90,0 2 180,-1-2-90,3 1-180,-3 0 180,3 0-180,-2-1 0,-1 3 270,4-2-90,-3 2 0,3 0 90,-2 0-90,2 0 1079,-2 0-1079,5 2 360,0 0-90,2 0 90,-2 1-180,1-1 179,4 3-179,-5-3-1079,3 1 719,-6-3-360,0-1 450,0 1-539,-1-4 539,-1 4-720,-5-3 630,4 1 180,-3 0 0,4-1 0,-1 2 90,1 0 720,2 1-630,2 0 89,1 0 1,-1 0 270,4 1-450,-3 0 90,2 0 360,2 3-630,-5-4 180,3 3-270,0-1 270,-4-2-270,2 2 180,-1-2 0,-2 0-990,2 0 900,-1 0 0,0 0-2248,0 0 1978,-1-2 90,0 2-1079,0-2 1349,0 1 0,0 0 0,0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1023" units="cm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2.84167" units="1/cm"/>
        </inkml:channelProperties>
      </inkml:inkSource>
      <inkml:timestamp xml:id="ts0" timeString="2019-10-11T04:46:47"/>
    </inkml:context>
    <inkml:brush xml:id="br0">
      <inkml:brushProperty name="width" value="0.04286" units="cm"/>
      <inkml:brushProperty name="height" value="0.04286" units="cm"/>
      <inkml:brushProperty name="color" value="#000000"/>
    </inkml:brush>
  </inkml:definitions>
  <inkml:trace contextRef="#ctx0" brushRef="#br0">1 75 8792,'2'0'360,"-1"-2"-180,1 2-90,-2-2 0,3 2 359,-1 0-269,2-1 540,4-1-810,-3 0 270,5 0-270,-8 2 0,3 0 180,-3 0-270,1 0 90,-1 2-180,0-2-449,-2 2 539,-2-2 90,2 0-180,-3 0 0,2 1-90,-5 0 270,5 0-270,-9-1 181,9 0 268,-5 0-178,4 0 448,-2 0-89,2 0-90,-1 0 180,3 0-360,-2-1 450,2 0-270,0 0 719,3-1-629,0 2 270,5-2-451,-3 2 1,3 0 90,-4 0-450,1 2 450,-3-2-90,-1 2-2248,-1-2 1978,-3 0-90,2 0 0,-3 0-90,2-2 270,-2 2-90,-4-5 180,5 4 540,-5-3-450,6 2 270,0-2-360,0 2 629,2 0-269,0 2 450,5 0-540,-4 0 359,9 0-629,-7 0 270,5 0-360,-6 0 360,3 0-630,-5 0-449,2 0 539,-2-1 180,0 1-450,-2-2 90,0 0 91,-1 2-541,-6-3 810,6 2-90,-6 0 90,8-1 540,-4 2-360,5-2 540,-3 1-181,2 0 631,0 0-810,4 1-1,-2 0-89,3 0-90,-2 0 90,0 0 90,5 0-360,-6 0-180,5 0 180,-5 0-1619,0 0 1619,-4 0-179,2 0 89,-4 0-180,4 0 270,-1 0-90,-2 0 360,4-2-90,-2 2-90,2-2-90,-1 2 630,0-1-271,0 0 721,1 0-720,1 1-90,0 0-1,2 0-89,-3 0-180,4 0 180,-2 0 0,-1 0-449,3 0 269,-4 0-1529,2 0 1439,-6 0 90,4 0 0,-5 0 0,5 0-90,-5 0 90,4 0-90,-2 0 90,3 0 0,-2 0 630,2-2-180,-2 2 719,2-2-809,2 2 270,0 0-450,0 0 89,1 0-89,-3 0-270,4 0 270,-4 0-1259,1 0 539,1 0 361,-2 0-781,2 0 1,-2 0-1</inkml:trace>
  <inkml:trace contextRef="#ctx0" brushRef="#br0">43 8 7533,'0'2'180,"0"-1"-1,0-1-358,-1 0 179,0 0-270,-2 0 180,3 0 90,-2 0 90,2-1 0,0 0-90,-1 0 90,0 1 90,0 0-180,-1 0 89,2 0 1,-2 0 0,0 0-180,2 0 180,-3 0-90,1 0 0,0-2 90,0 2 810,2-2-810,2 2 90,-2 2-90,4-2 0,-4 2 0,3-2 89,-3 0-89,4 0 0,-4 0 0,3 0-90,-2 0-90,0 0 180,1 0-180,-2 0 90,3 0 0,-2 0-629,0 0 539,-4 0 0,2 0 0,-2 0 0,2 0 180,0 0-180,-4 0 90,5 0 0,-5-2-90,5 2 90,-4-2-90,4 1 270,-3 0-180,2 0-90,0 1 1259,1 0-1079,3 0 90,-2 0 0,4 1-90,-5 0 0,1 0 90,1-1-360,-2 0 90,4 0-360,-4 0-2338,2 0 2428,-2-1 360,0 0 0,0 0 0,0 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1023" units="cm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2.84167" units="1/cm"/>
        </inkml:channelProperties>
      </inkml:inkSource>
      <inkml:timestamp xml:id="ts0" timeString="2019-10-11T04:46:47"/>
    </inkml:context>
    <inkml:brush xml:id="br0">
      <inkml:brushProperty name="width" value="0.04286" units="cm"/>
      <inkml:brushProperty name="height" value="0.04286" units="cm"/>
      <inkml:brushProperty name="color" value="#000000"/>
    </inkml:brush>
  </inkml:definitions>
  <inkml:trace contextRef="#ctx0" brushRef="#br0">15 64 6723,'0'2'90,"0"-1"1169,0-1-1439,0 2 180,0-2-89,0 2 178,-2-2 1,2 1-180,-2 0 90,2 0 990,0-1-900,0 2-90,0-2 90,0 2 180,2-2-180,-2 0 0,2 0 1259,4-2-1529,-4 2 90,6-2 270,-8 2-540,3-1 270,-2 0 90,0 0-1079,-1 1 989,-1 1 90,0 0-180,-2 0-180,1-1 90,-1 0-90,-3 0 270,4 0 180,-3 0 0,5 0 360,-3 0-90,3 0 1259,-2 0-1529,5 0 0,-2 0 180,4 0 0,-3 2-91,1-2-89,-1 2-90,1-2 180,-2 0 0,2 1-360,-3 0-179,3 0 359,-2-1-450,0 0 270,-1 2-1079,-1-2 1169,0 2-270,-2-2 90,3 0-629,-5 1 1258,4 0-269,-2 0 360,2-1 180,0 0-450,0-1-1,1 0 1,1 0 720,3-1-630,0 2-90,1-2 89,-3 2 91,4 2-180,-5-2-450,4 2 270,-5-2-1619,0 0 1619,-2 0-180,0-2 90,0 2-809,-1-2 629,1 1 0,-1 0 90,-1-2 0,2 3 810,-4-3-630,5 1 540,-4 0-360,5 0 629,0 2-629,2 0 899,1 0-989,1 0 90,1 0-90,-1 0 360,1 0-630,-3 0 90,1 0 0,-3 0-809,0 0 629,-1 0-270,-1 0 270,0 0 0,-1 0-269,1 0-451,-7-3 810,5 2 540,-4-3-180,6 3 90,-3-3-180,4 3 360,-2-4-180,3 5 1349,6-2-1260,-3 2 1,6 0-180,-7 2 90,5 0-270,-5 0-90,6 1 180,-8-3-900,2 2 181,-2-2 269,-2 0 180,0 0-1079,-4-3 1079,1 0 90,-1 0-90,4-1 360,-5 3-90,6-3 90,-4 2-90,5 0 1439,2 1-1259,-2 1-90,4-2 899,2 2-1079,-1 0 90,2 0-90,-4 0-270,-1 2 180,0-2-270,-1 1-989,-1-1 1169,-3 0-90,2 0 1,-3 0 89,0-1 90,0 1 270,-1-5-1,3 4-179,-1-4 90,3 5 1260,1-2-1170,0 2 89,4 0-89,-5 0-90,6 0-90,-5 0 0,6 0 90,-5 0-360,0 0-899,-1 0 809,-4 0 180,2 0-90,-3 0-89,2 0 89,-2-1 0,-2-3 360,3 2 0,-2-3-90,5 5 1079,-2-3-899,2 2 540,0 0-540,2 1 179,3 0-269,-1 0 180,3 0-180,-5 1-90,4 0-180,-5 2 90,2-3-90,-3 2-1079,0-2 989,-1 0 180,0 0-179,-2 0-91,1 0 180,0 0 450,-3 0-180,5 0 90,-3 0-1,3 0 181,-2-2-360,2 0 180,-2 0 0,2 1 180,2-1-270,-2 2 180,5-2-180,-5 2 89,7 2-269,-6 0 180,2 0 0,-3-1-449,0-1 179,0 2-900,-2-2 900,2 2-89,-3-2-1,1 0 0,-4-2 90,4 2 630,-3-2-360,5 2 629,0 0-449,2 0 0,2 2-90,-2 0 360,5 6-451,-3-5 91,2 5-90,-4-8-449,-1 5 269,0-4 0,0 2-270,-1-1-809,-3-2 1079,2 2-90,-3-2 90,2 0-360,-3 0 360,2 0 360,-1 0-180,3 0 1169,0 0-1169,2 1 90,0-1 0,0 4 0,1-2-90,0 0-90,1 4 90,-1-5-450,0 4-360,-4-5 630,2 0-269,-3 0 179,2 0-270,-4 0 540,5 0-180,-5-2 0,5 2 630,-2-2-91,2 2-179,2 0-90,-2 2 90,3-2-90,-2 2 90,2-1 0,0 3-181,0 0-178,0-1-91,-3 0-180,0-2 180,0 0-899,-5-1 989,4 0 0,-5-1 0,5 0 360,-4 0-91,5 1-179,-4 0 270,3 0-270,1 0 270,-2 0 810,7 0-991,-2 1-89,2 0 180,-2 0-270,-3 1 0,2-2-899,-4 2 809,2-2 0,-3 0 0,1 0-719,-3-2 809,2 0 450,-2 0-90,5 1-270,-2 1 1349,2 0-1259,4 0-90,-4 0 90,3 0 0,-1 1-90,0 0 0,0 0 90,0-1-180,-1 3 90,1-2 0,0 2 180,0-1-180,-2-2 0,0 2-360,-2-2 180,2 0 0,-3 0-90,1-2 180,0 2 90,-2-2 90,4 2-180,-2 0 270,1 0-90,1-1 0,-2 0-2609,2 0 2070,2 1 179,-2 0 270,1 0 0,1 0 0,0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1023" units="cm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2.84167" units="1/cm"/>
        </inkml:channelProperties>
      </inkml:inkSource>
      <inkml:timestamp xml:id="ts0" timeString="2019-10-11T04:46:47"/>
    </inkml:context>
    <inkml:brush xml:id="br0">
      <inkml:brushProperty name="width" value="0.04286" units="cm"/>
      <inkml:brushProperty name="height" value="0.04286" units="cm"/>
      <inkml:brushProperty name="color" value="#000000"/>
    </inkml:brush>
  </inkml:definitions>
  <inkml:trace contextRef="#ctx0" brushRef="#br0">29 46 7083,'-2'0'-180,"0"0"1439,2 0-899,3 0-90,0 0-180,0 0 90,0 0 0,-1 0-450,2 0 270,-2 0-270,-1 0 90,-1 0-270,-1 2 270,0-2 91,-2 3-1,3-2-180,-7 2 180,5-3 90,-3 2-90,2-2 360,-1 1-90,2 0-1,-2 0 271,3-1 180,1 2-540,0-2 180,0 2 89,5-2 181,0 0-360,1 0-270,1 0 0,-4 0-270,1 1 91,-2 0 179,-1 0-180,-1-1-180,0 3 450,-1-2-90,0 2 0,-2-1-360,-2-2 360,2 2 0,-3-2-89,4 0 538,-3 0-359,3 0 180,-2 0 90,3 0-90,1 0 809,-2 0-809,5 0-180,0 0 90,2 0 0,-2 0-90,1 0-90,1 0 0,-3 0 0,1 0 0,-3 0-449,0 1 449,0 0-180,-1 0 180,-1-1-360,-3 0 450,1 0-270,-1 0 90,0 0-179,-3-1 539,4 0-90,-1 0-1,5 1 991,0 0-900,0-2 90,0 2-270,2-2 899,3 2-809,-1 0 90,3 0-270,-5 0 270,1 0-360,-1 0-90,2 2 270,-2-2-180,-1 2 0,-1-2-629,-1 0 809,-1 0-90,-2 0-90,1 0-360,-2 0 450,1 0-90,0 0 1,2 0 988,1 0-719,0 0 180,0-2-180,1 2 450,5-3-451,-3 1 91,3 0-90,-1 0 90,2 2-360,-1 0 180,2 0-90,-4 2-719,-3-2 539,2 2 180,-2-2-180,-2 0-180,-3-3 360,1 2 1,-3-2-1,4 1 90,-4 0 90,4 0 179,-2 1-89,4-1 270,0 0-360,0 0 90,1 1 0,0 1 629,5-2-719,-3 2 90,5-2-90,-3 2-90,2 2-180,-3-2 270,2 2 0,-4-1-720,0 0 181,0 0 269,-4-2 0,1 0-90,-2-2 180,1 3-180,-4-5 180,3 4 270,-3-4 0,5 5-90,1-1 0,0 1 630,0-2-540,1 2-91,1-2 1,1 2 360,7 0-360,-6 0 0,5 0-180,-8 2 0,5 0 90,-4-1-270,2 1 180,-3-2-629,0 0 629,-2 0-90,2-2 90,-3 2 0,-1-3 180,2 3 0,-3-2-90,5 2 90,-2-2 0,2 2 360,0-2-450,2 2 179,-2 0 91,3 0-180,-1 0-90,2 0 0,2 0 90,-3 0-360,2 0 180,-5 0-1349,0 0 1349,-2 0 0,2 0 180,-2 0-180,1 0 0,-1 0 540,-2 0-270,2-1-180,1 1 0,1-2 180,-2 0-180,2 2 180,-2-2 539,2 2-629,3 0-90,-2 0-90,2 0 180,-1 0 0,-2 0-629,3 0 449,-2 0-630,0 0 720,-4 0 0,2 0-90,-2 0 90,2 0 0,0 0-90,-2 0 90,3 0 90,-2 0-90,1 0 0,-1-1 0,0 0 90,0 0-90,2 1 180,-2-2 0,2 2-180,-2-2 0,2 2 360,4 0-90,-2 0-181,2 0-89,-1 0-449,0 0 449,1 0 0,0 0-180,-3 0-90,-1 2 270,0-2-180,0 2 90,-1-2 0,-1 0 180,-2 0-180,2-2 90,-1 2 90,1-3-180,0 2 90,1 0 0,-1 1 180,2-2-180,-4 2 0,4-2 90,-2 2 360,2-1-360,2 0-90,-2 0 90,4 1 90,-1 1-180,-1 0 0,3 0 0,-4-1-1170,0 0 1170,-2-1 90,0 0-90,0 0 0,1-1 0,0 2 810,0-2-810,1 5 0,0-2 90,0 2 0,-1-1-90,0-2 0,0 2 0,0 1 90,0-2-180,0 3 90,0 0 0,0-2 0,0 3 0,0-5-360,0 2 360,-1-2 0,0 0 0,0 0-180,-1 0 90,0 0 90,0 0 90,1 2-180,1-2 180,0 2 90,0 1-180,0-3 180,1 4 90,1-1-360,2-3 180,-2 4-450,-1-4-180,-1 0 450,-1 1 180,-1 0-180,0 0 0,0-1 180,2 0-90,-3 0 0,2 0 180,-2 0-90,3 2-90,0-2 0,0 2 180,0-1-180,0 1 0,2 0 450,0 0-360,0-2-180,-1 0 90,1 0 90,-2 0-180,2 0-180,-2 1 0,0 0 270,0 0-450,-4-1 450,4 0-90,-3 0 270,1 0-180,0 0-90,0 0 360,0 0-270,2 0 0,0 2 0,0-2 90,0 2 90,2-2 270,2 1-360,-2 0-90,1 2 0,0-1-90,-2 0 180,2-1-450,-3-1 360,0 0 0,-1 0-90,0 0 0,0 0 90,-1 0 0,2 0 0,-2 0 0,1 0 0,0 0 0,0 0 90,-1 0 0,2 0 270,-2 0-360,0 0 0,2 0-90,-2 0 90,1 0 0,1 0-428,-2 0 1,2-1 0,0-1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true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60D0AF-D03E-6A4F-9D92-14612C23AE64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true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F73407-D999-7344-82FB-1D0851272A7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02D639A-AF38-4D9A-897E-57859A70BDEB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MS PGothic" pitchFamily="34" charset="-128"/>
                <a:cs typeface="+mn-cs"/>
              </a:rPr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 pitchFamily="34" charset="0"/>
              <a:ea typeface="MS PGothic" pitchFamily="34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02D639A-AF38-4D9A-897E-57859A70BDEB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MS PGothic" pitchFamily="34" charset="-128"/>
                <a:cs typeface="+mn-cs"/>
              </a:rPr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 pitchFamily="34" charset="0"/>
              <a:ea typeface="MS PGothic" pitchFamily="34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02D639A-AF38-4D9A-897E-57859A70BDEB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MS PGothic" pitchFamily="34" charset="-128"/>
                <a:cs typeface="+mn-cs"/>
              </a:rPr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 pitchFamily="34" charset="0"/>
              <a:ea typeface="MS PGothic" pitchFamily="34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02D639A-AF38-4D9A-897E-57859A70BDEB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MS PGothic" pitchFamily="34" charset="-128"/>
                <a:cs typeface="+mn-cs"/>
              </a:rPr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 pitchFamily="34" charset="0"/>
              <a:ea typeface="MS PGothic" pitchFamily="34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2D-edge</a:t>
            </a:r>
            <a:endParaRPr lang="en-US" dirty="0"/>
          </a:p>
          <a:p>
            <a:endParaRPr lang="en-US" dirty="0"/>
          </a:p>
          <a:p>
            <a:r>
              <a:rPr lang="en-US" dirty="0"/>
              <a:t>Excluded 3D because</a:t>
            </a:r>
            <a:endParaRPr lang="en-US" dirty="0"/>
          </a:p>
          <a:p>
            <a:pPr marL="228600" indent="-228600">
              <a:buAutoNum type="arabicParenR"/>
            </a:pPr>
            <a:r>
              <a:rPr lang="en-US" dirty="0"/>
              <a:t>Chip is 2D</a:t>
            </a:r>
            <a:endParaRPr lang="en-US" dirty="0"/>
          </a:p>
          <a:p>
            <a:pPr marL="228600" indent="-228600">
              <a:buAutoNum type="arabicParenR"/>
            </a:pPr>
            <a:r>
              <a:rPr lang="en-US" dirty="0"/>
              <a:t>We have only one source and one destination; it is natural to separate them into two dimensions</a:t>
            </a:r>
            <a:endParaRPr lang="en-US" dirty="0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02D639A-AF38-4D9A-897E-57859A70BDEB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MS PGothic" pitchFamily="34" charset="-128"/>
                <a:cs typeface="+mn-cs"/>
              </a:rPr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 pitchFamily="34" charset="0"/>
              <a:ea typeface="MS PGothic" pitchFamily="34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Future works: Combining with hierarchical network topologies to minimize overhead</a:t>
            </a:r>
            <a:endParaRPr lang="en-US" dirty="0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02D639A-AF38-4D9A-897E-57859A70BDEB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MS PGothic" pitchFamily="34" charset="-128"/>
                <a:cs typeface="+mn-cs"/>
              </a:rPr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 pitchFamily="34" charset="0"/>
              <a:ea typeface="MS PGothic" pitchFamily="34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port naming convention.</a:t>
            </a:r>
            <a:endParaRPr lang="en-US" dirty="0"/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en-US" dirty="0"/>
              <a:t>What is at the end of the direction</a:t>
            </a:r>
            <a:endParaRPr lang="en-US" dirty="0"/>
          </a:p>
          <a:p>
            <a:pPr marL="171450" indent="-171450">
              <a:buFont typeface="Symbol" panose="05050102010706020507" pitchFamily="18" charset="2"/>
              <a:buChar char="Þ"/>
            </a:pPr>
            <a:endParaRPr lang="en-US" dirty="0"/>
          </a:p>
          <a:p>
            <a:pPr marL="171450" indent="-171450">
              <a:buFont typeface="Symbol" panose="05050102010706020507" pitchFamily="18" charset="2"/>
              <a:buChar char="Þ"/>
            </a:pPr>
            <a:endParaRPr lang="en-US" dirty="0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02D639A-AF38-4D9A-897E-57859A70BDEB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MS PGothic" pitchFamily="34" charset="-128"/>
                <a:cs typeface="+mn-cs"/>
              </a:rPr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 pitchFamily="34" charset="0"/>
              <a:ea typeface="MS PGothic" pitchFamily="34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port naming convention.</a:t>
            </a:r>
            <a:endParaRPr lang="en-US" dirty="0"/>
          </a:p>
          <a:p>
            <a:r>
              <a:rPr lang="en-US" dirty="0"/>
              <a:t>=&gt; What is at the end of the direction</a:t>
            </a:r>
            <a:endParaRPr lang="en-US" dirty="0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02D639A-AF38-4D9A-897E-57859A70BDEB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MS PGothic" pitchFamily="34" charset="-128"/>
                <a:cs typeface="+mn-cs"/>
              </a:rPr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 pitchFamily="34" charset="0"/>
              <a:ea typeface="MS PGothic" pitchFamily="34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02D639A-AF38-4D9A-897E-57859A70BDEB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MS PGothic" pitchFamily="34" charset="-128"/>
                <a:cs typeface="+mn-cs"/>
              </a:rPr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 pitchFamily="34" charset="0"/>
              <a:ea typeface="MS PGothic" pitchFamily="34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sz="1100" b="1" dirty="0">
                <a:solidFill>
                  <a:srgbClr val="FF0000"/>
                </a:solidFill>
              </a:rPr>
              <a:t>No, traffic is not arbitrary and we have static knowledge about it</a:t>
            </a:r>
            <a:endParaRPr lang="en-US" sz="1100" b="1" baseline="-25000" dirty="0">
              <a:solidFill>
                <a:srgbClr val="FF0000"/>
              </a:solidFill>
            </a:endParaRPr>
          </a:p>
          <a:p>
            <a:r>
              <a:rPr lang="en-US" dirty="0"/>
              <a:t>Let’s rethink from the basics. We show you how your familiar router can </a:t>
            </a:r>
            <a:endParaRPr lang="en-US" dirty="0"/>
          </a:p>
          <a:p>
            <a:r>
              <a:rPr lang="en-US" dirty="0"/>
              <a:t>Trying to make primitive building blocks than a wormhole router, thus allow for static hardware savings</a:t>
            </a:r>
            <a:endParaRPr lang="en-US" dirty="0"/>
          </a:p>
          <a:p>
            <a:r>
              <a:rPr lang="en-US" dirty="0"/>
              <a:t>“composable”, but not as primitive. </a:t>
            </a:r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Erase -&gt; mention static knowledge about traffic </a:t>
            </a:r>
            <a:endParaRPr lang="en-US" dirty="0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02D639A-AF38-4D9A-897E-57859A70BDEB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MS PGothic" pitchFamily="34" charset="-128"/>
                <a:cs typeface="+mn-cs"/>
              </a:rPr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 pitchFamily="34" charset="0"/>
              <a:ea typeface="MS PGothic" pitchFamily="34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02D639A-AF38-4D9A-897E-57859A70BDEB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MS PGothic" pitchFamily="34" charset="-128"/>
                <a:cs typeface="+mn-cs"/>
              </a:rPr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 pitchFamily="34" charset="0"/>
              <a:ea typeface="MS PGothic" pitchFamily="34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138BB569-AEB6-3F4F-848C-0670EDA3F2E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AA5F8D19-ACCB-7C41-8F3B-42B9F8B790A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138BB569-AEB6-3F4F-848C-0670EDA3F2E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AA5F8D19-ACCB-7C41-8F3B-42B9F8B790A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true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138BB569-AEB6-3F4F-848C-0670EDA3F2E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AA5F8D19-ACCB-7C41-8F3B-42B9F8B790A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553720" y="734696"/>
            <a:ext cx="11084560" cy="656590"/>
          </a:xfrm>
        </p:spPr>
        <p:txBody>
          <a:bodyPr/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574167" y="2336706"/>
            <a:ext cx="11054080" cy="4132139"/>
          </a:xfrm>
        </p:spPr>
        <p:txBody>
          <a:bodyPr/>
          <a:lstStyle>
            <a:lvl1pPr marL="0" indent="0">
              <a:buClr>
                <a:schemeClr val="bg2"/>
              </a:buClr>
              <a:buSzPct val="100000"/>
              <a:buFontTx/>
              <a:buNone/>
              <a:defRPr sz="2220">
                <a:solidFill>
                  <a:schemeClr val="bg1"/>
                </a:solidFill>
              </a:defRPr>
            </a:lvl1pPr>
            <a:lvl2pPr marL="635000" indent="0">
              <a:buClr>
                <a:schemeClr val="bg2"/>
              </a:buClr>
              <a:buSzPct val="100000"/>
              <a:buFontTx/>
              <a:buNone/>
              <a:defRPr sz="2000">
                <a:solidFill>
                  <a:schemeClr val="bg1"/>
                </a:solidFill>
              </a:defRPr>
            </a:lvl2pPr>
            <a:lvl3pPr marL="1210310" indent="0">
              <a:buClr>
                <a:schemeClr val="bg2"/>
              </a:buClr>
              <a:buSzPct val="100000"/>
              <a:buFontTx/>
              <a:buNone/>
              <a:defRPr sz="1780">
                <a:solidFill>
                  <a:schemeClr val="bg1"/>
                </a:solidFill>
              </a:defRPr>
            </a:lvl3pPr>
            <a:lvl4pPr marL="1972310" indent="-254000"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</a:defRPr>
            </a:lvl4pPr>
            <a:lvl5pPr marL="2353310" indent="-254000"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10"/>
          </p:nvPr>
        </p:nvSpPr>
        <p:spPr>
          <a:xfrm>
            <a:off x="553720" y="1314815"/>
            <a:ext cx="11084560" cy="583848"/>
          </a:xfrm>
        </p:spPr>
        <p:txBody>
          <a:bodyPr/>
          <a:lstStyle>
            <a:lvl1pPr marL="0" indent="0" algn="ctr">
              <a:buFontTx/>
              <a:buNone/>
              <a:defRPr sz="2665" b="0">
                <a:solidFill>
                  <a:schemeClr val="tx2"/>
                </a:solidFill>
                <a:latin typeface="Trebuchet MS" panose="020B0603020202020204" pitchFamily="34" charset="0"/>
              </a:defRPr>
            </a:lvl1pPr>
            <a:lvl2pPr marL="635000" indent="0" algn="ctr">
              <a:buFontTx/>
              <a:buNone/>
              <a:defRPr sz="3110">
                <a:solidFill>
                  <a:schemeClr val="tx2"/>
                </a:solidFill>
                <a:latin typeface="Trebuchet MS" panose="020B0603020202020204" pitchFamily="34" charset="0"/>
              </a:defRPr>
            </a:lvl2pPr>
            <a:lvl3pPr marL="1210310" indent="0" algn="ctr">
              <a:buFontTx/>
              <a:buNone/>
              <a:defRPr sz="3110">
                <a:solidFill>
                  <a:schemeClr val="tx2"/>
                </a:solidFill>
                <a:latin typeface="Trebuchet MS" panose="020B0603020202020204" pitchFamily="34" charset="0"/>
              </a:defRPr>
            </a:lvl3pPr>
            <a:lvl4pPr marL="1718310" indent="0" algn="ctr">
              <a:buFontTx/>
              <a:buNone/>
              <a:defRPr sz="3110">
                <a:solidFill>
                  <a:schemeClr val="tx2"/>
                </a:solidFill>
                <a:latin typeface="Trebuchet MS" panose="020B0603020202020204" pitchFamily="34" charset="0"/>
              </a:defRPr>
            </a:lvl4pPr>
            <a:lvl5pPr marL="2099310" indent="0" algn="ctr">
              <a:buFontTx/>
              <a:buNone/>
              <a:defRPr sz="3110">
                <a:solidFill>
                  <a:schemeClr val="tx2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 with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553720" y="734696"/>
            <a:ext cx="11084560" cy="65659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574167" y="2336706"/>
            <a:ext cx="11054080" cy="4132139"/>
          </a:xfrm>
        </p:spPr>
        <p:txBody>
          <a:bodyPr/>
          <a:lstStyle>
            <a:lvl1pPr marL="0" indent="0">
              <a:buClr>
                <a:schemeClr val="bg2"/>
              </a:buClr>
              <a:buSzPct val="100000"/>
              <a:buFontTx/>
              <a:buNone/>
              <a:defRPr sz="2220">
                <a:solidFill>
                  <a:schemeClr val="bg1"/>
                </a:solidFill>
              </a:defRPr>
            </a:lvl1pPr>
            <a:lvl2pPr marL="635000" indent="0">
              <a:buClr>
                <a:schemeClr val="bg2"/>
              </a:buClr>
              <a:buSzPct val="100000"/>
              <a:buFontTx/>
              <a:buNone/>
              <a:defRPr sz="2000">
                <a:solidFill>
                  <a:schemeClr val="bg1"/>
                </a:solidFill>
              </a:defRPr>
            </a:lvl2pPr>
            <a:lvl3pPr marL="1210310" indent="0">
              <a:buClr>
                <a:schemeClr val="bg2"/>
              </a:buClr>
              <a:buSzPct val="100000"/>
              <a:buFontTx/>
              <a:buNone/>
              <a:defRPr sz="1780">
                <a:solidFill>
                  <a:schemeClr val="bg1"/>
                </a:solidFill>
              </a:defRPr>
            </a:lvl3pPr>
            <a:lvl4pPr marL="1972310" indent="-254000"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</a:defRPr>
            </a:lvl4pPr>
            <a:lvl5pPr marL="2353310" indent="-254000"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10"/>
          </p:nvPr>
        </p:nvSpPr>
        <p:spPr>
          <a:xfrm>
            <a:off x="553720" y="1314815"/>
            <a:ext cx="11084560" cy="583848"/>
          </a:xfrm>
        </p:spPr>
        <p:txBody>
          <a:bodyPr/>
          <a:lstStyle>
            <a:lvl1pPr marL="0" indent="0" algn="ctr">
              <a:buFontTx/>
              <a:buNone/>
              <a:defRPr sz="2665" b="0">
                <a:solidFill>
                  <a:schemeClr val="tx2"/>
                </a:solidFill>
                <a:latin typeface="Trebuchet MS" panose="020B0603020202020204" pitchFamily="34" charset="0"/>
              </a:defRPr>
            </a:lvl1pPr>
            <a:lvl2pPr marL="635000" indent="0" algn="ctr">
              <a:buFontTx/>
              <a:buNone/>
              <a:defRPr sz="3110">
                <a:solidFill>
                  <a:schemeClr val="tx2"/>
                </a:solidFill>
                <a:latin typeface="Trebuchet MS" panose="020B0603020202020204" pitchFamily="34" charset="0"/>
              </a:defRPr>
            </a:lvl2pPr>
            <a:lvl3pPr marL="1210310" indent="0" algn="ctr">
              <a:buFontTx/>
              <a:buNone/>
              <a:defRPr sz="3110">
                <a:solidFill>
                  <a:schemeClr val="tx2"/>
                </a:solidFill>
                <a:latin typeface="Trebuchet MS" panose="020B0603020202020204" pitchFamily="34" charset="0"/>
              </a:defRPr>
            </a:lvl3pPr>
            <a:lvl4pPr marL="1718310" indent="0" algn="ctr">
              <a:buFontTx/>
              <a:buNone/>
              <a:defRPr sz="3110">
                <a:solidFill>
                  <a:schemeClr val="tx2"/>
                </a:solidFill>
                <a:latin typeface="Trebuchet MS" panose="020B0603020202020204" pitchFamily="34" charset="0"/>
              </a:defRPr>
            </a:lvl4pPr>
            <a:lvl5pPr marL="2099310" indent="0" algn="ctr">
              <a:buFontTx/>
              <a:buNone/>
              <a:defRPr sz="3110">
                <a:solidFill>
                  <a:schemeClr val="tx2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7" name="Rectangle 6"/>
          <p:cNvSpPr/>
          <p:nvPr userDrawn="true"/>
        </p:nvSpPr>
        <p:spPr>
          <a:xfrm>
            <a:off x="7833032" y="6424130"/>
            <a:ext cx="3069851" cy="27571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b"/>
          <a:lstStyle/>
          <a:p>
            <a:pPr marL="0" marR="0" lvl="0" indent="0" algn="r" defTabSz="5080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90" b="1" i="0" kern="0" dirty="0">
                <a:solidFill>
                  <a:schemeClr val="bg1"/>
                </a:solidFill>
                <a:latin typeface="Trebuchet MS" panose="020B0603020202020204"/>
              </a:rPr>
              <a:t>NVIDIA CONFIDENTIAL. DO NOT DISTRIBUTE.</a:t>
            </a:r>
            <a:endParaRPr lang="en-US" sz="890" b="1" i="0" kern="0" dirty="0">
              <a:solidFill>
                <a:schemeClr val="bg1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 - NO LOGO &amp; PAGE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true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553720" y="734696"/>
            <a:ext cx="11084560" cy="65659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568960" y="2336705"/>
            <a:ext cx="11054080" cy="4104176"/>
          </a:xfrm>
        </p:spPr>
        <p:txBody>
          <a:bodyPr/>
          <a:lstStyle>
            <a:lvl1pPr marL="0" indent="0">
              <a:buClr>
                <a:schemeClr val="bg2"/>
              </a:buClr>
              <a:buSzPct val="100000"/>
              <a:buFontTx/>
              <a:buNone/>
              <a:defRPr sz="2220">
                <a:solidFill>
                  <a:schemeClr val="bg1"/>
                </a:solidFill>
              </a:defRPr>
            </a:lvl1pPr>
            <a:lvl2pPr marL="635000" indent="0">
              <a:buClr>
                <a:schemeClr val="bg2"/>
              </a:buClr>
              <a:buSzPct val="100000"/>
              <a:buFontTx/>
              <a:buNone/>
              <a:defRPr sz="2000">
                <a:solidFill>
                  <a:schemeClr val="bg1"/>
                </a:solidFill>
              </a:defRPr>
            </a:lvl2pPr>
            <a:lvl3pPr marL="1210310" indent="0">
              <a:buClr>
                <a:schemeClr val="bg2"/>
              </a:buClr>
              <a:buSzPct val="100000"/>
              <a:buFontTx/>
              <a:buNone/>
              <a:defRPr sz="2000">
                <a:solidFill>
                  <a:schemeClr val="bg1"/>
                </a:solidFill>
              </a:defRPr>
            </a:lvl3pPr>
            <a:lvl4pPr marL="1972310" indent="-254000"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</a:defRPr>
            </a:lvl4pPr>
            <a:lvl5pPr marL="2353310" indent="-254000"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10"/>
          </p:nvPr>
        </p:nvSpPr>
        <p:spPr>
          <a:xfrm>
            <a:off x="553720" y="1314815"/>
            <a:ext cx="11084560" cy="583848"/>
          </a:xfrm>
        </p:spPr>
        <p:txBody>
          <a:bodyPr/>
          <a:lstStyle>
            <a:lvl1pPr marL="0" indent="0" algn="ctr">
              <a:buFontTx/>
              <a:buNone/>
              <a:defRPr sz="2665" b="0">
                <a:solidFill>
                  <a:schemeClr val="tx2"/>
                </a:solidFill>
                <a:latin typeface="Trebuchet MS" panose="020B0603020202020204" pitchFamily="34" charset="0"/>
              </a:defRPr>
            </a:lvl1pPr>
            <a:lvl2pPr marL="635000" indent="0" algn="ctr">
              <a:buFontTx/>
              <a:buNone/>
              <a:defRPr sz="3110">
                <a:solidFill>
                  <a:schemeClr val="tx2"/>
                </a:solidFill>
                <a:latin typeface="Trebuchet MS" panose="020B0603020202020204" pitchFamily="34" charset="0"/>
              </a:defRPr>
            </a:lvl2pPr>
            <a:lvl3pPr marL="1210310" indent="0" algn="ctr">
              <a:buFontTx/>
              <a:buNone/>
              <a:defRPr sz="3110">
                <a:solidFill>
                  <a:schemeClr val="tx2"/>
                </a:solidFill>
                <a:latin typeface="Trebuchet MS" panose="020B0603020202020204" pitchFamily="34" charset="0"/>
              </a:defRPr>
            </a:lvl3pPr>
            <a:lvl4pPr marL="1718310" indent="0" algn="ctr">
              <a:buFontTx/>
              <a:buNone/>
              <a:defRPr sz="3110">
                <a:solidFill>
                  <a:schemeClr val="tx2"/>
                </a:solidFill>
                <a:latin typeface="Trebuchet MS" panose="020B0603020202020204" pitchFamily="34" charset="0"/>
              </a:defRPr>
            </a:lvl4pPr>
            <a:lvl5pPr marL="2099310" indent="0" algn="ctr">
              <a:buFontTx/>
              <a:buNone/>
              <a:defRPr sz="3110">
                <a:solidFill>
                  <a:schemeClr val="tx2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Photo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true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553721" y="703918"/>
            <a:ext cx="6580130" cy="687368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568960" y="2336705"/>
            <a:ext cx="6562037" cy="4104176"/>
          </a:xfrm>
        </p:spPr>
        <p:txBody>
          <a:bodyPr/>
          <a:lstStyle>
            <a:lvl1pPr marL="0" indent="0">
              <a:buClr>
                <a:schemeClr val="bg2"/>
              </a:buClr>
              <a:buSzPct val="100000"/>
              <a:buFontTx/>
              <a:buNone/>
              <a:defRPr sz="2220">
                <a:solidFill>
                  <a:schemeClr val="bg1"/>
                </a:solidFill>
              </a:defRPr>
            </a:lvl1pPr>
            <a:lvl2pPr marL="635000" indent="0">
              <a:buClr>
                <a:schemeClr val="bg2"/>
              </a:buClr>
              <a:buSzPct val="100000"/>
              <a:buFontTx/>
              <a:buNone/>
              <a:defRPr sz="2000">
                <a:solidFill>
                  <a:schemeClr val="bg1"/>
                </a:solidFill>
              </a:defRPr>
            </a:lvl2pPr>
            <a:lvl3pPr marL="1210310" indent="0">
              <a:buClr>
                <a:schemeClr val="bg2"/>
              </a:buClr>
              <a:buSzPct val="100000"/>
              <a:buFontTx/>
              <a:buNone/>
              <a:defRPr sz="2000">
                <a:solidFill>
                  <a:schemeClr val="bg1"/>
                </a:solidFill>
              </a:defRPr>
            </a:lvl3pPr>
            <a:lvl4pPr marL="1972310" indent="-254000"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</a:defRPr>
            </a:lvl4pPr>
            <a:lvl5pPr marL="2353310" indent="-254000"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10"/>
          </p:nvPr>
        </p:nvSpPr>
        <p:spPr>
          <a:xfrm>
            <a:off x="553721" y="1314815"/>
            <a:ext cx="6580130" cy="583848"/>
          </a:xfrm>
        </p:spPr>
        <p:txBody>
          <a:bodyPr/>
          <a:lstStyle>
            <a:lvl1pPr marL="0" indent="0" algn="l">
              <a:buFontTx/>
              <a:buNone/>
              <a:defRPr sz="2665" b="0">
                <a:solidFill>
                  <a:schemeClr val="tx2"/>
                </a:solidFill>
                <a:latin typeface="Trebuchet MS" panose="020B0603020202020204" pitchFamily="34" charset="0"/>
              </a:defRPr>
            </a:lvl1pPr>
            <a:lvl2pPr marL="635000" indent="0" algn="ctr">
              <a:buFontTx/>
              <a:buNone/>
              <a:defRPr sz="3110">
                <a:solidFill>
                  <a:schemeClr val="tx2"/>
                </a:solidFill>
                <a:latin typeface="Trebuchet MS" panose="020B0603020202020204" pitchFamily="34" charset="0"/>
              </a:defRPr>
            </a:lvl2pPr>
            <a:lvl3pPr marL="1210310" indent="0" algn="ctr">
              <a:buFontTx/>
              <a:buNone/>
              <a:defRPr sz="3110">
                <a:solidFill>
                  <a:schemeClr val="tx2"/>
                </a:solidFill>
                <a:latin typeface="Trebuchet MS" panose="020B0603020202020204" pitchFamily="34" charset="0"/>
              </a:defRPr>
            </a:lvl3pPr>
            <a:lvl4pPr marL="1718310" indent="0" algn="ctr">
              <a:buFontTx/>
              <a:buNone/>
              <a:defRPr sz="3110">
                <a:solidFill>
                  <a:schemeClr val="tx2"/>
                </a:solidFill>
                <a:latin typeface="Trebuchet MS" panose="020B0603020202020204" pitchFamily="34" charset="0"/>
              </a:defRPr>
            </a:lvl4pPr>
            <a:lvl5pPr marL="2099310" indent="0" algn="ctr">
              <a:buFontTx/>
              <a:buNone/>
              <a:defRPr sz="3110">
                <a:solidFill>
                  <a:schemeClr val="tx2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true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553720" y="734696"/>
            <a:ext cx="11084560" cy="65659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553720" y="727058"/>
            <a:ext cx="11084560" cy="65659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sz="half" idx="1"/>
          </p:nvPr>
        </p:nvSpPr>
        <p:spPr>
          <a:xfrm>
            <a:off x="553721" y="2346291"/>
            <a:ext cx="5494514" cy="4103912"/>
          </a:xfrm>
        </p:spPr>
        <p:txBody>
          <a:bodyPr/>
          <a:lstStyle>
            <a:lvl1pPr marL="257810" indent="-257810">
              <a:buSzPct val="100000"/>
              <a:buFontTx/>
              <a:buBlip>
                <a:blip r:embed="rId2"/>
              </a:buBlip>
              <a:defRPr sz="2665" b="0">
                <a:solidFill>
                  <a:schemeClr val="bg1"/>
                </a:solidFill>
              </a:defRPr>
            </a:lvl1pPr>
            <a:lvl2pPr marL="892810" indent="-257810">
              <a:buSzPct val="100000"/>
              <a:buFontTx/>
              <a:buBlip>
                <a:blip r:embed="rId2"/>
              </a:buBlip>
              <a:defRPr sz="2220" b="0">
                <a:solidFill>
                  <a:schemeClr val="bg1"/>
                </a:solidFill>
              </a:defRPr>
            </a:lvl2pPr>
            <a:lvl3pPr marL="1395095" indent="-185420">
              <a:buSzPct val="100000"/>
              <a:buFontTx/>
              <a:buBlip>
                <a:blip r:embed="rId2"/>
              </a:buBlip>
              <a:defRPr sz="2000" b="0">
                <a:solidFill>
                  <a:schemeClr val="bg1"/>
                </a:solidFill>
              </a:defRPr>
            </a:lvl3pPr>
            <a:lvl4pPr marL="1972310" indent="-254000">
              <a:buFont typeface="Wingdings" panose="05000000000000000000" pitchFamily="2" charset="2"/>
              <a:buChar char="§"/>
              <a:defRPr sz="2000" b="0">
                <a:solidFill>
                  <a:schemeClr val="tx1"/>
                </a:solidFill>
              </a:defRPr>
            </a:lvl4pPr>
            <a:lvl5pPr marL="2353310" indent="-254000">
              <a:buFont typeface="Wingdings" panose="05000000000000000000" pitchFamily="2" charset="2"/>
              <a:buChar char="§"/>
              <a:defRPr sz="2000" b="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6143767" y="2346291"/>
            <a:ext cx="5494513" cy="4103912"/>
          </a:xfrm>
        </p:spPr>
        <p:txBody>
          <a:bodyPr/>
          <a:lstStyle>
            <a:lvl1pPr marL="257810" indent="-257810">
              <a:buSzPct val="100000"/>
              <a:buFontTx/>
              <a:buBlip>
                <a:blip r:embed="rId2"/>
              </a:buBlip>
              <a:defRPr sz="2665" b="0">
                <a:solidFill>
                  <a:schemeClr val="bg1"/>
                </a:solidFill>
              </a:defRPr>
            </a:lvl1pPr>
            <a:lvl2pPr marL="892810" indent="-257810">
              <a:buSzPct val="100000"/>
              <a:buFontTx/>
              <a:buBlip>
                <a:blip r:embed="rId2"/>
              </a:buBlip>
              <a:defRPr sz="2220" b="0">
                <a:solidFill>
                  <a:schemeClr val="bg1"/>
                </a:solidFill>
              </a:defRPr>
            </a:lvl2pPr>
            <a:lvl3pPr marL="1395095" indent="-185420">
              <a:buSzPct val="100000"/>
              <a:buFontTx/>
              <a:buBlip>
                <a:blip r:embed="rId2"/>
              </a:buBlip>
              <a:defRPr sz="2000" b="0">
                <a:solidFill>
                  <a:schemeClr val="bg1"/>
                </a:solidFill>
              </a:defRPr>
            </a:lvl3pPr>
            <a:lvl4pPr marL="1972310" indent="-254000">
              <a:buFont typeface="Wingdings" panose="05000000000000000000" pitchFamily="2" charset="2"/>
              <a:buChar char="§"/>
              <a:defRPr sz="2000" b="0">
                <a:solidFill>
                  <a:schemeClr val="tx1"/>
                </a:solidFill>
              </a:defRPr>
            </a:lvl4pPr>
            <a:lvl5pPr marL="2353310" indent="-254000">
              <a:buFont typeface="Wingdings" panose="05000000000000000000" pitchFamily="2" charset="2"/>
              <a:buChar char="§"/>
              <a:defRPr sz="2000" b="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10"/>
          </p:nvPr>
        </p:nvSpPr>
        <p:spPr>
          <a:xfrm>
            <a:off x="553720" y="1311743"/>
            <a:ext cx="11084560" cy="583848"/>
          </a:xfrm>
        </p:spPr>
        <p:txBody>
          <a:bodyPr/>
          <a:lstStyle>
            <a:lvl1pPr marL="0" indent="0" algn="ctr">
              <a:buFontTx/>
              <a:buNone/>
              <a:defRPr sz="2665" b="0">
                <a:solidFill>
                  <a:schemeClr val="tx2"/>
                </a:solidFill>
                <a:latin typeface="Trebuchet MS" panose="020B0603020202020204" pitchFamily="34" charset="0"/>
              </a:defRPr>
            </a:lvl1pPr>
            <a:lvl2pPr marL="635000" indent="0" algn="ctr">
              <a:buFontTx/>
              <a:buNone/>
              <a:defRPr sz="3110">
                <a:solidFill>
                  <a:schemeClr val="tx2"/>
                </a:solidFill>
                <a:latin typeface="Trebuchet MS" panose="020B0603020202020204" pitchFamily="34" charset="0"/>
              </a:defRPr>
            </a:lvl2pPr>
            <a:lvl3pPr marL="1210310" indent="0" algn="ctr">
              <a:buFontTx/>
              <a:buNone/>
              <a:defRPr sz="3110">
                <a:solidFill>
                  <a:schemeClr val="tx2"/>
                </a:solidFill>
                <a:latin typeface="Trebuchet MS" panose="020B0603020202020204" pitchFamily="34" charset="0"/>
              </a:defRPr>
            </a:lvl3pPr>
            <a:lvl4pPr marL="1718310" indent="0" algn="ctr">
              <a:buFontTx/>
              <a:buNone/>
              <a:defRPr sz="3110">
                <a:solidFill>
                  <a:schemeClr val="tx2"/>
                </a:solidFill>
                <a:latin typeface="Trebuchet MS" panose="020B0603020202020204" pitchFamily="34" charset="0"/>
              </a:defRPr>
            </a:lvl4pPr>
            <a:lvl5pPr marL="2099310" indent="0" algn="ctr">
              <a:buFontTx/>
              <a:buNone/>
              <a:defRPr sz="3110">
                <a:solidFill>
                  <a:schemeClr val="tx2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true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1726108" y="5947368"/>
            <a:ext cx="8739784" cy="410369"/>
          </a:xfrm>
        </p:spPr>
        <p:txBody>
          <a:bodyPr anchor="b"/>
          <a:lstStyle>
            <a:lvl1pPr algn="l">
              <a:defRPr sz="222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pic>
        <p:nvPicPr>
          <p:cNvPr id="3" name="Picture 2"/>
          <p:cNvPicPr>
            <a:picLocks noChangeAspect="true"/>
          </p:cNvPicPr>
          <p:nvPr userDrawn="true"/>
        </p:nvPicPr>
        <p:blipFill>
          <a:blip r:embed="rId2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1903635" y="5713473"/>
            <a:ext cx="8384731" cy="11565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true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138BB569-AEB6-3F4F-848C-0670EDA3F2E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AA5F8D19-ACCB-7C41-8F3B-42B9F8B790A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EMO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true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553720" y="5743860"/>
            <a:ext cx="11084560" cy="595034"/>
          </a:xfrm>
        </p:spPr>
        <p:txBody>
          <a:bodyPr anchor="ctr"/>
          <a:lstStyle>
            <a:lvl1pPr algn="l">
              <a:defRPr sz="3555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and 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true"/>
          </p:cNvPicPr>
          <p:nvPr userDrawn="true"/>
        </p:nvPicPr>
        <p:blipFill>
          <a:blip r:embed="rId2" cstate="screen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138BB569-AEB6-3F4F-848C-0670EDA3F2E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AA5F8D19-ACCB-7C41-8F3B-42B9F8B790A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138BB569-AEB6-3F4F-848C-0670EDA3F2E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AA5F8D19-ACCB-7C41-8F3B-42B9F8B790A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true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138BB569-AEB6-3F4F-848C-0670EDA3F2EE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AA5F8D19-ACCB-7C41-8F3B-42B9F8B790A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138BB569-AEB6-3F4F-848C-0670EDA3F2E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AA5F8D19-ACCB-7C41-8F3B-42B9F8B790A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138BB569-AEB6-3F4F-848C-0670EDA3F2EE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AA5F8D19-ACCB-7C41-8F3B-42B9F8B790A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138BB569-AEB6-3F4F-848C-0670EDA3F2E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AA5F8D19-ACCB-7C41-8F3B-42B9F8B790A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true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138BB569-AEB6-3F4F-848C-0670EDA3F2E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AA5F8D19-ACCB-7C41-8F3B-42B9F8B790A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8BB569-AEB6-3F4F-848C-0670EDA3F2E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5F8D19-ACCB-7C41-8F3B-42B9F8B790A8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true" noChangeArrowheads="true"/>
          </p:cNvSpPr>
          <p:nvPr>
            <p:ph type="title"/>
          </p:nvPr>
        </p:nvSpPr>
        <p:spPr bwMode="auto">
          <a:xfrm>
            <a:off x="555271" y="726147"/>
            <a:ext cx="11081461" cy="65659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false" compatLnSpc="true">
            <a:noAutofit/>
          </a:bodyPr>
          <a:lstStyle/>
          <a:p>
            <a:pPr lvl="0"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1027" name="Rectangle 3"/>
          <p:cNvSpPr>
            <a:spLocks noGrp="true" noChangeArrowheads="true"/>
          </p:cNvSpPr>
          <p:nvPr>
            <p:ph type="body" idx="1"/>
          </p:nvPr>
        </p:nvSpPr>
        <p:spPr bwMode="auto">
          <a:xfrm>
            <a:off x="574892" y="2224853"/>
            <a:ext cx="11054368" cy="434227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false" compatLnSpc="true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</p:txBody>
      </p:sp>
      <p:sp>
        <p:nvSpPr>
          <p:cNvPr id="4" name="TextBox 3"/>
          <p:cNvSpPr txBox="true"/>
          <p:nvPr userDrawn="true"/>
        </p:nvSpPr>
        <p:spPr>
          <a:xfrm>
            <a:off x="10846949" y="6479175"/>
            <a:ext cx="356697" cy="17960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 sz="4400" cap="all">
                <a:solidFill>
                  <a:schemeClr val="bg1"/>
                </a:solidFill>
                <a:latin typeface="Century Gothic" pitchFamily="34" charset="0"/>
              </a:defRPr>
            </a:lvl1pPr>
          </a:lstStyle>
          <a:p>
            <a:pPr algn="r"/>
            <a:fld id="{9EF62655-870B-4C06-BC3D-C67D37BAE36D}" type="slidenum">
              <a:rPr lang="en-US" sz="945" kern="1200" smtClean="0">
                <a:solidFill>
                  <a:schemeClr val="accent4"/>
                </a:solidFill>
                <a:latin typeface="Trebuchet MS" panose="020B0603020202020204" pitchFamily="34" charset="0"/>
                <a:ea typeface="MS PGothic" pitchFamily="34" charset="-128"/>
                <a:cs typeface="+mn-cs"/>
              </a:rPr>
            </a:fld>
            <a:r>
              <a:rPr lang="en-US" sz="1165" cap="none" baseline="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endParaRPr lang="en-US" sz="1165" cap="none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hdr="0" ftr="0" dt="0"/>
  <p:txStyles>
    <p:titleStyle>
      <a:lvl1pPr algn="ctr" rtl="0" fontAlgn="base">
        <a:lnSpc>
          <a:spcPct val="90000"/>
        </a:lnSpc>
        <a:spcBef>
          <a:spcPct val="0"/>
        </a:spcBef>
        <a:spcAft>
          <a:spcPct val="0"/>
        </a:spcAft>
        <a:defRPr sz="4000" b="1" cap="all" baseline="0">
          <a:solidFill>
            <a:schemeClr val="bg1"/>
          </a:solidFill>
          <a:latin typeface="Trebuchet MS" panose="020B0603020202020204" pitchFamily="34" charset="0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555" b="1">
          <a:solidFill>
            <a:srgbClr val="73B900"/>
          </a:solidFill>
          <a:latin typeface="Arial" panose="020B060402020202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555" b="1">
          <a:solidFill>
            <a:srgbClr val="73B900"/>
          </a:solidFill>
          <a:latin typeface="Arial" panose="020B060402020202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555" b="1">
          <a:solidFill>
            <a:srgbClr val="73B900"/>
          </a:solidFill>
          <a:latin typeface="Arial" panose="020B060402020202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555" b="1">
          <a:solidFill>
            <a:srgbClr val="73B900"/>
          </a:solidFill>
          <a:latin typeface="Arial" panose="020B0604020202020204" pitchFamily="34" charset="0"/>
        </a:defRPr>
      </a:lvl5pPr>
      <a:lvl6pPr marL="508000" algn="l" rtl="0" eaLnBrk="1" fontAlgn="base" hangingPunct="1">
        <a:spcBef>
          <a:spcPct val="0"/>
        </a:spcBef>
        <a:spcAft>
          <a:spcPct val="0"/>
        </a:spcAft>
        <a:defRPr sz="3555" b="1">
          <a:solidFill>
            <a:srgbClr val="73B900"/>
          </a:solidFill>
          <a:latin typeface="Arial" panose="020B0604020202020204" pitchFamily="34" charset="0"/>
        </a:defRPr>
      </a:lvl6pPr>
      <a:lvl7pPr marL="1016000" algn="l" rtl="0" eaLnBrk="1" fontAlgn="base" hangingPunct="1">
        <a:spcBef>
          <a:spcPct val="0"/>
        </a:spcBef>
        <a:spcAft>
          <a:spcPct val="0"/>
        </a:spcAft>
        <a:defRPr sz="3555" b="1">
          <a:solidFill>
            <a:srgbClr val="73B900"/>
          </a:solidFill>
          <a:latin typeface="Arial" panose="020B0604020202020204" pitchFamily="34" charset="0"/>
        </a:defRPr>
      </a:lvl7pPr>
      <a:lvl8pPr marL="1524000" algn="l" rtl="0" eaLnBrk="1" fontAlgn="base" hangingPunct="1">
        <a:spcBef>
          <a:spcPct val="0"/>
        </a:spcBef>
        <a:spcAft>
          <a:spcPct val="0"/>
        </a:spcAft>
        <a:defRPr sz="3555" b="1">
          <a:solidFill>
            <a:srgbClr val="73B900"/>
          </a:solidFill>
          <a:latin typeface="Arial" panose="020B0604020202020204" pitchFamily="34" charset="0"/>
        </a:defRPr>
      </a:lvl8pPr>
      <a:lvl9pPr marL="2032000" algn="l" rtl="0" eaLnBrk="1" fontAlgn="base" hangingPunct="1">
        <a:spcBef>
          <a:spcPct val="0"/>
        </a:spcBef>
        <a:spcAft>
          <a:spcPct val="0"/>
        </a:spcAft>
        <a:defRPr sz="3555" b="1">
          <a:solidFill>
            <a:srgbClr val="73B900"/>
          </a:solidFill>
          <a:latin typeface="Arial" panose="020B0604020202020204" pitchFamily="34" charset="0"/>
        </a:defRPr>
      </a:lvl9pPr>
    </p:titleStyle>
    <p:bodyStyle>
      <a:lvl1pPr marL="0" indent="0" algn="l" rtl="0" fontAlgn="base">
        <a:lnSpc>
          <a:spcPct val="90000"/>
        </a:lnSpc>
        <a:spcBef>
          <a:spcPts val="0"/>
        </a:spcBef>
        <a:spcAft>
          <a:spcPts val="1000"/>
        </a:spcAft>
        <a:buClr>
          <a:schemeClr val="bg2"/>
        </a:buClr>
        <a:buSzPct val="100000"/>
        <a:buFontTx/>
        <a:buNone/>
        <a:defRPr sz="2220" b="0">
          <a:solidFill>
            <a:schemeClr val="bg1"/>
          </a:solidFill>
          <a:latin typeface="Trebuchet MS" panose="020B0603020202020204" pitchFamily="34" charset="0"/>
          <a:ea typeface="+mn-ea"/>
          <a:cs typeface="+mn-cs"/>
        </a:defRPr>
      </a:lvl1pPr>
      <a:lvl2pPr marL="635000" indent="0" algn="l" rtl="0" fontAlgn="base">
        <a:lnSpc>
          <a:spcPct val="90000"/>
        </a:lnSpc>
        <a:spcBef>
          <a:spcPts val="0"/>
        </a:spcBef>
        <a:spcAft>
          <a:spcPts val="1000"/>
        </a:spcAft>
        <a:buClr>
          <a:schemeClr val="bg2"/>
        </a:buClr>
        <a:buSzPct val="100000"/>
        <a:buFontTx/>
        <a:buNone/>
        <a:defRPr sz="2000" b="0">
          <a:solidFill>
            <a:schemeClr val="bg1"/>
          </a:solidFill>
          <a:latin typeface="Trebuchet MS" panose="020B0603020202020204" pitchFamily="34" charset="0"/>
        </a:defRPr>
      </a:lvl2pPr>
      <a:lvl3pPr marL="1210310" indent="0" algn="l" rtl="0" fontAlgn="base">
        <a:lnSpc>
          <a:spcPct val="90000"/>
        </a:lnSpc>
        <a:spcBef>
          <a:spcPts val="0"/>
        </a:spcBef>
        <a:spcAft>
          <a:spcPts val="1000"/>
        </a:spcAft>
        <a:buClr>
          <a:schemeClr val="bg2"/>
        </a:buClr>
        <a:buSzPct val="100000"/>
        <a:buFontTx/>
        <a:buNone/>
        <a:defRPr sz="1780" b="0">
          <a:solidFill>
            <a:schemeClr val="bg1"/>
          </a:solidFill>
          <a:latin typeface="Trebuchet MS" panose="020B0603020202020204" pitchFamily="34" charset="0"/>
        </a:defRPr>
      </a:lvl3pPr>
      <a:lvl4pPr marL="1972310" indent="-254000" algn="l" rtl="0" fontAlgn="base">
        <a:spcBef>
          <a:spcPct val="20000"/>
        </a:spcBef>
        <a:spcAft>
          <a:spcPct val="0"/>
        </a:spcAft>
        <a:buChar char="–"/>
        <a:defRPr sz="2220">
          <a:solidFill>
            <a:schemeClr val="bg1"/>
          </a:solidFill>
          <a:latin typeface="+mn-lt"/>
        </a:defRPr>
      </a:lvl4pPr>
      <a:lvl5pPr marL="2353310" indent="-254000" algn="l" rtl="0" fontAlgn="base">
        <a:spcBef>
          <a:spcPct val="20000"/>
        </a:spcBef>
        <a:spcAft>
          <a:spcPct val="0"/>
        </a:spcAft>
        <a:buChar char="»"/>
        <a:defRPr sz="2220">
          <a:solidFill>
            <a:schemeClr val="bg1"/>
          </a:solidFill>
          <a:latin typeface="+mn-lt"/>
        </a:defRPr>
      </a:lvl5pPr>
      <a:lvl6pPr marL="2861310" indent="-254000" algn="l" rtl="0" eaLnBrk="1" fontAlgn="base" hangingPunct="1">
        <a:spcBef>
          <a:spcPct val="20000"/>
        </a:spcBef>
        <a:spcAft>
          <a:spcPct val="0"/>
        </a:spcAft>
        <a:buChar char="»"/>
        <a:defRPr sz="2220">
          <a:solidFill>
            <a:schemeClr val="bg1"/>
          </a:solidFill>
          <a:latin typeface="+mn-lt"/>
        </a:defRPr>
      </a:lvl6pPr>
      <a:lvl7pPr marL="3369310" indent="-254000" algn="l" rtl="0" eaLnBrk="1" fontAlgn="base" hangingPunct="1">
        <a:spcBef>
          <a:spcPct val="20000"/>
        </a:spcBef>
        <a:spcAft>
          <a:spcPct val="0"/>
        </a:spcAft>
        <a:buChar char="»"/>
        <a:defRPr sz="2220">
          <a:solidFill>
            <a:schemeClr val="bg1"/>
          </a:solidFill>
          <a:latin typeface="+mn-lt"/>
        </a:defRPr>
      </a:lvl7pPr>
      <a:lvl8pPr marL="3876675" indent="-254000" algn="l" rtl="0" eaLnBrk="1" fontAlgn="base" hangingPunct="1">
        <a:spcBef>
          <a:spcPct val="20000"/>
        </a:spcBef>
        <a:spcAft>
          <a:spcPct val="0"/>
        </a:spcAft>
        <a:buChar char="»"/>
        <a:defRPr sz="2220">
          <a:solidFill>
            <a:schemeClr val="bg1"/>
          </a:solidFill>
          <a:latin typeface="+mn-lt"/>
        </a:defRPr>
      </a:lvl8pPr>
      <a:lvl9pPr marL="4384675" indent="-254000" algn="l" rtl="0" eaLnBrk="1" fontAlgn="base" hangingPunct="1">
        <a:spcBef>
          <a:spcPct val="20000"/>
        </a:spcBef>
        <a:spcAft>
          <a:spcPct val="0"/>
        </a:spcAft>
        <a:buChar char="»"/>
        <a:defRPr sz="222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10160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8000" algn="l" defTabSz="10160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6000" algn="l" defTabSz="10160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4000" algn="l" defTabSz="10160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2000" algn="l" defTabSz="10160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0000" algn="l" defTabSz="10160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48000" algn="l" defTabSz="10160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56000" algn="l" defTabSz="10160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64000" algn="l" defTabSz="10160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customXml" Target="../ink/ink4.xml"/><Relationship Id="rId8" Type="http://schemas.openxmlformats.org/officeDocument/2006/relationships/image" Target="../media/image8.png"/><Relationship Id="rId7" Type="http://schemas.openxmlformats.org/officeDocument/2006/relationships/customXml" Target="../ink/ink3.xml"/><Relationship Id="rId6" Type="http://schemas.openxmlformats.org/officeDocument/2006/relationships/image" Target="../media/image7.png"/><Relationship Id="rId5" Type="http://schemas.openxmlformats.org/officeDocument/2006/relationships/customXml" Target="../ink/ink2.xml"/><Relationship Id="rId4" Type="http://schemas.openxmlformats.org/officeDocument/2006/relationships/image" Target="../media/image6.png"/><Relationship Id="rId3" Type="http://schemas.openxmlformats.org/officeDocument/2006/relationships/customXml" Target="../ink/ink1.xml"/><Relationship Id="rId21" Type="http://schemas.openxmlformats.org/officeDocument/2006/relationships/slideLayout" Target="../slideLayouts/slideLayout12.xml"/><Relationship Id="rId20" Type="http://schemas.openxmlformats.org/officeDocument/2006/relationships/image" Target="../media/image14.png"/><Relationship Id="rId2" Type="http://schemas.openxmlformats.org/officeDocument/2006/relationships/image" Target="../media/image5.png"/><Relationship Id="rId19" Type="http://schemas.openxmlformats.org/officeDocument/2006/relationships/customXml" Target="../ink/ink9.xml"/><Relationship Id="rId18" Type="http://schemas.openxmlformats.org/officeDocument/2006/relationships/image" Target="../media/image13.png"/><Relationship Id="rId17" Type="http://schemas.openxmlformats.org/officeDocument/2006/relationships/customXml" Target="../ink/ink8.xml"/><Relationship Id="rId16" Type="http://schemas.openxmlformats.org/officeDocument/2006/relationships/image" Target="../media/image12.png"/><Relationship Id="rId15" Type="http://schemas.openxmlformats.org/officeDocument/2006/relationships/customXml" Target="../ink/ink7.xml"/><Relationship Id="rId14" Type="http://schemas.openxmlformats.org/officeDocument/2006/relationships/image" Target="../media/image11.png"/><Relationship Id="rId13" Type="http://schemas.openxmlformats.org/officeDocument/2006/relationships/customXml" Target="../ink/ink6.xml"/><Relationship Id="rId12" Type="http://schemas.openxmlformats.org/officeDocument/2006/relationships/image" Target="../media/image10.png"/><Relationship Id="rId11" Type="http://schemas.openxmlformats.org/officeDocument/2006/relationships/customXml" Target="../ink/ink5.xml"/><Relationship Id="rId10" Type="http://schemas.openxmlformats.org/officeDocument/2006/relationships/image" Target="../media/image9.png"/><Relationship Id="rId1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4.xml"/><Relationship Id="rId5" Type="http://schemas.openxmlformats.org/officeDocument/2006/relationships/slideLayout" Target="../slideLayouts/slideLayout12.xml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ctrTitle"/>
          </p:nvPr>
        </p:nvSpPr>
        <p:spPr>
          <a:xfrm>
            <a:off x="-104140" y="1122680"/>
            <a:ext cx="12480925" cy="2387600"/>
          </a:xfrm>
        </p:spPr>
        <p:txBody>
          <a:bodyPr/>
          <a:lstStyle/>
          <a:p>
            <a:r>
              <a:rPr lang="" altLang="en-US" dirty="0"/>
              <a:t>Primitive </a:t>
            </a:r>
            <a:r>
              <a:rPr lang="en-US" dirty="0"/>
              <a:t>Switches</a:t>
            </a:r>
            <a:r>
              <a:rPr lang="" altLang="en-US" dirty="0"/>
              <a:t> and Topology</a:t>
            </a:r>
            <a:endParaRPr lang="" altLang="en-US" dirty="0"/>
          </a:p>
        </p:txBody>
      </p:sp>
      <p:sp>
        <p:nvSpPr>
          <p:cNvPr id="3" name="Subtitle 2"/>
          <p:cNvSpPr>
            <a:spLocks noGrp="true"/>
          </p:cNvSpPr>
          <p:nvPr>
            <p:ph type="subTitle" idx="1"/>
          </p:nvPr>
        </p:nvSpPr>
        <p:spPr/>
        <p:txBody>
          <a:bodyPr>
            <a:normAutofit lnSpcReduction="20000"/>
          </a:bodyPr>
          <a:lstStyle/>
          <a:p>
            <a:r>
              <a:rPr lang="en-US" dirty="0">
                <a:sym typeface="+mn-ea"/>
              </a:rPr>
              <a:t>Jianming TONG</a:t>
            </a:r>
            <a:endParaRPr lang="en-US" dirty="0"/>
          </a:p>
          <a:p>
            <a:r>
              <a:rPr lang="en-US" dirty="0" err="1"/>
              <a:t>Hyoukjun</a:t>
            </a:r>
            <a:r>
              <a:rPr lang="en-US" dirty="0"/>
              <a:t> Kwon</a:t>
            </a:r>
            <a:endParaRPr lang="en-US" dirty="0"/>
          </a:p>
          <a:p>
            <a:r>
              <a:rPr lang="en-US" dirty="0"/>
              <a:t>Michael </a:t>
            </a:r>
            <a:r>
              <a:rPr lang="en-US" dirty="0" err="1"/>
              <a:t>Pellauer</a:t>
            </a:r>
            <a:endParaRPr lang="en-US" dirty="0"/>
          </a:p>
          <a:p>
            <a:r>
              <a:rPr lang="en-US" dirty="0"/>
              <a:t>Tushar Krishna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Outline</a:t>
            </a:r>
            <a:endParaRPr lang="en-US" cap="none" dirty="0"/>
          </a:p>
        </p:txBody>
      </p:sp>
      <p:sp>
        <p:nvSpPr>
          <p:cNvPr id="6" name="TextBox 5"/>
          <p:cNvSpPr txBox="true"/>
          <p:nvPr/>
        </p:nvSpPr>
        <p:spPr>
          <a:xfrm>
            <a:off x="618374" y="1528217"/>
            <a:ext cx="11084560" cy="465715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marL="317500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Microswitch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  <a:p>
            <a:pPr marL="825500" lvl="1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B3B3B3"/>
                </a:solidFill>
                <a:latin typeface="Trebuchet MS" panose="020B0603020202020204"/>
              </a:rPr>
              <a:t>Primitive Switching Operations and primitive switches</a:t>
            </a:r>
            <a:endParaRPr lang="en-US" sz="2665" b="1" dirty="0">
              <a:solidFill>
                <a:srgbClr val="B3B3B3"/>
              </a:solidFill>
              <a:latin typeface="Trebuchet MS" panose="020B0603020202020204"/>
            </a:endParaRPr>
          </a:p>
          <a:p>
            <a:pPr marL="825500" lvl="1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Generic </a:t>
            </a:r>
            <a:r>
              <a:rPr lang="en-US" sz="2665" b="1" dirty="0" err="1">
                <a:solidFill>
                  <a:srgbClr val="000000"/>
                </a:solidFill>
                <a:latin typeface="Trebuchet MS" panose="020B0603020202020204"/>
              </a:rPr>
              <a:t>Microswitch</a:t>
            </a: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 Approach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  <a:p>
            <a:pPr marL="317500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dirty="0">
                <a:solidFill>
                  <a:srgbClr val="000000"/>
                </a:solidFill>
                <a:latin typeface="Trebuchet MS" panose="020B0603020202020204"/>
              </a:rPr>
              <a:t>Microswitch Network</a:t>
            </a:r>
            <a:endParaRPr lang="en-US" sz="266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3" name="Arrow: Right 2"/>
          <p:cNvSpPr/>
          <p:nvPr/>
        </p:nvSpPr>
        <p:spPr>
          <a:xfrm>
            <a:off x="618374" y="2519073"/>
            <a:ext cx="571500" cy="373944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Introducing </a:t>
            </a:r>
            <a:r>
              <a:rPr lang="en-US" cap="none" dirty="0" err="1"/>
              <a:t>Microswitches</a:t>
            </a:r>
            <a:endParaRPr lang="en-US" dirty="0"/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5" name="Content Placeholder 2"/>
          <p:cNvSpPr>
            <a:spLocks noGrp="true"/>
          </p:cNvSpPr>
          <p:nvPr>
            <p:ph idx="1"/>
          </p:nvPr>
        </p:nvSpPr>
        <p:spPr>
          <a:xfrm>
            <a:off x="553720" y="2370058"/>
            <a:ext cx="9319528" cy="3793587"/>
          </a:xfrm>
        </p:spPr>
        <p:txBody>
          <a:bodyPr/>
          <a:lstStyle/>
          <a:p>
            <a:pPr marL="381000" indent="-381000">
              <a:buClrTx/>
              <a:buFont typeface="Arial" panose="020B0604020202020204" pitchFamily="34" charset="0"/>
              <a:buChar char="•"/>
            </a:pPr>
            <a:r>
              <a:rPr lang="en-US" sz="2665" b="1" dirty="0" err="1"/>
              <a:t>Microswitch</a:t>
            </a:r>
            <a:r>
              <a:rPr lang="en-US" sz="2665" b="1" dirty="0"/>
              <a:t>: </a:t>
            </a:r>
            <a:r>
              <a:rPr lang="en-US" sz="2665" dirty="0"/>
              <a:t>A library of</a:t>
            </a:r>
            <a:r>
              <a:rPr lang="en-US" sz="2665" b="1" dirty="0"/>
              <a:t> 2x2 switches </a:t>
            </a:r>
            <a:r>
              <a:rPr lang="en-US" sz="2665" dirty="0"/>
              <a:t>that consist of primitive switches (merge/distribute) in various arrangements</a:t>
            </a:r>
            <a:endParaRPr lang="en-US" sz="2665" dirty="0"/>
          </a:p>
          <a:p>
            <a:pPr marL="1016000" lvl="1" indent="-381000">
              <a:buClrTx/>
              <a:buFont typeface="Arial" panose="020B0604020202020204" pitchFamily="34" charset="0"/>
              <a:buChar char="•"/>
            </a:pPr>
            <a:r>
              <a:rPr lang="en-US" sz="2445" dirty="0"/>
              <a:t>Also allows </a:t>
            </a:r>
            <a:r>
              <a:rPr lang="en-US" sz="2445" b="1" dirty="0"/>
              <a:t>pass-through</a:t>
            </a:r>
            <a:r>
              <a:rPr lang="en-US" sz="2445" dirty="0"/>
              <a:t> if bandwidth merges not desired</a:t>
            </a:r>
            <a:endParaRPr lang="en-US" sz="2445" dirty="0"/>
          </a:p>
          <a:p>
            <a:pPr marL="1016000" lvl="1" indent="-381000">
              <a:buClrTx/>
              <a:buFont typeface="Arial" panose="020B0604020202020204" pitchFamily="34" charset="0"/>
              <a:buChar char="•"/>
            </a:pPr>
            <a:r>
              <a:rPr lang="en-US" sz="2445" dirty="0"/>
              <a:t>Buffers can be added as a static parameter</a:t>
            </a:r>
            <a:endParaRPr lang="en-US" sz="2445" dirty="0"/>
          </a:p>
          <a:p>
            <a:pPr marL="381000" indent="-381000">
              <a:buClrTx/>
              <a:buFont typeface="Arial" panose="020B0604020202020204" pitchFamily="34" charset="0"/>
              <a:buChar char="•"/>
            </a:pPr>
            <a:r>
              <a:rPr lang="en-US" sz="2890" b="1" dirty="0"/>
              <a:t>Fine-grained: </a:t>
            </a:r>
            <a:r>
              <a:rPr lang="en-US" sz="2890" dirty="0"/>
              <a:t>Allows for large degree of customization</a:t>
            </a:r>
            <a:endParaRPr lang="en-US" sz="2890" dirty="0"/>
          </a:p>
          <a:p>
            <a:pPr marL="381000" indent="-381000">
              <a:buClrTx/>
              <a:buFont typeface="Arial" panose="020B0604020202020204" pitchFamily="34" charset="0"/>
              <a:buChar char="•"/>
            </a:pPr>
            <a:r>
              <a:rPr lang="en-US" sz="2890" b="1" dirty="0"/>
              <a:t>Composable: 2x2 </a:t>
            </a:r>
            <a:r>
              <a:rPr lang="en-US" sz="2890" dirty="0"/>
              <a:t>switches naturally express basic traffic flows in two dimensions</a:t>
            </a:r>
            <a:endParaRPr lang="en-US" sz="2890" dirty="0"/>
          </a:p>
        </p:txBody>
      </p:sp>
      <p:grpSp>
        <p:nvGrpSpPr>
          <p:cNvPr id="76" name="Group 75"/>
          <p:cNvGrpSpPr/>
          <p:nvPr/>
        </p:nvGrpSpPr>
        <p:grpSpPr>
          <a:xfrm>
            <a:off x="10000685" y="3562137"/>
            <a:ext cx="1893756" cy="1863970"/>
            <a:chOff x="7568590" y="2145127"/>
            <a:chExt cx="1704380" cy="1677573"/>
          </a:xfrm>
        </p:grpSpPr>
        <p:sp>
          <p:nvSpPr>
            <p:cNvPr id="77" name="Oval 76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80" name="Straight Arrow Connector 79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80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82" name="Oval 81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84" name="Straight Arrow Connector 83"/>
            <p:cNvCxnSpPr>
              <a:stCxn id="82" idx="0"/>
              <a:endCxn id="81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>
              <a:stCxn id="82" idx="2"/>
            </p:cNvCxnSpPr>
            <p:nvPr/>
          </p:nvCxnSpPr>
          <p:spPr>
            <a:xfrm flipH="true">
              <a:off x="7568590" y="2947148"/>
              <a:ext cx="957925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>
              <a:stCxn id="81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Oval 87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89" name="Straight Arrow Connector 88"/>
            <p:cNvCxnSpPr>
              <a:stCxn id="88" idx="0"/>
              <a:endCxn id="81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/>
            <p:nvPr/>
          </p:nvCxnSpPr>
          <p:spPr>
            <a:xfrm flipH="true">
              <a:off x="7568590" y="3280722"/>
              <a:ext cx="612597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/>
          <p:cNvSpPr txBox="true"/>
          <p:nvPr/>
        </p:nvSpPr>
        <p:spPr>
          <a:xfrm rot="18900000">
            <a:off x="10845805" y="4870930"/>
            <a:ext cx="1419934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Inputs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92" name="TextBox 91"/>
          <p:cNvSpPr txBox="true"/>
          <p:nvPr/>
        </p:nvSpPr>
        <p:spPr>
          <a:xfrm rot="18900000">
            <a:off x="9464646" y="3640666"/>
            <a:ext cx="1419934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Outputs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457835" y="82551"/>
            <a:ext cx="11084560" cy="656590"/>
          </a:xfrm>
        </p:spPr>
        <p:txBody>
          <a:bodyPr/>
          <a:lstStyle/>
          <a:p>
            <a:r>
              <a:rPr lang="en-US" altLang="en-US" dirty="0"/>
              <a:t>distribute 2x2 [COMPLEX]</a:t>
            </a:r>
            <a:endParaRPr lang="en-US" altLang="en-US" dirty="0"/>
          </a:p>
        </p:txBody>
      </p:sp>
      <p:grpSp>
        <p:nvGrpSpPr>
          <p:cNvPr id="76" name="Group 75"/>
          <p:cNvGrpSpPr/>
          <p:nvPr/>
        </p:nvGrpSpPr>
        <p:grpSpPr>
          <a:xfrm>
            <a:off x="826293" y="598745"/>
            <a:ext cx="2065939" cy="1863970"/>
            <a:chOff x="7413625" y="2145127"/>
            <a:chExt cx="1859345" cy="1677573"/>
          </a:xfrm>
        </p:grpSpPr>
        <p:sp>
          <p:nvSpPr>
            <p:cNvPr id="77" name="Oval 76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80" name="Straight Arrow Connector 79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80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82" name="Oval 81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84" name="Straight Arrow Connector 83"/>
            <p:cNvCxnSpPr>
              <a:stCxn id="82" idx="0"/>
              <a:endCxn id="81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>
              <a:stCxn id="82" idx="2"/>
              <a:endCxn id="90" idx="6"/>
            </p:cNvCxnSpPr>
            <p:nvPr/>
          </p:nvCxnSpPr>
          <p:spPr>
            <a:xfrm flipH="true" flipV="true">
              <a:off x="8116846" y="2944373"/>
              <a:ext cx="409669" cy="277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>
              <a:stCxn id="81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Oval 87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89" name="Straight Arrow Connector 88"/>
            <p:cNvCxnSpPr>
              <a:stCxn id="88" idx="1"/>
            </p:cNvCxnSpPr>
            <p:nvPr/>
          </p:nvCxnSpPr>
          <p:spPr>
            <a:xfrm flipH="true" flipV="true">
              <a:off x="8078293" y="3053079"/>
              <a:ext cx="142767" cy="13138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Oval 89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91" name="Straight Arrow Connector 90"/>
            <p:cNvCxnSpPr>
              <a:stCxn id="88" idx="0"/>
              <a:endCxn id="81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>
              <a:stCxn id="90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5" name="TextBox 154"/>
          <p:cNvSpPr txBox="true"/>
          <p:nvPr/>
        </p:nvSpPr>
        <p:spPr>
          <a:xfrm>
            <a:off x="799481" y="2462815"/>
            <a:ext cx="2042795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2x2 distribute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49" name="Text Box 48"/>
          <p:cNvSpPr txBox="true"/>
          <p:nvPr/>
        </p:nvSpPr>
        <p:spPr>
          <a:xfrm>
            <a:off x="2511425" y="1559243"/>
            <a:ext cx="154813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In_data(high)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50" name="Text Box 49"/>
          <p:cNvSpPr txBox="true"/>
          <p:nvPr/>
        </p:nvSpPr>
        <p:spPr>
          <a:xfrm>
            <a:off x="1845628" y="2122805"/>
            <a:ext cx="147764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  <a:sym typeface="+mn-ea"/>
              </a:rPr>
              <a:t>In_data(low)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52" name="Text Box 51"/>
          <p:cNvSpPr txBox="true"/>
          <p:nvPr/>
        </p:nvSpPr>
        <p:spPr>
          <a:xfrm>
            <a:off x="1887855" y="562928"/>
            <a:ext cx="148209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o_data(high)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54" name="Text Box 53"/>
          <p:cNvSpPr txBox="true"/>
          <p:nvPr/>
        </p:nvSpPr>
        <p:spPr>
          <a:xfrm>
            <a:off x="-98107" y="1128713"/>
            <a:ext cx="141160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o_data(low)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grpSp>
        <p:nvGrpSpPr>
          <p:cNvPr id="219" name="Group 218"/>
          <p:cNvGrpSpPr/>
          <p:nvPr/>
        </p:nvGrpSpPr>
        <p:grpSpPr>
          <a:xfrm>
            <a:off x="4018281" y="1129030"/>
            <a:ext cx="4636134" cy="4533265"/>
            <a:chOff x="7673737" y="2276609"/>
            <a:chExt cx="1353582" cy="1346699"/>
          </a:xfrm>
        </p:grpSpPr>
        <p:sp>
          <p:nvSpPr>
            <p:cNvPr id="220" name="Oval 219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21" name="Straight Arrow Connector 220"/>
            <p:cNvCxnSpPr/>
            <p:nvPr/>
          </p:nvCxnSpPr>
          <p:spPr>
            <a:xfrm flipH="true">
              <a:off x="8798725" y="2944393"/>
              <a:ext cx="228594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2" name="Oval 221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223" name="Oval 222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24" name="Straight Arrow Connector 223"/>
            <p:cNvCxnSpPr>
              <a:stCxn id="223" idx="0"/>
              <a:endCxn id="222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Arrow Connector 224"/>
            <p:cNvCxnSpPr>
              <a:stCxn id="223" idx="2"/>
              <a:endCxn id="230" idx="6"/>
            </p:cNvCxnSpPr>
            <p:nvPr/>
          </p:nvCxnSpPr>
          <p:spPr>
            <a:xfrm flipH="true" flipV="true">
              <a:off x="8116846" y="2944373"/>
              <a:ext cx="409669" cy="277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Arrow Connector 225"/>
            <p:cNvCxnSpPr/>
            <p:nvPr/>
          </p:nvCxnSpPr>
          <p:spPr>
            <a:xfrm flipV="true">
              <a:off x="8317249" y="3416936"/>
              <a:ext cx="0" cy="206372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Arrow Connector 226"/>
            <p:cNvCxnSpPr>
              <a:stCxn id="222" idx="0"/>
            </p:cNvCxnSpPr>
            <p:nvPr/>
          </p:nvCxnSpPr>
          <p:spPr>
            <a:xfrm flipH="true" flipV="true">
              <a:off x="8290367" y="2276609"/>
              <a:ext cx="17057" cy="230518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8" name="Oval 227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29" name="Straight Arrow Connector 228"/>
            <p:cNvCxnSpPr>
              <a:stCxn id="228" idx="1"/>
            </p:cNvCxnSpPr>
            <p:nvPr/>
          </p:nvCxnSpPr>
          <p:spPr>
            <a:xfrm flipH="true" flipV="true">
              <a:off x="8078293" y="3053079"/>
              <a:ext cx="142767" cy="13138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0" name="Oval 229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31" name="Straight Arrow Connector 230"/>
            <p:cNvCxnSpPr>
              <a:stCxn id="228" idx="0"/>
              <a:endCxn id="222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Arrow Connector 231"/>
            <p:cNvCxnSpPr>
              <a:stCxn id="230" idx="2"/>
            </p:cNvCxnSpPr>
            <p:nvPr/>
          </p:nvCxnSpPr>
          <p:spPr>
            <a:xfrm flipH="true">
              <a:off x="7673737" y="2944393"/>
              <a:ext cx="170750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8" name="Text Box 237"/>
          <p:cNvSpPr txBox="true"/>
          <p:nvPr/>
        </p:nvSpPr>
        <p:spPr>
          <a:xfrm>
            <a:off x="7871778" y="2347278"/>
            <a:ext cx="239077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  <a:sym typeface="+mn-ea"/>
              </a:rPr>
              <a:t>o_dis_high_data_high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239" name="Text Box 238"/>
          <p:cNvSpPr txBox="true"/>
          <p:nvPr/>
        </p:nvSpPr>
        <p:spPr>
          <a:xfrm>
            <a:off x="7871461" y="4184333"/>
            <a:ext cx="232029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o_dis_high_data_low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240" name="Text Box 239"/>
          <p:cNvSpPr txBox="true"/>
          <p:nvPr/>
        </p:nvSpPr>
        <p:spPr>
          <a:xfrm>
            <a:off x="6518911" y="5256848"/>
            <a:ext cx="232029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  <a:sym typeface="+mn-ea"/>
              </a:rPr>
              <a:t>o_dis_low_data_high</a:t>
            </a:r>
            <a:endParaRPr lang="en-US" altLang="en-US" dirty="0" smtClean="0">
              <a:solidFill>
                <a:schemeClr val="bg1"/>
              </a:solidFill>
              <a:sym typeface="+mn-ea"/>
            </a:endParaRPr>
          </a:p>
        </p:txBody>
      </p:sp>
      <p:sp>
        <p:nvSpPr>
          <p:cNvPr id="241" name="Text Box 240"/>
          <p:cNvSpPr txBox="true"/>
          <p:nvPr/>
        </p:nvSpPr>
        <p:spPr>
          <a:xfrm>
            <a:off x="3880803" y="5256848"/>
            <a:ext cx="224980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  <a:sym typeface="+mn-ea"/>
              </a:rPr>
              <a:t>o_dis_low_data_low</a:t>
            </a:r>
            <a:endParaRPr lang="en-US" altLang="en-US" dirty="0" smtClean="0">
              <a:solidFill>
                <a:schemeClr val="bg1"/>
              </a:solidFill>
              <a:sym typeface="+mn-ea"/>
            </a:endParaRPr>
          </a:p>
        </p:txBody>
      </p:sp>
      <p:cxnSp>
        <p:nvCxnSpPr>
          <p:cNvPr id="243" name="Straight Connector 242"/>
          <p:cNvCxnSpPr>
            <a:stCxn id="241" idx="0"/>
          </p:cNvCxnSpPr>
          <p:nvPr/>
        </p:nvCxnSpPr>
        <p:spPr>
          <a:xfrm flipV="true">
            <a:off x="5006340" y="4050665"/>
            <a:ext cx="717550" cy="1206500"/>
          </a:xfrm>
          <a:prstGeom prst="line">
            <a:avLst/>
          </a:prstGeom>
          <a:ln w="412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/>
          <p:cNvCxnSpPr/>
          <p:nvPr/>
        </p:nvCxnSpPr>
        <p:spPr>
          <a:xfrm flipH="true" flipV="true">
            <a:off x="6264275" y="3747770"/>
            <a:ext cx="1402080" cy="1579245"/>
          </a:xfrm>
          <a:prstGeom prst="line">
            <a:avLst/>
          </a:prstGeom>
          <a:ln w="412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/>
          <p:cNvCxnSpPr>
            <a:stCxn id="239" idx="1"/>
          </p:cNvCxnSpPr>
          <p:nvPr/>
        </p:nvCxnSpPr>
        <p:spPr>
          <a:xfrm flipH="true" flipV="true">
            <a:off x="6518910" y="3443605"/>
            <a:ext cx="1352550" cy="910590"/>
          </a:xfrm>
          <a:prstGeom prst="line">
            <a:avLst/>
          </a:prstGeom>
          <a:ln w="412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/>
          <p:cNvCxnSpPr>
            <a:stCxn id="238" idx="1"/>
          </p:cNvCxnSpPr>
          <p:nvPr/>
        </p:nvCxnSpPr>
        <p:spPr>
          <a:xfrm flipH="true">
            <a:off x="6864985" y="2517775"/>
            <a:ext cx="1007110" cy="343535"/>
          </a:xfrm>
          <a:prstGeom prst="line">
            <a:avLst/>
          </a:prstGeom>
          <a:ln w="412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Text Box 246"/>
          <p:cNvSpPr txBox="true"/>
          <p:nvPr/>
        </p:nvSpPr>
        <p:spPr>
          <a:xfrm>
            <a:off x="8714740" y="3216275"/>
            <a:ext cx="154813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In_data(high)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248" name="Text Box 247"/>
          <p:cNvSpPr txBox="true"/>
          <p:nvPr/>
        </p:nvSpPr>
        <p:spPr>
          <a:xfrm>
            <a:off x="5498783" y="5783580"/>
            <a:ext cx="147764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  <a:sym typeface="+mn-ea"/>
              </a:rPr>
              <a:t>In_data(low)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249" name="Text Box 248"/>
          <p:cNvSpPr txBox="true"/>
          <p:nvPr/>
        </p:nvSpPr>
        <p:spPr>
          <a:xfrm>
            <a:off x="6264275" y="1000443"/>
            <a:ext cx="148209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o_data(high)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250" name="Text Box 249"/>
          <p:cNvSpPr txBox="true"/>
          <p:nvPr/>
        </p:nvSpPr>
        <p:spPr>
          <a:xfrm>
            <a:off x="3063558" y="3443288"/>
            <a:ext cx="141160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o_data(low)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251" name="TextBox 154"/>
          <p:cNvSpPr txBox="true"/>
          <p:nvPr/>
        </p:nvSpPr>
        <p:spPr>
          <a:xfrm>
            <a:off x="5216541" y="6314090"/>
            <a:ext cx="2042795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2x2 distribute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457835" y="82551"/>
            <a:ext cx="11084560" cy="656590"/>
          </a:xfrm>
        </p:spPr>
        <p:txBody>
          <a:bodyPr/>
          <a:lstStyle/>
          <a:p>
            <a:r>
              <a:rPr lang="en-US" altLang="en-US" dirty="0"/>
              <a:t>Control description</a:t>
            </a:r>
            <a:endParaRPr lang="en-US" altLang="en-US" dirty="0"/>
          </a:p>
        </p:txBody>
      </p:sp>
      <p:grpSp>
        <p:nvGrpSpPr>
          <p:cNvPr id="76" name="Group 75"/>
          <p:cNvGrpSpPr/>
          <p:nvPr/>
        </p:nvGrpSpPr>
        <p:grpSpPr>
          <a:xfrm>
            <a:off x="866933" y="52010"/>
            <a:ext cx="2065939" cy="1863970"/>
            <a:chOff x="7413625" y="2145127"/>
            <a:chExt cx="1859345" cy="1677573"/>
          </a:xfrm>
        </p:grpSpPr>
        <p:sp>
          <p:nvSpPr>
            <p:cNvPr id="77" name="Oval 76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80" name="Straight Arrow Connector 79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80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82" name="Oval 81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84" name="Straight Arrow Connector 83"/>
            <p:cNvCxnSpPr>
              <a:stCxn id="82" idx="0"/>
              <a:endCxn id="81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>
              <a:stCxn id="82" idx="2"/>
              <a:endCxn id="90" idx="6"/>
            </p:cNvCxnSpPr>
            <p:nvPr/>
          </p:nvCxnSpPr>
          <p:spPr>
            <a:xfrm flipH="true" flipV="true">
              <a:off x="8116846" y="2944373"/>
              <a:ext cx="409669" cy="277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>
              <a:stCxn id="81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Oval 87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89" name="Straight Arrow Connector 88"/>
            <p:cNvCxnSpPr>
              <a:stCxn id="88" idx="1"/>
            </p:cNvCxnSpPr>
            <p:nvPr/>
          </p:nvCxnSpPr>
          <p:spPr>
            <a:xfrm flipH="true" flipV="true">
              <a:off x="8078293" y="3053079"/>
              <a:ext cx="142767" cy="13138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Oval 89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91" name="Straight Arrow Connector 90"/>
            <p:cNvCxnSpPr>
              <a:stCxn id="88" idx="0"/>
              <a:endCxn id="81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>
              <a:stCxn id="90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5" name="TextBox 154"/>
          <p:cNvSpPr txBox="true"/>
          <p:nvPr/>
        </p:nvSpPr>
        <p:spPr>
          <a:xfrm>
            <a:off x="840121" y="1916080"/>
            <a:ext cx="2042795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2x2 distribute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79228" y="2291655"/>
            <a:ext cx="2065939" cy="1863970"/>
            <a:chOff x="7413625" y="2145127"/>
            <a:chExt cx="1859345" cy="1677573"/>
          </a:xfrm>
        </p:grpSpPr>
        <p:sp>
          <p:nvSpPr>
            <p:cNvPr id="4" name="Oval 3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6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9" name="Straight Arrow Connector 8"/>
            <p:cNvCxnSpPr>
              <a:stCxn id="8" idx="0"/>
              <a:endCxn id="7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28575" cmpd="sng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8" idx="2"/>
              <a:endCxn id="15" idx="6"/>
            </p:cNvCxnSpPr>
            <p:nvPr/>
          </p:nvCxnSpPr>
          <p:spPr>
            <a:xfrm flipH="true" flipV="true">
              <a:off x="8116846" y="2944373"/>
              <a:ext cx="409669" cy="277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7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true" flipV="true">
              <a:off x="8078293" y="3053079"/>
              <a:ext cx="142767" cy="131380"/>
            </a:xfrm>
            <a:prstGeom prst="straightConnector1">
              <a:avLst/>
            </a:prstGeom>
            <a:ln w="12700" cmpd="sng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6" name="Straight Arrow Connector 15"/>
            <p:cNvCxnSpPr>
              <a:stCxn id="13" idx="0"/>
              <a:endCxn id="7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5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54"/>
          <p:cNvSpPr txBox="true"/>
          <p:nvPr/>
        </p:nvSpPr>
        <p:spPr>
          <a:xfrm>
            <a:off x="155274" y="4170965"/>
            <a:ext cx="2282190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Pass_Switch(PS)</a:t>
            </a:r>
            <a:endParaRPr lang="en-US" alt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2701448" y="2266890"/>
            <a:ext cx="2065939" cy="1863970"/>
            <a:chOff x="7413625" y="2145127"/>
            <a:chExt cx="1859345" cy="1677573"/>
          </a:xfrm>
        </p:grpSpPr>
        <p:sp>
          <p:nvSpPr>
            <p:cNvPr id="35" name="Oval 34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36" name="Straight Arrow Connector 35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Oval 36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38" name="Oval 37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39" name="Straight Arrow Connector 38"/>
            <p:cNvCxnSpPr>
              <a:stCxn id="38" idx="0"/>
              <a:endCxn id="37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38" idx="2"/>
              <a:endCxn id="45" idx="6"/>
            </p:cNvCxnSpPr>
            <p:nvPr/>
          </p:nvCxnSpPr>
          <p:spPr>
            <a:xfrm flipH="true" flipV="true">
              <a:off x="8116846" y="2944373"/>
              <a:ext cx="409669" cy="2775"/>
            </a:xfrm>
            <a:prstGeom prst="straightConnector1">
              <a:avLst/>
            </a:prstGeom>
            <a:ln w="25400" cmpd="sng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37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44" name="Straight Arrow Connector 43"/>
            <p:cNvCxnSpPr>
              <a:stCxn id="43" idx="1"/>
            </p:cNvCxnSpPr>
            <p:nvPr/>
          </p:nvCxnSpPr>
          <p:spPr>
            <a:xfrm flipH="true" flipV="true">
              <a:off x="8078293" y="3053079"/>
              <a:ext cx="142767" cy="13138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Oval 44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46" name="Straight Arrow Connector 45"/>
            <p:cNvCxnSpPr>
              <a:stCxn id="43" idx="0"/>
              <a:endCxn id="37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34925" cmpd="sng">
              <a:solidFill>
                <a:schemeClr val="accent1">
                  <a:lumMod val="50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45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154"/>
          <p:cNvSpPr txBox="true"/>
          <p:nvPr/>
        </p:nvSpPr>
        <p:spPr>
          <a:xfrm>
            <a:off x="2419684" y="4170965"/>
            <a:ext cx="2533650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Pass_Through(PT)</a:t>
            </a:r>
            <a:endParaRPr lang="en-US" alt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49" name="Text Box 48"/>
          <p:cNvSpPr txBox="true"/>
          <p:nvPr/>
        </p:nvSpPr>
        <p:spPr>
          <a:xfrm>
            <a:off x="2552065" y="1012508"/>
            <a:ext cx="154813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In_data(high)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50" name="Text Box 49"/>
          <p:cNvSpPr txBox="true"/>
          <p:nvPr/>
        </p:nvSpPr>
        <p:spPr>
          <a:xfrm>
            <a:off x="1886268" y="1576070"/>
            <a:ext cx="147764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  <a:sym typeface="+mn-ea"/>
              </a:rPr>
              <a:t>In_data(low)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52" name="Text Box 51"/>
          <p:cNvSpPr txBox="true"/>
          <p:nvPr/>
        </p:nvSpPr>
        <p:spPr>
          <a:xfrm>
            <a:off x="1928495" y="16193"/>
            <a:ext cx="148209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o_data(high)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54" name="Text Box 53"/>
          <p:cNvSpPr txBox="true"/>
          <p:nvPr/>
        </p:nvSpPr>
        <p:spPr>
          <a:xfrm>
            <a:off x="-57467" y="581978"/>
            <a:ext cx="141160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o_data(low)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grpSp>
        <p:nvGrpSpPr>
          <p:cNvPr id="75" name="Group 74"/>
          <p:cNvGrpSpPr/>
          <p:nvPr/>
        </p:nvGrpSpPr>
        <p:grpSpPr>
          <a:xfrm>
            <a:off x="5071903" y="2266890"/>
            <a:ext cx="2065939" cy="1863970"/>
            <a:chOff x="7413625" y="2145127"/>
            <a:chExt cx="1859345" cy="1677573"/>
          </a:xfrm>
        </p:grpSpPr>
        <p:sp>
          <p:nvSpPr>
            <p:cNvPr id="78" name="Oval 77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79" name="Straight Arrow Connector 78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Oval 82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98" name="Oval 97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03" name="Straight Arrow Connector 102"/>
            <p:cNvCxnSpPr>
              <a:stCxn id="98" idx="0"/>
              <a:endCxn id="83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/>
            <p:cNvCxnSpPr>
              <a:stCxn id="98" idx="2"/>
              <a:endCxn id="145" idx="6"/>
            </p:cNvCxnSpPr>
            <p:nvPr/>
          </p:nvCxnSpPr>
          <p:spPr>
            <a:xfrm flipH="true" flipV="true">
              <a:off x="8116846" y="2944373"/>
              <a:ext cx="409669" cy="2775"/>
            </a:xfrm>
            <a:prstGeom prst="straightConnector1">
              <a:avLst/>
            </a:prstGeom>
            <a:ln w="25400" cmpd="sng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Arrow Connector 136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Arrow Connector 137"/>
            <p:cNvCxnSpPr>
              <a:stCxn id="83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Oval 138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40" name="Straight Arrow Connector 139"/>
            <p:cNvCxnSpPr>
              <a:stCxn id="139" idx="1"/>
            </p:cNvCxnSpPr>
            <p:nvPr/>
          </p:nvCxnSpPr>
          <p:spPr>
            <a:xfrm flipH="true" flipV="true">
              <a:off x="8078293" y="3053079"/>
              <a:ext cx="142767" cy="131380"/>
            </a:xfrm>
            <a:prstGeom prst="straightConnector1">
              <a:avLst/>
            </a:prstGeom>
            <a:ln w="28575" cmpd="sng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Oval 144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46" name="Straight Arrow Connector 145"/>
            <p:cNvCxnSpPr>
              <a:stCxn id="139" idx="0"/>
              <a:endCxn id="83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34925" cmpd="sng">
              <a:solidFill>
                <a:schemeClr val="accent1">
                  <a:lumMod val="50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Arrow Connector 155"/>
            <p:cNvCxnSpPr>
              <a:stCxn id="145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7" name="TextBox 154"/>
          <p:cNvSpPr txBox="true"/>
          <p:nvPr/>
        </p:nvSpPr>
        <p:spPr>
          <a:xfrm>
            <a:off x="5044139" y="4130960"/>
            <a:ext cx="2044700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Pass_High(PH)</a:t>
            </a:r>
            <a:endParaRPr lang="en-US" alt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grpSp>
        <p:nvGrpSpPr>
          <p:cNvPr id="158" name="Group 157"/>
          <p:cNvGrpSpPr/>
          <p:nvPr/>
        </p:nvGrpSpPr>
        <p:grpSpPr>
          <a:xfrm>
            <a:off x="7349013" y="2231330"/>
            <a:ext cx="2065939" cy="1863970"/>
            <a:chOff x="7413625" y="2145127"/>
            <a:chExt cx="1859345" cy="1677573"/>
          </a:xfrm>
        </p:grpSpPr>
        <p:sp>
          <p:nvSpPr>
            <p:cNvPr id="159" name="Oval 158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60" name="Straight Arrow Connector 159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Oval 160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162" name="Oval 161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63" name="Straight Arrow Connector 162"/>
            <p:cNvCxnSpPr>
              <a:stCxn id="162" idx="0"/>
              <a:endCxn id="161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28575" cmpd="sng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Arrow Connector 163"/>
            <p:cNvCxnSpPr>
              <a:stCxn id="162" idx="2"/>
              <a:endCxn id="169" idx="6"/>
            </p:cNvCxnSpPr>
            <p:nvPr/>
          </p:nvCxnSpPr>
          <p:spPr>
            <a:xfrm flipH="true" flipV="true">
              <a:off x="8116846" y="2944373"/>
              <a:ext cx="409669" cy="2775"/>
            </a:xfrm>
            <a:prstGeom prst="straightConnector1">
              <a:avLst/>
            </a:prstGeom>
            <a:ln w="25400" cmpd="sng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Arrow Connector 164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Arrow Connector 165"/>
            <p:cNvCxnSpPr>
              <a:stCxn id="161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Oval 166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68" name="Straight Arrow Connector 167"/>
            <p:cNvCxnSpPr>
              <a:stCxn id="167" idx="1"/>
            </p:cNvCxnSpPr>
            <p:nvPr/>
          </p:nvCxnSpPr>
          <p:spPr>
            <a:xfrm flipH="true" flipV="true">
              <a:off x="8078293" y="3053079"/>
              <a:ext cx="142767" cy="131380"/>
            </a:xfrm>
            <a:prstGeom prst="straightConnector1">
              <a:avLst/>
            </a:prstGeom>
            <a:ln w="41275" cmpd="sng">
              <a:solidFill>
                <a:srgbClr val="FF000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Oval 168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70" name="Straight Arrow Connector 169"/>
            <p:cNvCxnSpPr>
              <a:stCxn id="167" idx="0"/>
              <a:endCxn id="161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34925" cmpd="sng">
              <a:solidFill>
                <a:schemeClr val="accent1">
                  <a:lumMod val="50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Arrow Connector 170"/>
            <p:cNvCxnSpPr>
              <a:stCxn id="169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2" name="TextBox 154"/>
          <p:cNvSpPr txBox="true"/>
          <p:nvPr/>
        </p:nvSpPr>
        <p:spPr>
          <a:xfrm>
            <a:off x="7364746" y="4095400"/>
            <a:ext cx="1957705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Pass_Low(PL)</a:t>
            </a:r>
            <a:endParaRPr lang="en-US" alt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grpSp>
        <p:nvGrpSpPr>
          <p:cNvPr id="173" name="Group 172"/>
          <p:cNvGrpSpPr/>
          <p:nvPr/>
        </p:nvGrpSpPr>
        <p:grpSpPr>
          <a:xfrm>
            <a:off x="781208" y="4593530"/>
            <a:ext cx="2065939" cy="1863970"/>
            <a:chOff x="7413625" y="2145127"/>
            <a:chExt cx="1859345" cy="1677573"/>
          </a:xfrm>
        </p:grpSpPr>
        <p:sp>
          <p:nvSpPr>
            <p:cNvPr id="174" name="Oval 173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75" name="Straight Arrow Connector 174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Oval 175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177" name="Oval 176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78" name="Straight Arrow Connector 177"/>
            <p:cNvCxnSpPr>
              <a:stCxn id="177" idx="0"/>
              <a:endCxn id="176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28575" cmpd="sng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Arrow Connector 178"/>
            <p:cNvCxnSpPr>
              <a:stCxn id="177" idx="2"/>
              <a:endCxn id="184" idx="6"/>
            </p:cNvCxnSpPr>
            <p:nvPr/>
          </p:nvCxnSpPr>
          <p:spPr>
            <a:xfrm flipH="true" flipV="true">
              <a:off x="8116846" y="2944373"/>
              <a:ext cx="409669" cy="2775"/>
            </a:xfrm>
            <a:prstGeom prst="straightConnector1">
              <a:avLst/>
            </a:prstGeom>
            <a:ln w="41275" cmpd="sng">
              <a:solidFill>
                <a:srgbClr val="FF000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Arrow Connector 179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Arrow Connector 180"/>
            <p:cNvCxnSpPr>
              <a:stCxn id="176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2" name="Oval 181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83" name="Straight Arrow Connector 182"/>
            <p:cNvCxnSpPr>
              <a:stCxn id="182" idx="1"/>
            </p:cNvCxnSpPr>
            <p:nvPr/>
          </p:nvCxnSpPr>
          <p:spPr>
            <a:xfrm flipH="true" flipV="true">
              <a:off x="8078293" y="3053079"/>
              <a:ext cx="142767" cy="131380"/>
            </a:xfrm>
            <a:prstGeom prst="straightConnector1">
              <a:avLst/>
            </a:prstGeom>
            <a:ln w="31750" cmpd="sng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4" name="Oval 183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85" name="Straight Arrow Connector 184"/>
            <p:cNvCxnSpPr>
              <a:stCxn id="182" idx="0"/>
              <a:endCxn id="176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34925" cmpd="sng">
              <a:solidFill>
                <a:schemeClr val="accent1">
                  <a:lumMod val="50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Arrow Connector 185"/>
            <p:cNvCxnSpPr>
              <a:stCxn id="184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7" name="TextBox 154"/>
          <p:cNvSpPr txBox="true"/>
          <p:nvPr/>
        </p:nvSpPr>
        <p:spPr>
          <a:xfrm>
            <a:off x="-37449" y="6432835"/>
            <a:ext cx="3622675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Pass_HighIn_LowOut(PHL)</a:t>
            </a:r>
            <a:endParaRPr lang="en-US" alt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grpSp>
        <p:nvGrpSpPr>
          <p:cNvPr id="188" name="Group 187"/>
          <p:cNvGrpSpPr/>
          <p:nvPr/>
        </p:nvGrpSpPr>
        <p:grpSpPr>
          <a:xfrm>
            <a:off x="4295933" y="4582735"/>
            <a:ext cx="2065939" cy="1863970"/>
            <a:chOff x="7413625" y="2145127"/>
            <a:chExt cx="1859345" cy="1677573"/>
          </a:xfrm>
        </p:grpSpPr>
        <p:sp>
          <p:nvSpPr>
            <p:cNvPr id="189" name="Oval 188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90" name="Straight Arrow Connector 189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1" name="Oval 190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192" name="Oval 191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93" name="Straight Arrow Connector 192"/>
            <p:cNvCxnSpPr>
              <a:stCxn id="192" idx="0"/>
              <a:endCxn id="191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28575" cmpd="sng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Arrow Connector 193"/>
            <p:cNvCxnSpPr>
              <a:stCxn id="192" idx="2"/>
              <a:endCxn id="199" idx="6"/>
            </p:cNvCxnSpPr>
            <p:nvPr/>
          </p:nvCxnSpPr>
          <p:spPr>
            <a:xfrm flipH="true" flipV="true">
              <a:off x="8116846" y="2944373"/>
              <a:ext cx="409669" cy="2775"/>
            </a:xfrm>
            <a:prstGeom prst="straightConnector1">
              <a:avLst/>
            </a:prstGeom>
            <a:ln w="31750" cmpd="sng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Arrow Connector 194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Arrow Connector 195"/>
            <p:cNvCxnSpPr>
              <a:stCxn id="191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7" name="Oval 196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98" name="Straight Arrow Connector 197"/>
            <p:cNvCxnSpPr>
              <a:stCxn id="197" idx="1"/>
            </p:cNvCxnSpPr>
            <p:nvPr/>
          </p:nvCxnSpPr>
          <p:spPr>
            <a:xfrm flipH="true" flipV="true">
              <a:off x="8078293" y="3053079"/>
              <a:ext cx="142767" cy="131380"/>
            </a:xfrm>
            <a:prstGeom prst="straightConnector1">
              <a:avLst/>
            </a:prstGeom>
            <a:ln w="31750" cmpd="sng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9" name="Oval 198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00" name="Straight Arrow Connector 199"/>
            <p:cNvCxnSpPr>
              <a:stCxn id="197" idx="0"/>
              <a:endCxn id="191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41275" cmpd="sng">
              <a:solidFill>
                <a:schemeClr val="accent1">
                  <a:shade val="50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Arrow Connector 200"/>
            <p:cNvCxnSpPr>
              <a:stCxn id="199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2" name="TextBox 154"/>
          <p:cNvSpPr txBox="true"/>
          <p:nvPr/>
        </p:nvSpPr>
        <p:spPr>
          <a:xfrm>
            <a:off x="3479181" y="6446805"/>
            <a:ext cx="3622675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Pass_LowIn_HighOut(PLH)</a:t>
            </a:r>
            <a:endParaRPr lang="en-US" alt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grpSp>
        <p:nvGrpSpPr>
          <p:cNvPr id="203" name="Group 202"/>
          <p:cNvGrpSpPr/>
          <p:nvPr/>
        </p:nvGrpSpPr>
        <p:grpSpPr>
          <a:xfrm>
            <a:off x="9635013" y="2231330"/>
            <a:ext cx="2065939" cy="1863970"/>
            <a:chOff x="7413625" y="2145127"/>
            <a:chExt cx="1859345" cy="1677573"/>
          </a:xfrm>
        </p:grpSpPr>
        <p:sp>
          <p:nvSpPr>
            <p:cNvPr id="204" name="Oval 203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05" name="Straight Arrow Connector 204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6" name="Oval 205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207" name="Oval 206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08" name="Straight Arrow Connector 207"/>
            <p:cNvCxnSpPr>
              <a:stCxn id="207" idx="0"/>
              <a:endCxn id="206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28575" cmpd="sng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Arrow Connector 208"/>
            <p:cNvCxnSpPr>
              <a:stCxn id="207" idx="2"/>
              <a:endCxn id="214" idx="6"/>
            </p:cNvCxnSpPr>
            <p:nvPr/>
          </p:nvCxnSpPr>
          <p:spPr>
            <a:xfrm flipH="true" flipV="true">
              <a:off x="8116846" y="2944373"/>
              <a:ext cx="409669" cy="2775"/>
            </a:xfrm>
            <a:prstGeom prst="straightConnector1">
              <a:avLst/>
            </a:prstGeom>
            <a:ln w="31750" cmpd="sng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Arrow Connector 209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Arrow Connector 210"/>
            <p:cNvCxnSpPr>
              <a:stCxn id="206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2" name="Oval 211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13" name="Straight Arrow Connector 212"/>
            <p:cNvCxnSpPr>
              <a:stCxn id="212" idx="1"/>
            </p:cNvCxnSpPr>
            <p:nvPr/>
          </p:nvCxnSpPr>
          <p:spPr>
            <a:xfrm flipH="true" flipV="true">
              <a:off x="8078293" y="3053079"/>
              <a:ext cx="142767" cy="131380"/>
            </a:xfrm>
            <a:prstGeom prst="straightConnector1">
              <a:avLst/>
            </a:prstGeom>
            <a:ln w="31750" cmpd="sng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4" name="Oval 213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15" name="Straight Arrow Connector 214"/>
            <p:cNvCxnSpPr>
              <a:stCxn id="212" idx="0"/>
              <a:endCxn id="206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22225" cmpd="sng">
              <a:solidFill>
                <a:schemeClr val="accent1">
                  <a:lumMod val="50000"/>
                  <a:alpha val="99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Arrow Connector 215"/>
            <p:cNvCxnSpPr>
              <a:stCxn id="214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7" name="TextBox 154"/>
          <p:cNvSpPr txBox="true"/>
          <p:nvPr/>
        </p:nvSpPr>
        <p:spPr>
          <a:xfrm>
            <a:off x="9733931" y="4120165"/>
            <a:ext cx="1801495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No_Pass(NP)</a:t>
            </a:r>
            <a:endParaRPr lang="en-US" alt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7491888" y="4577020"/>
            <a:ext cx="2065939" cy="1863970"/>
            <a:chOff x="7413625" y="2145127"/>
            <a:chExt cx="1859345" cy="1677573"/>
          </a:xfrm>
        </p:grpSpPr>
        <p:sp>
          <p:nvSpPr>
            <p:cNvPr id="22" name="Oval 21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25" name="Oval 24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6" name="Straight Arrow Connector 25"/>
            <p:cNvCxnSpPr>
              <a:stCxn id="25" idx="0"/>
              <a:endCxn id="24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28575" cmpd="sng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25" idx="2"/>
              <a:endCxn id="32" idx="6"/>
            </p:cNvCxnSpPr>
            <p:nvPr/>
          </p:nvCxnSpPr>
          <p:spPr>
            <a:xfrm flipH="true" flipV="true">
              <a:off x="8116846" y="2944373"/>
              <a:ext cx="409669" cy="2775"/>
            </a:xfrm>
            <a:prstGeom prst="straightConnector1">
              <a:avLst/>
            </a:prstGeom>
            <a:ln w="31750" cmpd="sng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24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Oval 29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31" name="Straight Arrow Connector 30"/>
            <p:cNvCxnSpPr>
              <a:stCxn id="30" idx="1"/>
            </p:cNvCxnSpPr>
            <p:nvPr/>
          </p:nvCxnSpPr>
          <p:spPr>
            <a:xfrm flipH="true" flipV="true">
              <a:off x="8078293" y="3053079"/>
              <a:ext cx="142767" cy="131380"/>
            </a:xfrm>
            <a:prstGeom prst="straightConnector1">
              <a:avLst/>
            </a:prstGeom>
            <a:ln w="38100" cmpd="sng">
              <a:solidFill>
                <a:srgbClr val="FF000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33" name="Straight Arrow Connector 32"/>
            <p:cNvCxnSpPr>
              <a:stCxn id="30" idx="0"/>
              <a:endCxn id="24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41275" cmpd="sng">
              <a:solidFill>
                <a:schemeClr val="accent1">
                  <a:shade val="50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stCxn id="32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TextBox 154"/>
          <p:cNvSpPr txBox="true"/>
          <p:nvPr/>
        </p:nvSpPr>
        <p:spPr>
          <a:xfrm>
            <a:off x="7044071" y="6441090"/>
            <a:ext cx="2884805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Multicast_LowIn(ML)</a:t>
            </a:r>
            <a:endParaRPr lang="en-US" alt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grpSp>
        <p:nvGrpSpPr>
          <p:cNvPr id="55" name="Group 54"/>
          <p:cNvGrpSpPr/>
          <p:nvPr/>
        </p:nvGrpSpPr>
        <p:grpSpPr>
          <a:xfrm>
            <a:off x="9038113" y="27245"/>
            <a:ext cx="2065939" cy="1863970"/>
            <a:chOff x="7413625" y="2145127"/>
            <a:chExt cx="1859345" cy="1677573"/>
          </a:xfrm>
        </p:grpSpPr>
        <p:sp>
          <p:nvSpPr>
            <p:cNvPr id="56" name="Oval 55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57" name="Straight Arrow Connector 56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Oval 57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59" name="Oval 58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60" name="Straight Arrow Connector 59"/>
            <p:cNvCxnSpPr>
              <a:stCxn id="59" idx="0"/>
              <a:endCxn id="58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50800" cmpd="sng">
              <a:solidFill>
                <a:schemeClr val="accent1">
                  <a:lumMod val="75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stCxn id="59" idx="2"/>
              <a:endCxn id="66" idx="6"/>
            </p:cNvCxnSpPr>
            <p:nvPr/>
          </p:nvCxnSpPr>
          <p:spPr>
            <a:xfrm flipH="true" flipV="true">
              <a:off x="8116846" y="2944373"/>
              <a:ext cx="409669" cy="2775"/>
            </a:xfrm>
            <a:prstGeom prst="straightConnector1">
              <a:avLst/>
            </a:prstGeom>
            <a:ln w="50800" cmpd="sng">
              <a:solidFill>
                <a:schemeClr val="accent1">
                  <a:lumMod val="75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>
              <a:stCxn id="58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65" name="Straight Arrow Connector 64"/>
            <p:cNvCxnSpPr>
              <a:stCxn id="64" idx="1"/>
            </p:cNvCxnSpPr>
            <p:nvPr/>
          </p:nvCxnSpPr>
          <p:spPr>
            <a:xfrm flipH="true" flipV="true">
              <a:off x="8078293" y="3053079"/>
              <a:ext cx="142767" cy="131380"/>
            </a:xfrm>
            <a:prstGeom prst="straightConnector1">
              <a:avLst/>
            </a:prstGeom>
            <a:ln w="38100" cmpd="sng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Oval 65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67" name="Straight Arrow Connector 66"/>
            <p:cNvCxnSpPr>
              <a:stCxn id="64" idx="0"/>
              <a:endCxn id="58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38100" cmpd="sng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>
              <a:stCxn id="66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TextBox 154"/>
          <p:cNvSpPr txBox="true"/>
          <p:nvPr/>
        </p:nvSpPr>
        <p:spPr>
          <a:xfrm>
            <a:off x="8546799" y="1891315"/>
            <a:ext cx="2971800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  <a:sym typeface="+mn-ea"/>
              </a:rPr>
              <a:t>Multicast_HighIn(MH)</a:t>
            </a:r>
            <a:endParaRPr lang="en-US" alt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483235" y="31116"/>
            <a:ext cx="11084560" cy="656590"/>
          </a:xfrm>
        </p:spPr>
        <p:txBody>
          <a:bodyPr/>
          <a:p>
            <a:r>
              <a:rPr lang="en-US" altLang="en-US"/>
              <a:t>2x2 distribute control lut</a:t>
            </a:r>
            <a:endParaRPr lang="en-US" altLang="en-US"/>
          </a:p>
        </p:txBody>
      </p:sp>
      <p:graphicFrame>
        <p:nvGraphicFramePr>
          <p:cNvPr id="5" name="Content Placeholder 4"/>
          <p:cNvGraphicFramePr/>
          <p:nvPr>
            <p:ph idx="1"/>
          </p:nvPr>
        </p:nvGraphicFramePr>
        <p:xfrm>
          <a:off x="483362" y="516796"/>
          <a:ext cx="11054080" cy="3962400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1022350"/>
                <a:gridCol w="2100580"/>
                <a:gridCol w="2118360"/>
                <a:gridCol w="2556510"/>
                <a:gridCol w="2509520"/>
                <a:gridCol w="746760"/>
              </a:tblGrid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case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dis_high(i-valid)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ym typeface="+mn-ea"/>
                        </a:rPr>
                        <a:t>dis_low(i-valid)</a:t>
                      </a:r>
                      <a:endParaRPr lang="en-US" altLang="en-US" sz="20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ym typeface="+mn-ea"/>
                        </a:rPr>
                        <a:t>merge_high(i-valid)</a:t>
                      </a:r>
                      <a:endParaRPr lang="en-US" altLang="en-US" sz="20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ym typeface="+mn-ea"/>
                        </a:rPr>
                        <a:t>merge_low(i-valid)</a:t>
                      </a:r>
                      <a:endParaRPr lang="en-US" altLang="en-US" sz="20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CMD</a:t>
                      </a:r>
                      <a:endParaRPr lang="en-US" altLang="en-US"/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PS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01(1)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10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(1)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(01)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(10)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111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PT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10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(1)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01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(1)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(10)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(01)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011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PH</a:t>
                      </a:r>
                      <a:endParaRPr lang="en-US" altLang="en-US" sz="200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10(1)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xx(0)--invalid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(10)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xx(0)--invalid</a:t>
                      </a:r>
                      <a:endParaRPr lang="en-US" altLang="en-US" sz="200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010</a:t>
                      </a:r>
                      <a:endParaRPr lang="en-US" altLang="en-US" sz="200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PL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xx(0)--invalid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01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(1)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xx(0)--invalid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0(01)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001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NP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xx(0)--invalid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xx(0)--invalid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xx(0)--invalid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xx(0)--invalid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xxx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PHL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01(1)</a:t>
                      </a:r>
                      <a:endParaRPr lang="en-US" altLang="en-US" sz="200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xx(0)--invalid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xx(0)--invalid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(10)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110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PLH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xx(0)--invalid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10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(1)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0(01)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xx(0)--invalid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101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MH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11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(1)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xx(0)--invalid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(10)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(10)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000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ML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xx(0)--invalid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11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(1)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(01)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(01)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100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998378" y="4514790"/>
            <a:ext cx="2065939" cy="1863970"/>
            <a:chOff x="7413625" y="2145127"/>
            <a:chExt cx="1859345" cy="1677573"/>
          </a:xfrm>
        </p:grpSpPr>
        <p:sp>
          <p:nvSpPr>
            <p:cNvPr id="8" name="Oval 7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2" name="Straight Arrow Connector 11"/>
            <p:cNvCxnSpPr>
              <a:stCxn id="11" idx="0"/>
              <a:endCxn id="10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11" idx="2"/>
              <a:endCxn id="19" idx="6"/>
            </p:cNvCxnSpPr>
            <p:nvPr/>
          </p:nvCxnSpPr>
          <p:spPr>
            <a:xfrm flipH="true" flipV="true">
              <a:off x="8116846" y="2944373"/>
              <a:ext cx="409669" cy="277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0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7" name="Straight Arrow Connector 16"/>
            <p:cNvCxnSpPr>
              <a:stCxn id="16" idx="1"/>
            </p:cNvCxnSpPr>
            <p:nvPr/>
          </p:nvCxnSpPr>
          <p:spPr>
            <a:xfrm flipH="true" flipV="true">
              <a:off x="8078293" y="3053079"/>
              <a:ext cx="142767" cy="13138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0" name="Straight Arrow Connector 19"/>
            <p:cNvCxnSpPr>
              <a:stCxn id="16" idx="0"/>
              <a:endCxn id="10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9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154"/>
          <p:cNvSpPr txBox="true"/>
          <p:nvPr/>
        </p:nvSpPr>
        <p:spPr>
          <a:xfrm>
            <a:off x="971566" y="6378860"/>
            <a:ext cx="2042795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2x2 distribute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3" name="Text Box 22"/>
          <p:cNvSpPr txBox="true"/>
          <p:nvPr/>
        </p:nvSpPr>
        <p:spPr>
          <a:xfrm>
            <a:off x="3014345" y="5218748"/>
            <a:ext cx="154813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In_data(high)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24" name="Text Box 23"/>
          <p:cNvSpPr txBox="true"/>
          <p:nvPr/>
        </p:nvSpPr>
        <p:spPr>
          <a:xfrm>
            <a:off x="2017713" y="6038850"/>
            <a:ext cx="147764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  <a:sym typeface="+mn-ea"/>
              </a:rPr>
              <a:t>In_data(low)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26" name="Text Box 25"/>
          <p:cNvSpPr txBox="true"/>
          <p:nvPr/>
        </p:nvSpPr>
        <p:spPr>
          <a:xfrm>
            <a:off x="2059940" y="4478973"/>
            <a:ext cx="148209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o_data(high)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27" name="Text Box 26"/>
          <p:cNvSpPr txBox="true"/>
          <p:nvPr/>
        </p:nvSpPr>
        <p:spPr>
          <a:xfrm>
            <a:off x="73978" y="5044758"/>
            <a:ext cx="141160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o_data(low)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6706869" y="4500880"/>
            <a:ext cx="2152649" cy="2266949"/>
            <a:chOff x="7647339" y="2224100"/>
            <a:chExt cx="1352033" cy="1423902"/>
          </a:xfrm>
        </p:grpSpPr>
        <p:sp>
          <p:nvSpPr>
            <p:cNvPr id="45" name="Oval 44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46" name="Straight Arrow Connector 45"/>
            <p:cNvCxnSpPr/>
            <p:nvPr/>
          </p:nvCxnSpPr>
          <p:spPr>
            <a:xfrm flipH="true">
              <a:off x="8798761" y="2944427"/>
              <a:ext cx="20061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Oval 46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48" name="Oval 47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51" name="Straight Arrow Connector 50"/>
            <p:cNvCxnSpPr>
              <a:stCxn id="48" idx="0"/>
              <a:endCxn id="47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>
              <a:stCxn id="48" idx="2"/>
              <a:endCxn id="59" idx="6"/>
            </p:cNvCxnSpPr>
            <p:nvPr/>
          </p:nvCxnSpPr>
          <p:spPr>
            <a:xfrm flipH="true" flipV="true">
              <a:off x="8116846" y="2944373"/>
              <a:ext cx="409669" cy="277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 flipV="true">
              <a:off x="8317374" y="3416668"/>
              <a:ext cx="0" cy="231334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 flipH="true" flipV="true">
              <a:off x="8293444" y="2224100"/>
              <a:ext cx="13959" cy="283185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Oval 56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58" name="Straight Arrow Connector 57"/>
            <p:cNvCxnSpPr>
              <a:stCxn id="57" idx="1"/>
            </p:cNvCxnSpPr>
            <p:nvPr/>
          </p:nvCxnSpPr>
          <p:spPr>
            <a:xfrm flipH="true" flipV="true">
              <a:off x="8078293" y="3053079"/>
              <a:ext cx="142767" cy="13138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Oval 58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60" name="Straight Arrow Connector 59"/>
            <p:cNvCxnSpPr>
              <a:stCxn id="57" idx="0"/>
              <a:endCxn id="47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stCxn id="59" idx="2"/>
            </p:cNvCxnSpPr>
            <p:nvPr/>
          </p:nvCxnSpPr>
          <p:spPr>
            <a:xfrm flipH="true">
              <a:off x="7647339" y="2944427"/>
              <a:ext cx="197421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2" name="Straight Connector 61"/>
          <p:cNvCxnSpPr/>
          <p:nvPr/>
        </p:nvCxnSpPr>
        <p:spPr>
          <a:xfrm flipV="true">
            <a:off x="8476615" y="4989830"/>
            <a:ext cx="621030" cy="452755"/>
          </a:xfrm>
          <a:prstGeom prst="line">
            <a:avLst/>
          </a:prstGeom>
          <a:ln w="31750" cmpd="sng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 Box 62"/>
          <p:cNvSpPr txBox="true"/>
          <p:nvPr/>
        </p:nvSpPr>
        <p:spPr>
          <a:xfrm>
            <a:off x="9097645" y="4810760"/>
            <a:ext cx="2310765" cy="3683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>
            <a:spAutoFit/>
          </a:bodyPr>
          <a:p>
            <a:pPr>
              <a:buNone/>
            </a:pPr>
            <a:r>
              <a:rPr lang="en-US" altLang="en-US">
                <a:solidFill>
                  <a:schemeClr val="bg1"/>
                </a:solidFill>
                <a:sym typeface="+mn-ea"/>
              </a:rPr>
              <a:t>dis_i_data_high(ctrl)</a:t>
            </a:r>
            <a:endParaRPr lang="en-US" altLang="en-US" dirty="0" smtClean="0">
              <a:solidFill>
                <a:schemeClr val="bg1"/>
              </a:solidFill>
              <a:sym typeface="+mn-ea"/>
            </a:endParaRPr>
          </a:p>
        </p:txBody>
      </p:sp>
      <p:cxnSp>
        <p:nvCxnSpPr>
          <p:cNvPr id="64" name="Straight Connector 63"/>
          <p:cNvCxnSpPr/>
          <p:nvPr/>
        </p:nvCxnSpPr>
        <p:spPr>
          <a:xfrm>
            <a:off x="7974965" y="6186805"/>
            <a:ext cx="1106805" cy="0"/>
          </a:xfrm>
          <a:prstGeom prst="line">
            <a:avLst/>
          </a:prstGeom>
          <a:ln w="31750" cmpd="sng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 Box 64"/>
          <p:cNvSpPr txBox="true"/>
          <p:nvPr/>
        </p:nvSpPr>
        <p:spPr>
          <a:xfrm>
            <a:off x="9133205" y="5966460"/>
            <a:ext cx="2240280" cy="3683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>
            <a:spAutoFit/>
          </a:bodyPr>
          <a:p>
            <a:pPr algn="l">
              <a:buNone/>
            </a:pPr>
            <a:r>
              <a:rPr lang="en-US" altLang="en-US">
                <a:solidFill>
                  <a:schemeClr val="bg1"/>
                </a:solidFill>
                <a:sym typeface="+mn-ea"/>
              </a:rPr>
              <a:t>dis_i_data_low(ctrl)</a:t>
            </a:r>
            <a:endParaRPr lang="en-US" altLang="en-US" dirty="0" smtClean="0">
              <a:solidFill>
                <a:schemeClr val="bg1"/>
              </a:solidFill>
              <a:sym typeface="+mn-ea"/>
            </a:endParaRPr>
          </a:p>
        </p:txBody>
      </p:sp>
      <p:cxnSp>
        <p:nvCxnSpPr>
          <p:cNvPr id="66" name="Straight Connector 65"/>
          <p:cNvCxnSpPr>
            <a:endCxn id="67" idx="1"/>
          </p:cNvCxnSpPr>
          <p:nvPr/>
        </p:nvCxnSpPr>
        <p:spPr>
          <a:xfrm flipV="true">
            <a:off x="7947660" y="4626610"/>
            <a:ext cx="793115" cy="542290"/>
          </a:xfrm>
          <a:prstGeom prst="line">
            <a:avLst/>
          </a:prstGeom>
          <a:ln w="31750" cmpd="sng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 Box 66"/>
          <p:cNvSpPr txBox="true"/>
          <p:nvPr/>
        </p:nvSpPr>
        <p:spPr>
          <a:xfrm>
            <a:off x="8740775" y="4442460"/>
            <a:ext cx="2667635" cy="3683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>
            <a:spAutoFit/>
          </a:bodyPr>
          <a:p>
            <a:pPr>
              <a:buNone/>
            </a:pPr>
            <a:r>
              <a:rPr lang="en-US" altLang="en-US">
                <a:solidFill>
                  <a:schemeClr val="bg1"/>
                </a:solidFill>
                <a:sym typeface="+mn-ea"/>
              </a:rPr>
              <a:t>merge_i_data_high(ctrl)</a:t>
            </a:r>
            <a:endParaRPr lang="en-US" altLang="en-US" dirty="0" smtClean="0">
              <a:solidFill>
                <a:schemeClr val="bg1"/>
              </a:solidFill>
              <a:sym typeface="+mn-ea"/>
            </a:endParaRPr>
          </a:p>
        </p:txBody>
      </p:sp>
      <p:cxnSp>
        <p:nvCxnSpPr>
          <p:cNvPr id="68" name="Straight Connector 67"/>
          <p:cNvCxnSpPr/>
          <p:nvPr/>
        </p:nvCxnSpPr>
        <p:spPr>
          <a:xfrm>
            <a:off x="7238365" y="5864860"/>
            <a:ext cx="0" cy="966470"/>
          </a:xfrm>
          <a:prstGeom prst="line">
            <a:avLst/>
          </a:prstGeom>
          <a:ln w="31750" cmpd="sng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 Box 68"/>
          <p:cNvSpPr txBox="true"/>
          <p:nvPr/>
        </p:nvSpPr>
        <p:spPr>
          <a:xfrm>
            <a:off x="4641215" y="6463030"/>
            <a:ext cx="2597150" cy="3683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>
            <a:spAutoFit/>
          </a:bodyPr>
          <a:p>
            <a:pPr>
              <a:buNone/>
            </a:pPr>
            <a:r>
              <a:rPr lang="en-US" altLang="en-US">
                <a:solidFill>
                  <a:schemeClr val="bg1"/>
                </a:solidFill>
                <a:sym typeface="+mn-ea"/>
              </a:rPr>
              <a:t>merge_i_data_low(ctrl)</a:t>
            </a:r>
            <a:endParaRPr lang="en-US" altLang="en-US" dirty="0" smtClean="0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457835" y="82551"/>
            <a:ext cx="11084560" cy="656590"/>
          </a:xfrm>
        </p:spPr>
        <p:txBody>
          <a:bodyPr/>
          <a:lstStyle/>
          <a:p>
            <a:r>
              <a:rPr lang="en-US" altLang="en-US" dirty="0"/>
              <a:t>distribute 2x2 [SIMPLE]</a:t>
            </a:r>
            <a:endParaRPr lang="en-US" altLang="en-US" dirty="0"/>
          </a:p>
        </p:txBody>
      </p:sp>
      <p:grpSp>
        <p:nvGrpSpPr>
          <p:cNvPr id="76" name="Group 75"/>
          <p:cNvGrpSpPr/>
          <p:nvPr/>
        </p:nvGrpSpPr>
        <p:grpSpPr>
          <a:xfrm>
            <a:off x="796448" y="2732345"/>
            <a:ext cx="2065939" cy="1863970"/>
            <a:chOff x="7413625" y="2145127"/>
            <a:chExt cx="1859345" cy="1677573"/>
          </a:xfrm>
        </p:grpSpPr>
        <p:sp>
          <p:nvSpPr>
            <p:cNvPr id="77" name="Oval 76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80" name="Straight Arrow Connector 79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80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84" name="Straight Arrow Connector 83"/>
            <p:cNvCxnSpPr>
              <a:endCxn id="81" idx="5"/>
            </p:cNvCxnSpPr>
            <p:nvPr/>
          </p:nvCxnSpPr>
          <p:spPr>
            <a:xfrm flipH="true" flipV="true">
              <a:off x="8403321" y="2739541"/>
              <a:ext cx="396049" cy="18859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>
              <a:endCxn id="90" idx="6"/>
            </p:cNvCxnSpPr>
            <p:nvPr/>
          </p:nvCxnSpPr>
          <p:spPr>
            <a:xfrm flipH="true">
              <a:off x="8116428" y="2928136"/>
              <a:ext cx="692086" cy="16002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>
              <a:stCxn id="81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Oval 89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91" name="Straight Arrow Connector 90"/>
            <p:cNvCxnSpPr>
              <a:stCxn id="77" idx="4"/>
              <a:endCxn id="81" idx="4"/>
            </p:cNvCxnSpPr>
            <p:nvPr/>
          </p:nvCxnSpPr>
          <p:spPr>
            <a:xfrm flipH="true" flipV="true">
              <a:off x="8307309" y="2778975"/>
              <a:ext cx="9715" cy="660083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>
              <a:stCxn id="90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5" name="TextBox 154"/>
          <p:cNvSpPr txBox="true"/>
          <p:nvPr/>
        </p:nvSpPr>
        <p:spPr>
          <a:xfrm>
            <a:off x="769636" y="4596415"/>
            <a:ext cx="2042795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2x2 distribute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49" name="Text Box 48"/>
          <p:cNvSpPr txBox="true"/>
          <p:nvPr/>
        </p:nvSpPr>
        <p:spPr>
          <a:xfrm>
            <a:off x="2927350" y="3468688"/>
            <a:ext cx="154813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In_data(high)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50" name="Text Box 49"/>
          <p:cNvSpPr txBox="true"/>
          <p:nvPr/>
        </p:nvSpPr>
        <p:spPr>
          <a:xfrm>
            <a:off x="1815783" y="4256405"/>
            <a:ext cx="147764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  <a:sym typeface="+mn-ea"/>
              </a:rPr>
              <a:t>In_data(low)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52" name="Text Box 51"/>
          <p:cNvSpPr txBox="true"/>
          <p:nvPr/>
        </p:nvSpPr>
        <p:spPr>
          <a:xfrm>
            <a:off x="1858010" y="2696528"/>
            <a:ext cx="148209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o_data(high)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54" name="Text Box 53"/>
          <p:cNvSpPr txBox="true"/>
          <p:nvPr/>
        </p:nvSpPr>
        <p:spPr>
          <a:xfrm>
            <a:off x="-127952" y="3262313"/>
            <a:ext cx="141160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o_data(low)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grpSp>
        <p:nvGrpSpPr>
          <p:cNvPr id="219" name="Group 218"/>
          <p:cNvGrpSpPr/>
          <p:nvPr/>
        </p:nvGrpSpPr>
        <p:grpSpPr>
          <a:xfrm>
            <a:off x="5829936" y="1219201"/>
            <a:ext cx="4636134" cy="4428489"/>
            <a:chOff x="7673737" y="2307735"/>
            <a:chExt cx="1353582" cy="1315573"/>
          </a:xfrm>
        </p:grpSpPr>
        <p:sp>
          <p:nvSpPr>
            <p:cNvPr id="220" name="Oval 219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21" name="Straight Arrow Connector 220"/>
            <p:cNvCxnSpPr/>
            <p:nvPr/>
          </p:nvCxnSpPr>
          <p:spPr>
            <a:xfrm flipH="true">
              <a:off x="8798725" y="2944393"/>
              <a:ext cx="228594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2" name="Oval 221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24" name="Straight Arrow Connector 223"/>
            <p:cNvCxnSpPr>
              <a:endCxn id="222" idx="5"/>
            </p:cNvCxnSpPr>
            <p:nvPr/>
          </p:nvCxnSpPr>
          <p:spPr>
            <a:xfrm flipH="true" flipV="true">
              <a:off x="8403829" y="2739531"/>
              <a:ext cx="438834" cy="22467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Arrow Connector 224"/>
            <p:cNvCxnSpPr>
              <a:endCxn id="230" idx="6"/>
            </p:cNvCxnSpPr>
            <p:nvPr/>
          </p:nvCxnSpPr>
          <p:spPr>
            <a:xfrm flipH="true" flipV="true">
              <a:off x="8116835" y="2944394"/>
              <a:ext cx="682075" cy="4527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Arrow Connector 225"/>
            <p:cNvCxnSpPr/>
            <p:nvPr/>
          </p:nvCxnSpPr>
          <p:spPr>
            <a:xfrm flipV="true">
              <a:off x="8317249" y="3416936"/>
              <a:ext cx="0" cy="206372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Arrow Connector 226"/>
            <p:cNvCxnSpPr>
              <a:stCxn id="222" idx="0"/>
            </p:cNvCxnSpPr>
            <p:nvPr/>
          </p:nvCxnSpPr>
          <p:spPr>
            <a:xfrm flipV="true">
              <a:off x="8307423" y="2307735"/>
              <a:ext cx="185" cy="199392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0" name="Oval 229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31" name="Straight Arrow Connector 230"/>
            <p:cNvCxnSpPr/>
            <p:nvPr/>
          </p:nvCxnSpPr>
          <p:spPr>
            <a:xfrm flipH="true" flipV="true">
              <a:off x="8307423" y="2779334"/>
              <a:ext cx="17427" cy="650618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Arrow Connector 231"/>
            <p:cNvCxnSpPr>
              <a:stCxn id="230" idx="2"/>
            </p:cNvCxnSpPr>
            <p:nvPr/>
          </p:nvCxnSpPr>
          <p:spPr>
            <a:xfrm flipH="true">
              <a:off x="7673737" y="2944393"/>
              <a:ext cx="170750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8" name="Text Box 237"/>
          <p:cNvSpPr txBox="true"/>
          <p:nvPr/>
        </p:nvSpPr>
        <p:spPr>
          <a:xfrm>
            <a:off x="9683433" y="2332673"/>
            <a:ext cx="239077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  <a:sym typeface="+mn-ea"/>
              </a:rPr>
              <a:t>o_dis_high_data_high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239" name="Text Box 238"/>
          <p:cNvSpPr txBox="true"/>
          <p:nvPr/>
        </p:nvSpPr>
        <p:spPr>
          <a:xfrm>
            <a:off x="9683116" y="4169728"/>
            <a:ext cx="232029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o_dis_high_data_low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240" name="Text Box 239"/>
          <p:cNvSpPr txBox="true"/>
          <p:nvPr/>
        </p:nvSpPr>
        <p:spPr>
          <a:xfrm>
            <a:off x="8330566" y="5242243"/>
            <a:ext cx="232029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  <a:sym typeface="+mn-ea"/>
              </a:rPr>
              <a:t>o_dis_low_data_high</a:t>
            </a:r>
            <a:endParaRPr lang="en-US" altLang="en-US" dirty="0" smtClean="0">
              <a:solidFill>
                <a:schemeClr val="bg1"/>
              </a:solidFill>
              <a:sym typeface="+mn-ea"/>
            </a:endParaRPr>
          </a:p>
        </p:txBody>
      </p:sp>
      <p:sp>
        <p:nvSpPr>
          <p:cNvPr id="241" name="Text Box 240"/>
          <p:cNvSpPr txBox="true"/>
          <p:nvPr/>
        </p:nvSpPr>
        <p:spPr>
          <a:xfrm>
            <a:off x="5692458" y="5242243"/>
            <a:ext cx="224980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  <a:sym typeface="+mn-ea"/>
              </a:rPr>
              <a:t>o_dis_low_data_low</a:t>
            </a:r>
            <a:endParaRPr lang="en-US" altLang="en-US" dirty="0" smtClean="0">
              <a:solidFill>
                <a:schemeClr val="bg1"/>
              </a:solidFill>
              <a:sym typeface="+mn-ea"/>
            </a:endParaRPr>
          </a:p>
        </p:txBody>
      </p:sp>
      <p:cxnSp>
        <p:nvCxnSpPr>
          <p:cNvPr id="243" name="Straight Connector 242"/>
          <p:cNvCxnSpPr/>
          <p:nvPr/>
        </p:nvCxnSpPr>
        <p:spPr>
          <a:xfrm flipV="true">
            <a:off x="6816725" y="4036060"/>
            <a:ext cx="717550" cy="1206500"/>
          </a:xfrm>
          <a:prstGeom prst="line">
            <a:avLst/>
          </a:prstGeom>
          <a:ln w="412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/>
          <p:cNvCxnSpPr/>
          <p:nvPr/>
        </p:nvCxnSpPr>
        <p:spPr>
          <a:xfrm flipH="true" flipV="true">
            <a:off x="8075930" y="3733165"/>
            <a:ext cx="1402080" cy="1579245"/>
          </a:xfrm>
          <a:prstGeom prst="line">
            <a:avLst/>
          </a:prstGeom>
          <a:ln w="412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/>
          <p:cNvCxnSpPr>
            <a:stCxn id="239" idx="1"/>
          </p:cNvCxnSpPr>
          <p:nvPr/>
        </p:nvCxnSpPr>
        <p:spPr>
          <a:xfrm flipH="true" flipV="true">
            <a:off x="8330565" y="3429635"/>
            <a:ext cx="1352550" cy="910590"/>
          </a:xfrm>
          <a:prstGeom prst="line">
            <a:avLst/>
          </a:prstGeom>
          <a:ln w="412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/>
          <p:cNvCxnSpPr>
            <a:stCxn id="238" idx="1"/>
          </p:cNvCxnSpPr>
          <p:nvPr/>
        </p:nvCxnSpPr>
        <p:spPr>
          <a:xfrm flipH="true">
            <a:off x="8676640" y="2503170"/>
            <a:ext cx="1007110" cy="343535"/>
          </a:xfrm>
          <a:prstGeom prst="line">
            <a:avLst/>
          </a:prstGeom>
          <a:ln w="412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Text Box 246"/>
          <p:cNvSpPr txBox="true"/>
          <p:nvPr/>
        </p:nvSpPr>
        <p:spPr>
          <a:xfrm>
            <a:off x="10526395" y="3201670"/>
            <a:ext cx="154813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In_data(high)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248" name="Text Box 247"/>
          <p:cNvSpPr txBox="true"/>
          <p:nvPr/>
        </p:nvSpPr>
        <p:spPr>
          <a:xfrm>
            <a:off x="7310438" y="5768975"/>
            <a:ext cx="147764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  <a:sym typeface="+mn-ea"/>
              </a:rPr>
              <a:t>In_data(low)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249" name="Text Box 248"/>
          <p:cNvSpPr txBox="true"/>
          <p:nvPr/>
        </p:nvSpPr>
        <p:spPr>
          <a:xfrm>
            <a:off x="8075930" y="985838"/>
            <a:ext cx="148209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o_data(high)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250" name="Text Box 249"/>
          <p:cNvSpPr txBox="true"/>
          <p:nvPr/>
        </p:nvSpPr>
        <p:spPr>
          <a:xfrm>
            <a:off x="4875213" y="3428683"/>
            <a:ext cx="141160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o_data(low)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251" name="TextBox 154"/>
          <p:cNvSpPr txBox="true"/>
          <p:nvPr/>
        </p:nvSpPr>
        <p:spPr>
          <a:xfrm>
            <a:off x="7028196" y="6299485"/>
            <a:ext cx="2042795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2x2 distribute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 flipH="true" flipV="true">
            <a:off x="7195185" y="3667125"/>
            <a:ext cx="864870" cy="1407795"/>
          </a:xfrm>
          <a:prstGeom prst="straightConnector1">
            <a:avLst/>
          </a:prstGeom>
          <a:ln w="762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 flipH="true" flipV="true">
            <a:off x="1533525" y="3726815"/>
            <a:ext cx="282575" cy="529590"/>
          </a:xfrm>
          <a:prstGeom prst="straightConnector1">
            <a:avLst/>
          </a:prstGeom>
          <a:ln w="762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457835" y="82551"/>
            <a:ext cx="11084560" cy="656590"/>
          </a:xfrm>
        </p:spPr>
        <p:txBody>
          <a:bodyPr/>
          <a:lstStyle/>
          <a:p>
            <a:r>
              <a:rPr lang="en-US" altLang="en-US" dirty="0"/>
              <a:t>Control description [Simple]</a:t>
            </a:r>
            <a:endParaRPr lang="en-US" altLang="en-US" dirty="0"/>
          </a:p>
        </p:txBody>
      </p:sp>
      <p:sp>
        <p:nvSpPr>
          <p:cNvPr id="18" name="TextBox 154"/>
          <p:cNvSpPr txBox="true"/>
          <p:nvPr/>
        </p:nvSpPr>
        <p:spPr>
          <a:xfrm>
            <a:off x="90504" y="5614320"/>
            <a:ext cx="2282190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Pass_Switch(PS)</a:t>
            </a:r>
            <a:endParaRPr lang="en-US" alt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48" name="TextBox 154"/>
          <p:cNvSpPr txBox="true"/>
          <p:nvPr/>
        </p:nvSpPr>
        <p:spPr>
          <a:xfrm>
            <a:off x="2354914" y="5614320"/>
            <a:ext cx="2533650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Pass_Through(PT)</a:t>
            </a:r>
            <a:endParaRPr lang="en-US" alt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87" name="TextBox 154"/>
          <p:cNvSpPr txBox="true"/>
          <p:nvPr/>
        </p:nvSpPr>
        <p:spPr>
          <a:xfrm>
            <a:off x="4854909" y="5614320"/>
            <a:ext cx="2971800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Multicast_HighIn(MH)</a:t>
            </a:r>
            <a:endParaRPr lang="en-US" alt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02" name="TextBox 154"/>
          <p:cNvSpPr txBox="true"/>
          <p:nvPr/>
        </p:nvSpPr>
        <p:spPr>
          <a:xfrm>
            <a:off x="7740666" y="5597810"/>
            <a:ext cx="2884805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  <a:sym typeface="+mn-ea"/>
              </a:rPr>
              <a:t>Multicast_LowIn(ML)</a:t>
            </a:r>
            <a:endParaRPr lang="en-US" alt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69" name="TextBox 154"/>
          <p:cNvSpPr txBox="true"/>
          <p:nvPr/>
        </p:nvSpPr>
        <p:spPr>
          <a:xfrm>
            <a:off x="10653094" y="5617495"/>
            <a:ext cx="1240790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No_Pass</a:t>
            </a:r>
            <a:endParaRPr lang="en-US" alt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751228" y="1100395"/>
            <a:ext cx="2065939" cy="1863970"/>
            <a:chOff x="7413625" y="2145127"/>
            <a:chExt cx="1859345" cy="1677573"/>
          </a:xfrm>
        </p:grpSpPr>
        <p:sp>
          <p:nvSpPr>
            <p:cNvPr id="19" name="Oval 18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Oval 69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71" name="Straight Arrow Connector 70"/>
            <p:cNvCxnSpPr>
              <a:endCxn id="70" idx="5"/>
            </p:cNvCxnSpPr>
            <p:nvPr/>
          </p:nvCxnSpPr>
          <p:spPr>
            <a:xfrm flipH="true" flipV="true">
              <a:off x="8403321" y="2739541"/>
              <a:ext cx="396049" cy="18859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>
              <a:endCxn id="93" idx="6"/>
            </p:cNvCxnSpPr>
            <p:nvPr/>
          </p:nvCxnSpPr>
          <p:spPr>
            <a:xfrm flipH="true">
              <a:off x="8116428" y="2928136"/>
              <a:ext cx="692086" cy="16002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>
              <a:stCxn id="70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Oval 92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94" name="Straight Arrow Connector 93"/>
            <p:cNvCxnSpPr>
              <a:stCxn id="19" idx="4"/>
              <a:endCxn id="70" idx="4"/>
            </p:cNvCxnSpPr>
            <p:nvPr/>
          </p:nvCxnSpPr>
          <p:spPr>
            <a:xfrm flipH="true" flipV="true">
              <a:off x="8307309" y="2778975"/>
              <a:ext cx="9715" cy="660083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>
              <a:stCxn id="93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6" name="TextBox 154"/>
          <p:cNvSpPr txBox="true"/>
          <p:nvPr/>
        </p:nvSpPr>
        <p:spPr>
          <a:xfrm>
            <a:off x="4683776" y="2964465"/>
            <a:ext cx="2042795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2x2 distribute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cxnSp>
        <p:nvCxnSpPr>
          <p:cNvPr id="100" name="Straight Arrow Connector 99"/>
          <p:cNvCxnSpPr/>
          <p:nvPr/>
        </p:nvCxnSpPr>
        <p:spPr>
          <a:xfrm flipH="true" flipV="true">
            <a:off x="5384800" y="2139315"/>
            <a:ext cx="335280" cy="398780"/>
          </a:xfrm>
          <a:prstGeom prst="straightConnector1">
            <a:avLst/>
          </a:prstGeom>
          <a:ln w="762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Group 100"/>
          <p:cNvGrpSpPr/>
          <p:nvPr/>
        </p:nvGrpSpPr>
        <p:grpSpPr>
          <a:xfrm>
            <a:off x="226853" y="3713420"/>
            <a:ext cx="2065939" cy="1863970"/>
            <a:chOff x="7413625" y="2145127"/>
            <a:chExt cx="1859345" cy="1677573"/>
          </a:xfrm>
        </p:grpSpPr>
        <p:sp>
          <p:nvSpPr>
            <p:cNvPr id="102" name="Oval 101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04" name="Straight Arrow Connector 103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Oval 104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06" name="Straight Arrow Connector 105"/>
            <p:cNvCxnSpPr>
              <a:endCxn id="105" idx="5"/>
            </p:cNvCxnSpPr>
            <p:nvPr/>
          </p:nvCxnSpPr>
          <p:spPr>
            <a:xfrm flipH="true" flipV="true">
              <a:off x="8403321" y="2739541"/>
              <a:ext cx="396049" cy="18859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/>
            <p:cNvCxnSpPr>
              <a:endCxn id="110" idx="6"/>
            </p:cNvCxnSpPr>
            <p:nvPr/>
          </p:nvCxnSpPr>
          <p:spPr>
            <a:xfrm flipH="true">
              <a:off x="8116428" y="2928136"/>
              <a:ext cx="692086" cy="16002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>
              <a:stCxn id="105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Oval 109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11" name="Straight Arrow Connector 110"/>
            <p:cNvCxnSpPr>
              <a:stCxn id="102" idx="4"/>
              <a:endCxn id="105" idx="4"/>
            </p:cNvCxnSpPr>
            <p:nvPr/>
          </p:nvCxnSpPr>
          <p:spPr>
            <a:xfrm flipH="true" flipV="true">
              <a:off x="8307309" y="2778975"/>
              <a:ext cx="9715" cy="660083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/>
            <p:cNvCxnSpPr>
              <a:stCxn id="110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3" name="Straight Arrow Connector 112"/>
          <p:cNvCxnSpPr/>
          <p:nvPr/>
        </p:nvCxnSpPr>
        <p:spPr>
          <a:xfrm flipH="true" flipV="true">
            <a:off x="892810" y="4727575"/>
            <a:ext cx="335280" cy="398780"/>
          </a:xfrm>
          <a:prstGeom prst="straightConnector1">
            <a:avLst/>
          </a:prstGeom>
          <a:ln w="762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6" name="Group 125"/>
          <p:cNvGrpSpPr/>
          <p:nvPr/>
        </p:nvGrpSpPr>
        <p:grpSpPr>
          <a:xfrm>
            <a:off x="227488" y="3713420"/>
            <a:ext cx="2065939" cy="1863970"/>
            <a:chOff x="7413625" y="2145127"/>
            <a:chExt cx="1859345" cy="1677573"/>
          </a:xfrm>
        </p:grpSpPr>
        <p:sp>
          <p:nvSpPr>
            <p:cNvPr id="127" name="Oval 126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28" name="Straight Arrow Connector 127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Oval 128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30" name="Straight Arrow Connector 129"/>
            <p:cNvCxnSpPr>
              <a:endCxn id="129" idx="5"/>
            </p:cNvCxnSpPr>
            <p:nvPr/>
          </p:nvCxnSpPr>
          <p:spPr>
            <a:xfrm flipH="true" flipV="true">
              <a:off x="8403321" y="2739541"/>
              <a:ext cx="396049" cy="188595"/>
            </a:xfrm>
            <a:prstGeom prst="straightConnector1">
              <a:avLst/>
            </a:prstGeom>
            <a:ln w="76200">
              <a:solidFill>
                <a:srgbClr val="B1001C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/>
            <p:cNvCxnSpPr>
              <a:endCxn id="134" idx="6"/>
            </p:cNvCxnSpPr>
            <p:nvPr/>
          </p:nvCxnSpPr>
          <p:spPr>
            <a:xfrm flipH="true">
              <a:off x="8116428" y="2928136"/>
              <a:ext cx="692086" cy="16002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/>
            <p:cNvCxnSpPr>
              <a:stCxn id="129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Oval 133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35" name="Straight Arrow Connector 134"/>
            <p:cNvCxnSpPr>
              <a:stCxn id="127" idx="4"/>
              <a:endCxn id="129" idx="4"/>
            </p:cNvCxnSpPr>
            <p:nvPr/>
          </p:nvCxnSpPr>
          <p:spPr>
            <a:xfrm flipH="true" flipV="true">
              <a:off x="8307309" y="2778975"/>
              <a:ext cx="9715" cy="660083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/>
            <p:cNvCxnSpPr>
              <a:stCxn id="134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2" name="Straight Arrow Connector 141"/>
          <p:cNvCxnSpPr/>
          <p:nvPr/>
        </p:nvCxnSpPr>
        <p:spPr>
          <a:xfrm flipH="true" flipV="true">
            <a:off x="893445" y="4727575"/>
            <a:ext cx="335280" cy="398780"/>
          </a:xfrm>
          <a:prstGeom prst="straightConnector1">
            <a:avLst/>
          </a:prstGeom>
          <a:ln w="762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3" name="Group 142"/>
          <p:cNvGrpSpPr/>
          <p:nvPr/>
        </p:nvGrpSpPr>
        <p:grpSpPr>
          <a:xfrm>
            <a:off x="2617628" y="3764220"/>
            <a:ext cx="2065939" cy="1863970"/>
            <a:chOff x="7413625" y="2145127"/>
            <a:chExt cx="1859345" cy="1677573"/>
          </a:xfrm>
        </p:grpSpPr>
        <p:sp>
          <p:nvSpPr>
            <p:cNvPr id="144" name="Oval 143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47" name="Straight Arrow Connector 146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Oval 147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49" name="Straight Arrow Connector 148"/>
            <p:cNvCxnSpPr>
              <a:endCxn id="148" idx="5"/>
            </p:cNvCxnSpPr>
            <p:nvPr/>
          </p:nvCxnSpPr>
          <p:spPr>
            <a:xfrm flipH="true" flipV="true">
              <a:off x="8403321" y="2739541"/>
              <a:ext cx="396049" cy="18859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Arrow Connector 149"/>
            <p:cNvCxnSpPr>
              <a:endCxn id="153" idx="6"/>
            </p:cNvCxnSpPr>
            <p:nvPr/>
          </p:nvCxnSpPr>
          <p:spPr>
            <a:xfrm flipH="true">
              <a:off x="8116428" y="2928136"/>
              <a:ext cx="692086" cy="16002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150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Arrow Connector 151"/>
            <p:cNvCxnSpPr>
              <a:stCxn id="148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Oval 152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54" name="Straight Arrow Connector 153"/>
            <p:cNvCxnSpPr>
              <a:stCxn id="144" idx="4"/>
              <a:endCxn id="148" idx="4"/>
            </p:cNvCxnSpPr>
            <p:nvPr/>
          </p:nvCxnSpPr>
          <p:spPr>
            <a:xfrm flipH="true" flipV="true">
              <a:off x="8307309" y="2778975"/>
              <a:ext cx="9715" cy="660083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Arrow Connector 217"/>
            <p:cNvCxnSpPr>
              <a:stCxn id="153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9" name="Straight Arrow Connector 218"/>
          <p:cNvCxnSpPr/>
          <p:nvPr/>
        </p:nvCxnSpPr>
        <p:spPr>
          <a:xfrm flipH="true" flipV="true">
            <a:off x="3283585" y="4778375"/>
            <a:ext cx="335280" cy="398780"/>
          </a:xfrm>
          <a:prstGeom prst="straightConnector1">
            <a:avLst/>
          </a:prstGeom>
          <a:ln w="762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0" name="Group 219"/>
          <p:cNvGrpSpPr/>
          <p:nvPr/>
        </p:nvGrpSpPr>
        <p:grpSpPr>
          <a:xfrm>
            <a:off x="2618263" y="3764220"/>
            <a:ext cx="2065939" cy="1863970"/>
            <a:chOff x="7413625" y="2145127"/>
            <a:chExt cx="1859345" cy="1677573"/>
          </a:xfrm>
        </p:grpSpPr>
        <p:sp>
          <p:nvSpPr>
            <p:cNvPr id="221" name="Oval 220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22" name="Straight Arrow Connector 221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3" name="Oval 222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24" name="Straight Arrow Connector 223"/>
            <p:cNvCxnSpPr>
              <a:endCxn id="223" idx="5"/>
            </p:cNvCxnSpPr>
            <p:nvPr/>
          </p:nvCxnSpPr>
          <p:spPr>
            <a:xfrm flipH="true" flipV="true">
              <a:off x="8403321" y="2739541"/>
              <a:ext cx="396049" cy="18859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Arrow Connector 224"/>
            <p:cNvCxnSpPr>
              <a:endCxn id="228" idx="6"/>
            </p:cNvCxnSpPr>
            <p:nvPr/>
          </p:nvCxnSpPr>
          <p:spPr>
            <a:xfrm flipH="true">
              <a:off x="8116428" y="2928136"/>
              <a:ext cx="692086" cy="16002"/>
            </a:xfrm>
            <a:prstGeom prst="straightConnector1">
              <a:avLst/>
            </a:prstGeom>
            <a:ln w="76200">
              <a:solidFill>
                <a:srgbClr val="B1001C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Arrow Connector 225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Arrow Connector 226"/>
            <p:cNvCxnSpPr>
              <a:stCxn id="223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8" name="Oval 227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29" name="Straight Arrow Connector 228"/>
            <p:cNvCxnSpPr>
              <a:stCxn id="221" idx="4"/>
              <a:endCxn id="223" idx="4"/>
            </p:cNvCxnSpPr>
            <p:nvPr/>
          </p:nvCxnSpPr>
          <p:spPr>
            <a:xfrm flipH="true" flipV="true">
              <a:off x="8307309" y="2778975"/>
              <a:ext cx="9715" cy="660083"/>
            </a:xfrm>
            <a:prstGeom prst="straightConnector1">
              <a:avLst/>
            </a:prstGeom>
            <a:ln w="76200">
              <a:solidFill>
                <a:srgbClr val="0000FF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Arrow Connector 229"/>
            <p:cNvCxnSpPr>
              <a:stCxn id="228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1" name="Straight Arrow Connector 230"/>
          <p:cNvCxnSpPr/>
          <p:nvPr/>
        </p:nvCxnSpPr>
        <p:spPr>
          <a:xfrm flipH="true" flipV="true">
            <a:off x="3284220" y="4778375"/>
            <a:ext cx="335280" cy="398780"/>
          </a:xfrm>
          <a:prstGeom prst="straightConnector1">
            <a:avLst/>
          </a:prstGeom>
          <a:ln w="762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2" name="Group 231"/>
          <p:cNvGrpSpPr/>
          <p:nvPr/>
        </p:nvGrpSpPr>
        <p:grpSpPr>
          <a:xfrm>
            <a:off x="5054123" y="3750250"/>
            <a:ext cx="2065939" cy="1863970"/>
            <a:chOff x="7413625" y="2145127"/>
            <a:chExt cx="1859345" cy="1677573"/>
          </a:xfrm>
        </p:grpSpPr>
        <p:sp>
          <p:nvSpPr>
            <p:cNvPr id="233" name="Oval 232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34" name="Straight Arrow Connector 233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5" name="Oval 234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36" name="Straight Arrow Connector 235"/>
            <p:cNvCxnSpPr>
              <a:endCxn id="235" idx="5"/>
            </p:cNvCxnSpPr>
            <p:nvPr/>
          </p:nvCxnSpPr>
          <p:spPr>
            <a:xfrm flipH="true" flipV="true">
              <a:off x="8403321" y="2739541"/>
              <a:ext cx="396049" cy="18859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Arrow Connector 236"/>
            <p:cNvCxnSpPr>
              <a:endCxn id="240" idx="6"/>
            </p:cNvCxnSpPr>
            <p:nvPr/>
          </p:nvCxnSpPr>
          <p:spPr>
            <a:xfrm flipH="true">
              <a:off x="8116428" y="2928136"/>
              <a:ext cx="692086" cy="16002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Arrow Connector 237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Arrow Connector 238"/>
            <p:cNvCxnSpPr>
              <a:stCxn id="235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0" name="Oval 239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41" name="Straight Arrow Connector 240"/>
            <p:cNvCxnSpPr>
              <a:stCxn id="233" idx="4"/>
              <a:endCxn id="235" idx="4"/>
            </p:cNvCxnSpPr>
            <p:nvPr/>
          </p:nvCxnSpPr>
          <p:spPr>
            <a:xfrm flipH="true" flipV="true">
              <a:off x="8307309" y="2778975"/>
              <a:ext cx="9715" cy="660083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Arrow Connector 241"/>
            <p:cNvCxnSpPr>
              <a:stCxn id="240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3" name="Straight Arrow Connector 242"/>
          <p:cNvCxnSpPr/>
          <p:nvPr/>
        </p:nvCxnSpPr>
        <p:spPr>
          <a:xfrm flipH="true" flipV="true">
            <a:off x="5720080" y="4764405"/>
            <a:ext cx="335280" cy="398780"/>
          </a:xfrm>
          <a:prstGeom prst="straightConnector1">
            <a:avLst/>
          </a:prstGeom>
          <a:ln w="762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4" name="Group 243"/>
          <p:cNvGrpSpPr/>
          <p:nvPr/>
        </p:nvGrpSpPr>
        <p:grpSpPr>
          <a:xfrm>
            <a:off x="5054758" y="3750250"/>
            <a:ext cx="2065939" cy="1863970"/>
            <a:chOff x="7413625" y="2145127"/>
            <a:chExt cx="1859345" cy="1677573"/>
          </a:xfrm>
        </p:grpSpPr>
        <p:sp>
          <p:nvSpPr>
            <p:cNvPr id="245" name="Oval 244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46" name="Straight Arrow Connector 245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7" name="Oval 246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48" name="Straight Arrow Connector 247"/>
            <p:cNvCxnSpPr>
              <a:endCxn id="247" idx="5"/>
            </p:cNvCxnSpPr>
            <p:nvPr/>
          </p:nvCxnSpPr>
          <p:spPr>
            <a:xfrm flipH="true" flipV="true">
              <a:off x="8403321" y="2739541"/>
              <a:ext cx="396049" cy="18859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Arrow Connector 248"/>
            <p:cNvCxnSpPr>
              <a:endCxn id="252" idx="6"/>
            </p:cNvCxnSpPr>
            <p:nvPr/>
          </p:nvCxnSpPr>
          <p:spPr>
            <a:xfrm flipH="true">
              <a:off x="8116428" y="2928136"/>
              <a:ext cx="692086" cy="16002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Arrow Connector 249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Arrow Connector 250"/>
            <p:cNvCxnSpPr>
              <a:stCxn id="247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2" name="Oval 251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53" name="Straight Arrow Connector 252"/>
            <p:cNvCxnSpPr>
              <a:stCxn id="245" idx="4"/>
              <a:endCxn id="247" idx="4"/>
            </p:cNvCxnSpPr>
            <p:nvPr/>
          </p:nvCxnSpPr>
          <p:spPr>
            <a:xfrm flipH="true" flipV="true">
              <a:off x="8307309" y="2778975"/>
              <a:ext cx="9715" cy="660083"/>
            </a:xfrm>
            <a:prstGeom prst="straightConnector1">
              <a:avLst/>
            </a:prstGeom>
            <a:ln w="76200">
              <a:solidFill>
                <a:srgbClr val="0000FF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Arrow Connector 253"/>
            <p:cNvCxnSpPr>
              <a:stCxn id="252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5" name="Straight Arrow Connector 254"/>
          <p:cNvCxnSpPr/>
          <p:nvPr/>
        </p:nvCxnSpPr>
        <p:spPr>
          <a:xfrm flipH="true" flipV="true">
            <a:off x="5720715" y="4764405"/>
            <a:ext cx="335280" cy="398780"/>
          </a:xfrm>
          <a:prstGeom prst="straightConnector1">
            <a:avLst/>
          </a:prstGeom>
          <a:ln w="762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6" name="Group 255"/>
          <p:cNvGrpSpPr/>
          <p:nvPr/>
        </p:nvGrpSpPr>
        <p:grpSpPr>
          <a:xfrm>
            <a:off x="7941468" y="3729930"/>
            <a:ext cx="2065939" cy="1863970"/>
            <a:chOff x="7413625" y="2145127"/>
            <a:chExt cx="1859345" cy="1677573"/>
          </a:xfrm>
        </p:grpSpPr>
        <p:sp>
          <p:nvSpPr>
            <p:cNvPr id="257" name="Oval 256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58" name="Straight Arrow Connector 257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9" name="Oval 258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60" name="Straight Arrow Connector 259"/>
            <p:cNvCxnSpPr>
              <a:endCxn id="259" idx="5"/>
            </p:cNvCxnSpPr>
            <p:nvPr/>
          </p:nvCxnSpPr>
          <p:spPr>
            <a:xfrm flipH="true" flipV="true">
              <a:off x="8403321" y="2739541"/>
              <a:ext cx="396049" cy="18859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Arrow Connector 260"/>
            <p:cNvCxnSpPr>
              <a:endCxn id="264" idx="6"/>
            </p:cNvCxnSpPr>
            <p:nvPr/>
          </p:nvCxnSpPr>
          <p:spPr>
            <a:xfrm flipH="true">
              <a:off x="8116428" y="2928136"/>
              <a:ext cx="692086" cy="16002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Arrow Connector 261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Arrow Connector 262"/>
            <p:cNvCxnSpPr>
              <a:stCxn id="259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4" name="Oval 263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65" name="Straight Arrow Connector 264"/>
            <p:cNvCxnSpPr>
              <a:stCxn id="257" idx="4"/>
              <a:endCxn id="259" idx="4"/>
            </p:cNvCxnSpPr>
            <p:nvPr/>
          </p:nvCxnSpPr>
          <p:spPr>
            <a:xfrm flipH="true" flipV="true">
              <a:off x="8307309" y="2778975"/>
              <a:ext cx="9715" cy="660083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Arrow Connector 265"/>
            <p:cNvCxnSpPr>
              <a:stCxn id="264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7" name="Straight Arrow Connector 266"/>
          <p:cNvCxnSpPr/>
          <p:nvPr/>
        </p:nvCxnSpPr>
        <p:spPr>
          <a:xfrm flipH="true" flipV="true">
            <a:off x="8607425" y="4744085"/>
            <a:ext cx="335280" cy="398780"/>
          </a:xfrm>
          <a:prstGeom prst="straightConnector1">
            <a:avLst/>
          </a:prstGeom>
          <a:ln w="762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8" name="Group 267"/>
          <p:cNvGrpSpPr/>
          <p:nvPr/>
        </p:nvGrpSpPr>
        <p:grpSpPr>
          <a:xfrm>
            <a:off x="7942103" y="3729930"/>
            <a:ext cx="2065939" cy="1863970"/>
            <a:chOff x="7413625" y="2145127"/>
            <a:chExt cx="1859345" cy="1677573"/>
          </a:xfrm>
        </p:grpSpPr>
        <p:sp>
          <p:nvSpPr>
            <p:cNvPr id="269" name="Oval 268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70" name="Straight Arrow Connector 269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1" name="Oval 270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72" name="Straight Arrow Connector 271"/>
            <p:cNvCxnSpPr>
              <a:endCxn id="271" idx="5"/>
            </p:cNvCxnSpPr>
            <p:nvPr/>
          </p:nvCxnSpPr>
          <p:spPr>
            <a:xfrm flipH="true" flipV="true">
              <a:off x="8403321" y="2739541"/>
              <a:ext cx="396049" cy="188595"/>
            </a:xfrm>
            <a:prstGeom prst="straightConnector1">
              <a:avLst/>
            </a:prstGeom>
            <a:ln w="76200">
              <a:solidFill>
                <a:srgbClr val="B1001C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Arrow Connector 272"/>
            <p:cNvCxnSpPr>
              <a:endCxn id="276" idx="6"/>
            </p:cNvCxnSpPr>
            <p:nvPr/>
          </p:nvCxnSpPr>
          <p:spPr>
            <a:xfrm flipH="true">
              <a:off x="8116428" y="2928136"/>
              <a:ext cx="692086" cy="16002"/>
            </a:xfrm>
            <a:prstGeom prst="straightConnector1">
              <a:avLst/>
            </a:prstGeom>
            <a:ln w="76200">
              <a:solidFill>
                <a:srgbClr val="B1001C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Arrow Connector 273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Arrow Connector 274"/>
            <p:cNvCxnSpPr>
              <a:stCxn id="271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6" name="Oval 275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77" name="Straight Arrow Connector 276"/>
            <p:cNvCxnSpPr>
              <a:stCxn id="269" idx="4"/>
              <a:endCxn id="271" idx="4"/>
            </p:cNvCxnSpPr>
            <p:nvPr/>
          </p:nvCxnSpPr>
          <p:spPr>
            <a:xfrm flipH="true" flipV="true">
              <a:off x="8307309" y="2778975"/>
              <a:ext cx="9715" cy="660083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Arrow Connector 277"/>
            <p:cNvCxnSpPr>
              <a:stCxn id="276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9" name="Straight Arrow Connector 278"/>
          <p:cNvCxnSpPr/>
          <p:nvPr/>
        </p:nvCxnSpPr>
        <p:spPr>
          <a:xfrm flipH="true" flipV="true">
            <a:off x="8608060" y="4744085"/>
            <a:ext cx="335280" cy="398780"/>
          </a:xfrm>
          <a:prstGeom prst="straightConnector1">
            <a:avLst/>
          </a:prstGeom>
          <a:ln w="76200">
            <a:solidFill>
              <a:srgbClr val="0000FF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1" name="Group 280"/>
          <p:cNvGrpSpPr/>
          <p:nvPr/>
        </p:nvGrpSpPr>
        <p:grpSpPr>
          <a:xfrm>
            <a:off x="10097135" y="3713480"/>
            <a:ext cx="2065655" cy="1863725"/>
            <a:chOff x="7413625" y="2145127"/>
            <a:chExt cx="1859345" cy="1677573"/>
          </a:xfrm>
        </p:grpSpPr>
        <p:sp>
          <p:nvSpPr>
            <p:cNvPr id="282" name="Oval 281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83" name="Straight Arrow Connector 282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4" name="Oval 283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85" name="Straight Arrow Connector 284"/>
            <p:cNvCxnSpPr>
              <a:endCxn id="284" idx="5"/>
            </p:cNvCxnSpPr>
            <p:nvPr/>
          </p:nvCxnSpPr>
          <p:spPr>
            <a:xfrm flipH="true" flipV="true">
              <a:off x="8403321" y="2739541"/>
              <a:ext cx="396049" cy="18859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Arrow Connector 285"/>
            <p:cNvCxnSpPr>
              <a:endCxn id="289" idx="6"/>
            </p:cNvCxnSpPr>
            <p:nvPr/>
          </p:nvCxnSpPr>
          <p:spPr>
            <a:xfrm flipH="true">
              <a:off x="8116428" y="2928136"/>
              <a:ext cx="692086" cy="16002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Arrow Connector 286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Arrow Connector 287"/>
            <p:cNvCxnSpPr>
              <a:stCxn id="284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9" name="Oval 288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90" name="Straight Arrow Connector 289"/>
            <p:cNvCxnSpPr>
              <a:stCxn id="282" idx="4"/>
              <a:endCxn id="284" idx="4"/>
            </p:cNvCxnSpPr>
            <p:nvPr/>
          </p:nvCxnSpPr>
          <p:spPr>
            <a:xfrm flipH="true" flipV="true">
              <a:off x="8307309" y="2778975"/>
              <a:ext cx="9715" cy="660083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Arrow Connector 290"/>
            <p:cNvCxnSpPr>
              <a:stCxn id="289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2" name="Straight Arrow Connector 291"/>
          <p:cNvCxnSpPr/>
          <p:nvPr/>
        </p:nvCxnSpPr>
        <p:spPr>
          <a:xfrm>
            <a:off x="10763250" y="4727575"/>
            <a:ext cx="334645" cy="398145"/>
          </a:xfrm>
          <a:prstGeom prst="straightConnector1">
            <a:avLst/>
          </a:prstGeom>
          <a:ln w="762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3" name="Group 292"/>
          <p:cNvGrpSpPr/>
          <p:nvPr/>
        </p:nvGrpSpPr>
        <p:grpSpPr>
          <a:xfrm>
            <a:off x="10097770" y="3713480"/>
            <a:ext cx="2065655" cy="1863725"/>
            <a:chOff x="7413625" y="2145127"/>
            <a:chExt cx="1859345" cy="1677573"/>
          </a:xfrm>
        </p:grpSpPr>
        <p:sp>
          <p:nvSpPr>
            <p:cNvPr id="294" name="Oval 293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95" name="Straight Arrow Connector 294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6" name="Oval 295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97" name="Straight Arrow Connector 296"/>
            <p:cNvCxnSpPr>
              <a:endCxn id="296" idx="5"/>
            </p:cNvCxnSpPr>
            <p:nvPr/>
          </p:nvCxnSpPr>
          <p:spPr>
            <a:xfrm flipH="true" flipV="true">
              <a:off x="8403321" y="2739541"/>
              <a:ext cx="396049" cy="188595"/>
            </a:xfrm>
            <a:prstGeom prst="straightConnector1">
              <a:avLst/>
            </a:prstGeom>
            <a:ln w="76200">
              <a:solidFill>
                <a:srgbClr val="B1001C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Arrow Connector 297"/>
            <p:cNvCxnSpPr>
              <a:endCxn id="301" idx="6"/>
            </p:cNvCxnSpPr>
            <p:nvPr/>
          </p:nvCxnSpPr>
          <p:spPr>
            <a:xfrm flipH="true">
              <a:off x="8116428" y="2928136"/>
              <a:ext cx="692086" cy="16002"/>
            </a:xfrm>
            <a:prstGeom prst="straightConnector1">
              <a:avLst/>
            </a:prstGeom>
            <a:ln w="76200">
              <a:solidFill>
                <a:srgbClr val="B1001C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Arrow Connector 298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Arrow Connector 299"/>
            <p:cNvCxnSpPr>
              <a:stCxn id="296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1" name="Oval 300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302" name="Straight Arrow Connector 301"/>
            <p:cNvCxnSpPr>
              <a:stCxn id="294" idx="4"/>
              <a:endCxn id="296" idx="4"/>
            </p:cNvCxnSpPr>
            <p:nvPr/>
          </p:nvCxnSpPr>
          <p:spPr>
            <a:xfrm flipH="true" flipV="true">
              <a:off x="8307309" y="2778975"/>
              <a:ext cx="9715" cy="660083"/>
            </a:xfrm>
            <a:prstGeom prst="straightConnector1">
              <a:avLst/>
            </a:prstGeom>
            <a:ln w="76200">
              <a:solidFill>
                <a:srgbClr val="0000FF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Arrow Connector 302"/>
            <p:cNvCxnSpPr>
              <a:stCxn id="301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" name="Straight Arrow Connector 2"/>
          <p:cNvCxnSpPr/>
          <p:nvPr/>
        </p:nvCxnSpPr>
        <p:spPr>
          <a:xfrm flipH="true" flipV="true">
            <a:off x="10754995" y="4727575"/>
            <a:ext cx="335280" cy="398780"/>
          </a:xfrm>
          <a:prstGeom prst="straightConnector1">
            <a:avLst/>
          </a:prstGeom>
          <a:ln w="762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498475" y="31116"/>
            <a:ext cx="11084560" cy="656590"/>
          </a:xfrm>
        </p:spPr>
        <p:txBody>
          <a:bodyPr/>
          <a:p>
            <a:r>
              <a:rPr lang="en-US" altLang="en-US"/>
              <a:t>2x2 distribute control lut [Simple]</a:t>
            </a:r>
            <a:endParaRPr lang="en-US" altLang="en-US"/>
          </a:p>
        </p:txBody>
      </p:sp>
      <p:graphicFrame>
        <p:nvGraphicFramePr>
          <p:cNvPr id="5" name="Content Placeholder 4"/>
          <p:cNvGraphicFramePr/>
          <p:nvPr>
            <p:ph idx="1"/>
          </p:nvPr>
        </p:nvGraphicFramePr>
        <p:xfrm>
          <a:off x="3523742" y="1092106"/>
          <a:ext cx="11054080" cy="1991360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1022350"/>
                <a:gridCol w="2556510"/>
                <a:gridCol w="746760"/>
              </a:tblGrid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case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ym typeface="+mn-ea"/>
                        </a:rPr>
                        <a:t>i_valid</a:t>
                      </a:r>
                      <a:endParaRPr lang="en-US" altLang="en-US" sz="20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CMD</a:t>
                      </a:r>
                      <a:endParaRPr lang="en-US" altLang="en-US"/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PS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11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01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4064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PT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11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MH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1x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11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ML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x1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44" name="Group 43"/>
          <p:cNvGrpSpPr/>
          <p:nvPr/>
        </p:nvGrpSpPr>
        <p:grpSpPr>
          <a:xfrm>
            <a:off x="7101204" y="3397885"/>
            <a:ext cx="2152649" cy="2266949"/>
            <a:chOff x="7647339" y="2224100"/>
            <a:chExt cx="1352033" cy="1423902"/>
          </a:xfrm>
        </p:grpSpPr>
        <p:sp>
          <p:nvSpPr>
            <p:cNvPr id="45" name="Oval 44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46" name="Straight Arrow Connector 45"/>
            <p:cNvCxnSpPr/>
            <p:nvPr/>
          </p:nvCxnSpPr>
          <p:spPr>
            <a:xfrm flipH="true">
              <a:off x="8798761" y="2944427"/>
              <a:ext cx="20061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Oval 46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51" name="Straight Arrow Connector 50"/>
            <p:cNvCxnSpPr>
              <a:endCxn id="47" idx="5"/>
            </p:cNvCxnSpPr>
            <p:nvPr/>
          </p:nvCxnSpPr>
          <p:spPr>
            <a:xfrm flipH="true" flipV="true">
              <a:off x="8403920" y="2739816"/>
              <a:ext cx="406807" cy="16672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>
              <a:stCxn id="45" idx="6"/>
              <a:endCxn id="59" idx="6"/>
            </p:cNvCxnSpPr>
            <p:nvPr/>
          </p:nvCxnSpPr>
          <p:spPr>
            <a:xfrm flipH="true">
              <a:off x="8117161" y="2928872"/>
              <a:ext cx="710316" cy="1555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 flipV="true">
              <a:off x="8317374" y="3416668"/>
              <a:ext cx="0" cy="231334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 flipH="true" flipV="true">
              <a:off x="8293444" y="2224100"/>
              <a:ext cx="13959" cy="283185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 flipH="true" flipV="true">
              <a:off x="8078475" y="3053314"/>
              <a:ext cx="198617" cy="403240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Oval 58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60" name="Straight Arrow Connector 59"/>
            <p:cNvCxnSpPr>
              <a:stCxn id="45" idx="4"/>
              <a:endCxn id="47" idx="4"/>
            </p:cNvCxnSpPr>
            <p:nvPr/>
          </p:nvCxnSpPr>
          <p:spPr>
            <a:xfrm flipH="true" flipV="true">
              <a:off x="8307403" y="2779701"/>
              <a:ext cx="9971" cy="659303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stCxn id="59" idx="2"/>
            </p:cNvCxnSpPr>
            <p:nvPr/>
          </p:nvCxnSpPr>
          <p:spPr>
            <a:xfrm flipH="true">
              <a:off x="7647339" y="2944427"/>
              <a:ext cx="197421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6" name="Straight Connector 65"/>
          <p:cNvCxnSpPr>
            <a:endCxn id="67" idx="1"/>
          </p:cNvCxnSpPr>
          <p:nvPr/>
        </p:nvCxnSpPr>
        <p:spPr>
          <a:xfrm flipV="true">
            <a:off x="8341995" y="3523615"/>
            <a:ext cx="793115" cy="542290"/>
          </a:xfrm>
          <a:prstGeom prst="line">
            <a:avLst/>
          </a:prstGeom>
          <a:ln w="31750" cmpd="sng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 Box 66"/>
          <p:cNvSpPr txBox="true"/>
          <p:nvPr/>
        </p:nvSpPr>
        <p:spPr>
          <a:xfrm>
            <a:off x="9135110" y="3339465"/>
            <a:ext cx="1086485" cy="3683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>
            <a:spAutoFit/>
          </a:bodyPr>
          <a:p>
            <a:pPr>
              <a:buNone/>
            </a:pPr>
            <a:r>
              <a:rPr lang="en-US" altLang="en-US">
                <a:solidFill>
                  <a:schemeClr val="bg1"/>
                </a:solidFill>
                <a:sym typeface="+mn-ea"/>
              </a:rPr>
              <a:t>i_cmd[1]</a:t>
            </a:r>
            <a:endParaRPr lang="en-US" altLang="en-US" dirty="0" smtClean="0">
              <a:solidFill>
                <a:schemeClr val="bg1"/>
              </a:solidFill>
              <a:sym typeface="+mn-ea"/>
            </a:endParaRPr>
          </a:p>
        </p:txBody>
      </p:sp>
      <p:cxnSp>
        <p:nvCxnSpPr>
          <p:cNvPr id="68" name="Straight Connector 67"/>
          <p:cNvCxnSpPr/>
          <p:nvPr/>
        </p:nvCxnSpPr>
        <p:spPr>
          <a:xfrm>
            <a:off x="7632700" y="4761865"/>
            <a:ext cx="0" cy="966470"/>
          </a:xfrm>
          <a:prstGeom prst="line">
            <a:avLst/>
          </a:prstGeom>
          <a:ln w="31750" cmpd="sng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 Box 68"/>
          <p:cNvSpPr txBox="true"/>
          <p:nvPr/>
        </p:nvSpPr>
        <p:spPr>
          <a:xfrm>
            <a:off x="6546215" y="5401945"/>
            <a:ext cx="1086485" cy="3683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>
            <a:spAutoFit/>
          </a:bodyPr>
          <a:p>
            <a:pPr>
              <a:buNone/>
            </a:pPr>
            <a:r>
              <a:rPr lang="en-US" altLang="en-US">
                <a:solidFill>
                  <a:schemeClr val="bg1"/>
                </a:solidFill>
                <a:sym typeface="+mn-ea"/>
              </a:rPr>
              <a:t>i_cmd[0]</a:t>
            </a:r>
            <a:endParaRPr lang="en-US" altLang="en-US" dirty="0" smtClean="0">
              <a:solidFill>
                <a:schemeClr val="bg1"/>
              </a:solidFill>
              <a:sym typeface="+mn-ea"/>
            </a:endParaRPr>
          </a:p>
        </p:txBody>
      </p:sp>
      <p:grpSp>
        <p:nvGrpSpPr>
          <p:cNvPr id="76" name="Group 75"/>
          <p:cNvGrpSpPr/>
          <p:nvPr/>
        </p:nvGrpSpPr>
        <p:grpSpPr>
          <a:xfrm>
            <a:off x="1453038" y="3523555"/>
            <a:ext cx="2065939" cy="1863970"/>
            <a:chOff x="7413625" y="2145127"/>
            <a:chExt cx="1859345" cy="1677573"/>
          </a:xfrm>
        </p:grpSpPr>
        <p:sp>
          <p:nvSpPr>
            <p:cNvPr id="77" name="Oval 76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80" name="Straight Arrow Connector 79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80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84" name="Straight Arrow Connector 83"/>
            <p:cNvCxnSpPr>
              <a:endCxn id="81" idx="5"/>
            </p:cNvCxnSpPr>
            <p:nvPr/>
          </p:nvCxnSpPr>
          <p:spPr>
            <a:xfrm flipH="true" flipV="true">
              <a:off x="8403321" y="2739541"/>
              <a:ext cx="396049" cy="18859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>
              <a:endCxn id="90" idx="6"/>
            </p:cNvCxnSpPr>
            <p:nvPr/>
          </p:nvCxnSpPr>
          <p:spPr>
            <a:xfrm flipH="true">
              <a:off x="8116428" y="2928136"/>
              <a:ext cx="692086" cy="16002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>
              <a:stCxn id="81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Oval 89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91" name="Straight Arrow Connector 90"/>
            <p:cNvCxnSpPr>
              <a:stCxn id="77" idx="4"/>
              <a:endCxn id="81" idx="4"/>
            </p:cNvCxnSpPr>
            <p:nvPr/>
          </p:nvCxnSpPr>
          <p:spPr>
            <a:xfrm flipH="true" flipV="true">
              <a:off x="8307309" y="2778975"/>
              <a:ext cx="9715" cy="660083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>
              <a:stCxn id="90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5" name="TextBox 154"/>
          <p:cNvSpPr txBox="true"/>
          <p:nvPr/>
        </p:nvSpPr>
        <p:spPr>
          <a:xfrm>
            <a:off x="1426226" y="5387625"/>
            <a:ext cx="2042795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2x2 distribute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49" name="Text Box 48"/>
          <p:cNvSpPr txBox="true"/>
          <p:nvPr/>
        </p:nvSpPr>
        <p:spPr>
          <a:xfrm>
            <a:off x="3138170" y="4484053"/>
            <a:ext cx="154813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In_data(high)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50" name="Text Box 49"/>
          <p:cNvSpPr txBox="true"/>
          <p:nvPr/>
        </p:nvSpPr>
        <p:spPr>
          <a:xfrm>
            <a:off x="2472373" y="5047615"/>
            <a:ext cx="147764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  <a:sym typeface="+mn-ea"/>
              </a:rPr>
              <a:t>In_data(low)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52" name="Text Box 51"/>
          <p:cNvSpPr txBox="true"/>
          <p:nvPr/>
        </p:nvSpPr>
        <p:spPr>
          <a:xfrm>
            <a:off x="2514600" y="3487738"/>
            <a:ext cx="148209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o_data(high)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54" name="Text Box 53"/>
          <p:cNvSpPr txBox="true"/>
          <p:nvPr/>
        </p:nvSpPr>
        <p:spPr>
          <a:xfrm>
            <a:off x="528638" y="4053523"/>
            <a:ext cx="141160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o_data(low)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H="true" flipV="true">
            <a:off x="2027555" y="9648825"/>
            <a:ext cx="282575" cy="529590"/>
          </a:xfrm>
          <a:prstGeom prst="straightConnector1">
            <a:avLst/>
          </a:prstGeom>
          <a:ln w="762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/>
          <p:nvPr/>
        </p:nvCxnSpPr>
        <p:spPr>
          <a:xfrm flipH="true" flipV="true">
            <a:off x="2129790" y="4562475"/>
            <a:ext cx="292100" cy="485140"/>
          </a:xfrm>
          <a:prstGeom prst="straightConnector1">
            <a:avLst/>
          </a:prstGeom>
          <a:ln w="762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Box 5"/>
          <p:cNvSpPr txBox="true"/>
          <p:nvPr/>
        </p:nvSpPr>
        <p:spPr>
          <a:xfrm>
            <a:off x="9135110" y="3959860"/>
            <a:ext cx="1148080" cy="3683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>
            <a:spAutoFit/>
          </a:bodyPr>
          <a:p>
            <a:pPr>
              <a:buNone/>
            </a:pPr>
            <a:r>
              <a:rPr lang="en-US" altLang="en-US">
                <a:solidFill>
                  <a:schemeClr val="bg1"/>
                </a:solidFill>
                <a:sym typeface="+mn-ea"/>
              </a:rPr>
              <a:t>i_valid[1]</a:t>
            </a:r>
            <a:endParaRPr lang="en-US" altLang="en-US" dirty="0" smtClean="0">
              <a:solidFill>
                <a:schemeClr val="bg1"/>
              </a:solidFill>
              <a:sym typeface="+mn-ea"/>
            </a:endParaRPr>
          </a:p>
        </p:txBody>
      </p:sp>
      <p:sp>
        <p:nvSpPr>
          <p:cNvPr id="18" name="Text Box 17"/>
          <p:cNvSpPr txBox="true"/>
          <p:nvPr/>
        </p:nvSpPr>
        <p:spPr>
          <a:xfrm>
            <a:off x="6515735" y="5060950"/>
            <a:ext cx="1148080" cy="3683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>
            <a:spAutoFit/>
          </a:bodyPr>
          <a:p>
            <a:pPr>
              <a:buNone/>
            </a:pPr>
            <a:r>
              <a:rPr lang="en-US" altLang="en-US">
                <a:solidFill>
                  <a:schemeClr val="bg1"/>
                </a:solidFill>
                <a:sym typeface="+mn-ea"/>
              </a:rPr>
              <a:t>i_valid[0]</a:t>
            </a:r>
            <a:endParaRPr lang="en-US" altLang="en-US" dirty="0" smtClean="0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Outline</a:t>
            </a:r>
            <a:endParaRPr lang="en-US" cap="none" dirty="0"/>
          </a:p>
        </p:txBody>
      </p:sp>
      <p:sp>
        <p:nvSpPr>
          <p:cNvPr id="6" name="TextBox 5"/>
          <p:cNvSpPr txBox="true"/>
          <p:nvPr/>
        </p:nvSpPr>
        <p:spPr>
          <a:xfrm>
            <a:off x="618374" y="1528217"/>
            <a:ext cx="11084560" cy="465715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marL="317500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dirty="0">
                <a:solidFill>
                  <a:srgbClr val="B3B3B3"/>
                </a:solidFill>
                <a:latin typeface="Trebuchet MS" panose="020B0603020202020204"/>
              </a:rPr>
              <a:t>Microswitch</a:t>
            </a:r>
            <a:endParaRPr lang="en-US" sz="2665" dirty="0">
              <a:solidFill>
                <a:srgbClr val="B3B3B3"/>
              </a:solidFill>
              <a:latin typeface="Trebuchet MS" panose="020B0603020202020204"/>
            </a:endParaRPr>
          </a:p>
          <a:p>
            <a:pPr marL="317500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Microarchitecture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  <a:p>
            <a:pPr marL="825500" lvl="1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Logical Network Topology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  <a:p>
            <a:pPr marL="825500" lvl="1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 err="1">
                <a:solidFill>
                  <a:srgbClr val="000000"/>
                </a:solidFill>
                <a:latin typeface="Trebuchet MS" panose="020B0603020202020204"/>
              </a:rPr>
              <a:t>Microswitch</a:t>
            </a: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 Design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  <a:p>
            <a:pPr marL="825500" lvl="1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Microswitch Network Design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3" name="Arrow: Right 2"/>
          <p:cNvSpPr/>
          <p:nvPr/>
        </p:nvSpPr>
        <p:spPr>
          <a:xfrm>
            <a:off x="618374" y="2508056"/>
            <a:ext cx="571500" cy="373944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543560" y="61596"/>
            <a:ext cx="11084560" cy="656590"/>
          </a:xfrm>
        </p:spPr>
        <p:txBody>
          <a:bodyPr/>
          <a:p>
            <a:r>
              <a:rPr lang="en-US" altLang="en-US"/>
              <a:t>BENes</a:t>
            </a:r>
            <a:endParaRPr lang="en-US" altLang="en-US"/>
          </a:p>
        </p:txBody>
      </p:sp>
      <p:graphicFrame>
        <p:nvGraphicFramePr>
          <p:cNvPr id="5" name="Content Placeholder 4"/>
          <p:cNvGraphicFramePr/>
          <p:nvPr>
            <p:ph idx="1"/>
          </p:nvPr>
        </p:nvGraphicFramePr>
        <p:xfrm>
          <a:off x="569087" y="2857406"/>
          <a:ext cx="11054080" cy="4175760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1004916"/>
                <a:gridCol w="1004917"/>
                <a:gridCol w="1004916"/>
                <a:gridCol w="1004916"/>
                <a:gridCol w="1004917"/>
                <a:gridCol w="1004570"/>
                <a:gridCol w="1005205"/>
                <a:gridCol w="1004974"/>
                <a:gridCol w="1004916"/>
                <a:gridCol w="1004917"/>
                <a:gridCol w="1004916"/>
              </a:tblGrid>
              <a:tr h="39624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s1_in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ym typeface="+mn-ea"/>
                        </a:rPr>
                        <a:t>s1_out</a:t>
                      </a:r>
                      <a:endParaRPr lang="en-US" altLang="en-US" sz="20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s2_in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s2_out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s3_in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s3_out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s4_in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s4_out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s5_in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s5_out</a:t>
                      </a:r>
                      <a:endParaRPr lang="en-US" altLang="en-US"/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low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7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6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6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high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8" name="组合 7"/>
          <p:cNvGrpSpPr/>
          <p:nvPr/>
        </p:nvGrpSpPr>
        <p:grpSpPr>
          <a:xfrm>
            <a:off x="5342077" y="917179"/>
            <a:ext cx="3590804" cy="1721854"/>
            <a:chOff x="366851" y="1689708"/>
            <a:chExt cx="3879850" cy="1930400"/>
          </a:xfrm>
        </p:grpSpPr>
        <p:sp>
          <p:nvSpPr>
            <p:cNvPr id="56" name="Line 10"/>
            <p:cNvSpPr>
              <a:spLocks noChangeShapeType="true"/>
            </p:cNvSpPr>
            <p:nvPr/>
          </p:nvSpPr>
          <p:spPr bwMode="auto">
            <a:xfrm>
              <a:off x="1763851" y="1802421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7" name="Line 11"/>
            <p:cNvSpPr>
              <a:spLocks noChangeShapeType="true"/>
            </p:cNvSpPr>
            <p:nvPr/>
          </p:nvSpPr>
          <p:spPr bwMode="auto">
            <a:xfrm>
              <a:off x="2532201" y="1802421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8" name="Line 12"/>
            <p:cNvSpPr>
              <a:spLocks noChangeShapeType="true"/>
            </p:cNvSpPr>
            <p:nvPr/>
          </p:nvSpPr>
          <p:spPr bwMode="auto">
            <a:xfrm>
              <a:off x="1763851" y="1957996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9" name="Line 13"/>
            <p:cNvSpPr>
              <a:spLocks noChangeShapeType="true"/>
            </p:cNvSpPr>
            <p:nvPr/>
          </p:nvSpPr>
          <p:spPr bwMode="auto">
            <a:xfrm flipH="true">
              <a:off x="1763851" y="1957996"/>
              <a:ext cx="344488" cy="3794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0" name="Line 14"/>
            <p:cNvSpPr>
              <a:spLocks noChangeShapeType="true"/>
            </p:cNvSpPr>
            <p:nvPr/>
          </p:nvSpPr>
          <p:spPr bwMode="auto">
            <a:xfrm>
              <a:off x="1763851" y="2470758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1" name="Line 15"/>
            <p:cNvSpPr>
              <a:spLocks noChangeShapeType="true"/>
            </p:cNvSpPr>
            <p:nvPr/>
          </p:nvSpPr>
          <p:spPr bwMode="auto">
            <a:xfrm>
              <a:off x="2532201" y="1969108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2" name="Line 16"/>
            <p:cNvSpPr>
              <a:spLocks noChangeShapeType="true"/>
            </p:cNvSpPr>
            <p:nvPr/>
          </p:nvSpPr>
          <p:spPr bwMode="auto">
            <a:xfrm flipH="true">
              <a:off x="2532201" y="1969108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3" name="Line 17"/>
            <p:cNvSpPr>
              <a:spLocks noChangeShapeType="true"/>
            </p:cNvSpPr>
            <p:nvPr/>
          </p:nvSpPr>
          <p:spPr bwMode="auto">
            <a:xfrm>
              <a:off x="2532201" y="2470758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4" name="Line 18"/>
            <p:cNvSpPr>
              <a:spLocks noChangeShapeType="true"/>
            </p:cNvSpPr>
            <p:nvPr/>
          </p:nvSpPr>
          <p:spPr bwMode="auto">
            <a:xfrm>
              <a:off x="1763851" y="2850171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5" name="Line 19"/>
            <p:cNvSpPr>
              <a:spLocks noChangeShapeType="true"/>
            </p:cNvSpPr>
            <p:nvPr/>
          </p:nvSpPr>
          <p:spPr bwMode="auto">
            <a:xfrm>
              <a:off x="2532201" y="2850171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6" name="Line 20"/>
            <p:cNvSpPr>
              <a:spLocks noChangeShapeType="true"/>
            </p:cNvSpPr>
            <p:nvPr/>
          </p:nvSpPr>
          <p:spPr bwMode="auto">
            <a:xfrm>
              <a:off x="1763851" y="2983521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7" name="Line 21"/>
            <p:cNvSpPr>
              <a:spLocks noChangeShapeType="true"/>
            </p:cNvSpPr>
            <p:nvPr/>
          </p:nvSpPr>
          <p:spPr bwMode="auto">
            <a:xfrm flipH="true">
              <a:off x="1763851" y="2983521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8" name="Line 22"/>
            <p:cNvSpPr>
              <a:spLocks noChangeShapeType="true"/>
            </p:cNvSpPr>
            <p:nvPr/>
          </p:nvSpPr>
          <p:spPr bwMode="auto">
            <a:xfrm>
              <a:off x="1763851" y="3518508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9" name="Line 23"/>
            <p:cNvSpPr>
              <a:spLocks noChangeShapeType="true"/>
            </p:cNvSpPr>
            <p:nvPr/>
          </p:nvSpPr>
          <p:spPr bwMode="auto">
            <a:xfrm>
              <a:off x="2532201" y="2983521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0" name="Line 24"/>
            <p:cNvSpPr>
              <a:spLocks noChangeShapeType="true"/>
            </p:cNvSpPr>
            <p:nvPr/>
          </p:nvSpPr>
          <p:spPr bwMode="auto">
            <a:xfrm flipH="true">
              <a:off x="2532201" y="2983521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1" name="Line 25"/>
            <p:cNvSpPr>
              <a:spLocks noChangeShapeType="true"/>
            </p:cNvSpPr>
            <p:nvPr/>
          </p:nvSpPr>
          <p:spPr bwMode="auto">
            <a:xfrm>
              <a:off x="2532201" y="3518508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2" name="Line 26"/>
            <p:cNvSpPr>
              <a:spLocks noChangeShapeType="true"/>
            </p:cNvSpPr>
            <p:nvPr/>
          </p:nvSpPr>
          <p:spPr bwMode="auto">
            <a:xfrm>
              <a:off x="3298964" y="1788133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3" name="Line 27"/>
            <p:cNvSpPr>
              <a:spLocks noChangeShapeType="true"/>
            </p:cNvSpPr>
            <p:nvPr/>
          </p:nvSpPr>
          <p:spPr bwMode="auto">
            <a:xfrm flipH="true">
              <a:off x="3298964" y="1945296"/>
              <a:ext cx="344488" cy="8810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4" name="Line 28"/>
            <p:cNvSpPr>
              <a:spLocks noChangeShapeType="true"/>
            </p:cNvSpPr>
            <p:nvPr/>
          </p:nvSpPr>
          <p:spPr bwMode="auto">
            <a:xfrm flipH="true" flipV="true">
              <a:off x="3298964" y="1945296"/>
              <a:ext cx="344488" cy="3794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5" name="Line 29"/>
            <p:cNvSpPr>
              <a:spLocks noChangeShapeType="true"/>
            </p:cNvSpPr>
            <p:nvPr/>
          </p:nvSpPr>
          <p:spPr bwMode="auto">
            <a:xfrm flipH="true">
              <a:off x="3298964" y="2458058"/>
              <a:ext cx="344488" cy="5254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6" name="Line 30"/>
            <p:cNvSpPr>
              <a:spLocks noChangeShapeType="true"/>
            </p:cNvSpPr>
            <p:nvPr/>
          </p:nvSpPr>
          <p:spPr bwMode="auto">
            <a:xfrm flipH="true" flipV="true">
              <a:off x="3298964" y="2291371"/>
              <a:ext cx="344488" cy="52387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7" name="Line 31"/>
            <p:cNvSpPr>
              <a:spLocks noChangeShapeType="true"/>
            </p:cNvSpPr>
            <p:nvPr/>
          </p:nvSpPr>
          <p:spPr bwMode="auto">
            <a:xfrm flipH="true">
              <a:off x="3298964" y="2959708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8" name="Line 32"/>
            <p:cNvSpPr>
              <a:spLocks noChangeShapeType="true"/>
            </p:cNvSpPr>
            <p:nvPr/>
          </p:nvSpPr>
          <p:spPr bwMode="auto">
            <a:xfrm flipH="true" flipV="true">
              <a:off x="3298964" y="2480283"/>
              <a:ext cx="344488" cy="86995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9" name="Line 33"/>
            <p:cNvSpPr>
              <a:spLocks noChangeShapeType="true"/>
            </p:cNvSpPr>
            <p:nvPr/>
          </p:nvSpPr>
          <p:spPr bwMode="auto">
            <a:xfrm flipH="true">
              <a:off x="3298964" y="3507396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80" name="Line 34"/>
            <p:cNvSpPr>
              <a:spLocks noChangeShapeType="true"/>
            </p:cNvSpPr>
            <p:nvPr/>
          </p:nvSpPr>
          <p:spPr bwMode="auto">
            <a:xfrm>
              <a:off x="970101" y="1802421"/>
              <a:ext cx="3698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81" name="Line 35"/>
            <p:cNvSpPr>
              <a:spLocks noChangeShapeType="true"/>
            </p:cNvSpPr>
            <p:nvPr/>
          </p:nvSpPr>
          <p:spPr bwMode="auto">
            <a:xfrm>
              <a:off x="970101" y="1961171"/>
              <a:ext cx="369888" cy="8985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82" name="Line 36"/>
            <p:cNvSpPr>
              <a:spLocks noChangeShapeType="true"/>
            </p:cNvSpPr>
            <p:nvPr/>
          </p:nvSpPr>
          <p:spPr bwMode="auto">
            <a:xfrm flipH="true">
              <a:off x="970101" y="1961171"/>
              <a:ext cx="3698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83" name="Line 37"/>
            <p:cNvSpPr>
              <a:spLocks noChangeShapeType="true"/>
            </p:cNvSpPr>
            <p:nvPr/>
          </p:nvSpPr>
          <p:spPr bwMode="auto">
            <a:xfrm>
              <a:off x="970101" y="2469171"/>
              <a:ext cx="369888" cy="5302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84" name="Line 38"/>
            <p:cNvSpPr>
              <a:spLocks noChangeShapeType="true"/>
            </p:cNvSpPr>
            <p:nvPr/>
          </p:nvSpPr>
          <p:spPr bwMode="auto">
            <a:xfrm flipV="true">
              <a:off x="970101" y="2302483"/>
              <a:ext cx="369888" cy="5318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85" name="Line 39"/>
            <p:cNvSpPr>
              <a:spLocks noChangeShapeType="true"/>
            </p:cNvSpPr>
            <p:nvPr/>
          </p:nvSpPr>
          <p:spPr bwMode="auto">
            <a:xfrm>
              <a:off x="970101" y="3002571"/>
              <a:ext cx="369888" cy="35718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86" name="Line 40"/>
            <p:cNvSpPr>
              <a:spLocks noChangeShapeType="true"/>
            </p:cNvSpPr>
            <p:nvPr/>
          </p:nvSpPr>
          <p:spPr bwMode="auto">
            <a:xfrm flipV="true">
              <a:off x="970101" y="2469171"/>
              <a:ext cx="369888" cy="89058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87" name="Line 41"/>
            <p:cNvSpPr>
              <a:spLocks noChangeShapeType="true"/>
            </p:cNvSpPr>
            <p:nvPr/>
          </p:nvSpPr>
          <p:spPr bwMode="auto">
            <a:xfrm>
              <a:off x="970101" y="3504221"/>
              <a:ext cx="3698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88" name="Rectangle 42"/>
            <p:cNvSpPr>
              <a:spLocks noChangeArrowheads="true"/>
            </p:cNvSpPr>
            <p:nvPr/>
          </p:nvSpPr>
          <p:spPr bwMode="auto">
            <a:xfrm>
              <a:off x="2108339" y="1689708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89" name="Rectangle 43"/>
            <p:cNvSpPr>
              <a:spLocks noChangeArrowheads="true"/>
            </p:cNvSpPr>
            <p:nvPr/>
          </p:nvSpPr>
          <p:spPr bwMode="auto">
            <a:xfrm>
              <a:off x="2108339" y="168970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90" name="Rectangle 44"/>
            <p:cNvSpPr>
              <a:spLocks noChangeArrowheads="true"/>
            </p:cNvSpPr>
            <p:nvPr/>
          </p:nvSpPr>
          <p:spPr bwMode="auto">
            <a:xfrm>
              <a:off x="2108339" y="2199296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91" name="Rectangle 45"/>
            <p:cNvSpPr>
              <a:spLocks noChangeArrowheads="true"/>
            </p:cNvSpPr>
            <p:nvPr/>
          </p:nvSpPr>
          <p:spPr bwMode="auto">
            <a:xfrm>
              <a:off x="2108339" y="2199296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92" name="Rectangle 46"/>
            <p:cNvSpPr>
              <a:spLocks noChangeArrowheads="true"/>
            </p:cNvSpPr>
            <p:nvPr/>
          </p:nvSpPr>
          <p:spPr bwMode="auto">
            <a:xfrm>
              <a:off x="2108339" y="2710471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93" name="Rectangle 47"/>
            <p:cNvSpPr>
              <a:spLocks noChangeArrowheads="true"/>
            </p:cNvSpPr>
            <p:nvPr/>
          </p:nvSpPr>
          <p:spPr bwMode="auto">
            <a:xfrm>
              <a:off x="2108339" y="27104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94" name="Rectangle 48"/>
            <p:cNvSpPr>
              <a:spLocks noChangeArrowheads="true"/>
            </p:cNvSpPr>
            <p:nvPr/>
          </p:nvSpPr>
          <p:spPr bwMode="auto">
            <a:xfrm>
              <a:off x="2108339" y="3216883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95" name="Rectangle 49"/>
            <p:cNvSpPr>
              <a:spLocks noChangeArrowheads="true"/>
            </p:cNvSpPr>
            <p:nvPr/>
          </p:nvSpPr>
          <p:spPr bwMode="auto">
            <a:xfrm>
              <a:off x="2108339" y="3216883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96" name="Rectangle 50"/>
            <p:cNvSpPr>
              <a:spLocks noChangeArrowheads="true"/>
            </p:cNvSpPr>
            <p:nvPr/>
          </p:nvSpPr>
          <p:spPr bwMode="auto">
            <a:xfrm>
              <a:off x="1339989" y="1689708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97" name="Rectangle 51"/>
            <p:cNvSpPr>
              <a:spLocks noChangeArrowheads="true"/>
            </p:cNvSpPr>
            <p:nvPr/>
          </p:nvSpPr>
          <p:spPr bwMode="auto">
            <a:xfrm>
              <a:off x="1339989" y="168970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98" name="Rectangle 52"/>
            <p:cNvSpPr>
              <a:spLocks noChangeArrowheads="true"/>
            </p:cNvSpPr>
            <p:nvPr/>
          </p:nvSpPr>
          <p:spPr bwMode="auto">
            <a:xfrm>
              <a:off x="1339989" y="2199296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99" name="Rectangle 53"/>
            <p:cNvSpPr>
              <a:spLocks noChangeArrowheads="true"/>
            </p:cNvSpPr>
            <p:nvPr/>
          </p:nvSpPr>
          <p:spPr bwMode="auto">
            <a:xfrm>
              <a:off x="1339989" y="2199296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00" name="Rectangle 54"/>
            <p:cNvSpPr>
              <a:spLocks noChangeArrowheads="true"/>
            </p:cNvSpPr>
            <p:nvPr/>
          </p:nvSpPr>
          <p:spPr bwMode="auto">
            <a:xfrm>
              <a:off x="1339989" y="2710471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01" name="Rectangle 55"/>
            <p:cNvSpPr>
              <a:spLocks noChangeArrowheads="true"/>
            </p:cNvSpPr>
            <p:nvPr/>
          </p:nvSpPr>
          <p:spPr bwMode="auto">
            <a:xfrm>
              <a:off x="1339989" y="27104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02" name="Rectangle 56"/>
            <p:cNvSpPr>
              <a:spLocks noChangeArrowheads="true"/>
            </p:cNvSpPr>
            <p:nvPr/>
          </p:nvSpPr>
          <p:spPr bwMode="auto">
            <a:xfrm>
              <a:off x="1339989" y="3216883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03" name="Rectangle 57"/>
            <p:cNvSpPr>
              <a:spLocks noChangeArrowheads="true"/>
            </p:cNvSpPr>
            <p:nvPr/>
          </p:nvSpPr>
          <p:spPr bwMode="auto">
            <a:xfrm>
              <a:off x="1339989" y="3216883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04" name="Rectangle 58"/>
            <p:cNvSpPr>
              <a:spLocks noChangeArrowheads="true"/>
            </p:cNvSpPr>
            <p:nvPr/>
          </p:nvSpPr>
          <p:spPr bwMode="auto">
            <a:xfrm>
              <a:off x="2875101" y="1689708"/>
              <a:ext cx="422275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05" name="Rectangle 59"/>
            <p:cNvSpPr>
              <a:spLocks noChangeArrowheads="true"/>
            </p:cNvSpPr>
            <p:nvPr/>
          </p:nvSpPr>
          <p:spPr bwMode="auto">
            <a:xfrm>
              <a:off x="2875101" y="1689708"/>
              <a:ext cx="422275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06" name="Rectangle 60"/>
            <p:cNvSpPr>
              <a:spLocks noChangeArrowheads="true"/>
            </p:cNvSpPr>
            <p:nvPr/>
          </p:nvSpPr>
          <p:spPr bwMode="auto">
            <a:xfrm>
              <a:off x="2875101" y="2199296"/>
              <a:ext cx="422275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07" name="Rectangle 61"/>
            <p:cNvSpPr>
              <a:spLocks noChangeArrowheads="true"/>
            </p:cNvSpPr>
            <p:nvPr/>
          </p:nvSpPr>
          <p:spPr bwMode="auto">
            <a:xfrm>
              <a:off x="2875101" y="2199296"/>
              <a:ext cx="422275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08" name="Rectangle 62"/>
            <p:cNvSpPr>
              <a:spLocks noChangeArrowheads="true"/>
            </p:cNvSpPr>
            <p:nvPr/>
          </p:nvSpPr>
          <p:spPr bwMode="auto">
            <a:xfrm>
              <a:off x="2875101" y="2710471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09" name="Rectangle 63"/>
            <p:cNvSpPr>
              <a:spLocks noChangeArrowheads="true"/>
            </p:cNvSpPr>
            <p:nvPr/>
          </p:nvSpPr>
          <p:spPr bwMode="auto">
            <a:xfrm>
              <a:off x="2875101" y="2710471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0" name="Rectangle 64"/>
            <p:cNvSpPr>
              <a:spLocks noChangeArrowheads="true"/>
            </p:cNvSpPr>
            <p:nvPr/>
          </p:nvSpPr>
          <p:spPr bwMode="auto">
            <a:xfrm>
              <a:off x="2875101" y="3220058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1" name="Rectangle 65"/>
            <p:cNvSpPr>
              <a:spLocks noChangeArrowheads="true"/>
            </p:cNvSpPr>
            <p:nvPr/>
          </p:nvSpPr>
          <p:spPr bwMode="auto">
            <a:xfrm>
              <a:off x="2875101" y="3220058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2" name="Rectangle 66"/>
            <p:cNvSpPr>
              <a:spLocks noChangeArrowheads="true"/>
            </p:cNvSpPr>
            <p:nvPr/>
          </p:nvSpPr>
          <p:spPr bwMode="auto">
            <a:xfrm>
              <a:off x="3643451" y="1689708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3" name="Rectangle 67"/>
            <p:cNvSpPr>
              <a:spLocks noChangeArrowheads="true"/>
            </p:cNvSpPr>
            <p:nvPr/>
          </p:nvSpPr>
          <p:spPr bwMode="auto">
            <a:xfrm>
              <a:off x="3643451" y="1689708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4" name="Rectangle 68"/>
            <p:cNvSpPr>
              <a:spLocks noChangeArrowheads="true"/>
            </p:cNvSpPr>
            <p:nvPr/>
          </p:nvSpPr>
          <p:spPr bwMode="auto">
            <a:xfrm>
              <a:off x="3643451" y="2188183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5" name="Rectangle 69"/>
            <p:cNvSpPr>
              <a:spLocks noChangeArrowheads="true"/>
            </p:cNvSpPr>
            <p:nvPr/>
          </p:nvSpPr>
          <p:spPr bwMode="auto">
            <a:xfrm>
              <a:off x="3643451" y="2188183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6" name="Rectangle 70"/>
            <p:cNvSpPr>
              <a:spLocks noChangeArrowheads="true"/>
            </p:cNvSpPr>
            <p:nvPr/>
          </p:nvSpPr>
          <p:spPr bwMode="auto">
            <a:xfrm>
              <a:off x="3643451" y="2697771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7" name="Rectangle 71"/>
            <p:cNvSpPr>
              <a:spLocks noChangeArrowheads="true"/>
            </p:cNvSpPr>
            <p:nvPr/>
          </p:nvSpPr>
          <p:spPr bwMode="auto">
            <a:xfrm>
              <a:off x="3643451" y="26977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8" name="Rectangle 72"/>
            <p:cNvSpPr>
              <a:spLocks noChangeArrowheads="true"/>
            </p:cNvSpPr>
            <p:nvPr/>
          </p:nvSpPr>
          <p:spPr bwMode="auto">
            <a:xfrm>
              <a:off x="3643451" y="3220058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9" name="Rectangle 73"/>
            <p:cNvSpPr>
              <a:spLocks noChangeArrowheads="true"/>
            </p:cNvSpPr>
            <p:nvPr/>
          </p:nvSpPr>
          <p:spPr bwMode="auto">
            <a:xfrm>
              <a:off x="3643451" y="322005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0" name="Rectangle 74"/>
            <p:cNvSpPr>
              <a:spLocks noChangeArrowheads="true"/>
            </p:cNvSpPr>
            <p:nvPr/>
          </p:nvSpPr>
          <p:spPr bwMode="auto">
            <a:xfrm>
              <a:off x="547826" y="1689708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1" name="Rectangle 75"/>
            <p:cNvSpPr>
              <a:spLocks noChangeArrowheads="true"/>
            </p:cNvSpPr>
            <p:nvPr/>
          </p:nvSpPr>
          <p:spPr bwMode="auto">
            <a:xfrm>
              <a:off x="547826" y="1689708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2" name="Rectangle 76"/>
            <p:cNvSpPr>
              <a:spLocks noChangeArrowheads="true"/>
            </p:cNvSpPr>
            <p:nvPr/>
          </p:nvSpPr>
          <p:spPr bwMode="auto">
            <a:xfrm>
              <a:off x="547826" y="2199296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3" name="Rectangle 77"/>
            <p:cNvSpPr>
              <a:spLocks noChangeArrowheads="true"/>
            </p:cNvSpPr>
            <p:nvPr/>
          </p:nvSpPr>
          <p:spPr bwMode="auto">
            <a:xfrm>
              <a:off x="547826" y="2199296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4" name="Rectangle 78"/>
            <p:cNvSpPr>
              <a:spLocks noChangeArrowheads="true"/>
            </p:cNvSpPr>
            <p:nvPr/>
          </p:nvSpPr>
          <p:spPr bwMode="auto">
            <a:xfrm>
              <a:off x="547826" y="2708883"/>
              <a:ext cx="422275" cy="396875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5" name="Rectangle 79"/>
            <p:cNvSpPr>
              <a:spLocks noChangeArrowheads="true"/>
            </p:cNvSpPr>
            <p:nvPr/>
          </p:nvSpPr>
          <p:spPr bwMode="auto">
            <a:xfrm>
              <a:off x="547826" y="2708883"/>
              <a:ext cx="422275" cy="396875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6" name="Rectangle 80"/>
            <p:cNvSpPr>
              <a:spLocks noChangeArrowheads="true"/>
            </p:cNvSpPr>
            <p:nvPr/>
          </p:nvSpPr>
          <p:spPr bwMode="auto">
            <a:xfrm>
              <a:off x="552589" y="3220058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7" name="Rectangle 81"/>
            <p:cNvSpPr>
              <a:spLocks noChangeArrowheads="true"/>
            </p:cNvSpPr>
            <p:nvPr/>
          </p:nvSpPr>
          <p:spPr bwMode="auto">
            <a:xfrm>
              <a:off x="552589" y="3220058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8" name="Line 82"/>
            <p:cNvSpPr>
              <a:spLocks noChangeShapeType="true"/>
            </p:cNvSpPr>
            <p:nvPr/>
          </p:nvSpPr>
          <p:spPr bwMode="auto">
            <a:xfrm flipH="true">
              <a:off x="371614" y="180242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9" name="Line 83"/>
            <p:cNvSpPr>
              <a:spLocks noChangeShapeType="true"/>
            </p:cNvSpPr>
            <p:nvPr/>
          </p:nvSpPr>
          <p:spPr bwMode="auto">
            <a:xfrm flipH="true">
              <a:off x="371614" y="195958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0" name="Line 84"/>
            <p:cNvSpPr>
              <a:spLocks noChangeShapeType="true"/>
            </p:cNvSpPr>
            <p:nvPr/>
          </p:nvSpPr>
          <p:spPr bwMode="auto">
            <a:xfrm flipH="true">
              <a:off x="370026" y="231042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1" name="Line 85"/>
            <p:cNvSpPr>
              <a:spLocks noChangeShapeType="true"/>
            </p:cNvSpPr>
            <p:nvPr/>
          </p:nvSpPr>
          <p:spPr bwMode="auto">
            <a:xfrm flipH="true">
              <a:off x="370026" y="246758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2" name="Line 86"/>
            <p:cNvSpPr>
              <a:spLocks noChangeShapeType="true"/>
            </p:cNvSpPr>
            <p:nvPr/>
          </p:nvSpPr>
          <p:spPr bwMode="auto">
            <a:xfrm flipH="true">
              <a:off x="366851" y="282953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3" name="Line 87"/>
            <p:cNvSpPr>
              <a:spLocks noChangeShapeType="true"/>
            </p:cNvSpPr>
            <p:nvPr/>
          </p:nvSpPr>
          <p:spPr bwMode="auto">
            <a:xfrm flipH="true">
              <a:off x="366851" y="2986696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4" name="Line 88"/>
            <p:cNvSpPr>
              <a:spLocks noChangeShapeType="true"/>
            </p:cNvSpPr>
            <p:nvPr/>
          </p:nvSpPr>
          <p:spPr bwMode="auto">
            <a:xfrm flipH="true">
              <a:off x="370026" y="333277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5" name="Line 89"/>
            <p:cNvSpPr>
              <a:spLocks noChangeShapeType="true"/>
            </p:cNvSpPr>
            <p:nvPr/>
          </p:nvSpPr>
          <p:spPr bwMode="auto">
            <a:xfrm flipH="true">
              <a:off x="370026" y="348993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6" name="Line 90"/>
            <p:cNvSpPr>
              <a:spLocks noChangeShapeType="true"/>
            </p:cNvSpPr>
            <p:nvPr/>
          </p:nvSpPr>
          <p:spPr bwMode="auto">
            <a:xfrm flipH="true">
              <a:off x="4072076" y="178654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7" name="Line 91"/>
            <p:cNvSpPr>
              <a:spLocks noChangeShapeType="true"/>
            </p:cNvSpPr>
            <p:nvPr/>
          </p:nvSpPr>
          <p:spPr bwMode="auto">
            <a:xfrm flipH="true">
              <a:off x="4072076" y="1943708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8" name="Line 92"/>
            <p:cNvSpPr>
              <a:spLocks noChangeShapeType="true"/>
            </p:cNvSpPr>
            <p:nvPr/>
          </p:nvSpPr>
          <p:spPr bwMode="auto">
            <a:xfrm flipH="true">
              <a:off x="4070489" y="2296133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9" name="Line 93"/>
            <p:cNvSpPr>
              <a:spLocks noChangeShapeType="true"/>
            </p:cNvSpPr>
            <p:nvPr/>
          </p:nvSpPr>
          <p:spPr bwMode="auto">
            <a:xfrm flipH="true">
              <a:off x="4070489" y="245329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0" name="Line 94"/>
            <p:cNvSpPr>
              <a:spLocks noChangeShapeType="true"/>
            </p:cNvSpPr>
            <p:nvPr/>
          </p:nvSpPr>
          <p:spPr bwMode="auto">
            <a:xfrm flipH="true">
              <a:off x="4067314" y="2815246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1" name="Line 95"/>
            <p:cNvSpPr>
              <a:spLocks noChangeShapeType="true"/>
            </p:cNvSpPr>
            <p:nvPr/>
          </p:nvSpPr>
          <p:spPr bwMode="auto">
            <a:xfrm flipH="true">
              <a:off x="4067314" y="2972408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2" name="Line 96"/>
            <p:cNvSpPr>
              <a:spLocks noChangeShapeType="true"/>
            </p:cNvSpPr>
            <p:nvPr/>
          </p:nvSpPr>
          <p:spPr bwMode="auto">
            <a:xfrm flipH="true">
              <a:off x="4070489" y="3318483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3" name="Line 97"/>
            <p:cNvSpPr>
              <a:spLocks noChangeShapeType="true"/>
            </p:cNvSpPr>
            <p:nvPr/>
          </p:nvSpPr>
          <p:spPr bwMode="auto">
            <a:xfrm flipH="true">
              <a:off x="4070489" y="347564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</p:grpSp>
      <p:sp>
        <p:nvSpPr>
          <p:cNvPr id="6" name="Text Box 5"/>
          <p:cNvSpPr txBox="true"/>
          <p:nvPr/>
        </p:nvSpPr>
        <p:spPr>
          <a:xfrm>
            <a:off x="2296795" y="717868"/>
            <a:ext cx="298640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Low ADDR[0+:DATA_WIDTH]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7" name="Text Box 6"/>
          <p:cNvSpPr txBox="true"/>
          <p:nvPr/>
        </p:nvSpPr>
        <p:spPr>
          <a:xfrm>
            <a:off x="1057593" y="2406968"/>
            <a:ext cx="422529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High ADDR[</a:t>
            </a:r>
            <a:r>
              <a:rPr lang="en-US" altLang="en-US" dirty="0" smtClean="0">
                <a:solidFill>
                  <a:schemeClr val="bg1"/>
                </a:solidFill>
                <a:sym typeface="+mn-ea"/>
              </a:rPr>
              <a:t>DATA_WIDTH+:DATA_WIDTH]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Outline</a:t>
            </a:r>
            <a:endParaRPr lang="en-US" cap="none" dirty="0"/>
          </a:p>
        </p:txBody>
      </p:sp>
      <p:sp>
        <p:nvSpPr>
          <p:cNvPr id="6" name="TextBox 5"/>
          <p:cNvSpPr txBox="true"/>
          <p:nvPr/>
        </p:nvSpPr>
        <p:spPr>
          <a:xfrm>
            <a:off x="618374" y="1528217"/>
            <a:ext cx="11084560" cy="465715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marL="317500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Microswitch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  <a:p>
            <a:pPr marL="825500" lvl="1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Primitive Switching Operations and primitive switches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  <a:p>
            <a:pPr marL="825500" lvl="1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Generic </a:t>
            </a:r>
            <a:r>
              <a:rPr lang="en-US" sz="2665" b="1" dirty="0" err="1">
                <a:solidFill>
                  <a:srgbClr val="000000"/>
                </a:solidFill>
                <a:latin typeface="Trebuchet MS" panose="020B0603020202020204"/>
              </a:rPr>
              <a:t>Microswitch</a:t>
            </a: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 Approach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  <a:p>
            <a:pPr marL="317500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dirty="0">
                <a:solidFill>
                  <a:srgbClr val="000000"/>
                </a:solidFill>
                <a:latin typeface="Trebuchet MS" panose="020B0603020202020204"/>
              </a:rPr>
              <a:t>Microswitch Network</a:t>
            </a:r>
            <a:endParaRPr lang="en-US" sz="2665" dirty="0">
              <a:solidFill>
                <a:srgbClr val="000000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553720" y="470536"/>
            <a:ext cx="11084560" cy="656590"/>
          </a:xfrm>
        </p:spPr>
        <p:txBody>
          <a:bodyPr/>
          <a:p>
            <a:r>
              <a:rPr lang="en-US" altLang="en-US"/>
              <a:t>BENES  4 Input test case</a:t>
            </a:r>
            <a:endParaRPr lang="en-US" altLang="en-US"/>
          </a:p>
        </p:txBody>
      </p:sp>
      <p:grpSp>
        <p:nvGrpSpPr>
          <p:cNvPr id="26" name="Group 25"/>
          <p:cNvGrpSpPr/>
          <p:nvPr/>
        </p:nvGrpSpPr>
        <p:grpSpPr>
          <a:xfrm>
            <a:off x="1283970" y="4697095"/>
            <a:ext cx="1810385" cy="811530"/>
            <a:chOff x="9178" y="4664"/>
            <a:chExt cx="2851" cy="1278"/>
          </a:xfrm>
        </p:grpSpPr>
        <p:sp>
          <p:nvSpPr>
            <p:cNvPr id="3" name="Line 10"/>
            <p:cNvSpPr>
              <a:spLocks noChangeShapeType="true"/>
            </p:cNvSpPr>
            <p:nvPr/>
          </p:nvSpPr>
          <p:spPr bwMode="auto">
            <a:xfrm>
              <a:off x="9796" y="4823"/>
              <a:ext cx="502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" name="Line 11"/>
            <p:cNvSpPr>
              <a:spLocks noChangeShapeType="true"/>
            </p:cNvSpPr>
            <p:nvPr/>
          </p:nvSpPr>
          <p:spPr bwMode="auto">
            <a:xfrm>
              <a:off x="10916" y="4823"/>
              <a:ext cx="5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" name="Line 12"/>
            <p:cNvSpPr>
              <a:spLocks noChangeShapeType="true"/>
            </p:cNvSpPr>
            <p:nvPr/>
          </p:nvSpPr>
          <p:spPr bwMode="auto">
            <a:xfrm>
              <a:off x="9796" y="5041"/>
              <a:ext cx="502" cy="53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" name="Line 13"/>
            <p:cNvSpPr>
              <a:spLocks noChangeShapeType="true"/>
            </p:cNvSpPr>
            <p:nvPr/>
          </p:nvSpPr>
          <p:spPr bwMode="auto">
            <a:xfrm flipH="true">
              <a:off x="9796" y="5041"/>
              <a:ext cx="502" cy="53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9" name="Line 14"/>
            <p:cNvSpPr>
              <a:spLocks noChangeShapeType="true"/>
            </p:cNvSpPr>
            <p:nvPr/>
          </p:nvSpPr>
          <p:spPr bwMode="auto">
            <a:xfrm>
              <a:off x="9796" y="5761"/>
              <a:ext cx="502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0" name="Line 15"/>
            <p:cNvSpPr>
              <a:spLocks noChangeShapeType="true"/>
            </p:cNvSpPr>
            <p:nvPr/>
          </p:nvSpPr>
          <p:spPr bwMode="auto">
            <a:xfrm>
              <a:off x="10916" y="5057"/>
              <a:ext cx="500" cy="53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" name="Line 16"/>
            <p:cNvSpPr>
              <a:spLocks noChangeShapeType="true"/>
            </p:cNvSpPr>
            <p:nvPr/>
          </p:nvSpPr>
          <p:spPr bwMode="auto">
            <a:xfrm flipH="true">
              <a:off x="10916" y="5057"/>
              <a:ext cx="500" cy="53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" name="Line 17"/>
            <p:cNvSpPr>
              <a:spLocks noChangeShapeType="true"/>
            </p:cNvSpPr>
            <p:nvPr/>
          </p:nvSpPr>
          <p:spPr bwMode="auto">
            <a:xfrm>
              <a:off x="10916" y="5761"/>
              <a:ext cx="5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" name="Rectangle 42"/>
            <p:cNvSpPr>
              <a:spLocks noChangeArrowheads="true"/>
            </p:cNvSpPr>
            <p:nvPr/>
          </p:nvSpPr>
          <p:spPr bwMode="auto">
            <a:xfrm>
              <a:off x="10298" y="4664"/>
              <a:ext cx="618" cy="562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" name="Rectangle 43"/>
            <p:cNvSpPr>
              <a:spLocks noChangeArrowheads="true"/>
            </p:cNvSpPr>
            <p:nvPr/>
          </p:nvSpPr>
          <p:spPr bwMode="auto">
            <a:xfrm>
              <a:off x="10298" y="4664"/>
              <a:ext cx="618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" name="Rectangle 44"/>
            <p:cNvSpPr>
              <a:spLocks noChangeArrowheads="true"/>
            </p:cNvSpPr>
            <p:nvPr/>
          </p:nvSpPr>
          <p:spPr bwMode="auto">
            <a:xfrm>
              <a:off x="10298" y="5380"/>
              <a:ext cx="618" cy="562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" name="Rectangle 45"/>
            <p:cNvSpPr>
              <a:spLocks noChangeArrowheads="true"/>
            </p:cNvSpPr>
            <p:nvPr/>
          </p:nvSpPr>
          <p:spPr bwMode="auto">
            <a:xfrm>
              <a:off x="10298" y="5380"/>
              <a:ext cx="618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" name="Rectangle 50"/>
            <p:cNvSpPr>
              <a:spLocks noChangeArrowheads="true"/>
            </p:cNvSpPr>
            <p:nvPr/>
          </p:nvSpPr>
          <p:spPr bwMode="auto">
            <a:xfrm>
              <a:off x="9178" y="4664"/>
              <a:ext cx="618" cy="562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" name="Rectangle 51"/>
            <p:cNvSpPr>
              <a:spLocks noChangeArrowheads="true"/>
            </p:cNvSpPr>
            <p:nvPr/>
          </p:nvSpPr>
          <p:spPr bwMode="auto">
            <a:xfrm>
              <a:off x="9178" y="4664"/>
              <a:ext cx="618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" name="Rectangle 52"/>
            <p:cNvSpPr>
              <a:spLocks noChangeArrowheads="true"/>
            </p:cNvSpPr>
            <p:nvPr/>
          </p:nvSpPr>
          <p:spPr bwMode="auto">
            <a:xfrm>
              <a:off x="9178" y="5380"/>
              <a:ext cx="618" cy="562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" name="Rectangle 53"/>
            <p:cNvSpPr>
              <a:spLocks noChangeArrowheads="true"/>
            </p:cNvSpPr>
            <p:nvPr/>
          </p:nvSpPr>
          <p:spPr bwMode="auto">
            <a:xfrm>
              <a:off x="9178" y="5380"/>
              <a:ext cx="618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" name="Rectangle 58"/>
            <p:cNvSpPr>
              <a:spLocks noChangeArrowheads="true"/>
            </p:cNvSpPr>
            <p:nvPr/>
          </p:nvSpPr>
          <p:spPr bwMode="auto">
            <a:xfrm>
              <a:off x="11415" y="4664"/>
              <a:ext cx="615" cy="562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" name="Rectangle 59"/>
            <p:cNvSpPr>
              <a:spLocks noChangeArrowheads="true"/>
            </p:cNvSpPr>
            <p:nvPr/>
          </p:nvSpPr>
          <p:spPr bwMode="auto">
            <a:xfrm>
              <a:off x="11415" y="4664"/>
              <a:ext cx="615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" name="Rectangle 60"/>
            <p:cNvSpPr>
              <a:spLocks noChangeArrowheads="true"/>
            </p:cNvSpPr>
            <p:nvPr/>
          </p:nvSpPr>
          <p:spPr bwMode="auto">
            <a:xfrm>
              <a:off x="11415" y="5380"/>
              <a:ext cx="615" cy="562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" name="Rectangle 61"/>
            <p:cNvSpPr>
              <a:spLocks noChangeArrowheads="true"/>
            </p:cNvSpPr>
            <p:nvPr/>
          </p:nvSpPr>
          <p:spPr bwMode="auto">
            <a:xfrm>
              <a:off x="11415" y="5380"/>
              <a:ext cx="615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</p:grpSp>
      <p:sp>
        <p:nvSpPr>
          <p:cNvPr id="27" name="Text Box 26"/>
          <p:cNvSpPr txBox="true"/>
          <p:nvPr/>
        </p:nvSpPr>
        <p:spPr>
          <a:xfrm>
            <a:off x="1799590" y="4642168"/>
            <a:ext cx="242570" cy="83756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2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28" name="Text Box 27"/>
          <p:cNvSpPr txBox="true"/>
          <p:nvPr/>
        </p:nvSpPr>
        <p:spPr>
          <a:xfrm>
            <a:off x="1041400" y="4670743"/>
            <a:ext cx="242570" cy="83756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2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29" name="Text Box 28"/>
          <p:cNvSpPr txBox="true"/>
          <p:nvPr/>
        </p:nvSpPr>
        <p:spPr>
          <a:xfrm>
            <a:off x="2495550" y="4642168"/>
            <a:ext cx="242570" cy="83756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2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30" name="Text Box 29"/>
          <p:cNvSpPr txBox="true"/>
          <p:nvPr/>
        </p:nvSpPr>
        <p:spPr>
          <a:xfrm>
            <a:off x="3094990" y="4670743"/>
            <a:ext cx="242570" cy="83756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2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3875405" y="4688205"/>
            <a:ext cx="1810385" cy="811530"/>
            <a:chOff x="9178" y="4664"/>
            <a:chExt cx="2851" cy="1278"/>
          </a:xfrm>
        </p:grpSpPr>
        <p:sp>
          <p:nvSpPr>
            <p:cNvPr id="32" name="Line 10"/>
            <p:cNvSpPr>
              <a:spLocks noChangeShapeType="true"/>
            </p:cNvSpPr>
            <p:nvPr/>
          </p:nvSpPr>
          <p:spPr bwMode="auto">
            <a:xfrm>
              <a:off x="9796" y="4823"/>
              <a:ext cx="502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" name="Line 11"/>
            <p:cNvSpPr>
              <a:spLocks noChangeShapeType="true"/>
            </p:cNvSpPr>
            <p:nvPr/>
          </p:nvSpPr>
          <p:spPr bwMode="auto">
            <a:xfrm>
              <a:off x="10916" y="4823"/>
              <a:ext cx="5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" name="Line 12"/>
            <p:cNvSpPr>
              <a:spLocks noChangeShapeType="true"/>
            </p:cNvSpPr>
            <p:nvPr/>
          </p:nvSpPr>
          <p:spPr bwMode="auto">
            <a:xfrm>
              <a:off x="9796" y="5041"/>
              <a:ext cx="502" cy="53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" name="Line 13"/>
            <p:cNvSpPr>
              <a:spLocks noChangeShapeType="true"/>
            </p:cNvSpPr>
            <p:nvPr/>
          </p:nvSpPr>
          <p:spPr bwMode="auto">
            <a:xfrm flipH="true">
              <a:off x="9796" y="5041"/>
              <a:ext cx="502" cy="53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" name="Line 14"/>
            <p:cNvSpPr>
              <a:spLocks noChangeShapeType="true"/>
            </p:cNvSpPr>
            <p:nvPr/>
          </p:nvSpPr>
          <p:spPr bwMode="auto">
            <a:xfrm>
              <a:off x="9796" y="5761"/>
              <a:ext cx="502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" name="Line 15"/>
            <p:cNvSpPr>
              <a:spLocks noChangeShapeType="true"/>
            </p:cNvSpPr>
            <p:nvPr/>
          </p:nvSpPr>
          <p:spPr bwMode="auto">
            <a:xfrm>
              <a:off x="10916" y="5057"/>
              <a:ext cx="500" cy="53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8" name="Line 16"/>
            <p:cNvSpPr>
              <a:spLocks noChangeShapeType="true"/>
            </p:cNvSpPr>
            <p:nvPr/>
          </p:nvSpPr>
          <p:spPr bwMode="auto">
            <a:xfrm flipH="true">
              <a:off x="10916" y="5057"/>
              <a:ext cx="500" cy="53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" name="Line 17"/>
            <p:cNvSpPr>
              <a:spLocks noChangeShapeType="true"/>
            </p:cNvSpPr>
            <p:nvPr/>
          </p:nvSpPr>
          <p:spPr bwMode="auto">
            <a:xfrm>
              <a:off x="10916" y="5761"/>
              <a:ext cx="5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" name="Rectangle 42"/>
            <p:cNvSpPr>
              <a:spLocks noChangeArrowheads="true"/>
            </p:cNvSpPr>
            <p:nvPr/>
          </p:nvSpPr>
          <p:spPr bwMode="auto">
            <a:xfrm>
              <a:off x="10298" y="4664"/>
              <a:ext cx="618" cy="562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1" name="Rectangle 43"/>
            <p:cNvSpPr>
              <a:spLocks noChangeArrowheads="true"/>
            </p:cNvSpPr>
            <p:nvPr/>
          </p:nvSpPr>
          <p:spPr bwMode="auto">
            <a:xfrm>
              <a:off x="10298" y="4664"/>
              <a:ext cx="618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2" name="Rectangle 44"/>
            <p:cNvSpPr>
              <a:spLocks noChangeArrowheads="true"/>
            </p:cNvSpPr>
            <p:nvPr/>
          </p:nvSpPr>
          <p:spPr bwMode="auto">
            <a:xfrm>
              <a:off x="10298" y="5380"/>
              <a:ext cx="618" cy="562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3" name="Rectangle 45"/>
            <p:cNvSpPr>
              <a:spLocks noChangeArrowheads="true"/>
            </p:cNvSpPr>
            <p:nvPr/>
          </p:nvSpPr>
          <p:spPr bwMode="auto">
            <a:xfrm>
              <a:off x="10298" y="5380"/>
              <a:ext cx="618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4" name="Rectangle 50"/>
            <p:cNvSpPr>
              <a:spLocks noChangeArrowheads="true"/>
            </p:cNvSpPr>
            <p:nvPr/>
          </p:nvSpPr>
          <p:spPr bwMode="auto">
            <a:xfrm>
              <a:off x="9178" y="4664"/>
              <a:ext cx="618" cy="562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5" name="Rectangle 51"/>
            <p:cNvSpPr>
              <a:spLocks noChangeArrowheads="true"/>
            </p:cNvSpPr>
            <p:nvPr/>
          </p:nvSpPr>
          <p:spPr bwMode="auto">
            <a:xfrm>
              <a:off x="9178" y="4664"/>
              <a:ext cx="618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6" name="Rectangle 52"/>
            <p:cNvSpPr>
              <a:spLocks noChangeArrowheads="true"/>
            </p:cNvSpPr>
            <p:nvPr/>
          </p:nvSpPr>
          <p:spPr bwMode="auto">
            <a:xfrm>
              <a:off x="9178" y="5380"/>
              <a:ext cx="618" cy="562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7" name="Rectangle 53"/>
            <p:cNvSpPr>
              <a:spLocks noChangeArrowheads="true"/>
            </p:cNvSpPr>
            <p:nvPr/>
          </p:nvSpPr>
          <p:spPr bwMode="auto">
            <a:xfrm>
              <a:off x="9178" y="5380"/>
              <a:ext cx="618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8" name="Rectangle 58"/>
            <p:cNvSpPr>
              <a:spLocks noChangeArrowheads="true"/>
            </p:cNvSpPr>
            <p:nvPr/>
          </p:nvSpPr>
          <p:spPr bwMode="auto">
            <a:xfrm>
              <a:off x="11415" y="4664"/>
              <a:ext cx="615" cy="562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9" name="Rectangle 59"/>
            <p:cNvSpPr>
              <a:spLocks noChangeArrowheads="true"/>
            </p:cNvSpPr>
            <p:nvPr/>
          </p:nvSpPr>
          <p:spPr bwMode="auto">
            <a:xfrm>
              <a:off x="11415" y="4664"/>
              <a:ext cx="615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0" name="Rectangle 60"/>
            <p:cNvSpPr>
              <a:spLocks noChangeArrowheads="true"/>
            </p:cNvSpPr>
            <p:nvPr/>
          </p:nvSpPr>
          <p:spPr bwMode="auto">
            <a:xfrm>
              <a:off x="11415" y="5380"/>
              <a:ext cx="615" cy="562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1" name="Rectangle 61"/>
            <p:cNvSpPr>
              <a:spLocks noChangeArrowheads="true"/>
            </p:cNvSpPr>
            <p:nvPr/>
          </p:nvSpPr>
          <p:spPr bwMode="auto">
            <a:xfrm>
              <a:off x="11415" y="5380"/>
              <a:ext cx="615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</p:grpSp>
      <p:sp>
        <p:nvSpPr>
          <p:cNvPr id="52" name="Text Box 51"/>
          <p:cNvSpPr txBox="true"/>
          <p:nvPr/>
        </p:nvSpPr>
        <p:spPr>
          <a:xfrm>
            <a:off x="4391025" y="4633278"/>
            <a:ext cx="242570" cy="83756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53" name="Text Box 52"/>
          <p:cNvSpPr txBox="true"/>
          <p:nvPr/>
        </p:nvSpPr>
        <p:spPr>
          <a:xfrm>
            <a:off x="3632835" y="4661853"/>
            <a:ext cx="242570" cy="83756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2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54" name="Text Box 53"/>
          <p:cNvSpPr txBox="true"/>
          <p:nvPr/>
        </p:nvSpPr>
        <p:spPr>
          <a:xfrm>
            <a:off x="5086985" y="4633278"/>
            <a:ext cx="242570" cy="83756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55" name="Text Box 54"/>
          <p:cNvSpPr txBox="true"/>
          <p:nvPr/>
        </p:nvSpPr>
        <p:spPr>
          <a:xfrm>
            <a:off x="5686425" y="4661853"/>
            <a:ext cx="242570" cy="83756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grpSp>
        <p:nvGrpSpPr>
          <p:cNvPr id="144" name="Group 143"/>
          <p:cNvGrpSpPr/>
          <p:nvPr/>
        </p:nvGrpSpPr>
        <p:grpSpPr>
          <a:xfrm>
            <a:off x="6591935" y="4697095"/>
            <a:ext cx="1810385" cy="811530"/>
            <a:chOff x="9178" y="4664"/>
            <a:chExt cx="2851" cy="1278"/>
          </a:xfrm>
        </p:grpSpPr>
        <p:sp>
          <p:nvSpPr>
            <p:cNvPr id="145" name="Line 10"/>
            <p:cNvSpPr>
              <a:spLocks noChangeShapeType="true"/>
            </p:cNvSpPr>
            <p:nvPr/>
          </p:nvSpPr>
          <p:spPr bwMode="auto">
            <a:xfrm>
              <a:off x="9796" y="4823"/>
              <a:ext cx="502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6" name="Line 11"/>
            <p:cNvSpPr>
              <a:spLocks noChangeShapeType="true"/>
            </p:cNvSpPr>
            <p:nvPr/>
          </p:nvSpPr>
          <p:spPr bwMode="auto">
            <a:xfrm>
              <a:off x="10916" y="4823"/>
              <a:ext cx="5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7" name="Line 12"/>
            <p:cNvSpPr>
              <a:spLocks noChangeShapeType="true"/>
            </p:cNvSpPr>
            <p:nvPr/>
          </p:nvSpPr>
          <p:spPr bwMode="auto">
            <a:xfrm>
              <a:off x="9796" y="5041"/>
              <a:ext cx="502" cy="53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8" name="Line 13"/>
            <p:cNvSpPr>
              <a:spLocks noChangeShapeType="true"/>
            </p:cNvSpPr>
            <p:nvPr/>
          </p:nvSpPr>
          <p:spPr bwMode="auto">
            <a:xfrm flipH="true">
              <a:off x="9796" y="5041"/>
              <a:ext cx="502" cy="53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9" name="Line 14"/>
            <p:cNvSpPr>
              <a:spLocks noChangeShapeType="true"/>
            </p:cNvSpPr>
            <p:nvPr/>
          </p:nvSpPr>
          <p:spPr bwMode="auto">
            <a:xfrm>
              <a:off x="9796" y="5761"/>
              <a:ext cx="502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0" name="Line 15"/>
            <p:cNvSpPr>
              <a:spLocks noChangeShapeType="true"/>
            </p:cNvSpPr>
            <p:nvPr/>
          </p:nvSpPr>
          <p:spPr bwMode="auto">
            <a:xfrm>
              <a:off x="10916" y="5057"/>
              <a:ext cx="500" cy="53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1" name="Line 16"/>
            <p:cNvSpPr>
              <a:spLocks noChangeShapeType="true"/>
            </p:cNvSpPr>
            <p:nvPr/>
          </p:nvSpPr>
          <p:spPr bwMode="auto">
            <a:xfrm flipH="true">
              <a:off x="10916" y="5057"/>
              <a:ext cx="500" cy="53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2" name="Line 17"/>
            <p:cNvSpPr>
              <a:spLocks noChangeShapeType="true"/>
            </p:cNvSpPr>
            <p:nvPr/>
          </p:nvSpPr>
          <p:spPr bwMode="auto">
            <a:xfrm>
              <a:off x="10916" y="5761"/>
              <a:ext cx="5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3" name="Rectangle 42"/>
            <p:cNvSpPr>
              <a:spLocks noChangeArrowheads="true"/>
            </p:cNvSpPr>
            <p:nvPr/>
          </p:nvSpPr>
          <p:spPr bwMode="auto">
            <a:xfrm>
              <a:off x="10298" y="4664"/>
              <a:ext cx="618" cy="562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4" name="Rectangle 43"/>
            <p:cNvSpPr>
              <a:spLocks noChangeArrowheads="true"/>
            </p:cNvSpPr>
            <p:nvPr/>
          </p:nvSpPr>
          <p:spPr bwMode="auto">
            <a:xfrm>
              <a:off x="10298" y="4664"/>
              <a:ext cx="618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5" name="Rectangle 44"/>
            <p:cNvSpPr>
              <a:spLocks noChangeArrowheads="true"/>
            </p:cNvSpPr>
            <p:nvPr/>
          </p:nvSpPr>
          <p:spPr bwMode="auto">
            <a:xfrm>
              <a:off x="10298" y="5380"/>
              <a:ext cx="618" cy="562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6" name="Rectangle 45"/>
            <p:cNvSpPr>
              <a:spLocks noChangeArrowheads="true"/>
            </p:cNvSpPr>
            <p:nvPr/>
          </p:nvSpPr>
          <p:spPr bwMode="auto">
            <a:xfrm>
              <a:off x="10298" y="5380"/>
              <a:ext cx="618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7" name="Rectangle 50"/>
            <p:cNvSpPr>
              <a:spLocks noChangeArrowheads="true"/>
            </p:cNvSpPr>
            <p:nvPr/>
          </p:nvSpPr>
          <p:spPr bwMode="auto">
            <a:xfrm>
              <a:off x="9178" y="4664"/>
              <a:ext cx="618" cy="562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8" name="Rectangle 51"/>
            <p:cNvSpPr>
              <a:spLocks noChangeArrowheads="true"/>
            </p:cNvSpPr>
            <p:nvPr/>
          </p:nvSpPr>
          <p:spPr bwMode="auto">
            <a:xfrm>
              <a:off x="9178" y="4664"/>
              <a:ext cx="618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9" name="Rectangle 52"/>
            <p:cNvSpPr>
              <a:spLocks noChangeArrowheads="true"/>
            </p:cNvSpPr>
            <p:nvPr/>
          </p:nvSpPr>
          <p:spPr bwMode="auto">
            <a:xfrm>
              <a:off x="9178" y="5380"/>
              <a:ext cx="618" cy="562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0" name="Rectangle 53"/>
            <p:cNvSpPr>
              <a:spLocks noChangeArrowheads="true"/>
            </p:cNvSpPr>
            <p:nvPr/>
          </p:nvSpPr>
          <p:spPr bwMode="auto">
            <a:xfrm>
              <a:off x="9178" y="5380"/>
              <a:ext cx="618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1" name="Rectangle 58"/>
            <p:cNvSpPr>
              <a:spLocks noChangeArrowheads="true"/>
            </p:cNvSpPr>
            <p:nvPr/>
          </p:nvSpPr>
          <p:spPr bwMode="auto">
            <a:xfrm>
              <a:off x="11415" y="4664"/>
              <a:ext cx="615" cy="562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2" name="Rectangle 59"/>
            <p:cNvSpPr>
              <a:spLocks noChangeArrowheads="true"/>
            </p:cNvSpPr>
            <p:nvPr/>
          </p:nvSpPr>
          <p:spPr bwMode="auto">
            <a:xfrm>
              <a:off x="11415" y="4664"/>
              <a:ext cx="615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3" name="Rectangle 60"/>
            <p:cNvSpPr>
              <a:spLocks noChangeArrowheads="true"/>
            </p:cNvSpPr>
            <p:nvPr/>
          </p:nvSpPr>
          <p:spPr bwMode="auto">
            <a:xfrm>
              <a:off x="11415" y="5380"/>
              <a:ext cx="615" cy="562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4" name="Rectangle 61"/>
            <p:cNvSpPr>
              <a:spLocks noChangeArrowheads="true"/>
            </p:cNvSpPr>
            <p:nvPr/>
          </p:nvSpPr>
          <p:spPr bwMode="auto">
            <a:xfrm>
              <a:off x="11415" y="5380"/>
              <a:ext cx="615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</p:grpSp>
      <p:sp>
        <p:nvSpPr>
          <p:cNvPr id="165" name="Text Box 164"/>
          <p:cNvSpPr txBox="true"/>
          <p:nvPr/>
        </p:nvSpPr>
        <p:spPr>
          <a:xfrm>
            <a:off x="7107555" y="4642168"/>
            <a:ext cx="242570" cy="83756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2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2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166" name="Text Box 165"/>
          <p:cNvSpPr txBox="true"/>
          <p:nvPr/>
        </p:nvSpPr>
        <p:spPr>
          <a:xfrm>
            <a:off x="6349365" y="4670743"/>
            <a:ext cx="242570" cy="83756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2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167" name="Text Box 166"/>
          <p:cNvSpPr txBox="true"/>
          <p:nvPr/>
        </p:nvSpPr>
        <p:spPr>
          <a:xfrm>
            <a:off x="7803515" y="4642168"/>
            <a:ext cx="242570" cy="83756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168" name="Text Box 167"/>
          <p:cNvSpPr txBox="true"/>
          <p:nvPr/>
        </p:nvSpPr>
        <p:spPr>
          <a:xfrm>
            <a:off x="8402955" y="4670743"/>
            <a:ext cx="242570" cy="83756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grpSp>
        <p:nvGrpSpPr>
          <p:cNvPr id="239" name="Group 238"/>
          <p:cNvGrpSpPr/>
          <p:nvPr/>
        </p:nvGrpSpPr>
        <p:grpSpPr>
          <a:xfrm>
            <a:off x="9059545" y="4688205"/>
            <a:ext cx="1810385" cy="811530"/>
            <a:chOff x="9178" y="4664"/>
            <a:chExt cx="2851" cy="1278"/>
          </a:xfrm>
        </p:grpSpPr>
        <p:sp>
          <p:nvSpPr>
            <p:cNvPr id="240" name="Line 10"/>
            <p:cNvSpPr>
              <a:spLocks noChangeShapeType="true"/>
            </p:cNvSpPr>
            <p:nvPr/>
          </p:nvSpPr>
          <p:spPr bwMode="auto">
            <a:xfrm>
              <a:off x="9796" y="4823"/>
              <a:ext cx="502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1" name="Line 11"/>
            <p:cNvSpPr>
              <a:spLocks noChangeShapeType="true"/>
            </p:cNvSpPr>
            <p:nvPr/>
          </p:nvSpPr>
          <p:spPr bwMode="auto">
            <a:xfrm>
              <a:off x="10916" y="4823"/>
              <a:ext cx="5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2" name="Line 12"/>
            <p:cNvSpPr>
              <a:spLocks noChangeShapeType="true"/>
            </p:cNvSpPr>
            <p:nvPr/>
          </p:nvSpPr>
          <p:spPr bwMode="auto">
            <a:xfrm>
              <a:off x="9796" y="5041"/>
              <a:ext cx="502" cy="53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3" name="Line 13"/>
            <p:cNvSpPr>
              <a:spLocks noChangeShapeType="true"/>
            </p:cNvSpPr>
            <p:nvPr/>
          </p:nvSpPr>
          <p:spPr bwMode="auto">
            <a:xfrm flipH="true">
              <a:off x="9796" y="5041"/>
              <a:ext cx="502" cy="53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4" name="Line 14"/>
            <p:cNvSpPr>
              <a:spLocks noChangeShapeType="true"/>
            </p:cNvSpPr>
            <p:nvPr/>
          </p:nvSpPr>
          <p:spPr bwMode="auto">
            <a:xfrm>
              <a:off x="9796" y="5761"/>
              <a:ext cx="502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5" name="Line 15"/>
            <p:cNvSpPr>
              <a:spLocks noChangeShapeType="true"/>
            </p:cNvSpPr>
            <p:nvPr/>
          </p:nvSpPr>
          <p:spPr bwMode="auto">
            <a:xfrm>
              <a:off x="10916" y="5057"/>
              <a:ext cx="500" cy="53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6" name="Line 16"/>
            <p:cNvSpPr>
              <a:spLocks noChangeShapeType="true"/>
            </p:cNvSpPr>
            <p:nvPr/>
          </p:nvSpPr>
          <p:spPr bwMode="auto">
            <a:xfrm flipH="true">
              <a:off x="10916" y="5057"/>
              <a:ext cx="500" cy="53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7" name="Line 17"/>
            <p:cNvSpPr>
              <a:spLocks noChangeShapeType="true"/>
            </p:cNvSpPr>
            <p:nvPr/>
          </p:nvSpPr>
          <p:spPr bwMode="auto">
            <a:xfrm>
              <a:off x="10916" y="5761"/>
              <a:ext cx="5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8" name="Rectangle 42"/>
            <p:cNvSpPr>
              <a:spLocks noChangeArrowheads="true"/>
            </p:cNvSpPr>
            <p:nvPr/>
          </p:nvSpPr>
          <p:spPr bwMode="auto">
            <a:xfrm>
              <a:off x="10298" y="4664"/>
              <a:ext cx="618" cy="562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9" name="Rectangle 43"/>
            <p:cNvSpPr>
              <a:spLocks noChangeArrowheads="true"/>
            </p:cNvSpPr>
            <p:nvPr/>
          </p:nvSpPr>
          <p:spPr bwMode="auto">
            <a:xfrm>
              <a:off x="10298" y="4664"/>
              <a:ext cx="618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0" name="Rectangle 44"/>
            <p:cNvSpPr>
              <a:spLocks noChangeArrowheads="true"/>
            </p:cNvSpPr>
            <p:nvPr/>
          </p:nvSpPr>
          <p:spPr bwMode="auto">
            <a:xfrm>
              <a:off x="10298" y="5380"/>
              <a:ext cx="618" cy="562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1" name="Rectangle 45"/>
            <p:cNvSpPr>
              <a:spLocks noChangeArrowheads="true"/>
            </p:cNvSpPr>
            <p:nvPr/>
          </p:nvSpPr>
          <p:spPr bwMode="auto">
            <a:xfrm>
              <a:off x="10298" y="5380"/>
              <a:ext cx="618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2" name="Rectangle 50"/>
            <p:cNvSpPr>
              <a:spLocks noChangeArrowheads="true"/>
            </p:cNvSpPr>
            <p:nvPr/>
          </p:nvSpPr>
          <p:spPr bwMode="auto">
            <a:xfrm>
              <a:off x="9178" y="4664"/>
              <a:ext cx="618" cy="562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3" name="Rectangle 51"/>
            <p:cNvSpPr>
              <a:spLocks noChangeArrowheads="true"/>
            </p:cNvSpPr>
            <p:nvPr/>
          </p:nvSpPr>
          <p:spPr bwMode="auto">
            <a:xfrm>
              <a:off x="9178" y="4664"/>
              <a:ext cx="618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4" name="Rectangle 52"/>
            <p:cNvSpPr>
              <a:spLocks noChangeArrowheads="true"/>
            </p:cNvSpPr>
            <p:nvPr/>
          </p:nvSpPr>
          <p:spPr bwMode="auto">
            <a:xfrm>
              <a:off x="9178" y="5380"/>
              <a:ext cx="618" cy="562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5" name="Rectangle 53"/>
            <p:cNvSpPr>
              <a:spLocks noChangeArrowheads="true"/>
            </p:cNvSpPr>
            <p:nvPr/>
          </p:nvSpPr>
          <p:spPr bwMode="auto">
            <a:xfrm>
              <a:off x="9178" y="5380"/>
              <a:ext cx="618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6" name="Rectangle 58"/>
            <p:cNvSpPr>
              <a:spLocks noChangeArrowheads="true"/>
            </p:cNvSpPr>
            <p:nvPr/>
          </p:nvSpPr>
          <p:spPr bwMode="auto">
            <a:xfrm>
              <a:off x="11415" y="4664"/>
              <a:ext cx="615" cy="562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7" name="Rectangle 59"/>
            <p:cNvSpPr>
              <a:spLocks noChangeArrowheads="true"/>
            </p:cNvSpPr>
            <p:nvPr/>
          </p:nvSpPr>
          <p:spPr bwMode="auto">
            <a:xfrm>
              <a:off x="11415" y="4664"/>
              <a:ext cx="615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8" name="Rectangle 60"/>
            <p:cNvSpPr>
              <a:spLocks noChangeArrowheads="true"/>
            </p:cNvSpPr>
            <p:nvPr/>
          </p:nvSpPr>
          <p:spPr bwMode="auto">
            <a:xfrm>
              <a:off x="11415" y="5380"/>
              <a:ext cx="615" cy="562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9" name="Rectangle 61"/>
            <p:cNvSpPr>
              <a:spLocks noChangeArrowheads="true"/>
            </p:cNvSpPr>
            <p:nvPr/>
          </p:nvSpPr>
          <p:spPr bwMode="auto">
            <a:xfrm>
              <a:off x="11415" y="5380"/>
              <a:ext cx="615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</p:grpSp>
      <p:sp>
        <p:nvSpPr>
          <p:cNvPr id="260" name="Text Box 259"/>
          <p:cNvSpPr txBox="true"/>
          <p:nvPr/>
        </p:nvSpPr>
        <p:spPr>
          <a:xfrm>
            <a:off x="9575165" y="4633278"/>
            <a:ext cx="242570" cy="83756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2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261" name="Text Box 260"/>
          <p:cNvSpPr txBox="true"/>
          <p:nvPr/>
        </p:nvSpPr>
        <p:spPr>
          <a:xfrm>
            <a:off x="8816975" y="4661853"/>
            <a:ext cx="242570" cy="83756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2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262" name="Text Box 261"/>
          <p:cNvSpPr txBox="true"/>
          <p:nvPr/>
        </p:nvSpPr>
        <p:spPr>
          <a:xfrm>
            <a:off x="10271125" y="4633278"/>
            <a:ext cx="242570" cy="83756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2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263" name="Text Box 262"/>
          <p:cNvSpPr txBox="true"/>
          <p:nvPr/>
        </p:nvSpPr>
        <p:spPr>
          <a:xfrm>
            <a:off x="10870565" y="4661853"/>
            <a:ext cx="242570" cy="83756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2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264" name="Text Box 263"/>
          <p:cNvSpPr txBox="true"/>
          <p:nvPr/>
        </p:nvSpPr>
        <p:spPr>
          <a:xfrm>
            <a:off x="230188" y="4917758"/>
            <a:ext cx="66294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3210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265" name="Text Box 264"/>
          <p:cNvSpPr txBox="true"/>
          <p:nvPr/>
        </p:nvSpPr>
        <p:spPr>
          <a:xfrm>
            <a:off x="1909128" y="5757228"/>
            <a:ext cx="44323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PT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266" name="Text Box 265"/>
          <p:cNvSpPr txBox="true"/>
          <p:nvPr/>
        </p:nvSpPr>
        <p:spPr>
          <a:xfrm>
            <a:off x="4507866" y="5757228"/>
            <a:ext cx="49466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MH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graphicFrame>
        <p:nvGraphicFramePr>
          <p:cNvPr id="267" name="Table 266"/>
          <p:cNvGraphicFramePr/>
          <p:nvPr/>
        </p:nvGraphicFramePr>
        <p:xfrm>
          <a:off x="1916430" y="2602865"/>
          <a:ext cx="8534400" cy="777240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1706880"/>
                <a:gridCol w="1706880"/>
                <a:gridCol w="1706880"/>
                <a:gridCol w="1706880"/>
                <a:gridCol w="1706880"/>
              </a:tblGrid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Input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MH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ML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PT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PS</a:t>
                      </a:r>
                      <a:endParaRPr lang="en-US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16’h3210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16’h3333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16’h0000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16’h3210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16’h1032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69" name="Text Box 268"/>
          <p:cNvSpPr txBox="true"/>
          <p:nvPr/>
        </p:nvSpPr>
        <p:spPr>
          <a:xfrm>
            <a:off x="7235191" y="5757228"/>
            <a:ext cx="46037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ML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270" name="Text Box 269"/>
          <p:cNvSpPr txBox="true"/>
          <p:nvPr/>
        </p:nvSpPr>
        <p:spPr>
          <a:xfrm>
            <a:off x="9757094" y="5757228"/>
            <a:ext cx="42037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PS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537210" y="178436"/>
            <a:ext cx="11084560" cy="656590"/>
          </a:xfrm>
        </p:spPr>
        <p:txBody>
          <a:bodyPr/>
          <a:p>
            <a:r>
              <a:rPr lang="en-US" altLang="en-US">
                <a:sym typeface="+mn-ea"/>
              </a:rPr>
              <a:t>BENES  8 Input test case</a:t>
            </a:r>
            <a:endParaRPr lang="en-US"/>
          </a:p>
        </p:txBody>
      </p:sp>
      <p:grpSp>
        <p:nvGrpSpPr>
          <p:cNvPr id="8" name="组合 7"/>
          <p:cNvGrpSpPr/>
          <p:nvPr/>
        </p:nvGrpSpPr>
        <p:grpSpPr>
          <a:xfrm>
            <a:off x="1831162" y="4600179"/>
            <a:ext cx="3590804" cy="1721854"/>
            <a:chOff x="366851" y="1689708"/>
            <a:chExt cx="3879850" cy="1930400"/>
          </a:xfrm>
        </p:grpSpPr>
        <p:sp>
          <p:nvSpPr>
            <p:cNvPr id="5" name="Line 10"/>
            <p:cNvSpPr>
              <a:spLocks noChangeShapeType="true"/>
            </p:cNvSpPr>
            <p:nvPr/>
          </p:nvSpPr>
          <p:spPr bwMode="auto">
            <a:xfrm>
              <a:off x="1763851" y="1802421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" name="Line 11"/>
            <p:cNvSpPr>
              <a:spLocks noChangeShapeType="true"/>
            </p:cNvSpPr>
            <p:nvPr/>
          </p:nvSpPr>
          <p:spPr bwMode="auto">
            <a:xfrm>
              <a:off x="2532201" y="1802421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" name="Line 12"/>
            <p:cNvSpPr>
              <a:spLocks noChangeShapeType="true"/>
            </p:cNvSpPr>
            <p:nvPr/>
          </p:nvSpPr>
          <p:spPr bwMode="auto">
            <a:xfrm>
              <a:off x="1763851" y="1957996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9" name="Line 13"/>
            <p:cNvSpPr>
              <a:spLocks noChangeShapeType="true"/>
            </p:cNvSpPr>
            <p:nvPr/>
          </p:nvSpPr>
          <p:spPr bwMode="auto">
            <a:xfrm flipH="true">
              <a:off x="1763851" y="1957996"/>
              <a:ext cx="344488" cy="3794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0" name="Line 14"/>
            <p:cNvSpPr>
              <a:spLocks noChangeShapeType="true"/>
            </p:cNvSpPr>
            <p:nvPr/>
          </p:nvSpPr>
          <p:spPr bwMode="auto">
            <a:xfrm>
              <a:off x="1763851" y="2470758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" name="Line 15"/>
            <p:cNvSpPr>
              <a:spLocks noChangeShapeType="true"/>
            </p:cNvSpPr>
            <p:nvPr/>
          </p:nvSpPr>
          <p:spPr bwMode="auto">
            <a:xfrm>
              <a:off x="2532201" y="1969108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" name="Line 16"/>
            <p:cNvSpPr>
              <a:spLocks noChangeShapeType="true"/>
            </p:cNvSpPr>
            <p:nvPr/>
          </p:nvSpPr>
          <p:spPr bwMode="auto">
            <a:xfrm flipH="true">
              <a:off x="2532201" y="1969108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" name="Line 17"/>
            <p:cNvSpPr>
              <a:spLocks noChangeShapeType="true"/>
            </p:cNvSpPr>
            <p:nvPr/>
          </p:nvSpPr>
          <p:spPr bwMode="auto">
            <a:xfrm>
              <a:off x="2532201" y="2470758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" name="Line 18"/>
            <p:cNvSpPr>
              <a:spLocks noChangeShapeType="true"/>
            </p:cNvSpPr>
            <p:nvPr/>
          </p:nvSpPr>
          <p:spPr bwMode="auto">
            <a:xfrm>
              <a:off x="1763851" y="2850171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" name="Line 19"/>
            <p:cNvSpPr>
              <a:spLocks noChangeShapeType="true"/>
            </p:cNvSpPr>
            <p:nvPr/>
          </p:nvSpPr>
          <p:spPr bwMode="auto">
            <a:xfrm>
              <a:off x="2532201" y="2850171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" name="Line 20"/>
            <p:cNvSpPr>
              <a:spLocks noChangeShapeType="true"/>
            </p:cNvSpPr>
            <p:nvPr/>
          </p:nvSpPr>
          <p:spPr bwMode="auto">
            <a:xfrm>
              <a:off x="1763851" y="2983521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" name="Line 21"/>
            <p:cNvSpPr>
              <a:spLocks noChangeShapeType="true"/>
            </p:cNvSpPr>
            <p:nvPr/>
          </p:nvSpPr>
          <p:spPr bwMode="auto">
            <a:xfrm flipH="true">
              <a:off x="1763851" y="2983521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" name="Line 22"/>
            <p:cNvSpPr>
              <a:spLocks noChangeShapeType="true"/>
            </p:cNvSpPr>
            <p:nvPr/>
          </p:nvSpPr>
          <p:spPr bwMode="auto">
            <a:xfrm>
              <a:off x="1763851" y="3518508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" name="Line 23"/>
            <p:cNvSpPr>
              <a:spLocks noChangeShapeType="true"/>
            </p:cNvSpPr>
            <p:nvPr/>
          </p:nvSpPr>
          <p:spPr bwMode="auto">
            <a:xfrm>
              <a:off x="2532201" y="2983521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" name="Line 24"/>
            <p:cNvSpPr>
              <a:spLocks noChangeShapeType="true"/>
            </p:cNvSpPr>
            <p:nvPr/>
          </p:nvSpPr>
          <p:spPr bwMode="auto">
            <a:xfrm flipH="true">
              <a:off x="2532201" y="2983521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" name="Line 25"/>
            <p:cNvSpPr>
              <a:spLocks noChangeShapeType="true"/>
            </p:cNvSpPr>
            <p:nvPr/>
          </p:nvSpPr>
          <p:spPr bwMode="auto">
            <a:xfrm>
              <a:off x="2532201" y="3518508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" name="Line 26"/>
            <p:cNvSpPr>
              <a:spLocks noChangeShapeType="true"/>
            </p:cNvSpPr>
            <p:nvPr/>
          </p:nvSpPr>
          <p:spPr bwMode="auto">
            <a:xfrm>
              <a:off x="3298964" y="1788133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" name="Line 27"/>
            <p:cNvSpPr>
              <a:spLocks noChangeShapeType="true"/>
            </p:cNvSpPr>
            <p:nvPr/>
          </p:nvSpPr>
          <p:spPr bwMode="auto">
            <a:xfrm flipH="true">
              <a:off x="3298964" y="1945296"/>
              <a:ext cx="344488" cy="8810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" name="Line 28"/>
            <p:cNvSpPr>
              <a:spLocks noChangeShapeType="true"/>
            </p:cNvSpPr>
            <p:nvPr/>
          </p:nvSpPr>
          <p:spPr bwMode="auto">
            <a:xfrm flipH="true" flipV="true">
              <a:off x="3298964" y="1945296"/>
              <a:ext cx="344488" cy="3794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" name="Line 29"/>
            <p:cNvSpPr>
              <a:spLocks noChangeShapeType="true"/>
            </p:cNvSpPr>
            <p:nvPr/>
          </p:nvSpPr>
          <p:spPr bwMode="auto">
            <a:xfrm flipH="true">
              <a:off x="3298964" y="2458058"/>
              <a:ext cx="344488" cy="5254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6" name="Line 30"/>
            <p:cNvSpPr>
              <a:spLocks noChangeShapeType="true"/>
            </p:cNvSpPr>
            <p:nvPr/>
          </p:nvSpPr>
          <p:spPr bwMode="auto">
            <a:xfrm flipH="true" flipV="true">
              <a:off x="3298964" y="2291371"/>
              <a:ext cx="344488" cy="52387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" name="Line 31"/>
            <p:cNvSpPr>
              <a:spLocks noChangeShapeType="true"/>
            </p:cNvSpPr>
            <p:nvPr/>
          </p:nvSpPr>
          <p:spPr bwMode="auto">
            <a:xfrm flipH="true">
              <a:off x="3298964" y="2959708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" name="Line 32"/>
            <p:cNvSpPr>
              <a:spLocks noChangeShapeType="true"/>
            </p:cNvSpPr>
            <p:nvPr/>
          </p:nvSpPr>
          <p:spPr bwMode="auto">
            <a:xfrm flipH="true" flipV="true">
              <a:off x="3298964" y="2480283"/>
              <a:ext cx="344488" cy="86995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" name="Line 33"/>
            <p:cNvSpPr>
              <a:spLocks noChangeShapeType="true"/>
            </p:cNvSpPr>
            <p:nvPr/>
          </p:nvSpPr>
          <p:spPr bwMode="auto">
            <a:xfrm flipH="true">
              <a:off x="3298964" y="3507396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" name="Line 34"/>
            <p:cNvSpPr>
              <a:spLocks noChangeShapeType="true"/>
            </p:cNvSpPr>
            <p:nvPr/>
          </p:nvSpPr>
          <p:spPr bwMode="auto">
            <a:xfrm>
              <a:off x="970101" y="1802421"/>
              <a:ext cx="3698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" name="Line 35"/>
            <p:cNvSpPr>
              <a:spLocks noChangeShapeType="true"/>
            </p:cNvSpPr>
            <p:nvPr/>
          </p:nvSpPr>
          <p:spPr bwMode="auto">
            <a:xfrm>
              <a:off x="970101" y="1961171"/>
              <a:ext cx="369888" cy="8985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" name="Line 36"/>
            <p:cNvSpPr>
              <a:spLocks noChangeShapeType="true"/>
            </p:cNvSpPr>
            <p:nvPr/>
          </p:nvSpPr>
          <p:spPr bwMode="auto">
            <a:xfrm flipH="true">
              <a:off x="970101" y="1961171"/>
              <a:ext cx="3698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" name="Line 37"/>
            <p:cNvSpPr>
              <a:spLocks noChangeShapeType="true"/>
            </p:cNvSpPr>
            <p:nvPr/>
          </p:nvSpPr>
          <p:spPr bwMode="auto">
            <a:xfrm>
              <a:off x="970101" y="2469171"/>
              <a:ext cx="369888" cy="5302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" name="Line 38"/>
            <p:cNvSpPr>
              <a:spLocks noChangeShapeType="true"/>
            </p:cNvSpPr>
            <p:nvPr/>
          </p:nvSpPr>
          <p:spPr bwMode="auto">
            <a:xfrm flipV="true">
              <a:off x="970101" y="2302483"/>
              <a:ext cx="369888" cy="5318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" name="Line 39"/>
            <p:cNvSpPr>
              <a:spLocks noChangeShapeType="true"/>
            </p:cNvSpPr>
            <p:nvPr/>
          </p:nvSpPr>
          <p:spPr bwMode="auto">
            <a:xfrm>
              <a:off x="970101" y="3002571"/>
              <a:ext cx="369888" cy="35718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" name="Line 40"/>
            <p:cNvSpPr>
              <a:spLocks noChangeShapeType="true"/>
            </p:cNvSpPr>
            <p:nvPr/>
          </p:nvSpPr>
          <p:spPr bwMode="auto">
            <a:xfrm flipV="true">
              <a:off x="970101" y="2469171"/>
              <a:ext cx="369888" cy="89058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" name="Line 41"/>
            <p:cNvSpPr>
              <a:spLocks noChangeShapeType="true"/>
            </p:cNvSpPr>
            <p:nvPr/>
          </p:nvSpPr>
          <p:spPr bwMode="auto">
            <a:xfrm>
              <a:off x="970101" y="3504221"/>
              <a:ext cx="3698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8" name="Rectangle 42"/>
            <p:cNvSpPr>
              <a:spLocks noChangeArrowheads="true"/>
            </p:cNvSpPr>
            <p:nvPr/>
          </p:nvSpPr>
          <p:spPr bwMode="auto">
            <a:xfrm>
              <a:off x="2108339" y="1689708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" name="Rectangle 43"/>
            <p:cNvSpPr>
              <a:spLocks noChangeArrowheads="true"/>
            </p:cNvSpPr>
            <p:nvPr/>
          </p:nvSpPr>
          <p:spPr bwMode="auto">
            <a:xfrm>
              <a:off x="2108339" y="168970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" name="Rectangle 44"/>
            <p:cNvSpPr>
              <a:spLocks noChangeArrowheads="true"/>
            </p:cNvSpPr>
            <p:nvPr/>
          </p:nvSpPr>
          <p:spPr bwMode="auto">
            <a:xfrm>
              <a:off x="2108339" y="2199296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1" name="Rectangle 45"/>
            <p:cNvSpPr>
              <a:spLocks noChangeArrowheads="true"/>
            </p:cNvSpPr>
            <p:nvPr/>
          </p:nvSpPr>
          <p:spPr bwMode="auto">
            <a:xfrm>
              <a:off x="2108339" y="2199296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2" name="Rectangle 46"/>
            <p:cNvSpPr>
              <a:spLocks noChangeArrowheads="true"/>
            </p:cNvSpPr>
            <p:nvPr/>
          </p:nvSpPr>
          <p:spPr bwMode="auto">
            <a:xfrm>
              <a:off x="2108339" y="2710471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3" name="Rectangle 47"/>
            <p:cNvSpPr>
              <a:spLocks noChangeArrowheads="true"/>
            </p:cNvSpPr>
            <p:nvPr/>
          </p:nvSpPr>
          <p:spPr bwMode="auto">
            <a:xfrm>
              <a:off x="2108339" y="27104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4" name="Rectangle 48"/>
            <p:cNvSpPr>
              <a:spLocks noChangeArrowheads="true"/>
            </p:cNvSpPr>
            <p:nvPr/>
          </p:nvSpPr>
          <p:spPr bwMode="auto">
            <a:xfrm>
              <a:off x="2108339" y="3216883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5" name="Rectangle 49"/>
            <p:cNvSpPr>
              <a:spLocks noChangeArrowheads="true"/>
            </p:cNvSpPr>
            <p:nvPr/>
          </p:nvSpPr>
          <p:spPr bwMode="auto">
            <a:xfrm>
              <a:off x="2108339" y="3216883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6" name="Rectangle 50"/>
            <p:cNvSpPr>
              <a:spLocks noChangeArrowheads="true"/>
            </p:cNvSpPr>
            <p:nvPr/>
          </p:nvSpPr>
          <p:spPr bwMode="auto">
            <a:xfrm>
              <a:off x="1339989" y="1689708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7" name="Rectangle 51"/>
            <p:cNvSpPr>
              <a:spLocks noChangeArrowheads="true"/>
            </p:cNvSpPr>
            <p:nvPr/>
          </p:nvSpPr>
          <p:spPr bwMode="auto">
            <a:xfrm>
              <a:off x="1339989" y="168970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8" name="Rectangle 52"/>
            <p:cNvSpPr>
              <a:spLocks noChangeArrowheads="true"/>
            </p:cNvSpPr>
            <p:nvPr/>
          </p:nvSpPr>
          <p:spPr bwMode="auto">
            <a:xfrm>
              <a:off x="1339989" y="2199296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9" name="Rectangle 53"/>
            <p:cNvSpPr>
              <a:spLocks noChangeArrowheads="true"/>
            </p:cNvSpPr>
            <p:nvPr/>
          </p:nvSpPr>
          <p:spPr bwMode="auto">
            <a:xfrm>
              <a:off x="1339989" y="2199296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0" name="Rectangle 54"/>
            <p:cNvSpPr>
              <a:spLocks noChangeArrowheads="true"/>
            </p:cNvSpPr>
            <p:nvPr/>
          </p:nvSpPr>
          <p:spPr bwMode="auto">
            <a:xfrm>
              <a:off x="1339989" y="2710471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1" name="Rectangle 55"/>
            <p:cNvSpPr>
              <a:spLocks noChangeArrowheads="true"/>
            </p:cNvSpPr>
            <p:nvPr/>
          </p:nvSpPr>
          <p:spPr bwMode="auto">
            <a:xfrm>
              <a:off x="1339989" y="27104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2" name="Rectangle 56"/>
            <p:cNvSpPr>
              <a:spLocks noChangeArrowheads="true"/>
            </p:cNvSpPr>
            <p:nvPr/>
          </p:nvSpPr>
          <p:spPr bwMode="auto">
            <a:xfrm>
              <a:off x="1339989" y="3216883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3" name="Rectangle 57"/>
            <p:cNvSpPr>
              <a:spLocks noChangeArrowheads="true"/>
            </p:cNvSpPr>
            <p:nvPr/>
          </p:nvSpPr>
          <p:spPr bwMode="auto">
            <a:xfrm>
              <a:off x="1339989" y="3216883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4" name="Rectangle 58"/>
            <p:cNvSpPr>
              <a:spLocks noChangeArrowheads="true"/>
            </p:cNvSpPr>
            <p:nvPr/>
          </p:nvSpPr>
          <p:spPr bwMode="auto">
            <a:xfrm>
              <a:off x="2875101" y="1689708"/>
              <a:ext cx="422275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5" name="Rectangle 59"/>
            <p:cNvSpPr>
              <a:spLocks noChangeArrowheads="true"/>
            </p:cNvSpPr>
            <p:nvPr/>
          </p:nvSpPr>
          <p:spPr bwMode="auto">
            <a:xfrm>
              <a:off x="2875101" y="1689708"/>
              <a:ext cx="422275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4" name="Rectangle 60"/>
            <p:cNvSpPr>
              <a:spLocks noChangeArrowheads="true"/>
            </p:cNvSpPr>
            <p:nvPr/>
          </p:nvSpPr>
          <p:spPr bwMode="auto">
            <a:xfrm>
              <a:off x="2875101" y="2199296"/>
              <a:ext cx="422275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5" name="Rectangle 61"/>
            <p:cNvSpPr>
              <a:spLocks noChangeArrowheads="true"/>
            </p:cNvSpPr>
            <p:nvPr/>
          </p:nvSpPr>
          <p:spPr bwMode="auto">
            <a:xfrm>
              <a:off x="2875101" y="2199296"/>
              <a:ext cx="422275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6" name="Rectangle 62"/>
            <p:cNvSpPr>
              <a:spLocks noChangeArrowheads="true"/>
            </p:cNvSpPr>
            <p:nvPr/>
          </p:nvSpPr>
          <p:spPr bwMode="auto">
            <a:xfrm>
              <a:off x="2875101" y="2710471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7" name="Rectangle 63"/>
            <p:cNvSpPr>
              <a:spLocks noChangeArrowheads="true"/>
            </p:cNvSpPr>
            <p:nvPr/>
          </p:nvSpPr>
          <p:spPr bwMode="auto">
            <a:xfrm>
              <a:off x="2875101" y="2710471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8" name="Rectangle 64"/>
            <p:cNvSpPr>
              <a:spLocks noChangeArrowheads="true"/>
            </p:cNvSpPr>
            <p:nvPr/>
          </p:nvSpPr>
          <p:spPr bwMode="auto">
            <a:xfrm>
              <a:off x="2875101" y="3220058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9" name="Rectangle 65"/>
            <p:cNvSpPr>
              <a:spLocks noChangeArrowheads="true"/>
            </p:cNvSpPr>
            <p:nvPr/>
          </p:nvSpPr>
          <p:spPr bwMode="auto">
            <a:xfrm>
              <a:off x="2875101" y="3220058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0" name="Rectangle 66"/>
            <p:cNvSpPr>
              <a:spLocks noChangeArrowheads="true"/>
            </p:cNvSpPr>
            <p:nvPr/>
          </p:nvSpPr>
          <p:spPr bwMode="auto">
            <a:xfrm>
              <a:off x="3643451" y="1689708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1" name="Rectangle 67"/>
            <p:cNvSpPr>
              <a:spLocks noChangeArrowheads="true"/>
            </p:cNvSpPr>
            <p:nvPr/>
          </p:nvSpPr>
          <p:spPr bwMode="auto">
            <a:xfrm>
              <a:off x="3643451" y="1689708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2" name="Rectangle 68"/>
            <p:cNvSpPr>
              <a:spLocks noChangeArrowheads="true"/>
            </p:cNvSpPr>
            <p:nvPr/>
          </p:nvSpPr>
          <p:spPr bwMode="auto">
            <a:xfrm>
              <a:off x="3643451" y="2188183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3" name="Rectangle 69"/>
            <p:cNvSpPr>
              <a:spLocks noChangeArrowheads="true"/>
            </p:cNvSpPr>
            <p:nvPr/>
          </p:nvSpPr>
          <p:spPr bwMode="auto">
            <a:xfrm>
              <a:off x="3643451" y="2188183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4" name="Rectangle 70"/>
            <p:cNvSpPr>
              <a:spLocks noChangeArrowheads="true"/>
            </p:cNvSpPr>
            <p:nvPr/>
          </p:nvSpPr>
          <p:spPr bwMode="auto">
            <a:xfrm>
              <a:off x="3643451" y="2697771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5" name="Rectangle 71"/>
            <p:cNvSpPr>
              <a:spLocks noChangeArrowheads="true"/>
            </p:cNvSpPr>
            <p:nvPr/>
          </p:nvSpPr>
          <p:spPr bwMode="auto">
            <a:xfrm>
              <a:off x="3643451" y="26977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6" name="Rectangle 72"/>
            <p:cNvSpPr>
              <a:spLocks noChangeArrowheads="true"/>
            </p:cNvSpPr>
            <p:nvPr/>
          </p:nvSpPr>
          <p:spPr bwMode="auto">
            <a:xfrm>
              <a:off x="3643451" y="3220058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7" name="Rectangle 73"/>
            <p:cNvSpPr>
              <a:spLocks noChangeArrowheads="true"/>
            </p:cNvSpPr>
            <p:nvPr/>
          </p:nvSpPr>
          <p:spPr bwMode="auto">
            <a:xfrm>
              <a:off x="3643451" y="322005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8" name="Rectangle 74"/>
            <p:cNvSpPr>
              <a:spLocks noChangeArrowheads="true"/>
            </p:cNvSpPr>
            <p:nvPr/>
          </p:nvSpPr>
          <p:spPr bwMode="auto">
            <a:xfrm>
              <a:off x="547826" y="1689708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9" name="Rectangle 75"/>
            <p:cNvSpPr>
              <a:spLocks noChangeArrowheads="true"/>
            </p:cNvSpPr>
            <p:nvPr/>
          </p:nvSpPr>
          <p:spPr bwMode="auto">
            <a:xfrm>
              <a:off x="547826" y="1689708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0" name="Rectangle 76"/>
            <p:cNvSpPr>
              <a:spLocks noChangeArrowheads="true"/>
            </p:cNvSpPr>
            <p:nvPr/>
          </p:nvSpPr>
          <p:spPr bwMode="auto">
            <a:xfrm>
              <a:off x="547826" y="2199296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1" name="Rectangle 77"/>
            <p:cNvSpPr>
              <a:spLocks noChangeArrowheads="true"/>
            </p:cNvSpPr>
            <p:nvPr/>
          </p:nvSpPr>
          <p:spPr bwMode="auto">
            <a:xfrm>
              <a:off x="547826" y="2199296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2" name="Rectangle 78"/>
            <p:cNvSpPr>
              <a:spLocks noChangeArrowheads="true"/>
            </p:cNvSpPr>
            <p:nvPr/>
          </p:nvSpPr>
          <p:spPr bwMode="auto">
            <a:xfrm>
              <a:off x="547826" y="2708883"/>
              <a:ext cx="422275" cy="396875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3" name="Rectangle 79"/>
            <p:cNvSpPr>
              <a:spLocks noChangeArrowheads="true"/>
            </p:cNvSpPr>
            <p:nvPr/>
          </p:nvSpPr>
          <p:spPr bwMode="auto">
            <a:xfrm>
              <a:off x="547826" y="2708883"/>
              <a:ext cx="422275" cy="396875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4" name="Rectangle 80"/>
            <p:cNvSpPr>
              <a:spLocks noChangeArrowheads="true"/>
            </p:cNvSpPr>
            <p:nvPr/>
          </p:nvSpPr>
          <p:spPr bwMode="auto">
            <a:xfrm>
              <a:off x="552589" y="3220058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5" name="Rectangle 81"/>
            <p:cNvSpPr>
              <a:spLocks noChangeArrowheads="true"/>
            </p:cNvSpPr>
            <p:nvPr/>
          </p:nvSpPr>
          <p:spPr bwMode="auto">
            <a:xfrm>
              <a:off x="552589" y="3220058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6" name="Line 82"/>
            <p:cNvSpPr>
              <a:spLocks noChangeShapeType="true"/>
            </p:cNvSpPr>
            <p:nvPr/>
          </p:nvSpPr>
          <p:spPr bwMode="auto">
            <a:xfrm flipH="true">
              <a:off x="371614" y="180242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7" name="Line 83"/>
            <p:cNvSpPr>
              <a:spLocks noChangeShapeType="true"/>
            </p:cNvSpPr>
            <p:nvPr/>
          </p:nvSpPr>
          <p:spPr bwMode="auto">
            <a:xfrm flipH="true">
              <a:off x="371614" y="195958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8" name="Line 84"/>
            <p:cNvSpPr>
              <a:spLocks noChangeShapeType="true"/>
            </p:cNvSpPr>
            <p:nvPr/>
          </p:nvSpPr>
          <p:spPr bwMode="auto">
            <a:xfrm flipH="true">
              <a:off x="370026" y="231042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9" name="Line 85"/>
            <p:cNvSpPr>
              <a:spLocks noChangeShapeType="true"/>
            </p:cNvSpPr>
            <p:nvPr/>
          </p:nvSpPr>
          <p:spPr bwMode="auto">
            <a:xfrm flipH="true">
              <a:off x="370026" y="246758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0" name="Line 86"/>
            <p:cNvSpPr>
              <a:spLocks noChangeShapeType="true"/>
            </p:cNvSpPr>
            <p:nvPr/>
          </p:nvSpPr>
          <p:spPr bwMode="auto">
            <a:xfrm flipH="true">
              <a:off x="366851" y="282953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1" name="Line 87"/>
            <p:cNvSpPr>
              <a:spLocks noChangeShapeType="true"/>
            </p:cNvSpPr>
            <p:nvPr/>
          </p:nvSpPr>
          <p:spPr bwMode="auto">
            <a:xfrm flipH="true">
              <a:off x="366851" y="2986696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2" name="Line 88"/>
            <p:cNvSpPr>
              <a:spLocks noChangeShapeType="true"/>
            </p:cNvSpPr>
            <p:nvPr/>
          </p:nvSpPr>
          <p:spPr bwMode="auto">
            <a:xfrm flipH="true">
              <a:off x="370026" y="333277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3" name="Line 89"/>
            <p:cNvSpPr>
              <a:spLocks noChangeShapeType="true"/>
            </p:cNvSpPr>
            <p:nvPr/>
          </p:nvSpPr>
          <p:spPr bwMode="auto">
            <a:xfrm flipH="true">
              <a:off x="370026" y="348993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4" name="Line 90"/>
            <p:cNvSpPr>
              <a:spLocks noChangeShapeType="true"/>
            </p:cNvSpPr>
            <p:nvPr/>
          </p:nvSpPr>
          <p:spPr bwMode="auto">
            <a:xfrm flipH="true">
              <a:off x="4072076" y="178654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5" name="Line 91"/>
            <p:cNvSpPr>
              <a:spLocks noChangeShapeType="true"/>
            </p:cNvSpPr>
            <p:nvPr/>
          </p:nvSpPr>
          <p:spPr bwMode="auto">
            <a:xfrm flipH="true">
              <a:off x="4072076" y="1943708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6" name="Line 92"/>
            <p:cNvSpPr>
              <a:spLocks noChangeShapeType="true"/>
            </p:cNvSpPr>
            <p:nvPr/>
          </p:nvSpPr>
          <p:spPr bwMode="auto">
            <a:xfrm flipH="true">
              <a:off x="4070489" y="2296133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7" name="Line 93"/>
            <p:cNvSpPr>
              <a:spLocks noChangeShapeType="true"/>
            </p:cNvSpPr>
            <p:nvPr/>
          </p:nvSpPr>
          <p:spPr bwMode="auto">
            <a:xfrm flipH="true">
              <a:off x="4070489" y="245329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8" name="Line 94"/>
            <p:cNvSpPr>
              <a:spLocks noChangeShapeType="true"/>
            </p:cNvSpPr>
            <p:nvPr/>
          </p:nvSpPr>
          <p:spPr bwMode="auto">
            <a:xfrm flipH="true">
              <a:off x="4067314" y="2815246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9" name="Line 95"/>
            <p:cNvSpPr>
              <a:spLocks noChangeShapeType="true"/>
            </p:cNvSpPr>
            <p:nvPr/>
          </p:nvSpPr>
          <p:spPr bwMode="auto">
            <a:xfrm flipH="true">
              <a:off x="4067314" y="2972408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0" name="Line 96"/>
            <p:cNvSpPr>
              <a:spLocks noChangeShapeType="true"/>
            </p:cNvSpPr>
            <p:nvPr/>
          </p:nvSpPr>
          <p:spPr bwMode="auto">
            <a:xfrm flipH="true">
              <a:off x="4070489" y="3318483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1" name="Line 97"/>
            <p:cNvSpPr>
              <a:spLocks noChangeShapeType="true"/>
            </p:cNvSpPr>
            <p:nvPr/>
          </p:nvSpPr>
          <p:spPr bwMode="auto">
            <a:xfrm flipH="true">
              <a:off x="4070489" y="347564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</p:grpSp>
      <p:sp>
        <p:nvSpPr>
          <p:cNvPr id="265" name="Text Box 264"/>
          <p:cNvSpPr txBox="true"/>
          <p:nvPr/>
        </p:nvSpPr>
        <p:spPr>
          <a:xfrm>
            <a:off x="3417253" y="6455728"/>
            <a:ext cx="44323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PT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266" name="Text Box 265"/>
          <p:cNvSpPr txBox="true"/>
          <p:nvPr/>
        </p:nvSpPr>
        <p:spPr>
          <a:xfrm>
            <a:off x="8027036" y="6455728"/>
            <a:ext cx="49466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MH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269" name="Text Box 268"/>
          <p:cNvSpPr txBox="true"/>
          <p:nvPr/>
        </p:nvSpPr>
        <p:spPr>
          <a:xfrm>
            <a:off x="3455671" y="3878263"/>
            <a:ext cx="46037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ML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270" name="Text Box 269"/>
          <p:cNvSpPr txBox="true"/>
          <p:nvPr/>
        </p:nvSpPr>
        <p:spPr>
          <a:xfrm>
            <a:off x="8064184" y="3878263"/>
            <a:ext cx="42037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PS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182" name="Text Box 181"/>
          <p:cNvSpPr txBox="true"/>
          <p:nvPr/>
        </p:nvSpPr>
        <p:spPr>
          <a:xfrm>
            <a:off x="1593215" y="4576446"/>
            <a:ext cx="242570" cy="170815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2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4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5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6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183" name="Text Box 182"/>
          <p:cNvSpPr txBox="true"/>
          <p:nvPr/>
        </p:nvSpPr>
        <p:spPr>
          <a:xfrm>
            <a:off x="2489200" y="4577716"/>
            <a:ext cx="242570" cy="170815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2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4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6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5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185" name="Text Box 184"/>
          <p:cNvSpPr txBox="true"/>
          <p:nvPr/>
        </p:nvSpPr>
        <p:spPr>
          <a:xfrm>
            <a:off x="3209925" y="4599941"/>
            <a:ext cx="242570" cy="170815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4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2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6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5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graphicFrame>
        <p:nvGraphicFramePr>
          <p:cNvPr id="267" name="Table 266"/>
          <p:cNvGraphicFramePr/>
          <p:nvPr/>
        </p:nvGraphicFramePr>
        <p:xfrm>
          <a:off x="726440" y="819785"/>
          <a:ext cx="10515600" cy="777240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2103120"/>
                <a:gridCol w="2103120"/>
                <a:gridCol w="2103120"/>
                <a:gridCol w="2103120"/>
                <a:gridCol w="2103120"/>
              </a:tblGrid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Input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MH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ML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PT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PS</a:t>
                      </a:r>
                      <a:endParaRPr lang="en-US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32’h76543210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32’h77777777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16’h00000000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32’h76543210</a:t>
                      </a:r>
                      <a:endParaRPr lang="en-US" altLang="en-US" sz="200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16’h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32107654</a:t>
                      </a:r>
                      <a:endParaRPr lang="en-US" altLang="en-US" sz="200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6" name="Text Box 185"/>
          <p:cNvSpPr txBox="true"/>
          <p:nvPr/>
        </p:nvSpPr>
        <p:spPr>
          <a:xfrm>
            <a:off x="3930015" y="4557396"/>
            <a:ext cx="242570" cy="170815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2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4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6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5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187" name="Text Box 186"/>
          <p:cNvSpPr txBox="true"/>
          <p:nvPr/>
        </p:nvSpPr>
        <p:spPr>
          <a:xfrm>
            <a:off x="4620895" y="4576446"/>
            <a:ext cx="242570" cy="170815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2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4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5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6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188" name="Text Box 187"/>
          <p:cNvSpPr txBox="true"/>
          <p:nvPr/>
        </p:nvSpPr>
        <p:spPr>
          <a:xfrm>
            <a:off x="5419090" y="4613911"/>
            <a:ext cx="242570" cy="170815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2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4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5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6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grpSp>
        <p:nvGrpSpPr>
          <p:cNvPr id="189" name="组合 7"/>
          <p:cNvGrpSpPr/>
          <p:nvPr/>
        </p:nvGrpSpPr>
        <p:grpSpPr>
          <a:xfrm>
            <a:off x="6480632" y="4626214"/>
            <a:ext cx="3590804" cy="1721854"/>
            <a:chOff x="366851" y="1689708"/>
            <a:chExt cx="3879850" cy="1930400"/>
          </a:xfrm>
        </p:grpSpPr>
        <p:sp>
          <p:nvSpPr>
            <p:cNvPr id="190" name="Line 10"/>
            <p:cNvSpPr>
              <a:spLocks noChangeShapeType="true"/>
            </p:cNvSpPr>
            <p:nvPr/>
          </p:nvSpPr>
          <p:spPr bwMode="auto">
            <a:xfrm>
              <a:off x="1763851" y="1802421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1" name="Line 11"/>
            <p:cNvSpPr>
              <a:spLocks noChangeShapeType="true"/>
            </p:cNvSpPr>
            <p:nvPr/>
          </p:nvSpPr>
          <p:spPr bwMode="auto">
            <a:xfrm>
              <a:off x="2532201" y="1802421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2" name="Line 12"/>
            <p:cNvSpPr>
              <a:spLocks noChangeShapeType="true"/>
            </p:cNvSpPr>
            <p:nvPr/>
          </p:nvSpPr>
          <p:spPr bwMode="auto">
            <a:xfrm>
              <a:off x="1763851" y="1957996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3" name="Line 13"/>
            <p:cNvSpPr>
              <a:spLocks noChangeShapeType="true"/>
            </p:cNvSpPr>
            <p:nvPr/>
          </p:nvSpPr>
          <p:spPr bwMode="auto">
            <a:xfrm flipH="true">
              <a:off x="1763851" y="1957996"/>
              <a:ext cx="344488" cy="3794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4" name="Line 14"/>
            <p:cNvSpPr>
              <a:spLocks noChangeShapeType="true"/>
            </p:cNvSpPr>
            <p:nvPr/>
          </p:nvSpPr>
          <p:spPr bwMode="auto">
            <a:xfrm>
              <a:off x="1763851" y="2470758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5" name="Line 15"/>
            <p:cNvSpPr>
              <a:spLocks noChangeShapeType="true"/>
            </p:cNvSpPr>
            <p:nvPr/>
          </p:nvSpPr>
          <p:spPr bwMode="auto">
            <a:xfrm>
              <a:off x="2532201" y="1969108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6" name="Line 16"/>
            <p:cNvSpPr>
              <a:spLocks noChangeShapeType="true"/>
            </p:cNvSpPr>
            <p:nvPr/>
          </p:nvSpPr>
          <p:spPr bwMode="auto">
            <a:xfrm flipH="true">
              <a:off x="2532201" y="1969108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7" name="Line 17"/>
            <p:cNvSpPr>
              <a:spLocks noChangeShapeType="true"/>
            </p:cNvSpPr>
            <p:nvPr/>
          </p:nvSpPr>
          <p:spPr bwMode="auto">
            <a:xfrm>
              <a:off x="2532201" y="2470758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8" name="Line 18"/>
            <p:cNvSpPr>
              <a:spLocks noChangeShapeType="true"/>
            </p:cNvSpPr>
            <p:nvPr/>
          </p:nvSpPr>
          <p:spPr bwMode="auto">
            <a:xfrm>
              <a:off x="1763851" y="2850171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9" name="Line 19"/>
            <p:cNvSpPr>
              <a:spLocks noChangeShapeType="true"/>
            </p:cNvSpPr>
            <p:nvPr/>
          </p:nvSpPr>
          <p:spPr bwMode="auto">
            <a:xfrm>
              <a:off x="2532201" y="2850171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0" name="Line 20"/>
            <p:cNvSpPr>
              <a:spLocks noChangeShapeType="true"/>
            </p:cNvSpPr>
            <p:nvPr/>
          </p:nvSpPr>
          <p:spPr bwMode="auto">
            <a:xfrm>
              <a:off x="1763851" y="2983521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1" name="Line 21"/>
            <p:cNvSpPr>
              <a:spLocks noChangeShapeType="true"/>
            </p:cNvSpPr>
            <p:nvPr/>
          </p:nvSpPr>
          <p:spPr bwMode="auto">
            <a:xfrm flipH="true">
              <a:off x="1763851" y="2983521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2" name="Line 22"/>
            <p:cNvSpPr>
              <a:spLocks noChangeShapeType="true"/>
            </p:cNvSpPr>
            <p:nvPr/>
          </p:nvSpPr>
          <p:spPr bwMode="auto">
            <a:xfrm>
              <a:off x="1763851" y="3518508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3" name="Line 23"/>
            <p:cNvSpPr>
              <a:spLocks noChangeShapeType="true"/>
            </p:cNvSpPr>
            <p:nvPr/>
          </p:nvSpPr>
          <p:spPr bwMode="auto">
            <a:xfrm>
              <a:off x="2532201" y="2983521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4" name="Line 24"/>
            <p:cNvSpPr>
              <a:spLocks noChangeShapeType="true"/>
            </p:cNvSpPr>
            <p:nvPr/>
          </p:nvSpPr>
          <p:spPr bwMode="auto">
            <a:xfrm flipH="true">
              <a:off x="2532201" y="2983521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5" name="Line 25"/>
            <p:cNvSpPr>
              <a:spLocks noChangeShapeType="true"/>
            </p:cNvSpPr>
            <p:nvPr/>
          </p:nvSpPr>
          <p:spPr bwMode="auto">
            <a:xfrm>
              <a:off x="2532201" y="3518508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6" name="Line 26"/>
            <p:cNvSpPr>
              <a:spLocks noChangeShapeType="true"/>
            </p:cNvSpPr>
            <p:nvPr/>
          </p:nvSpPr>
          <p:spPr bwMode="auto">
            <a:xfrm>
              <a:off x="3298964" y="1788133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7" name="Line 27"/>
            <p:cNvSpPr>
              <a:spLocks noChangeShapeType="true"/>
            </p:cNvSpPr>
            <p:nvPr/>
          </p:nvSpPr>
          <p:spPr bwMode="auto">
            <a:xfrm flipH="true">
              <a:off x="3298964" y="1945296"/>
              <a:ext cx="344488" cy="8810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8" name="Line 28"/>
            <p:cNvSpPr>
              <a:spLocks noChangeShapeType="true"/>
            </p:cNvSpPr>
            <p:nvPr/>
          </p:nvSpPr>
          <p:spPr bwMode="auto">
            <a:xfrm flipH="true" flipV="true">
              <a:off x="3298964" y="1945296"/>
              <a:ext cx="344488" cy="3794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9" name="Line 29"/>
            <p:cNvSpPr>
              <a:spLocks noChangeShapeType="true"/>
            </p:cNvSpPr>
            <p:nvPr/>
          </p:nvSpPr>
          <p:spPr bwMode="auto">
            <a:xfrm flipH="true">
              <a:off x="3298964" y="2458058"/>
              <a:ext cx="344488" cy="5254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0" name="Line 30"/>
            <p:cNvSpPr>
              <a:spLocks noChangeShapeType="true"/>
            </p:cNvSpPr>
            <p:nvPr/>
          </p:nvSpPr>
          <p:spPr bwMode="auto">
            <a:xfrm flipH="true" flipV="true">
              <a:off x="3298964" y="2291371"/>
              <a:ext cx="344488" cy="52387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1" name="Line 31"/>
            <p:cNvSpPr>
              <a:spLocks noChangeShapeType="true"/>
            </p:cNvSpPr>
            <p:nvPr/>
          </p:nvSpPr>
          <p:spPr bwMode="auto">
            <a:xfrm flipH="true">
              <a:off x="3298964" y="2959708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2" name="Line 32"/>
            <p:cNvSpPr>
              <a:spLocks noChangeShapeType="true"/>
            </p:cNvSpPr>
            <p:nvPr/>
          </p:nvSpPr>
          <p:spPr bwMode="auto">
            <a:xfrm flipH="true" flipV="true">
              <a:off x="3298964" y="2480283"/>
              <a:ext cx="344488" cy="86995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3" name="Line 33"/>
            <p:cNvSpPr>
              <a:spLocks noChangeShapeType="true"/>
            </p:cNvSpPr>
            <p:nvPr/>
          </p:nvSpPr>
          <p:spPr bwMode="auto">
            <a:xfrm flipH="true">
              <a:off x="3298964" y="3507396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4" name="Line 34"/>
            <p:cNvSpPr>
              <a:spLocks noChangeShapeType="true"/>
            </p:cNvSpPr>
            <p:nvPr/>
          </p:nvSpPr>
          <p:spPr bwMode="auto">
            <a:xfrm>
              <a:off x="970101" y="1802421"/>
              <a:ext cx="3698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5" name="Line 35"/>
            <p:cNvSpPr>
              <a:spLocks noChangeShapeType="true"/>
            </p:cNvSpPr>
            <p:nvPr/>
          </p:nvSpPr>
          <p:spPr bwMode="auto">
            <a:xfrm>
              <a:off x="970101" y="1961171"/>
              <a:ext cx="369888" cy="8985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6" name="Line 36"/>
            <p:cNvSpPr>
              <a:spLocks noChangeShapeType="true"/>
            </p:cNvSpPr>
            <p:nvPr/>
          </p:nvSpPr>
          <p:spPr bwMode="auto">
            <a:xfrm flipH="true">
              <a:off x="970101" y="1961171"/>
              <a:ext cx="3698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7" name="Line 37"/>
            <p:cNvSpPr>
              <a:spLocks noChangeShapeType="true"/>
            </p:cNvSpPr>
            <p:nvPr/>
          </p:nvSpPr>
          <p:spPr bwMode="auto">
            <a:xfrm>
              <a:off x="970101" y="2469171"/>
              <a:ext cx="369888" cy="5302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8" name="Line 38"/>
            <p:cNvSpPr>
              <a:spLocks noChangeShapeType="true"/>
            </p:cNvSpPr>
            <p:nvPr/>
          </p:nvSpPr>
          <p:spPr bwMode="auto">
            <a:xfrm flipV="true">
              <a:off x="970101" y="2302483"/>
              <a:ext cx="369888" cy="5318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9" name="Line 39"/>
            <p:cNvSpPr>
              <a:spLocks noChangeShapeType="true"/>
            </p:cNvSpPr>
            <p:nvPr/>
          </p:nvSpPr>
          <p:spPr bwMode="auto">
            <a:xfrm>
              <a:off x="970101" y="3002571"/>
              <a:ext cx="369888" cy="35718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0" name="Line 40"/>
            <p:cNvSpPr>
              <a:spLocks noChangeShapeType="true"/>
            </p:cNvSpPr>
            <p:nvPr/>
          </p:nvSpPr>
          <p:spPr bwMode="auto">
            <a:xfrm flipV="true">
              <a:off x="970101" y="2469171"/>
              <a:ext cx="369888" cy="89058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1" name="Line 41"/>
            <p:cNvSpPr>
              <a:spLocks noChangeShapeType="true"/>
            </p:cNvSpPr>
            <p:nvPr/>
          </p:nvSpPr>
          <p:spPr bwMode="auto">
            <a:xfrm>
              <a:off x="970101" y="3504221"/>
              <a:ext cx="3698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2" name="Rectangle 42"/>
            <p:cNvSpPr>
              <a:spLocks noChangeArrowheads="true"/>
            </p:cNvSpPr>
            <p:nvPr/>
          </p:nvSpPr>
          <p:spPr bwMode="auto">
            <a:xfrm>
              <a:off x="2108339" y="1689708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3" name="Rectangle 43"/>
            <p:cNvSpPr>
              <a:spLocks noChangeArrowheads="true"/>
            </p:cNvSpPr>
            <p:nvPr/>
          </p:nvSpPr>
          <p:spPr bwMode="auto">
            <a:xfrm>
              <a:off x="2108339" y="168970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4" name="Rectangle 44"/>
            <p:cNvSpPr>
              <a:spLocks noChangeArrowheads="true"/>
            </p:cNvSpPr>
            <p:nvPr/>
          </p:nvSpPr>
          <p:spPr bwMode="auto">
            <a:xfrm>
              <a:off x="2108339" y="2199296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5" name="Rectangle 45"/>
            <p:cNvSpPr>
              <a:spLocks noChangeArrowheads="true"/>
            </p:cNvSpPr>
            <p:nvPr/>
          </p:nvSpPr>
          <p:spPr bwMode="auto">
            <a:xfrm>
              <a:off x="2108339" y="2199296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6" name="Rectangle 46"/>
            <p:cNvSpPr>
              <a:spLocks noChangeArrowheads="true"/>
            </p:cNvSpPr>
            <p:nvPr/>
          </p:nvSpPr>
          <p:spPr bwMode="auto">
            <a:xfrm>
              <a:off x="2108339" y="2710471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7" name="Rectangle 47"/>
            <p:cNvSpPr>
              <a:spLocks noChangeArrowheads="true"/>
            </p:cNvSpPr>
            <p:nvPr/>
          </p:nvSpPr>
          <p:spPr bwMode="auto">
            <a:xfrm>
              <a:off x="2108339" y="27104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8" name="Rectangle 48"/>
            <p:cNvSpPr>
              <a:spLocks noChangeArrowheads="true"/>
            </p:cNvSpPr>
            <p:nvPr/>
          </p:nvSpPr>
          <p:spPr bwMode="auto">
            <a:xfrm>
              <a:off x="2108339" y="3216883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9" name="Rectangle 49"/>
            <p:cNvSpPr>
              <a:spLocks noChangeArrowheads="true"/>
            </p:cNvSpPr>
            <p:nvPr/>
          </p:nvSpPr>
          <p:spPr bwMode="auto">
            <a:xfrm>
              <a:off x="2108339" y="3216883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0" name="Rectangle 50"/>
            <p:cNvSpPr>
              <a:spLocks noChangeArrowheads="true"/>
            </p:cNvSpPr>
            <p:nvPr/>
          </p:nvSpPr>
          <p:spPr bwMode="auto">
            <a:xfrm>
              <a:off x="1339989" y="1689708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1" name="Rectangle 51"/>
            <p:cNvSpPr>
              <a:spLocks noChangeArrowheads="true"/>
            </p:cNvSpPr>
            <p:nvPr/>
          </p:nvSpPr>
          <p:spPr bwMode="auto">
            <a:xfrm>
              <a:off x="1339989" y="168970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2" name="Rectangle 52"/>
            <p:cNvSpPr>
              <a:spLocks noChangeArrowheads="true"/>
            </p:cNvSpPr>
            <p:nvPr/>
          </p:nvSpPr>
          <p:spPr bwMode="auto">
            <a:xfrm>
              <a:off x="1339989" y="2199296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3" name="Rectangle 53"/>
            <p:cNvSpPr>
              <a:spLocks noChangeArrowheads="true"/>
            </p:cNvSpPr>
            <p:nvPr/>
          </p:nvSpPr>
          <p:spPr bwMode="auto">
            <a:xfrm>
              <a:off x="1339989" y="2199296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4" name="Rectangle 54"/>
            <p:cNvSpPr>
              <a:spLocks noChangeArrowheads="true"/>
            </p:cNvSpPr>
            <p:nvPr/>
          </p:nvSpPr>
          <p:spPr bwMode="auto">
            <a:xfrm>
              <a:off x="1339989" y="2710471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5" name="Rectangle 55"/>
            <p:cNvSpPr>
              <a:spLocks noChangeArrowheads="true"/>
            </p:cNvSpPr>
            <p:nvPr/>
          </p:nvSpPr>
          <p:spPr bwMode="auto">
            <a:xfrm>
              <a:off x="1339989" y="27104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6" name="Rectangle 56"/>
            <p:cNvSpPr>
              <a:spLocks noChangeArrowheads="true"/>
            </p:cNvSpPr>
            <p:nvPr/>
          </p:nvSpPr>
          <p:spPr bwMode="auto">
            <a:xfrm>
              <a:off x="1339989" y="3216883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7" name="Rectangle 57"/>
            <p:cNvSpPr>
              <a:spLocks noChangeArrowheads="true"/>
            </p:cNvSpPr>
            <p:nvPr/>
          </p:nvSpPr>
          <p:spPr bwMode="auto">
            <a:xfrm>
              <a:off x="1339989" y="3216883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8" name="Rectangle 58"/>
            <p:cNvSpPr>
              <a:spLocks noChangeArrowheads="true"/>
            </p:cNvSpPr>
            <p:nvPr/>
          </p:nvSpPr>
          <p:spPr bwMode="auto">
            <a:xfrm>
              <a:off x="2875101" y="1689708"/>
              <a:ext cx="422275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9" name="Rectangle 59"/>
            <p:cNvSpPr>
              <a:spLocks noChangeArrowheads="true"/>
            </p:cNvSpPr>
            <p:nvPr/>
          </p:nvSpPr>
          <p:spPr bwMode="auto">
            <a:xfrm>
              <a:off x="2875101" y="1689708"/>
              <a:ext cx="422275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0" name="Rectangle 60"/>
            <p:cNvSpPr>
              <a:spLocks noChangeArrowheads="true"/>
            </p:cNvSpPr>
            <p:nvPr/>
          </p:nvSpPr>
          <p:spPr bwMode="auto">
            <a:xfrm>
              <a:off x="2875101" y="2199296"/>
              <a:ext cx="422275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1" name="Rectangle 61"/>
            <p:cNvSpPr>
              <a:spLocks noChangeArrowheads="true"/>
            </p:cNvSpPr>
            <p:nvPr/>
          </p:nvSpPr>
          <p:spPr bwMode="auto">
            <a:xfrm>
              <a:off x="2875101" y="2199296"/>
              <a:ext cx="422275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2" name="Rectangle 62"/>
            <p:cNvSpPr>
              <a:spLocks noChangeArrowheads="true"/>
            </p:cNvSpPr>
            <p:nvPr/>
          </p:nvSpPr>
          <p:spPr bwMode="auto">
            <a:xfrm>
              <a:off x="2875101" y="2710471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3" name="Rectangle 63"/>
            <p:cNvSpPr>
              <a:spLocks noChangeArrowheads="true"/>
            </p:cNvSpPr>
            <p:nvPr/>
          </p:nvSpPr>
          <p:spPr bwMode="auto">
            <a:xfrm>
              <a:off x="2875101" y="2710471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4" name="Rectangle 64"/>
            <p:cNvSpPr>
              <a:spLocks noChangeArrowheads="true"/>
            </p:cNvSpPr>
            <p:nvPr/>
          </p:nvSpPr>
          <p:spPr bwMode="auto">
            <a:xfrm>
              <a:off x="2875101" y="3220058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5" name="Rectangle 65"/>
            <p:cNvSpPr>
              <a:spLocks noChangeArrowheads="true"/>
            </p:cNvSpPr>
            <p:nvPr/>
          </p:nvSpPr>
          <p:spPr bwMode="auto">
            <a:xfrm>
              <a:off x="2875101" y="3220058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6" name="Rectangle 66"/>
            <p:cNvSpPr>
              <a:spLocks noChangeArrowheads="true"/>
            </p:cNvSpPr>
            <p:nvPr/>
          </p:nvSpPr>
          <p:spPr bwMode="auto">
            <a:xfrm>
              <a:off x="3643451" y="1689708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7" name="Rectangle 67"/>
            <p:cNvSpPr>
              <a:spLocks noChangeArrowheads="true"/>
            </p:cNvSpPr>
            <p:nvPr/>
          </p:nvSpPr>
          <p:spPr bwMode="auto">
            <a:xfrm>
              <a:off x="3643451" y="1689708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8" name="Rectangle 68"/>
            <p:cNvSpPr>
              <a:spLocks noChangeArrowheads="true"/>
            </p:cNvSpPr>
            <p:nvPr/>
          </p:nvSpPr>
          <p:spPr bwMode="auto">
            <a:xfrm>
              <a:off x="3643451" y="2188183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9" name="Rectangle 69"/>
            <p:cNvSpPr>
              <a:spLocks noChangeArrowheads="true"/>
            </p:cNvSpPr>
            <p:nvPr/>
          </p:nvSpPr>
          <p:spPr bwMode="auto">
            <a:xfrm>
              <a:off x="3643451" y="2188183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0" name="Rectangle 70"/>
            <p:cNvSpPr>
              <a:spLocks noChangeArrowheads="true"/>
            </p:cNvSpPr>
            <p:nvPr/>
          </p:nvSpPr>
          <p:spPr bwMode="auto">
            <a:xfrm>
              <a:off x="3643451" y="2697771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1" name="Rectangle 71"/>
            <p:cNvSpPr>
              <a:spLocks noChangeArrowheads="true"/>
            </p:cNvSpPr>
            <p:nvPr/>
          </p:nvSpPr>
          <p:spPr bwMode="auto">
            <a:xfrm>
              <a:off x="3643451" y="26977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2" name="Rectangle 72"/>
            <p:cNvSpPr>
              <a:spLocks noChangeArrowheads="true"/>
            </p:cNvSpPr>
            <p:nvPr/>
          </p:nvSpPr>
          <p:spPr bwMode="auto">
            <a:xfrm>
              <a:off x="3643451" y="3220058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3" name="Rectangle 73"/>
            <p:cNvSpPr>
              <a:spLocks noChangeArrowheads="true"/>
            </p:cNvSpPr>
            <p:nvPr/>
          </p:nvSpPr>
          <p:spPr bwMode="auto">
            <a:xfrm>
              <a:off x="3643451" y="322005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4" name="Rectangle 74"/>
            <p:cNvSpPr>
              <a:spLocks noChangeArrowheads="true"/>
            </p:cNvSpPr>
            <p:nvPr/>
          </p:nvSpPr>
          <p:spPr bwMode="auto">
            <a:xfrm>
              <a:off x="547826" y="1689708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5" name="Rectangle 75"/>
            <p:cNvSpPr>
              <a:spLocks noChangeArrowheads="true"/>
            </p:cNvSpPr>
            <p:nvPr/>
          </p:nvSpPr>
          <p:spPr bwMode="auto">
            <a:xfrm>
              <a:off x="547826" y="1689708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6" name="Rectangle 76"/>
            <p:cNvSpPr>
              <a:spLocks noChangeArrowheads="true"/>
            </p:cNvSpPr>
            <p:nvPr/>
          </p:nvSpPr>
          <p:spPr bwMode="auto">
            <a:xfrm>
              <a:off x="547826" y="2199296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7" name="Rectangle 77"/>
            <p:cNvSpPr>
              <a:spLocks noChangeArrowheads="true"/>
            </p:cNvSpPr>
            <p:nvPr/>
          </p:nvSpPr>
          <p:spPr bwMode="auto">
            <a:xfrm>
              <a:off x="547826" y="2199296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8" name="Rectangle 78"/>
            <p:cNvSpPr>
              <a:spLocks noChangeArrowheads="true"/>
            </p:cNvSpPr>
            <p:nvPr/>
          </p:nvSpPr>
          <p:spPr bwMode="auto">
            <a:xfrm>
              <a:off x="547826" y="2708883"/>
              <a:ext cx="422275" cy="396875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9" name="Rectangle 79"/>
            <p:cNvSpPr>
              <a:spLocks noChangeArrowheads="true"/>
            </p:cNvSpPr>
            <p:nvPr/>
          </p:nvSpPr>
          <p:spPr bwMode="auto">
            <a:xfrm>
              <a:off x="547826" y="2708883"/>
              <a:ext cx="422275" cy="396875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60" name="Rectangle 80"/>
            <p:cNvSpPr>
              <a:spLocks noChangeArrowheads="true"/>
            </p:cNvSpPr>
            <p:nvPr/>
          </p:nvSpPr>
          <p:spPr bwMode="auto">
            <a:xfrm>
              <a:off x="552589" y="3220058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61" name="Rectangle 81"/>
            <p:cNvSpPr>
              <a:spLocks noChangeArrowheads="true"/>
            </p:cNvSpPr>
            <p:nvPr/>
          </p:nvSpPr>
          <p:spPr bwMode="auto">
            <a:xfrm>
              <a:off x="552589" y="3220058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62" name="Line 82"/>
            <p:cNvSpPr>
              <a:spLocks noChangeShapeType="true"/>
            </p:cNvSpPr>
            <p:nvPr/>
          </p:nvSpPr>
          <p:spPr bwMode="auto">
            <a:xfrm flipH="true">
              <a:off x="371614" y="180242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63" name="Line 83"/>
            <p:cNvSpPr>
              <a:spLocks noChangeShapeType="true"/>
            </p:cNvSpPr>
            <p:nvPr/>
          </p:nvSpPr>
          <p:spPr bwMode="auto">
            <a:xfrm flipH="true">
              <a:off x="371614" y="195958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64" name="Line 84"/>
            <p:cNvSpPr>
              <a:spLocks noChangeShapeType="true"/>
            </p:cNvSpPr>
            <p:nvPr/>
          </p:nvSpPr>
          <p:spPr bwMode="auto">
            <a:xfrm flipH="true">
              <a:off x="370026" y="231042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68" name="Line 85"/>
            <p:cNvSpPr>
              <a:spLocks noChangeShapeType="true"/>
            </p:cNvSpPr>
            <p:nvPr/>
          </p:nvSpPr>
          <p:spPr bwMode="auto">
            <a:xfrm flipH="true">
              <a:off x="370026" y="246758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1" name="Line 86"/>
            <p:cNvSpPr>
              <a:spLocks noChangeShapeType="true"/>
            </p:cNvSpPr>
            <p:nvPr/>
          </p:nvSpPr>
          <p:spPr bwMode="auto">
            <a:xfrm flipH="true">
              <a:off x="366851" y="282953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2" name="Line 87"/>
            <p:cNvSpPr>
              <a:spLocks noChangeShapeType="true"/>
            </p:cNvSpPr>
            <p:nvPr/>
          </p:nvSpPr>
          <p:spPr bwMode="auto">
            <a:xfrm flipH="true">
              <a:off x="366851" y="2986696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3" name="Line 88"/>
            <p:cNvSpPr>
              <a:spLocks noChangeShapeType="true"/>
            </p:cNvSpPr>
            <p:nvPr/>
          </p:nvSpPr>
          <p:spPr bwMode="auto">
            <a:xfrm flipH="true">
              <a:off x="370026" y="333277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4" name="Line 89"/>
            <p:cNvSpPr>
              <a:spLocks noChangeShapeType="true"/>
            </p:cNvSpPr>
            <p:nvPr/>
          </p:nvSpPr>
          <p:spPr bwMode="auto">
            <a:xfrm flipH="true">
              <a:off x="370026" y="348993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5" name="Line 90"/>
            <p:cNvSpPr>
              <a:spLocks noChangeShapeType="true"/>
            </p:cNvSpPr>
            <p:nvPr/>
          </p:nvSpPr>
          <p:spPr bwMode="auto">
            <a:xfrm flipH="true">
              <a:off x="4072076" y="178654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6" name="Line 91"/>
            <p:cNvSpPr>
              <a:spLocks noChangeShapeType="true"/>
            </p:cNvSpPr>
            <p:nvPr/>
          </p:nvSpPr>
          <p:spPr bwMode="auto">
            <a:xfrm flipH="true">
              <a:off x="4072076" y="1943708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7" name="Line 92"/>
            <p:cNvSpPr>
              <a:spLocks noChangeShapeType="true"/>
            </p:cNvSpPr>
            <p:nvPr/>
          </p:nvSpPr>
          <p:spPr bwMode="auto">
            <a:xfrm flipH="true">
              <a:off x="4070489" y="2296133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8" name="Line 93"/>
            <p:cNvSpPr>
              <a:spLocks noChangeShapeType="true"/>
            </p:cNvSpPr>
            <p:nvPr/>
          </p:nvSpPr>
          <p:spPr bwMode="auto">
            <a:xfrm flipH="true">
              <a:off x="4070489" y="245329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9" name="Line 94"/>
            <p:cNvSpPr>
              <a:spLocks noChangeShapeType="true"/>
            </p:cNvSpPr>
            <p:nvPr/>
          </p:nvSpPr>
          <p:spPr bwMode="auto">
            <a:xfrm flipH="true">
              <a:off x="4067314" y="2815246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0" name="Line 95"/>
            <p:cNvSpPr>
              <a:spLocks noChangeShapeType="true"/>
            </p:cNvSpPr>
            <p:nvPr/>
          </p:nvSpPr>
          <p:spPr bwMode="auto">
            <a:xfrm flipH="true">
              <a:off x="4067314" y="2972408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1" name="Line 96"/>
            <p:cNvSpPr>
              <a:spLocks noChangeShapeType="true"/>
            </p:cNvSpPr>
            <p:nvPr/>
          </p:nvSpPr>
          <p:spPr bwMode="auto">
            <a:xfrm flipH="true">
              <a:off x="4070489" y="3318483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2" name="Line 97"/>
            <p:cNvSpPr>
              <a:spLocks noChangeShapeType="true"/>
            </p:cNvSpPr>
            <p:nvPr/>
          </p:nvSpPr>
          <p:spPr bwMode="auto">
            <a:xfrm flipH="true">
              <a:off x="4070489" y="347564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</p:grpSp>
      <p:sp>
        <p:nvSpPr>
          <p:cNvPr id="283" name="Text Box 282"/>
          <p:cNvSpPr txBox="true"/>
          <p:nvPr/>
        </p:nvSpPr>
        <p:spPr>
          <a:xfrm>
            <a:off x="6242685" y="4602481"/>
            <a:ext cx="242570" cy="170815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2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4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5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6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284" name="Text Box 283"/>
          <p:cNvSpPr txBox="true"/>
          <p:nvPr/>
        </p:nvSpPr>
        <p:spPr>
          <a:xfrm>
            <a:off x="7138670" y="4603751"/>
            <a:ext cx="242570" cy="170815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5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  <a:sym typeface="+mn-ea"/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  <a:sym typeface="+mn-ea"/>
              </a:rPr>
              <a:t>5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  <a:sym typeface="+mn-ea"/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285" name="Text Box 284"/>
          <p:cNvSpPr txBox="true"/>
          <p:nvPr/>
        </p:nvSpPr>
        <p:spPr>
          <a:xfrm>
            <a:off x="7859395" y="4625976"/>
            <a:ext cx="242570" cy="170815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286" name="Text Box 285"/>
          <p:cNvSpPr txBox="true"/>
          <p:nvPr/>
        </p:nvSpPr>
        <p:spPr>
          <a:xfrm>
            <a:off x="8579485" y="4583431"/>
            <a:ext cx="242570" cy="170815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289" name="Text Box 288"/>
          <p:cNvSpPr txBox="true"/>
          <p:nvPr/>
        </p:nvSpPr>
        <p:spPr>
          <a:xfrm>
            <a:off x="9270365" y="4639946"/>
            <a:ext cx="242570" cy="170815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290" name="Text Box 289"/>
          <p:cNvSpPr txBox="true"/>
          <p:nvPr/>
        </p:nvSpPr>
        <p:spPr>
          <a:xfrm>
            <a:off x="10071735" y="4665981"/>
            <a:ext cx="242570" cy="170815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grpSp>
        <p:nvGrpSpPr>
          <p:cNvPr id="291" name="组合 7"/>
          <p:cNvGrpSpPr/>
          <p:nvPr/>
        </p:nvGrpSpPr>
        <p:grpSpPr>
          <a:xfrm>
            <a:off x="1834337" y="2015094"/>
            <a:ext cx="3590804" cy="1721854"/>
            <a:chOff x="366851" y="1689708"/>
            <a:chExt cx="3879850" cy="1930400"/>
          </a:xfrm>
        </p:grpSpPr>
        <p:sp>
          <p:nvSpPr>
            <p:cNvPr id="292" name="Line 10"/>
            <p:cNvSpPr>
              <a:spLocks noChangeShapeType="true"/>
            </p:cNvSpPr>
            <p:nvPr/>
          </p:nvSpPr>
          <p:spPr bwMode="auto">
            <a:xfrm>
              <a:off x="1763851" y="1802421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3" name="Line 11"/>
            <p:cNvSpPr>
              <a:spLocks noChangeShapeType="true"/>
            </p:cNvSpPr>
            <p:nvPr/>
          </p:nvSpPr>
          <p:spPr bwMode="auto">
            <a:xfrm>
              <a:off x="2532201" y="1802421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4" name="Line 12"/>
            <p:cNvSpPr>
              <a:spLocks noChangeShapeType="true"/>
            </p:cNvSpPr>
            <p:nvPr/>
          </p:nvSpPr>
          <p:spPr bwMode="auto">
            <a:xfrm>
              <a:off x="1763851" y="1957996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5" name="Line 13"/>
            <p:cNvSpPr>
              <a:spLocks noChangeShapeType="true"/>
            </p:cNvSpPr>
            <p:nvPr/>
          </p:nvSpPr>
          <p:spPr bwMode="auto">
            <a:xfrm flipH="true">
              <a:off x="1763851" y="1957996"/>
              <a:ext cx="344488" cy="3794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6" name="Line 14"/>
            <p:cNvSpPr>
              <a:spLocks noChangeShapeType="true"/>
            </p:cNvSpPr>
            <p:nvPr/>
          </p:nvSpPr>
          <p:spPr bwMode="auto">
            <a:xfrm>
              <a:off x="1763851" y="2470758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7" name="Line 15"/>
            <p:cNvSpPr>
              <a:spLocks noChangeShapeType="true"/>
            </p:cNvSpPr>
            <p:nvPr/>
          </p:nvSpPr>
          <p:spPr bwMode="auto">
            <a:xfrm>
              <a:off x="2532201" y="1969108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8" name="Line 16"/>
            <p:cNvSpPr>
              <a:spLocks noChangeShapeType="true"/>
            </p:cNvSpPr>
            <p:nvPr/>
          </p:nvSpPr>
          <p:spPr bwMode="auto">
            <a:xfrm flipH="true">
              <a:off x="2532201" y="1969108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9" name="Line 17"/>
            <p:cNvSpPr>
              <a:spLocks noChangeShapeType="true"/>
            </p:cNvSpPr>
            <p:nvPr/>
          </p:nvSpPr>
          <p:spPr bwMode="auto">
            <a:xfrm>
              <a:off x="2532201" y="2470758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0" name="Line 18"/>
            <p:cNvSpPr>
              <a:spLocks noChangeShapeType="true"/>
            </p:cNvSpPr>
            <p:nvPr/>
          </p:nvSpPr>
          <p:spPr bwMode="auto">
            <a:xfrm>
              <a:off x="1763851" y="2850171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1" name="Line 19"/>
            <p:cNvSpPr>
              <a:spLocks noChangeShapeType="true"/>
            </p:cNvSpPr>
            <p:nvPr/>
          </p:nvSpPr>
          <p:spPr bwMode="auto">
            <a:xfrm>
              <a:off x="2532201" y="2850171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2" name="Line 20"/>
            <p:cNvSpPr>
              <a:spLocks noChangeShapeType="true"/>
            </p:cNvSpPr>
            <p:nvPr/>
          </p:nvSpPr>
          <p:spPr bwMode="auto">
            <a:xfrm>
              <a:off x="1763851" y="2983521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3" name="Line 21"/>
            <p:cNvSpPr>
              <a:spLocks noChangeShapeType="true"/>
            </p:cNvSpPr>
            <p:nvPr/>
          </p:nvSpPr>
          <p:spPr bwMode="auto">
            <a:xfrm flipH="true">
              <a:off x="1763851" y="2983521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4" name="Line 22"/>
            <p:cNvSpPr>
              <a:spLocks noChangeShapeType="true"/>
            </p:cNvSpPr>
            <p:nvPr/>
          </p:nvSpPr>
          <p:spPr bwMode="auto">
            <a:xfrm>
              <a:off x="1763851" y="3518508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5" name="Line 23"/>
            <p:cNvSpPr>
              <a:spLocks noChangeShapeType="true"/>
            </p:cNvSpPr>
            <p:nvPr/>
          </p:nvSpPr>
          <p:spPr bwMode="auto">
            <a:xfrm>
              <a:off x="2532201" y="2983521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6" name="Line 24"/>
            <p:cNvSpPr>
              <a:spLocks noChangeShapeType="true"/>
            </p:cNvSpPr>
            <p:nvPr/>
          </p:nvSpPr>
          <p:spPr bwMode="auto">
            <a:xfrm flipH="true">
              <a:off x="2532201" y="2983521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7" name="Line 25"/>
            <p:cNvSpPr>
              <a:spLocks noChangeShapeType="true"/>
            </p:cNvSpPr>
            <p:nvPr/>
          </p:nvSpPr>
          <p:spPr bwMode="auto">
            <a:xfrm>
              <a:off x="2532201" y="3518508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8" name="Line 26"/>
            <p:cNvSpPr>
              <a:spLocks noChangeShapeType="true"/>
            </p:cNvSpPr>
            <p:nvPr/>
          </p:nvSpPr>
          <p:spPr bwMode="auto">
            <a:xfrm>
              <a:off x="3298964" y="1788133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9" name="Line 27"/>
            <p:cNvSpPr>
              <a:spLocks noChangeShapeType="true"/>
            </p:cNvSpPr>
            <p:nvPr/>
          </p:nvSpPr>
          <p:spPr bwMode="auto">
            <a:xfrm flipH="true">
              <a:off x="3298964" y="1945296"/>
              <a:ext cx="344488" cy="8810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0" name="Line 28"/>
            <p:cNvSpPr>
              <a:spLocks noChangeShapeType="true"/>
            </p:cNvSpPr>
            <p:nvPr/>
          </p:nvSpPr>
          <p:spPr bwMode="auto">
            <a:xfrm flipH="true" flipV="true">
              <a:off x="3298964" y="1945296"/>
              <a:ext cx="344488" cy="3794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1" name="Line 29"/>
            <p:cNvSpPr>
              <a:spLocks noChangeShapeType="true"/>
            </p:cNvSpPr>
            <p:nvPr/>
          </p:nvSpPr>
          <p:spPr bwMode="auto">
            <a:xfrm flipH="true">
              <a:off x="3298964" y="2458058"/>
              <a:ext cx="344488" cy="5254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2" name="Line 30"/>
            <p:cNvSpPr>
              <a:spLocks noChangeShapeType="true"/>
            </p:cNvSpPr>
            <p:nvPr/>
          </p:nvSpPr>
          <p:spPr bwMode="auto">
            <a:xfrm flipH="true" flipV="true">
              <a:off x="3298964" y="2291371"/>
              <a:ext cx="344488" cy="52387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3" name="Line 31"/>
            <p:cNvSpPr>
              <a:spLocks noChangeShapeType="true"/>
            </p:cNvSpPr>
            <p:nvPr/>
          </p:nvSpPr>
          <p:spPr bwMode="auto">
            <a:xfrm flipH="true">
              <a:off x="3298964" y="2959708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4" name="Line 32"/>
            <p:cNvSpPr>
              <a:spLocks noChangeShapeType="true"/>
            </p:cNvSpPr>
            <p:nvPr/>
          </p:nvSpPr>
          <p:spPr bwMode="auto">
            <a:xfrm flipH="true" flipV="true">
              <a:off x="3298964" y="2480283"/>
              <a:ext cx="344488" cy="86995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5" name="Line 33"/>
            <p:cNvSpPr>
              <a:spLocks noChangeShapeType="true"/>
            </p:cNvSpPr>
            <p:nvPr/>
          </p:nvSpPr>
          <p:spPr bwMode="auto">
            <a:xfrm flipH="true">
              <a:off x="3298964" y="3507396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6" name="Line 34"/>
            <p:cNvSpPr>
              <a:spLocks noChangeShapeType="true"/>
            </p:cNvSpPr>
            <p:nvPr/>
          </p:nvSpPr>
          <p:spPr bwMode="auto">
            <a:xfrm>
              <a:off x="970101" y="1802421"/>
              <a:ext cx="3698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7" name="Line 35"/>
            <p:cNvSpPr>
              <a:spLocks noChangeShapeType="true"/>
            </p:cNvSpPr>
            <p:nvPr/>
          </p:nvSpPr>
          <p:spPr bwMode="auto">
            <a:xfrm>
              <a:off x="970101" y="1961171"/>
              <a:ext cx="369888" cy="8985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8" name="Line 36"/>
            <p:cNvSpPr>
              <a:spLocks noChangeShapeType="true"/>
            </p:cNvSpPr>
            <p:nvPr/>
          </p:nvSpPr>
          <p:spPr bwMode="auto">
            <a:xfrm flipH="true">
              <a:off x="970101" y="1961171"/>
              <a:ext cx="3698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9" name="Line 37"/>
            <p:cNvSpPr>
              <a:spLocks noChangeShapeType="true"/>
            </p:cNvSpPr>
            <p:nvPr/>
          </p:nvSpPr>
          <p:spPr bwMode="auto">
            <a:xfrm>
              <a:off x="970101" y="2469171"/>
              <a:ext cx="369888" cy="5302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0" name="Line 38"/>
            <p:cNvSpPr>
              <a:spLocks noChangeShapeType="true"/>
            </p:cNvSpPr>
            <p:nvPr/>
          </p:nvSpPr>
          <p:spPr bwMode="auto">
            <a:xfrm flipV="true">
              <a:off x="970101" y="2302483"/>
              <a:ext cx="369888" cy="5318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1" name="Line 39"/>
            <p:cNvSpPr>
              <a:spLocks noChangeShapeType="true"/>
            </p:cNvSpPr>
            <p:nvPr/>
          </p:nvSpPr>
          <p:spPr bwMode="auto">
            <a:xfrm>
              <a:off x="970101" y="3002571"/>
              <a:ext cx="369888" cy="35718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2" name="Line 40"/>
            <p:cNvSpPr>
              <a:spLocks noChangeShapeType="true"/>
            </p:cNvSpPr>
            <p:nvPr/>
          </p:nvSpPr>
          <p:spPr bwMode="auto">
            <a:xfrm flipV="true">
              <a:off x="970101" y="2469171"/>
              <a:ext cx="369888" cy="89058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3" name="Line 41"/>
            <p:cNvSpPr>
              <a:spLocks noChangeShapeType="true"/>
            </p:cNvSpPr>
            <p:nvPr/>
          </p:nvSpPr>
          <p:spPr bwMode="auto">
            <a:xfrm>
              <a:off x="970101" y="3504221"/>
              <a:ext cx="3698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4" name="Rectangle 42"/>
            <p:cNvSpPr>
              <a:spLocks noChangeArrowheads="true"/>
            </p:cNvSpPr>
            <p:nvPr/>
          </p:nvSpPr>
          <p:spPr bwMode="auto">
            <a:xfrm>
              <a:off x="2108339" y="1689708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5" name="Rectangle 43"/>
            <p:cNvSpPr>
              <a:spLocks noChangeArrowheads="true"/>
            </p:cNvSpPr>
            <p:nvPr/>
          </p:nvSpPr>
          <p:spPr bwMode="auto">
            <a:xfrm>
              <a:off x="2108339" y="168970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6" name="Rectangle 44"/>
            <p:cNvSpPr>
              <a:spLocks noChangeArrowheads="true"/>
            </p:cNvSpPr>
            <p:nvPr/>
          </p:nvSpPr>
          <p:spPr bwMode="auto">
            <a:xfrm>
              <a:off x="2108339" y="2199296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7" name="Rectangle 45"/>
            <p:cNvSpPr>
              <a:spLocks noChangeArrowheads="true"/>
            </p:cNvSpPr>
            <p:nvPr/>
          </p:nvSpPr>
          <p:spPr bwMode="auto">
            <a:xfrm>
              <a:off x="2108339" y="2199296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8" name="Rectangle 46"/>
            <p:cNvSpPr>
              <a:spLocks noChangeArrowheads="true"/>
            </p:cNvSpPr>
            <p:nvPr/>
          </p:nvSpPr>
          <p:spPr bwMode="auto">
            <a:xfrm>
              <a:off x="2108339" y="2710471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9" name="Rectangle 47"/>
            <p:cNvSpPr>
              <a:spLocks noChangeArrowheads="true"/>
            </p:cNvSpPr>
            <p:nvPr/>
          </p:nvSpPr>
          <p:spPr bwMode="auto">
            <a:xfrm>
              <a:off x="2108339" y="27104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0" name="Rectangle 48"/>
            <p:cNvSpPr>
              <a:spLocks noChangeArrowheads="true"/>
            </p:cNvSpPr>
            <p:nvPr/>
          </p:nvSpPr>
          <p:spPr bwMode="auto">
            <a:xfrm>
              <a:off x="2108339" y="3216883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1" name="Rectangle 49"/>
            <p:cNvSpPr>
              <a:spLocks noChangeArrowheads="true"/>
            </p:cNvSpPr>
            <p:nvPr/>
          </p:nvSpPr>
          <p:spPr bwMode="auto">
            <a:xfrm>
              <a:off x="2108339" y="3216883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2" name="Rectangle 50"/>
            <p:cNvSpPr>
              <a:spLocks noChangeArrowheads="true"/>
            </p:cNvSpPr>
            <p:nvPr/>
          </p:nvSpPr>
          <p:spPr bwMode="auto">
            <a:xfrm>
              <a:off x="1339989" y="1689708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3" name="Rectangle 51"/>
            <p:cNvSpPr>
              <a:spLocks noChangeArrowheads="true"/>
            </p:cNvSpPr>
            <p:nvPr/>
          </p:nvSpPr>
          <p:spPr bwMode="auto">
            <a:xfrm>
              <a:off x="1339989" y="168970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4" name="Rectangle 52"/>
            <p:cNvSpPr>
              <a:spLocks noChangeArrowheads="true"/>
            </p:cNvSpPr>
            <p:nvPr/>
          </p:nvSpPr>
          <p:spPr bwMode="auto">
            <a:xfrm>
              <a:off x="1339989" y="2199296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5" name="Rectangle 53"/>
            <p:cNvSpPr>
              <a:spLocks noChangeArrowheads="true"/>
            </p:cNvSpPr>
            <p:nvPr/>
          </p:nvSpPr>
          <p:spPr bwMode="auto">
            <a:xfrm>
              <a:off x="1339989" y="2199296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6" name="Rectangle 54"/>
            <p:cNvSpPr>
              <a:spLocks noChangeArrowheads="true"/>
            </p:cNvSpPr>
            <p:nvPr/>
          </p:nvSpPr>
          <p:spPr bwMode="auto">
            <a:xfrm>
              <a:off x="1339989" y="2710471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7" name="Rectangle 55"/>
            <p:cNvSpPr>
              <a:spLocks noChangeArrowheads="true"/>
            </p:cNvSpPr>
            <p:nvPr/>
          </p:nvSpPr>
          <p:spPr bwMode="auto">
            <a:xfrm>
              <a:off x="1339989" y="27104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8" name="Rectangle 56"/>
            <p:cNvSpPr>
              <a:spLocks noChangeArrowheads="true"/>
            </p:cNvSpPr>
            <p:nvPr/>
          </p:nvSpPr>
          <p:spPr bwMode="auto">
            <a:xfrm>
              <a:off x="1339989" y="3216883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9" name="Rectangle 57"/>
            <p:cNvSpPr>
              <a:spLocks noChangeArrowheads="true"/>
            </p:cNvSpPr>
            <p:nvPr/>
          </p:nvSpPr>
          <p:spPr bwMode="auto">
            <a:xfrm>
              <a:off x="1339989" y="3216883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0" name="Rectangle 58"/>
            <p:cNvSpPr>
              <a:spLocks noChangeArrowheads="true"/>
            </p:cNvSpPr>
            <p:nvPr/>
          </p:nvSpPr>
          <p:spPr bwMode="auto">
            <a:xfrm>
              <a:off x="2875101" y="1689708"/>
              <a:ext cx="422275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1" name="Rectangle 59"/>
            <p:cNvSpPr>
              <a:spLocks noChangeArrowheads="true"/>
            </p:cNvSpPr>
            <p:nvPr/>
          </p:nvSpPr>
          <p:spPr bwMode="auto">
            <a:xfrm>
              <a:off x="2875101" y="1689708"/>
              <a:ext cx="422275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2" name="Rectangle 60"/>
            <p:cNvSpPr>
              <a:spLocks noChangeArrowheads="true"/>
            </p:cNvSpPr>
            <p:nvPr/>
          </p:nvSpPr>
          <p:spPr bwMode="auto">
            <a:xfrm>
              <a:off x="2875101" y="2199296"/>
              <a:ext cx="422275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3" name="Rectangle 61"/>
            <p:cNvSpPr>
              <a:spLocks noChangeArrowheads="true"/>
            </p:cNvSpPr>
            <p:nvPr/>
          </p:nvSpPr>
          <p:spPr bwMode="auto">
            <a:xfrm>
              <a:off x="2875101" y="2199296"/>
              <a:ext cx="422275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4" name="Rectangle 62"/>
            <p:cNvSpPr>
              <a:spLocks noChangeArrowheads="true"/>
            </p:cNvSpPr>
            <p:nvPr/>
          </p:nvSpPr>
          <p:spPr bwMode="auto">
            <a:xfrm>
              <a:off x="2875101" y="2710471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5" name="Rectangle 63"/>
            <p:cNvSpPr>
              <a:spLocks noChangeArrowheads="true"/>
            </p:cNvSpPr>
            <p:nvPr/>
          </p:nvSpPr>
          <p:spPr bwMode="auto">
            <a:xfrm>
              <a:off x="2875101" y="2710471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6" name="Rectangle 64"/>
            <p:cNvSpPr>
              <a:spLocks noChangeArrowheads="true"/>
            </p:cNvSpPr>
            <p:nvPr/>
          </p:nvSpPr>
          <p:spPr bwMode="auto">
            <a:xfrm>
              <a:off x="2875101" y="3220058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7" name="Rectangle 65"/>
            <p:cNvSpPr>
              <a:spLocks noChangeArrowheads="true"/>
            </p:cNvSpPr>
            <p:nvPr/>
          </p:nvSpPr>
          <p:spPr bwMode="auto">
            <a:xfrm>
              <a:off x="2875101" y="3220058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8" name="Rectangle 66"/>
            <p:cNvSpPr>
              <a:spLocks noChangeArrowheads="true"/>
            </p:cNvSpPr>
            <p:nvPr/>
          </p:nvSpPr>
          <p:spPr bwMode="auto">
            <a:xfrm>
              <a:off x="3643451" y="1689708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9" name="Rectangle 67"/>
            <p:cNvSpPr>
              <a:spLocks noChangeArrowheads="true"/>
            </p:cNvSpPr>
            <p:nvPr/>
          </p:nvSpPr>
          <p:spPr bwMode="auto">
            <a:xfrm>
              <a:off x="3643451" y="1689708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0" name="Rectangle 68"/>
            <p:cNvSpPr>
              <a:spLocks noChangeArrowheads="true"/>
            </p:cNvSpPr>
            <p:nvPr/>
          </p:nvSpPr>
          <p:spPr bwMode="auto">
            <a:xfrm>
              <a:off x="3643451" y="2188183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1" name="Rectangle 69"/>
            <p:cNvSpPr>
              <a:spLocks noChangeArrowheads="true"/>
            </p:cNvSpPr>
            <p:nvPr/>
          </p:nvSpPr>
          <p:spPr bwMode="auto">
            <a:xfrm>
              <a:off x="3643451" y="2188183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2" name="Rectangle 70"/>
            <p:cNvSpPr>
              <a:spLocks noChangeArrowheads="true"/>
            </p:cNvSpPr>
            <p:nvPr/>
          </p:nvSpPr>
          <p:spPr bwMode="auto">
            <a:xfrm>
              <a:off x="3643451" y="2697771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3" name="Rectangle 71"/>
            <p:cNvSpPr>
              <a:spLocks noChangeArrowheads="true"/>
            </p:cNvSpPr>
            <p:nvPr/>
          </p:nvSpPr>
          <p:spPr bwMode="auto">
            <a:xfrm>
              <a:off x="3643451" y="26977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4" name="Rectangle 72"/>
            <p:cNvSpPr>
              <a:spLocks noChangeArrowheads="true"/>
            </p:cNvSpPr>
            <p:nvPr/>
          </p:nvSpPr>
          <p:spPr bwMode="auto">
            <a:xfrm>
              <a:off x="3643451" y="3220058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5" name="Rectangle 73"/>
            <p:cNvSpPr>
              <a:spLocks noChangeArrowheads="true"/>
            </p:cNvSpPr>
            <p:nvPr/>
          </p:nvSpPr>
          <p:spPr bwMode="auto">
            <a:xfrm>
              <a:off x="3643451" y="322005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6" name="Rectangle 74"/>
            <p:cNvSpPr>
              <a:spLocks noChangeArrowheads="true"/>
            </p:cNvSpPr>
            <p:nvPr/>
          </p:nvSpPr>
          <p:spPr bwMode="auto">
            <a:xfrm>
              <a:off x="547826" y="1689708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7" name="Rectangle 75"/>
            <p:cNvSpPr>
              <a:spLocks noChangeArrowheads="true"/>
            </p:cNvSpPr>
            <p:nvPr/>
          </p:nvSpPr>
          <p:spPr bwMode="auto">
            <a:xfrm>
              <a:off x="547826" y="1689708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8" name="Rectangle 76"/>
            <p:cNvSpPr>
              <a:spLocks noChangeArrowheads="true"/>
            </p:cNvSpPr>
            <p:nvPr/>
          </p:nvSpPr>
          <p:spPr bwMode="auto">
            <a:xfrm>
              <a:off x="547826" y="2199296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9" name="Rectangle 77"/>
            <p:cNvSpPr>
              <a:spLocks noChangeArrowheads="true"/>
            </p:cNvSpPr>
            <p:nvPr/>
          </p:nvSpPr>
          <p:spPr bwMode="auto">
            <a:xfrm>
              <a:off x="547826" y="2199296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0" name="Rectangle 78"/>
            <p:cNvSpPr>
              <a:spLocks noChangeArrowheads="true"/>
            </p:cNvSpPr>
            <p:nvPr/>
          </p:nvSpPr>
          <p:spPr bwMode="auto">
            <a:xfrm>
              <a:off x="547826" y="2708883"/>
              <a:ext cx="422275" cy="396875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1" name="Rectangle 79"/>
            <p:cNvSpPr>
              <a:spLocks noChangeArrowheads="true"/>
            </p:cNvSpPr>
            <p:nvPr/>
          </p:nvSpPr>
          <p:spPr bwMode="auto">
            <a:xfrm>
              <a:off x="547826" y="2708883"/>
              <a:ext cx="422275" cy="396875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2" name="Rectangle 80"/>
            <p:cNvSpPr>
              <a:spLocks noChangeArrowheads="true"/>
            </p:cNvSpPr>
            <p:nvPr/>
          </p:nvSpPr>
          <p:spPr bwMode="auto">
            <a:xfrm>
              <a:off x="552589" y="3220058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3" name="Rectangle 81"/>
            <p:cNvSpPr>
              <a:spLocks noChangeArrowheads="true"/>
            </p:cNvSpPr>
            <p:nvPr/>
          </p:nvSpPr>
          <p:spPr bwMode="auto">
            <a:xfrm>
              <a:off x="552589" y="3220058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4" name="Line 82"/>
            <p:cNvSpPr>
              <a:spLocks noChangeShapeType="true"/>
            </p:cNvSpPr>
            <p:nvPr/>
          </p:nvSpPr>
          <p:spPr bwMode="auto">
            <a:xfrm flipH="true">
              <a:off x="371614" y="180242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5" name="Line 83"/>
            <p:cNvSpPr>
              <a:spLocks noChangeShapeType="true"/>
            </p:cNvSpPr>
            <p:nvPr/>
          </p:nvSpPr>
          <p:spPr bwMode="auto">
            <a:xfrm flipH="true">
              <a:off x="371614" y="195958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6" name="Line 84"/>
            <p:cNvSpPr>
              <a:spLocks noChangeShapeType="true"/>
            </p:cNvSpPr>
            <p:nvPr/>
          </p:nvSpPr>
          <p:spPr bwMode="auto">
            <a:xfrm flipH="true">
              <a:off x="370026" y="231042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7" name="Line 85"/>
            <p:cNvSpPr>
              <a:spLocks noChangeShapeType="true"/>
            </p:cNvSpPr>
            <p:nvPr/>
          </p:nvSpPr>
          <p:spPr bwMode="auto">
            <a:xfrm flipH="true">
              <a:off x="370026" y="246758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8" name="Line 86"/>
            <p:cNvSpPr>
              <a:spLocks noChangeShapeType="true"/>
            </p:cNvSpPr>
            <p:nvPr/>
          </p:nvSpPr>
          <p:spPr bwMode="auto">
            <a:xfrm flipH="true">
              <a:off x="366851" y="282953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9" name="Line 87"/>
            <p:cNvSpPr>
              <a:spLocks noChangeShapeType="true"/>
            </p:cNvSpPr>
            <p:nvPr/>
          </p:nvSpPr>
          <p:spPr bwMode="auto">
            <a:xfrm flipH="true">
              <a:off x="366851" y="2986696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0" name="Line 88"/>
            <p:cNvSpPr>
              <a:spLocks noChangeShapeType="true"/>
            </p:cNvSpPr>
            <p:nvPr/>
          </p:nvSpPr>
          <p:spPr bwMode="auto">
            <a:xfrm flipH="true">
              <a:off x="370026" y="333277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1" name="Line 89"/>
            <p:cNvSpPr>
              <a:spLocks noChangeShapeType="true"/>
            </p:cNvSpPr>
            <p:nvPr/>
          </p:nvSpPr>
          <p:spPr bwMode="auto">
            <a:xfrm flipH="true">
              <a:off x="370026" y="348993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2" name="Line 90"/>
            <p:cNvSpPr>
              <a:spLocks noChangeShapeType="true"/>
            </p:cNvSpPr>
            <p:nvPr/>
          </p:nvSpPr>
          <p:spPr bwMode="auto">
            <a:xfrm flipH="true">
              <a:off x="4072076" y="178654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3" name="Line 91"/>
            <p:cNvSpPr>
              <a:spLocks noChangeShapeType="true"/>
            </p:cNvSpPr>
            <p:nvPr/>
          </p:nvSpPr>
          <p:spPr bwMode="auto">
            <a:xfrm flipH="true">
              <a:off x="4072076" y="1943708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4" name="Line 92"/>
            <p:cNvSpPr>
              <a:spLocks noChangeShapeType="true"/>
            </p:cNvSpPr>
            <p:nvPr/>
          </p:nvSpPr>
          <p:spPr bwMode="auto">
            <a:xfrm flipH="true">
              <a:off x="4070489" y="2296133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5" name="Line 93"/>
            <p:cNvSpPr>
              <a:spLocks noChangeShapeType="true"/>
            </p:cNvSpPr>
            <p:nvPr/>
          </p:nvSpPr>
          <p:spPr bwMode="auto">
            <a:xfrm flipH="true">
              <a:off x="4070489" y="245329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6" name="Line 94"/>
            <p:cNvSpPr>
              <a:spLocks noChangeShapeType="true"/>
            </p:cNvSpPr>
            <p:nvPr/>
          </p:nvSpPr>
          <p:spPr bwMode="auto">
            <a:xfrm flipH="true">
              <a:off x="4067314" y="2815246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7" name="Line 95"/>
            <p:cNvSpPr>
              <a:spLocks noChangeShapeType="true"/>
            </p:cNvSpPr>
            <p:nvPr/>
          </p:nvSpPr>
          <p:spPr bwMode="auto">
            <a:xfrm flipH="true">
              <a:off x="4067314" y="2972408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8" name="Line 96"/>
            <p:cNvSpPr>
              <a:spLocks noChangeShapeType="true"/>
            </p:cNvSpPr>
            <p:nvPr/>
          </p:nvSpPr>
          <p:spPr bwMode="auto">
            <a:xfrm flipH="true">
              <a:off x="4070489" y="3318483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9" name="Line 97"/>
            <p:cNvSpPr>
              <a:spLocks noChangeShapeType="true"/>
            </p:cNvSpPr>
            <p:nvPr/>
          </p:nvSpPr>
          <p:spPr bwMode="auto">
            <a:xfrm flipH="true">
              <a:off x="4070489" y="347564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</p:grpSp>
      <p:sp>
        <p:nvSpPr>
          <p:cNvPr id="380" name="Text Box 379"/>
          <p:cNvSpPr txBox="true"/>
          <p:nvPr/>
        </p:nvSpPr>
        <p:spPr>
          <a:xfrm>
            <a:off x="1596390" y="1991361"/>
            <a:ext cx="242570" cy="170815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2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4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5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6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381" name="Text Box 380"/>
          <p:cNvSpPr txBox="true"/>
          <p:nvPr/>
        </p:nvSpPr>
        <p:spPr>
          <a:xfrm>
            <a:off x="2492375" y="1992631"/>
            <a:ext cx="242570" cy="170815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2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4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6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2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4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6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382" name="Text Box 381"/>
          <p:cNvSpPr txBox="true"/>
          <p:nvPr/>
        </p:nvSpPr>
        <p:spPr>
          <a:xfrm>
            <a:off x="3213100" y="2014856"/>
            <a:ext cx="242570" cy="170815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4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4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4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4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383" name="Text Box 382"/>
          <p:cNvSpPr txBox="true"/>
          <p:nvPr/>
        </p:nvSpPr>
        <p:spPr>
          <a:xfrm>
            <a:off x="3933190" y="1910081"/>
            <a:ext cx="242570" cy="18326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grpSp>
        <p:nvGrpSpPr>
          <p:cNvPr id="386" name="组合 7"/>
          <p:cNvGrpSpPr/>
          <p:nvPr/>
        </p:nvGrpSpPr>
        <p:grpSpPr>
          <a:xfrm>
            <a:off x="6483807" y="2041129"/>
            <a:ext cx="3590804" cy="1721854"/>
            <a:chOff x="366851" y="1689708"/>
            <a:chExt cx="3879850" cy="1930400"/>
          </a:xfrm>
        </p:grpSpPr>
        <p:sp>
          <p:nvSpPr>
            <p:cNvPr id="387" name="Line 10"/>
            <p:cNvSpPr>
              <a:spLocks noChangeShapeType="true"/>
            </p:cNvSpPr>
            <p:nvPr/>
          </p:nvSpPr>
          <p:spPr bwMode="auto">
            <a:xfrm>
              <a:off x="1763851" y="1802421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88" name="Line 11"/>
            <p:cNvSpPr>
              <a:spLocks noChangeShapeType="true"/>
            </p:cNvSpPr>
            <p:nvPr/>
          </p:nvSpPr>
          <p:spPr bwMode="auto">
            <a:xfrm>
              <a:off x="2532201" y="1802421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89" name="Line 12"/>
            <p:cNvSpPr>
              <a:spLocks noChangeShapeType="true"/>
            </p:cNvSpPr>
            <p:nvPr/>
          </p:nvSpPr>
          <p:spPr bwMode="auto">
            <a:xfrm>
              <a:off x="1763851" y="1957996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0" name="Line 13"/>
            <p:cNvSpPr>
              <a:spLocks noChangeShapeType="true"/>
            </p:cNvSpPr>
            <p:nvPr/>
          </p:nvSpPr>
          <p:spPr bwMode="auto">
            <a:xfrm flipH="true">
              <a:off x="1763851" y="1957996"/>
              <a:ext cx="344488" cy="3794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1" name="Line 14"/>
            <p:cNvSpPr>
              <a:spLocks noChangeShapeType="true"/>
            </p:cNvSpPr>
            <p:nvPr/>
          </p:nvSpPr>
          <p:spPr bwMode="auto">
            <a:xfrm>
              <a:off x="1763851" y="2470758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2" name="Line 15"/>
            <p:cNvSpPr>
              <a:spLocks noChangeShapeType="true"/>
            </p:cNvSpPr>
            <p:nvPr/>
          </p:nvSpPr>
          <p:spPr bwMode="auto">
            <a:xfrm>
              <a:off x="2532201" y="1969108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3" name="Line 16"/>
            <p:cNvSpPr>
              <a:spLocks noChangeShapeType="true"/>
            </p:cNvSpPr>
            <p:nvPr/>
          </p:nvSpPr>
          <p:spPr bwMode="auto">
            <a:xfrm flipH="true">
              <a:off x="2532201" y="1969108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4" name="Line 17"/>
            <p:cNvSpPr>
              <a:spLocks noChangeShapeType="true"/>
            </p:cNvSpPr>
            <p:nvPr/>
          </p:nvSpPr>
          <p:spPr bwMode="auto">
            <a:xfrm>
              <a:off x="2532201" y="2470758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5" name="Line 18"/>
            <p:cNvSpPr>
              <a:spLocks noChangeShapeType="true"/>
            </p:cNvSpPr>
            <p:nvPr/>
          </p:nvSpPr>
          <p:spPr bwMode="auto">
            <a:xfrm>
              <a:off x="1763851" y="2850171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6" name="Line 19"/>
            <p:cNvSpPr>
              <a:spLocks noChangeShapeType="true"/>
            </p:cNvSpPr>
            <p:nvPr/>
          </p:nvSpPr>
          <p:spPr bwMode="auto">
            <a:xfrm>
              <a:off x="2532201" y="2850171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7" name="Line 20"/>
            <p:cNvSpPr>
              <a:spLocks noChangeShapeType="true"/>
            </p:cNvSpPr>
            <p:nvPr/>
          </p:nvSpPr>
          <p:spPr bwMode="auto">
            <a:xfrm>
              <a:off x="1763851" y="2983521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8" name="Line 21"/>
            <p:cNvSpPr>
              <a:spLocks noChangeShapeType="true"/>
            </p:cNvSpPr>
            <p:nvPr/>
          </p:nvSpPr>
          <p:spPr bwMode="auto">
            <a:xfrm flipH="true">
              <a:off x="1763851" y="2983521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9" name="Line 22"/>
            <p:cNvSpPr>
              <a:spLocks noChangeShapeType="true"/>
            </p:cNvSpPr>
            <p:nvPr/>
          </p:nvSpPr>
          <p:spPr bwMode="auto">
            <a:xfrm>
              <a:off x="1763851" y="3518508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0" name="Line 23"/>
            <p:cNvSpPr>
              <a:spLocks noChangeShapeType="true"/>
            </p:cNvSpPr>
            <p:nvPr/>
          </p:nvSpPr>
          <p:spPr bwMode="auto">
            <a:xfrm>
              <a:off x="2532201" y="2983521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1" name="Line 24"/>
            <p:cNvSpPr>
              <a:spLocks noChangeShapeType="true"/>
            </p:cNvSpPr>
            <p:nvPr/>
          </p:nvSpPr>
          <p:spPr bwMode="auto">
            <a:xfrm flipH="true">
              <a:off x="2532201" y="2983521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2" name="Line 25"/>
            <p:cNvSpPr>
              <a:spLocks noChangeShapeType="true"/>
            </p:cNvSpPr>
            <p:nvPr/>
          </p:nvSpPr>
          <p:spPr bwMode="auto">
            <a:xfrm>
              <a:off x="2532201" y="3518508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3" name="Line 26"/>
            <p:cNvSpPr>
              <a:spLocks noChangeShapeType="true"/>
            </p:cNvSpPr>
            <p:nvPr/>
          </p:nvSpPr>
          <p:spPr bwMode="auto">
            <a:xfrm>
              <a:off x="3298964" y="1788133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4" name="Line 27"/>
            <p:cNvSpPr>
              <a:spLocks noChangeShapeType="true"/>
            </p:cNvSpPr>
            <p:nvPr/>
          </p:nvSpPr>
          <p:spPr bwMode="auto">
            <a:xfrm flipH="true">
              <a:off x="3298964" y="1945296"/>
              <a:ext cx="344488" cy="8810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5" name="Line 28"/>
            <p:cNvSpPr>
              <a:spLocks noChangeShapeType="true"/>
            </p:cNvSpPr>
            <p:nvPr/>
          </p:nvSpPr>
          <p:spPr bwMode="auto">
            <a:xfrm flipH="true" flipV="true">
              <a:off x="3298964" y="1945296"/>
              <a:ext cx="344488" cy="3794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6" name="Line 29"/>
            <p:cNvSpPr>
              <a:spLocks noChangeShapeType="true"/>
            </p:cNvSpPr>
            <p:nvPr/>
          </p:nvSpPr>
          <p:spPr bwMode="auto">
            <a:xfrm flipH="true">
              <a:off x="3298964" y="2458058"/>
              <a:ext cx="344488" cy="5254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7" name="Line 30"/>
            <p:cNvSpPr>
              <a:spLocks noChangeShapeType="true"/>
            </p:cNvSpPr>
            <p:nvPr/>
          </p:nvSpPr>
          <p:spPr bwMode="auto">
            <a:xfrm flipH="true" flipV="true">
              <a:off x="3298964" y="2291371"/>
              <a:ext cx="344488" cy="52387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8" name="Line 31"/>
            <p:cNvSpPr>
              <a:spLocks noChangeShapeType="true"/>
            </p:cNvSpPr>
            <p:nvPr/>
          </p:nvSpPr>
          <p:spPr bwMode="auto">
            <a:xfrm flipH="true">
              <a:off x="3298964" y="2959708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9" name="Line 32"/>
            <p:cNvSpPr>
              <a:spLocks noChangeShapeType="true"/>
            </p:cNvSpPr>
            <p:nvPr/>
          </p:nvSpPr>
          <p:spPr bwMode="auto">
            <a:xfrm flipH="true" flipV="true">
              <a:off x="3298964" y="2480283"/>
              <a:ext cx="344488" cy="86995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10" name="Line 33"/>
            <p:cNvSpPr>
              <a:spLocks noChangeShapeType="true"/>
            </p:cNvSpPr>
            <p:nvPr/>
          </p:nvSpPr>
          <p:spPr bwMode="auto">
            <a:xfrm flipH="true">
              <a:off x="3298964" y="3507396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11" name="Line 34"/>
            <p:cNvSpPr>
              <a:spLocks noChangeShapeType="true"/>
            </p:cNvSpPr>
            <p:nvPr/>
          </p:nvSpPr>
          <p:spPr bwMode="auto">
            <a:xfrm>
              <a:off x="970101" y="1802421"/>
              <a:ext cx="3698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12" name="Line 35"/>
            <p:cNvSpPr>
              <a:spLocks noChangeShapeType="true"/>
            </p:cNvSpPr>
            <p:nvPr/>
          </p:nvSpPr>
          <p:spPr bwMode="auto">
            <a:xfrm>
              <a:off x="970101" y="1961171"/>
              <a:ext cx="369888" cy="8985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13" name="Line 36"/>
            <p:cNvSpPr>
              <a:spLocks noChangeShapeType="true"/>
            </p:cNvSpPr>
            <p:nvPr/>
          </p:nvSpPr>
          <p:spPr bwMode="auto">
            <a:xfrm flipH="true">
              <a:off x="970101" y="1961171"/>
              <a:ext cx="3698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14" name="Line 37"/>
            <p:cNvSpPr>
              <a:spLocks noChangeShapeType="true"/>
            </p:cNvSpPr>
            <p:nvPr/>
          </p:nvSpPr>
          <p:spPr bwMode="auto">
            <a:xfrm>
              <a:off x="970101" y="2469171"/>
              <a:ext cx="369888" cy="5302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15" name="Line 38"/>
            <p:cNvSpPr>
              <a:spLocks noChangeShapeType="true"/>
            </p:cNvSpPr>
            <p:nvPr/>
          </p:nvSpPr>
          <p:spPr bwMode="auto">
            <a:xfrm flipV="true">
              <a:off x="970101" y="2302483"/>
              <a:ext cx="369888" cy="5318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16" name="Line 39"/>
            <p:cNvSpPr>
              <a:spLocks noChangeShapeType="true"/>
            </p:cNvSpPr>
            <p:nvPr/>
          </p:nvSpPr>
          <p:spPr bwMode="auto">
            <a:xfrm>
              <a:off x="970101" y="3002571"/>
              <a:ext cx="369888" cy="35718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17" name="Line 40"/>
            <p:cNvSpPr>
              <a:spLocks noChangeShapeType="true"/>
            </p:cNvSpPr>
            <p:nvPr/>
          </p:nvSpPr>
          <p:spPr bwMode="auto">
            <a:xfrm flipV="true">
              <a:off x="970101" y="2469171"/>
              <a:ext cx="369888" cy="89058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18" name="Line 41"/>
            <p:cNvSpPr>
              <a:spLocks noChangeShapeType="true"/>
            </p:cNvSpPr>
            <p:nvPr/>
          </p:nvSpPr>
          <p:spPr bwMode="auto">
            <a:xfrm>
              <a:off x="970101" y="3504221"/>
              <a:ext cx="3698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19" name="Rectangle 42"/>
            <p:cNvSpPr>
              <a:spLocks noChangeArrowheads="true"/>
            </p:cNvSpPr>
            <p:nvPr/>
          </p:nvSpPr>
          <p:spPr bwMode="auto">
            <a:xfrm>
              <a:off x="2108339" y="1689708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20" name="Rectangle 43"/>
            <p:cNvSpPr>
              <a:spLocks noChangeArrowheads="true"/>
            </p:cNvSpPr>
            <p:nvPr/>
          </p:nvSpPr>
          <p:spPr bwMode="auto">
            <a:xfrm>
              <a:off x="2108339" y="168970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21" name="Rectangle 44"/>
            <p:cNvSpPr>
              <a:spLocks noChangeArrowheads="true"/>
            </p:cNvSpPr>
            <p:nvPr/>
          </p:nvSpPr>
          <p:spPr bwMode="auto">
            <a:xfrm>
              <a:off x="2108339" y="2199296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22" name="Rectangle 45"/>
            <p:cNvSpPr>
              <a:spLocks noChangeArrowheads="true"/>
            </p:cNvSpPr>
            <p:nvPr/>
          </p:nvSpPr>
          <p:spPr bwMode="auto">
            <a:xfrm>
              <a:off x="2108339" y="2199296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23" name="Rectangle 46"/>
            <p:cNvSpPr>
              <a:spLocks noChangeArrowheads="true"/>
            </p:cNvSpPr>
            <p:nvPr/>
          </p:nvSpPr>
          <p:spPr bwMode="auto">
            <a:xfrm>
              <a:off x="2108339" y="2710471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24" name="Rectangle 47"/>
            <p:cNvSpPr>
              <a:spLocks noChangeArrowheads="true"/>
            </p:cNvSpPr>
            <p:nvPr/>
          </p:nvSpPr>
          <p:spPr bwMode="auto">
            <a:xfrm>
              <a:off x="2108339" y="27104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25" name="Rectangle 48"/>
            <p:cNvSpPr>
              <a:spLocks noChangeArrowheads="true"/>
            </p:cNvSpPr>
            <p:nvPr/>
          </p:nvSpPr>
          <p:spPr bwMode="auto">
            <a:xfrm>
              <a:off x="2108339" y="3216883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26" name="Rectangle 49"/>
            <p:cNvSpPr>
              <a:spLocks noChangeArrowheads="true"/>
            </p:cNvSpPr>
            <p:nvPr/>
          </p:nvSpPr>
          <p:spPr bwMode="auto">
            <a:xfrm>
              <a:off x="2108339" y="3216883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27" name="Rectangle 50"/>
            <p:cNvSpPr>
              <a:spLocks noChangeArrowheads="true"/>
            </p:cNvSpPr>
            <p:nvPr/>
          </p:nvSpPr>
          <p:spPr bwMode="auto">
            <a:xfrm>
              <a:off x="1339989" y="1689708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28" name="Rectangle 51"/>
            <p:cNvSpPr>
              <a:spLocks noChangeArrowheads="true"/>
            </p:cNvSpPr>
            <p:nvPr/>
          </p:nvSpPr>
          <p:spPr bwMode="auto">
            <a:xfrm>
              <a:off x="1339989" y="168970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29" name="Rectangle 52"/>
            <p:cNvSpPr>
              <a:spLocks noChangeArrowheads="true"/>
            </p:cNvSpPr>
            <p:nvPr/>
          </p:nvSpPr>
          <p:spPr bwMode="auto">
            <a:xfrm>
              <a:off x="1339989" y="2199296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30" name="Rectangle 53"/>
            <p:cNvSpPr>
              <a:spLocks noChangeArrowheads="true"/>
            </p:cNvSpPr>
            <p:nvPr/>
          </p:nvSpPr>
          <p:spPr bwMode="auto">
            <a:xfrm>
              <a:off x="1339989" y="2199296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31" name="Rectangle 54"/>
            <p:cNvSpPr>
              <a:spLocks noChangeArrowheads="true"/>
            </p:cNvSpPr>
            <p:nvPr/>
          </p:nvSpPr>
          <p:spPr bwMode="auto">
            <a:xfrm>
              <a:off x="1339989" y="2710471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32" name="Rectangle 55"/>
            <p:cNvSpPr>
              <a:spLocks noChangeArrowheads="true"/>
            </p:cNvSpPr>
            <p:nvPr/>
          </p:nvSpPr>
          <p:spPr bwMode="auto">
            <a:xfrm>
              <a:off x="1339989" y="27104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33" name="Rectangle 56"/>
            <p:cNvSpPr>
              <a:spLocks noChangeArrowheads="true"/>
            </p:cNvSpPr>
            <p:nvPr/>
          </p:nvSpPr>
          <p:spPr bwMode="auto">
            <a:xfrm>
              <a:off x="1339989" y="3216883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34" name="Rectangle 57"/>
            <p:cNvSpPr>
              <a:spLocks noChangeArrowheads="true"/>
            </p:cNvSpPr>
            <p:nvPr/>
          </p:nvSpPr>
          <p:spPr bwMode="auto">
            <a:xfrm>
              <a:off x="1339989" y="3216883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35" name="Rectangle 58"/>
            <p:cNvSpPr>
              <a:spLocks noChangeArrowheads="true"/>
            </p:cNvSpPr>
            <p:nvPr/>
          </p:nvSpPr>
          <p:spPr bwMode="auto">
            <a:xfrm>
              <a:off x="2875101" y="1689708"/>
              <a:ext cx="422275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36" name="Rectangle 59"/>
            <p:cNvSpPr>
              <a:spLocks noChangeArrowheads="true"/>
            </p:cNvSpPr>
            <p:nvPr/>
          </p:nvSpPr>
          <p:spPr bwMode="auto">
            <a:xfrm>
              <a:off x="2875101" y="1689708"/>
              <a:ext cx="422275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37" name="Rectangle 60"/>
            <p:cNvSpPr>
              <a:spLocks noChangeArrowheads="true"/>
            </p:cNvSpPr>
            <p:nvPr/>
          </p:nvSpPr>
          <p:spPr bwMode="auto">
            <a:xfrm>
              <a:off x="2875101" y="2199296"/>
              <a:ext cx="422275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38" name="Rectangle 61"/>
            <p:cNvSpPr>
              <a:spLocks noChangeArrowheads="true"/>
            </p:cNvSpPr>
            <p:nvPr/>
          </p:nvSpPr>
          <p:spPr bwMode="auto">
            <a:xfrm>
              <a:off x="2875101" y="2199296"/>
              <a:ext cx="422275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39" name="Rectangle 62"/>
            <p:cNvSpPr>
              <a:spLocks noChangeArrowheads="true"/>
            </p:cNvSpPr>
            <p:nvPr/>
          </p:nvSpPr>
          <p:spPr bwMode="auto">
            <a:xfrm>
              <a:off x="2875101" y="2710471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40" name="Rectangle 63"/>
            <p:cNvSpPr>
              <a:spLocks noChangeArrowheads="true"/>
            </p:cNvSpPr>
            <p:nvPr/>
          </p:nvSpPr>
          <p:spPr bwMode="auto">
            <a:xfrm>
              <a:off x="2875101" y="2710471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41" name="Rectangle 64"/>
            <p:cNvSpPr>
              <a:spLocks noChangeArrowheads="true"/>
            </p:cNvSpPr>
            <p:nvPr/>
          </p:nvSpPr>
          <p:spPr bwMode="auto">
            <a:xfrm>
              <a:off x="2875101" y="3220058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42" name="Rectangle 65"/>
            <p:cNvSpPr>
              <a:spLocks noChangeArrowheads="true"/>
            </p:cNvSpPr>
            <p:nvPr/>
          </p:nvSpPr>
          <p:spPr bwMode="auto">
            <a:xfrm>
              <a:off x="2875101" y="3220058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43" name="Rectangle 66"/>
            <p:cNvSpPr>
              <a:spLocks noChangeArrowheads="true"/>
            </p:cNvSpPr>
            <p:nvPr/>
          </p:nvSpPr>
          <p:spPr bwMode="auto">
            <a:xfrm>
              <a:off x="3643451" y="1689708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44" name="Rectangle 67"/>
            <p:cNvSpPr>
              <a:spLocks noChangeArrowheads="true"/>
            </p:cNvSpPr>
            <p:nvPr/>
          </p:nvSpPr>
          <p:spPr bwMode="auto">
            <a:xfrm>
              <a:off x="3643451" y="1689708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45" name="Rectangle 68"/>
            <p:cNvSpPr>
              <a:spLocks noChangeArrowheads="true"/>
            </p:cNvSpPr>
            <p:nvPr/>
          </p:nvSpPr>
          <p:spPr bwMode="auto">
            <a:xfrm>
              <a:off x="3643451" y="2188183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46" name="Rectangle 69"/>
            <p:cNvSpPr>
              <a:spLocks noChangeArrowheads="true"/>
            </p:cNvSpPr>
            <p:nvPr/>
          </p:nvSpPr>
          <p:spPr bwMode="auto">
            <a:xfrm>
              <a:off x="3643451" y="2188183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47" name="Rectangle 70"/>
            <p:cNvSpPr>
              <a:spLocks noChangeArrowheads="true"/>
            </p:cNvSpPr>
            <p:nvPr/>
          </p:nvSpPr>
          <p:spPr bwMode="auto">
            <a:xfrm>
              <a:off x="3643451" y="2697771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48" name="Rectangle 71"/>
            <p:cNvSpPr>
              <a:spLocks noChangeArrowheads="true"/>
            </p:cNvSpPr>
            <p:nvPr/>
          </p:nvSpPr>
          <p:spPr bwMode="auto">
            <a:xfrm>
              <a:off x="3643451" y="26977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49" name="Rectangle 72"/>
            <p:cNvSpPr>
              <a:spLocks noChangeArrowheads="true"/>
            </p:cNvSpPr>
            <p:nvPr/>
          </p:nvSpPr>
          <p:spPr bwMode="auto">
            <a:xfrm>
              <a:off x="3643451" y="3220058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50" name="Rectangle 73"/>
            <p:cNvSpPr>
              <a:spLocks noChangeArrowheads="true"/>
            </p:cNvSpPr>
            <p:nvPr/>
          </p:nvSpPr>
          <p:spPr bwMode="auto">
            <a:xfrm>
              <a:off x="3643451" y="322005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51" name="Rectangle 74"/>
            <p:cNvSpPr>
              <a:spLocks noChangeArrowheads="true"/>
            </p:cNvSpPr>
            <p:nvPr/>
          </p:nvSpPr>
          <p:spPr bwMode="auto">
            <a:xfrm>
              <a:off x="547826" y="1689708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52" name="Rectangle 75"/>
            <p:cNvSpPr>
              <a:spLocks noChangeArrowheads="true"/>
            </p:cNvSpPr>
            <p:nvPr/>
          </p:nvSpPr>
          <p:spPr bwMode="auto">
            <a:xfrm>
              <a:off x="547826" y="1689708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53" name="Rectangle 76"/>
            <p:cNvSpPr>
              <a:spLocks noChangeArrowheads="true"/>
            </p:cNvSpPr>
            <p:nvPr/>
          </p:nvSpPr>
          <p:spPr bwMode="auto">
            <a:xfrm>
              <a:off x="547826" y="2199296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54" name="Rectangle 77"/>
            <p:cNvSpPr>
              <a:spLocks noChangeArrowheads="true"/>
            </p:cNvSpPr>
            <p:nvPr/>
          </p:nvSpPr>
          <p:spPr bwMode="auto">
            <a:xfrm>
              <a:off x="547826" y="2199296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55" name="Rectangle 78"/>
            <p:cNvSpPr>
              <a:spLocks noChangeArrowheads="true"/>
            </p:cNvSpPr>
            <p:nvPr/>
          </p:nvSpPr>
          <p:spPr bwMode="auto">
            <a:xfrm>
              <a:off x="547826" y="2708883"/>
              <a:ext cx="422275" cy="396875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56" name="Rectangle 79"/>
            <p:cNvSpPr>
              <a:spLocks noChangeArrowheads="true"/>
            </p:cNvSpPr>
            <p:nvPr/>
          </p:nvSpPr>
          <p:spPr bwMode="auto">
            <a:xfrm>
              <a:off x="547826" y="2708883"/>
              <a:ext cx="422275" cy="396875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57" name="Rectangle 80"/>
            <p:cNvSpPr>
              <a:spLocks noChangeArrowheads="true"/>
            </p:cNvSpPr>
            <p:nvPr/>
          </p:nvSpPr>
          <p:spPr bwMode="auto">
            <a:xfrm>
              <a:off x="552589" y="3220058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58" name="Rectangle 81"/>
            <p:cNvSpPr>
              <a:spLocks noChangeArrowheads="true"/>
            </p:cNvSpPr>
            <p:nvPr/>
          </p:nvSpPr>
          <p:spPr bwMode="auto">
            <a:xfrm>
              <a:off x="552589" y="3220058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59" name="Line 82"/>
            <p:cNvSpPr>
              <a:spLocks noChangeShapeType="true"/>
            </p:cNvSpPr>
            <p:nvPr/>
          </p:nvSpPr>
          <p:spPr bwMode="auto">
            <a:xfrm flipH="true">
              <a:off x="371614" y="180242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60" name="Line 83"/>
            <p:cNvSpPr>
              <a:spLocks noChangeShapeType="true"/>
            </p:cNvSpPr>
            <p:nvPr/>
          </p:nvSpPr>
          <p:spPr bwMode="auto">
            <a:xfrm flipH="true">
              <a:off x="371614" y="195958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61" name="Line 84"/>
            <p:cNvSpPr>
              <a:spLocks noChangeShapeType="true"/>
            </p:cNvSpPr>
            <p:nvPr/>
          </p:nvSpPr>
          <p:spPr bwMode="auto">
            <a:xfrm flipH="true">
              <a:off x="370026" y="231042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62" name="Line 85"/>
            <p:cNvSpPr>
              <a:spLocks noChangeShapeType="true"/>
            </p:cNvSpPr>
            <p:nvPr/>
          </p:nvSpPr>
          <p:spPr bwMode="auto">
            <a:xfrm flipH="true">
              <a:off x="370026" y="246758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63" name="Line 86"/>
            <p:cNvSpPr>
              <a:spLocks noChangeShapeType="true"/>
            </p:cNvSpPr>
            <p:nvPr/>
          </p:nvSpPr>
          <p:spPr bwMode="auto">
            <a:xfrm flipH="true">
              <a:off x="366851" y="282953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64" name="Line 87"/>
            <p:cNvSpPr>
              <a:spLocks noChangeShapeType="true"/>
            </p:cNvSpPr>
            <p:nvPr/>
          </p:nvSpPr>
          <p:spPr bwMode="auto">
            <a:xfrm flipH="true">
              <a:off x="366851" y="2986696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65" name="Line 88"/>
            <p:cNvSpPr>
              <a:spLocks noChangeShapeType="true"/>
            </p:cNvSpPr>
            <p:nvPr/>
          </p:nvSpPr>
          <p:spPr bwMode="auto">
            <a:xfrm flipH="true">
              <a:off x="370026" y="333277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66" name="Line 89"/>
            <p:cNvSpPr>
              <a:spLocks noChangeShapeType="true"/>
            </p:cNvSpPr>
            <p:nvPr/>
          </p:nvSpPr>
          <p:spPr bwMode="auto">
            <a:xfrm flipH="true">
              <a:off x="370026" y="348993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67" name="Line 90"/>
            <p:cNvSpPr>
              <a:spLocks noChangeShapeType="true"/>
            </p:cNvSpPr>
            <p:nvPr/>
          </p:nvSpPr>
          <p:spPr bwMode="auto">
            <a:xfrm flipH="true">
              <a:off x="4072076" y="178654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68" name="Line 91"/>
            <p:cNvSpPr>
              <a:spLocks noChangeShapeType="true"/>
            </p:cNvSpPr>
            <p:nvPr/>
          </p:nvSpPr>
          <p:spPr bwMode="auto">
            <a:xfrm flipH="true">
              <a:off x="4072076" y="1943708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69" name="Line 92"/>
            <p:cNvSpPr>
              <a:spLocks noChangeShapeType="true"/>
            </p:cNvSpPr>
            <p:nvPr/>
          </p:nvSpPr>
          <p:spPr bwMode="auto">
            <a:xfrm flipH="true">
              <a:off x="4070489" y="2296133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70" name="Line 93"/>
            <p:cNvSpPr>
              <a:spLocks noChangeShapeType="true"/>
            </p:cNvSpPr>
            <p:nvPr/>
          </p:nvSpPr>
          <p:spPr bwMode="auto">
            <a:xfrm flipH="true">
              <a:off x="4070489" y="245329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71" name="Line 94"/>
            <p:cNvSpPr>
              <a:spLocks noChangeShapeType="true"/>
            </p:cNvSpPr>
            <p:nvPr/>
          </p:nvSpPr>
          <p:spPr bwMode="auto">
            <a:xfrm flipH="true">
              <a:off x="4067314" y="2815246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72" name="Line 95"/>
            <p:cNvSpPr>
              <a:spLocks noChangeShapeType="true"/>
            </p:cNvSpPr>
            <p:nvPr/>
          </p:nvSpPr>
          <p:spPr bwMode="auto">
            <a:xfrm flipH="true">
              <a:off x="4067314" y="2972408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73" name="Line 96"/>
            <p:cNvSpPr>
              <a:spLocks noChangeShapeType="true"/>
            </p:cNvSpPr>
            <p:nvPr/>
          </p:nvSpPr>
          <p:spPr bwMode="auto">
            <a:xfrm flipH="true">
              <a:off x="4070489" y="3318483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74" name="Line 97"/>
            <p:cNvSpPr>
              <a:spLocks noChangeShapeType="true"/>
            </p:cNvSpPr>
            <p:nvPr/>
          </p:nvSpPr>
          <p:spPr bwMode="auto">
            <a:xfrm flipH="true">
              <a:off x="4070489" y="347564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</p:grpSp>
      <p:sp>
        <p:nvSpPr>
          <p:cNvPr id="475" name="Text Box 474"/>
          <p:cNvSpPr txBox="true"/>
          <p:nvPr/>
        </p:nvSpPr>
        <p:spPr>
          <a:xfrm>
            <a:off x="6245860" y="2017396"/>
            <a:ext cx="242570" cy="170815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2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4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5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6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476" name="Text Box 475"/>
          <p:cNvSpPr txBox="true"/>
          <p:nvPr/>
        </p:nvSpPr>
        <p:spPr>
          <a:xfrm>
            <a:off x="7141845" y="2018666"/>
            <a:ext cx="242570" cy="170815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5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2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4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6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477" name="Text Box 476"/>
          <p:cNvSpPr txBox="true"/>
          <p:nvPr/>
        </p:nvSpPr>
        <p:spPr>
          <a:xfrm>
            <a:off x="7862570" y="2040891"/>
            <a:ext cx="242570" cy="170815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5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2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6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4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478" name="Text Box 477"/>
          <p:cNvSpPr txBox="true"/>
          <p:nvPr/>
        </p:nvSpPr>
        <p:spPr>
          <a:xfrm>
            <a:off x="8582660" y="1998346"/>
            <a:ext cx="242570" cy="170815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5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6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4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2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479" name="Text Box 478"/>
          <p:cNvSpPr txBox="true"/>
          <p:nvPr/>
        </p:nvSpPr>
        <p:spPr>
          <a:xfrm>
            <a:off x="9308465" y="2027556"/>
            <a:ext cx="242570" cy="170815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5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4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6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2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480" name="Text Box 479"/>
          <p:cNvSpPr txBox="true"/>
          <p:nvPr/>
        </p:nvSpPr>
        <p:spPr>
          <a:xfrm>
            <a:off x="10074910" y="2080896"/>
            <a:ext cx="242570" cy="170815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4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5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6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2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671" name="Text Box 670"/>
          <p:cNvSpPr txBox="true"/>
          <p:nvPr/>
        </p:nvSpPr>
        <p:spPr>
          <a:xfrm>
            <a:off x="4671695" y="1914526"/>
            <a:ext cx="242570" cy="18326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672" name="Text Box 671"/>
          <p:cNvSpPr txBox="true"/>
          <p:nvPr/>
        </p:nvSpPr>
        <p:spPr>
          <a:xfrm>
            <a:off x="5419090" y="1927861"/>
            <a:ext cx="242570" cy="18326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BENES Unicast Routing</a:t>
            </a:r>
            <a:endParaRPr lang="en-US" altLang="en-US"/>
          </a:p>
        </p:txBody>
      </p:sp>
      <p:sp>
        <p:nvSpPr>
          <p:cNvPr id="4" name="Text Placeholder 3"/>
          <p:cNvSpPr>
            <a:spLocks noGrp="true"/>
          </p:cNvSpPr>
          <p:nvPr>
            <p:ph type="body" sz="quarter" idx="10"/>
          </p:nvPr>
        </p:nvSpPr>
        <p:spPr/>
        <p:txBody>
          <a:bodyPr/>
          <a:p>
            <a:r>
              <a:rPr lang="en-US" altLang="en-US"/>
              <a:t>From outside to inside recursively</a:t>
            </a:r>
            <a:endParaRPr lang="en-US" altLang="en-US"/>
          </a:p>
        </p:txBody>
      </p:sp>
      <p:grpSp>
        <p:nvGrpSpPr>
          <p:cNvPr id="15" name="Group 14"/>
          <p:cNvGrpSpPr/>
          <p:nvPr/>
        </p:nvGrpSpPr>
        <p:grpSpPr>
          <a:xfrm>
            <a:off x="3454534" y="4119213"/>
            <a:ext cx="4800600" cy="2451100"/>
            <a:chOff x="927100" y="914400"/>
            <a:chExt cx="4800600" cy="2451100"/>
          </a:xfrm>
        </p:grpSpPr>
        <p:pic>
          <p:nvPicPr>
            <p:cNvPr id="16" name="Picture 12"/>
            <p:cNvPicPr>
              <a:picLocks noChangeAspect="true" noChangeArrowheads="true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false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7100" y="914400"/>
              <a:ext cx="3886200" cy="24511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11"/>
            <p:cNvPicPr>
              <a:picLocks noChangeAspect="true" noChangeArrowheads="true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false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13300" y="914400"/>
              <a:ext cx="914400" cy="24511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p14="http://schemas.microsoft.com/office/powerpoint/2010/main">
          <mc:Choice Requires="p14">
            <p:contentPart r:id="rId3" p14:bwMode="auto">
              <p14:nvContentPartPr>
                <p14:cNvPr id="18" name="Ink 17"/>
                <p14:cNvContentPartPr/>
                <p14:nvPr/>
              </p14:nvContentPartPr>
              <p14:xfrm>
                <a:off x="4813300" y="1164590"/>
                <a:ext cx="6350" cy="3810"/>
              </p14:xfrm>
            </p:contentPart>
          </mc:Choice>
          <mc:Fallback xmlns="">
            <p:pic>
              <p:nvPicPr>
                <p:cNvPr id="18" name="Ink 17"/>
              </p:nvPicPr>
              <p:blipFill>
                <a:blip r:embed="rId4"/>
              </p:blipFill>
              <p:spPr>
                <a:xfrm>
                  <a:off x="4813300" y="1164590"/>
                  <a:ext cx="6350" cy="381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5" p14:bwMode="auto">
              <p14:nvContentPartPr>
                <p14:cNvPr id="19" name="Ink 18"/>
                <p14:cNvContentPartPr/>
                <p14:nvPr/>
              </p14:nvContentPartPr>
              <p14:xfrm>
                <a:off x="4808855" y="1148080"/>
                <a:ext cx="19050" cy="25400"/>
              </p14:xfrm>
            </p:contentPart>
          </mc:Choice>
          <mc:Fallback xmlns="">
            <p:pic>
              <p:nvPicPr>
                <p:cNvPr id="19" name="Ink 18"/>
              </p:nvPicPr>
              <p:blipFill>
                <a:blip r:embed="rId6"/>
              </p:blipFill>
              <p:spPr>
                <a:xfrm>
                  <a:off x="4808855" y="1148080"/>
                  <a:ext cx="19050" cy="2540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7" p14:bwMode="auto">
              <p14:nvContentPartPr>
                <p14:cNvPr id="20" name="Ink 19"/>
                <p14:cNvContentPartPr/>
                <p14:nvPr/>
              </p14:nvContentPartPr>
              <p14:xfrm>
                <a:off x="4796790" y="1333500"/>
                <a:ext cx="51435" cy="33020"/>
              </p14:xfrm>
            </p:contentPart>
          </mc:Choice>
          <mc:Fallback xmlns="">
            <p:pic>
              <p:nvPicPr>
                <p:cNvPr id="20" name="Ink 19"/>
              </p:nvPicPr>
              <p:blipFill>
                <a:blip r:embed="rId8"/>
              </p:blipFill>
              <p:spPr>
                <a:xfrm>
                  <a:off x="4796790" y="1333500"/>
                  <a:ext cx="51435" cy="3302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9" p14:bwMode="auto">
              <p14:nvContentPartPr>
                <p14:cNvPr id="21" name="Ink 20"/>
                <p14:cNvContentPartPr/>
                <p14:nvPr/>
              </p14:nvContentPartPr>
              <p14:xfrm>
                <a:off x="4803775" y="1734820"/>
                <a:ext cx="38100" cy="33020"/>
              </p14:xfrm>
            </p:contentPart>
          </mc:Choice>
          <mc:Fallback xmlns="">
            <p:pic>
              <p:nvPicPr>
                <p:cNvPr id="21" name="Ink 20"/>
              </p:nvPicPr>
              <p:blipFill>
                <a:blip r:embed="rId10"/>
              </p:blipFill>
              <p:spPr>
                <a:xfrm>
                  <a:off x="4803775" y="1734820"/>
                  <a:ext cx="38100" cy="3302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11" p14:bwMode="auto">
              <p14:nvContentPartPr>
                <p14:cNvPr id="22" name="Ink 21"/>
                <p14:cNvContentPartPr/>
                <p14:nvPr/>
              </p14:nvContentPartPr>
              <p14:xfrm>
                <a:off x="4805045" y="1912620"/>
                <a:ext cx="21590" cy="38100"/>
              </p14:xfrm>
            </p:contentPart>
          </mc:Choice>
          <mc:Fallback xmlns="">
            <p:pic>
              <p:nvPicPr>
                <p:cNvPr id="22" name="Ink 21"/>
              </p:nvPicPr>
              <p:blipFill>
                <a:blip r:embed="rId12"/>
              </p:blipFill>
              <p:spPr>
                <a:xfrm>
                  <a:off x="4805045" y="1912620"/>
                  <a:ext cx="21590" cy="3810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13" p14:bwMode="auto">
              <p14:nvContentPartPr>
                <p14:cNvPr id="23" name="Ink 22"/>
                <p14:cNvContentPartPr/>
                <p14:nvPr/>
              </p14:nvContentPartPr>
              <p14:xfrm>
                <a:off x="4796155" y="2303780"/>
                <a:ext cx="34290" cy="31750"/>
              </p14:xfrm>
            </p:contentPart>
          </mc:Choice>
          <mc:Fallback xmlns="">
            <p:pic>
              <p:nvPicPr>
                <p:cNvPr id="23" name="Ink 22"/>
              </p:nvPicPr>
              <p:blipFill>
                <a:blip r:embed="rId14"/>
              </p:blipFill>
              <p:spPr>
                <a:xfrm>
                  <a:off x="4796155" y="2303780"/>
                  <a:ext cx="34290" cy="3175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15" p14:bwMode="auto">
              <p14:nvContentPartPr>
                <p14:cNvPr id="24" name="Ink 23"/>
                <p14:cNvContentPartPr/>
                <p14:nvPr/>
              </p14:nvContentPartPr>
              <p14:xfrm>
                <a:off x="4805045" y="2482850"/>
                <a:ext cx="19050" cy="26670"/>
              </p14:xfrm>
            </p:contentPart>
          </mc:Choice>
          <mc:Fallback xmlns="">
            <p:pic>
              <p:nvPicPr>
                <p:cNvPr id="24" name="Ink 23"/>
              </p:nvPicPr>
              <p:blipFill>
                <a:blip r:embed="rId16"/>
              </p:blipFill>
              <p:spPr>
                <a:xfrm>
                  <a:off x="4805045" y="2482850"/>
                  <a:ext cx="19050" cy="2667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17" p14:bwMode="auto">
              <p14:nvContentPartPr>
                <p14:cNvPr id="25" name="Ink 24"/>
                <p14:cNvContentPartPr/>
                <p14:nvPr/>
              </p14:nvContentPartPr>
              <p14:xfrm>
                <a:off x="4807585" y="2886710"/>
                <a:ext cx="16510" cy="33020"/>
              </p14:xfrm>
            </p:contentPart>
          </mc:Choice>
          <mc:Fallback xmlns="">
            <p:pic>
              <p:nvPicPr>
                <p:cNvPr id="25" name="Ink 24"/>
              </p:nvPicPr>
              <p:blipFill>
                <a:blip r:embed="rId18"/>
              </p:blipFill>
              <p:spPr>
                <a:xfrm>
                  <a:off x="4807585" y="2886710"/>
                  <a:ext cx="16510" cy="3302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19" p14:bwMode="auto">
              <p14:nvContentPartPr>
                <p14:cNvPr id="26" name="Ink 25"/>
                <p14:cNvContentPartPr/>
                <p14:nvPr/>
              </p14:nvContentPartPr>
              <p14:xfrm>
                <a:off x="4806315" y="3115310"/>
                <a:ext cx="16510" cy="29210"/>
              </p14:xfrm>
            </p:contentPart>
          </mc:Choice>
          <mc:Fallback xmlns="">
            <p:pic>
              <p:nvPicPr>
                <p:cNvPr id="26" name="Ink 25"/>
              </p:nvPicPr>
              <p:blipFill>
                <a:blip r:embed="rId20"/>
              </p:blipFill>
              <p:spPr>
                <a:xfrm>
                  <a:off x="4806315" y="3115310"/>
                  <a:ext cx="16510" cy="29210"/>
                </a:xfrm>
                <a:prstGeom prst="rect"/>
              </p:spPr>
            </p:pic>
          </mc:Fallback>
        </mc:AlternateContent>
      </p:grpSp>
      <p:sp>
        <p:nvSpPr>
          <p:cNvPr id="5" name="Text Box 4"/>
          <p:cNvSpPr txBox="true"/>
          <p:nvPr/>
        </p:nvSpPr>
        <p:spPr>
          <a:xfrm>
            <a:off x="4451033" y="2037398"/>
            <a:ext cx="302895" cy="208153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1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3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6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8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2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4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5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7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30" name="Text Box 29"/>
          <p:cNvSpPr txBox="true"/>
          <p:nvPr/>
        </p:nvSpPr>
        <p:spPr>
          <a:xfrm>
            <a:off x="6895148" y="2037398"/>
            <a:ext cx="302895" cy="208153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1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6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3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8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5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2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7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4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31" name="Text Box 30"/>
          <p:cNvSpPr txBox="true"/>
          <p:nvPr/>
        </p:nvSpPr>
        <p:spPr>
          <a:xfrm>
            <a:off x="6121718" y="2037398"/>
            <a:ext cx="302895" cy="208153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1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8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6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3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2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7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5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4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32" name="Text Box 31"/>
          <p:cNvSpPr txBox="true"/>
          <p:nvPr/>
        </p:nvSpPr>
        <p:spPr>
          <a:xfrm>
            <a:off x="5309553" y="2037398"/>
            <a:ext cx="302895" cy="208153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1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8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3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6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2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7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4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5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88" name="Group 87"/>
          <p:cNvGrpSpPr/>
          <p:nvPr/>
        </p:nvGrpSpPr>
        <p:grpSpPr>
          <a:xfrm>
            <a:off x="6412865" y="3179445"/>
            <a:ext cx="2552700" cy="1999615"/>
            <a:chOff x="6235" y="3468"/>
            <a:chExt cx="4020" cy="3149"/>
          </a:xfrm>
        </p:grpSpPr>
        <p:sp>
          <p:nvSpPr>
            <p:cNvPr id="22" name="Line 34"/>
            <p:cNvSpPr>
              <a:spLocks noChangeShapeType="true"/>
            </p:cNvSpPr>
            <p:nvPr/>
          </p:nvSpPr>
          <p:spPr bwMode="auto">
            <a:xfrm>
              <a:off x="7270" y="3653"/>
              <a:ext cx="635" cy="171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" name="Line 35"/>
            <p:cNvSpPr>
              <a:spLocks noChangeShapeType="true"/>
            </p:cNvSpPr>
            <p:nvPr/>
          </p:nvSpPr>
          <p:spPr bwMode="auto">
            <a:xfrm>
              <a:off x="7270" y="3912"/>
              <a:ext cx="635" cy="170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" name="Line 36"/>
            <p:cNvSpPr>
              <a:spLocks noChangeShapeType="true"/>
            </p:cNvSpPr>
            <p:nvPr/>
          </p:nvSpPr>
          <p:spPr bwMode="auto">
            <a:xfrm flipH="true" flipV="true">
              <a:off x="7270" y="4529"/>
              <a:ext cx="635" cy="165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" name="Line 37"/>
            <p:cNvSpPr>
              <a:spLocks noChangeShapeType="true"/>
            </p:cNvSpPr>
            <p:nvPr/>
          </p:nvSpPr>
          <p:spPr bwMode="auto">
            <a:xfrm>
              <a:off x="7270" y="4741"/>
              <a:ext cx="635" cy="169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6" name="Line 38"/>
            <p:cNvSpPr>
              <a:spLocks noChangeShapeType="true"/>
            </p:cNvSpPr>
            <p:nvPr/>
          </p:nvSpPr>
          <p:spPr bwMode="auto">
            <a:xfrm flipV="true">
              <a:off x="7270" y="3626"/>
              <a:ext cx="636" cy="171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" name="Line 39"/>
            <p:cNvSpPr>
              <a:spLocks noChangeShapeType="true"/>
            </p:cNvSpPr>
            <p:nvPr/>
          </p:nvSpPr>
          <p:spPr bwMode="auto">
            <a:xfrm flipV="true">
              <a:off x="7270" y="3912"/>
              <a:ext cx="634" cy="170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" name="Line 40"/>
            <p:cNvSpPr>
              <a:spLocks noChangeShapeType="true"/>
            </p:cNvSpPr>
            <p:nvPr/>
          </p:nvSpPr>
          <p:spPr bwMode="auto">
            <a:xfrm flipV="true">
              <a:off x="7270" y="4523"/>
              <a:ext cx="637" cy="167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" name="Line 41"/>
            <p:cNvSpPr>
              <a:spLocks noChangeShapeType="true"/>
            </p:cNvSpPr>
            <p:nvPr/>
          </p:nvSpPr>
          <p:spPr bwMode="auto">
            <a:xfrm flipV="true">
              <a:off x="7281" y="4759"/>
              <a:ext cx="624" cy="169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" name="Rectangle 42"/>
            <p:cNvSpPr>
              <a:spLocks noChangeArrowheads="true"/>
            </p:cNvSpPr>
            <p:nvPr/>
          </p:nvSpPr>
          <p:spPr bwMode="auto">
            <a:xfrm>
              <a:off x="9225" y="3468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" name="Rectangle 43"/>
            <p:cNvSpPr>
              <a:spLocks noChangeArrowheads="true"/>
            </p:cNvSpPr>
            <p:nvPr/>
          </p:nvSpPr>
          <p:spPr bwMode="auto">
            <a:xfrm>
              <a:off x="9225" y="3468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" name="Rectangle 44"/>
            <p:cNvSpPr>
              <a:spLocks noChangeArrowheads="true"/>
            </p:cNvSpPr>
            <p:nvPr/>
          </p:nvSpPr>
          <p:spPr bwMode="auto">
            <a:xfrm>
              <a:off x="9225" y="4300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" name="Rectangle 45"/>
            <p:cNvSpPr>
              <a:spLocks noChangeArrowheads="true"/>
            </p:cNvSpPr>
            <p:nvPr/>
          </p:nvSpPr>
          <p:spPr bwMode="auto">
            <a:xfrm>
              <a:off x="9225" y="4300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" name="Rectangle 46"/>
            <p:cNvSpPr>
              <a:spLocks noChangeArrowheads="true"/>
            </p:cNvSpPr>
            <p:nvPr/>
          </p:nvSpPr>
          <p:spPr bwMode="auto">
            <a:xfrm>
              <a:off x="9225" y="5135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" name="Rectangle 47"/>
            <p:cNvSpPr>
              <a:spLocks noChangeArrowheads="true"/>
            </p:cNvSpPr>
            <p:nvPr/>
          </p:nvSpPr>
          <p:spPr bwMode="auto">
            <a:xfrm>
              <a:off x="9225" y="5135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" name="Rectangle 48"/>
            <p:cNvSpPr>
              <a:spLocks noChangeArrowheads="true"/>
            </p:cNvSpPr>
            <p:nvPr/>
          </p:nvSpPr>
          <p:spPr bwMode="auto">
            <a:xfrm>
              <a:off x="9225" y="5962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" name="Rectangle 49"/>
            <p:cNvSpPr>
              <a:spLocks noChangeArrowheads="true"/>
            </p:cNvSpPr>
            <p:nvPr/>
          </p:nvSpPr>
          <p:spPr bwMode="auto">
            <a:xfrm>
              <a:off x="9225" y="5962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8" name="Rectangle 50"/>
            <p:cNvSpPr>
              <a:spLocks noChangeArrowheads="true"/>
            </p:cNvSpPr>
            <p:nvPr/>
          </p:nvSpPr>
          <p:spPr bwMode="auto">
            <a:xfrm>
              <a:off x="7905" y="3468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" name="Rectangle 51"/>
            <p:cNvSpPr>
              <a:spLocks noChangeArrowheads="true"/>
            </p:cNvSpPr>
            <p:nvPr/>
          </p:nvSpPr>
          <p:spPr bwMode="auto">
            <a:xfrm>
              <a:off x="7905" y="3468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" name="Rectangle 52"/>
            <p:cNvSpPr>
              <a:spLocks noChangeArrowheads="true"/>
            </p:cNvSpPr>
            <p:nvPr/>
          </p:nvSpPr>
          <p:spPr bwMode="auto">
            <a:xfrm>
              <a:off x="7905" y="4300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1" name="Rectangle 53"/>
            <p:cNvSpPr>
              <a:spLocks noChangeArrowheads="true"/>
            </p:cNvSpPr>
            <p:nvPr/>
          </p:nvSpPr>
          <p:spPr bwMode="auto">
            <a:xfrm>
              <a:off x="7905" y="4300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2" name="Rectangle 54"/>
            <p:cNvSpPr>
              <a:spLocks noChangeArrowheads="true"/>
            </p:cNvSpPr>
            <p:nvPr/>
          </p:nvSpPr>
          <p:spPr bwMode="auto">
            <a:xfrm>
              <a:off x="7905" y="5135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3" name="Rectangle 55"/>
            <p:cNvSpPr>
              <a:spLocks noChangeArrowheads="true"/>
            </p:cNvSpPr>
            <p:nvPr/>
          </p:nvSpPr>
          <p:spPr bwMode="auto">
            <a:xfrm>
              <a:off x="7905" y="5135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4" name="Rectangle 56"/>
            <p:cNvSpPr>
              <a:spLocks noChangeArrowheads="true"/>
            </p:cNvSpPr>
            <p:nvPr/>
          </p:nvSpPr>
          <p:spPr bwMode="auto">
            <a:xfrm>
              <a:off x="7905" y="5962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5" name="Rectangle 57"/>
            <p:cNvSpPr>
              <a:spLocks noChangeArrowheads="true"/>
            </p:cNvSpPr>
            <p:nvPr/>
          </p:nvSpPr>
          <p:spPr bwMode="auto">
            <a:xfrm>
              <a:off x="7905" y="5962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6" name="Rectangle 74"/>
            <p:cNvSpPr>
              <a:spLocks noChangeArrowheads="true"/>
            </p:cNvSpPr>
            <p:nvPr/>
          </p:nvSpPr>
          <p:spPr bwMode="auto">
            <a:xfrm>
              <a:off x="6545" y="3468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7" name="Rectangle 75"/>
            <p:cNvSpPr>
              <a:spLocks noChangeArrowheads="true"/>
            </p:cNvSpPr>
            <p:nvPr/>
          </p:nvSpPr>
          <p:spPr bwMode="auto">
            <a:xfrm>
              <a:off x="6545" y="3468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8" name="Rectangle 76"/>
            <p:cNvSpPr>
              <a:spLocks noChangeArrowheads="true"/>
            </p:cNvSpPr>
            <p:nvPr/>
          </p:nvSpPr>
          <p:spPr bwMode="auto">
            <a:xfrm>
              <a:off x="6545" y="4300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9" name="Rectangle 77"/>
            <p:cNvSpPr>
              <a:spLocks noChangeArrowheads="true"/>
            </p:cNvSpPr>
            <p:nvPr/>
          </p:nvSpPr>
          <p:spPr bwMode="auto">
            <a:xfrm>
              <a:off x="6545" y="4300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0" name="Rectangle 78"/>
            <p:cNvSpPr>
              <a:spLocks noChangeArrowheads="true"/>
            </p:cNvSpPr>
            <p:nvPr/>
          </p:nvSpPr>
          <p:spPr bwMode="auto">
            <a:xfrm>
              <a:off x="6545" y="5133"/>
              <a:ext cx="724" cy="647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1" name="Rectangle 79"/>
            <p:cNvSpPr>
              <a:spLocks noChangeArrowheads="true"/>
            </p:cNvSpPr>
            <p:nvPr/>
          </p:nvSpPr>
          <p:spPr bwMode="auto">
            <a:xfrm>
              <a:off x="6545" y="5133"/>
              <a:ext cx="724" cy="647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2" name="Rectangle 80"/>
            <p:cNvSpPr>
              <a:spLocks noChangeArrowheads="true"/>
            </p:cNvSpPr>
            <p:nvPr/>
          </p:nvSpPr>
          <p:spPr bwMode="auto">
            <a:xfrm>
              <a:off x="6553" y="5967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3" name="Rectangle 81"/>
            <p:cNvSpPr>
              <a:spLocks noChangeArrowheads="true"/>
            </p:cNvSpPr>
            <p:nvPr/>
          </p:nvSpPr>
          <p:spPr bwMode="auto">
            <a:xfrm>
              <a:off x="6553" y="5967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4" name="Line 82"/>
            <p:cNvSpPr>
              <a:spLocks noChangeShapeType="true"/>
            </p:cNvSpPr>
            <p:nvPr/>
          </p:nvSpPr>
          <p:spPr bwMode="auto">
            <a:xfrm flipH="true">
              <a:off x="6243" y="3653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5" name="Line 83"/>
            <p:cNvSpPr>
              <a:spLocks noChangeShapeType="true"/>
            </p:cNvSpPr>
            <p:nvPr/>
          </p:nvSpPr>
          <p:spPr bwMode="auto">
            <a:xfrm flipH="true">
              <a:off x="6243" y="3909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6" name="Line 84"/>
            <p:cNvSpPr>
              <a:spLocks noChangeShapeType="true"/>
            </p:cNvSpPr>
            <p:nvPr/>
          </p:nvSpPr>
          <p:spPr bwMode="auto">
            <a:xfrm flipH="true">
              <a:off x="6240" y="4482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7" name="Line 85"/>
            <p:cNvSpPr>
              <a:spLocks noChangeShapeType="true"/>
            </p:cNvSpPr>
            <p:nvPr/>
          </p:nvSpPr>
          <p:spPr bwMode="auto">
            <a:xfrm flipH="true">
              <a:off x="6240" y="4738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8" name="Line 86"/>
            <p:cNvSpPr>
              <a:spLocks noChangeShapeType="true"/>
            </p:cNvSpPr>
            <p:nvPr/>
          </p:nvSpPr>
          <p:spPr bwMode="auto">
            <a:xfrm flipH="true">
              <a:off x="6235" y="5329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9" name="Line 87"/>
            <p:cNvSpPr>
              <a:spLocks noChangeShapeType="true"/>
            </p:cNvSpPr>
            <p:nvPr/>
          </p:nvSpPr>
          <p:spPr bwMode="auto">
            <a:xfrm flipH="true">
              <a:off x="6235" y="5586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0" name="Line 88"/>
            <p:cNvSpPr>
              <a:spLocks noChangeShapeType="true"/>
            </p:cNvSpPr>
            <p:nvPr/>
          </p:nvSpPr>
          <p:spPr bwMode="auto">
            <a:xfrm flipH="true">
              <a:off x="6240" y="6151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1" name="Line 89"/>
            <p:cNvSpPr>
              <a:spLocks noChangeShapeType="true"/>
            </p:cNvSpPr>
            <p:nvPr/>
          </p:nvSpPr>
          <p:spPr bwMode="auto">
            <a:xfrm flipH="true">
              <a:off x="6240" y="6408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2" name="Line 90"/>
            <p:cNvSpPr>
              <a:spLocks noChangeShapeType="true"/>
            </p:cNvSpPr>
            <p:nvPr/>
          </p:nvSpPr>
          <p:spPr bwMode="auto">
            <a:xfrm flipH="true">
              <a:off x="9955" y="3677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3" name="Line 91"/>
            <p:cNvSpPr>
              <a:spLocks noChangeShapeType="true"/>
            </p:cNvSpPr>
            <p:nvPr/>
          </p:nvSpPr>
          <p:spPr bwMode="auto">
            <a:xfrm flipH="true">
              <a:off x="9955" y="3934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4" name="Line 92"/>
            <p:cNvSpPr>
              <a:spLocks noChangeShapeType="true"/>
            </p:cNvSpPr>
            <p:nvPr/>
          </p:nvSpPr>
          <p:spPr bwMode="auto">
            <a:xfrm flipH="true">
              <a:off x="9952" y="4509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5" name="Line 93"/>
            <p:cNvSpPr>
              <a:spLocks noChangeShapeType="true"/>
            </p:cNvSpPr>
            <p:nvPr/>
          </p:nvSpPr>
          <p:spPr bwMode="auto">
            <a:xfrm flipH="true">
              <a:off x="9952" y="4766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6" name="Line 94"/>
            <p:cNvSpPr>
              <a:spLocks noChangeShapeType="true"/>
            </p:cNvSpPr>
            <p:nvPr/>
          </p:nvSpPr>
          <p:spPr bwMode="auto">
            <a:xfrm flipH="true">
              <a:off x="9947" y="5357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7" name="Line 95"/>
            <p:cNvSpPr>
              <a:spLocks noChangeShapeType="true"/>
            </p:cNvSpPr>
            <p:nvPr/>
          </p:nvSpPr>
          <p:spPr bwMode="auto">
            <a:xfrm flipH="true">
              <a:off x="9947" y="5614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8" name="Line 96"/>
            <p:cNvSpPr>
              <a:spLocks noChangeShapeType="true"/>
            </p:cNvSpPr>
            <p:nvPr/>
          </p:nvSpPr>
          <p:spPr bwMode="auto">
            <a:xfrm flipH="true">
              <a:off x="9952" y="6179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9" name="Line 97"/>
            <p:cNvSpPr>
              <a:spLocks noChangeShapeType="true"/>
            </p:cNvSpPr>
            <p:nvPr/>
          </p:nvSpPr>
          <p:spPr bwMode="auto">
            <a:xfrm flipH="true">
              <a:off x="9952" y="6436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9" name="Line 18"/>
            <p:cNvSpPr>
              <a:spLocks noChangeShapeType="true"/>
            </p:cNvSpPr>
            <p:nvPr/>
          </p:nvSpPr>
          <p:spPr bwMode="auto">
            <a:xfrm>
              <a:off x="8633" y="5363"/>
              <a:ext cx="592" cy="83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80" name="Line 20"/>
            <p:cNvSpPr>
              <a:spLocks noChangeShapeType="true"/>
            </p:cNvSpPr>
            <p:nvPr/>
          </p:nvSpPr>
          <p:spPr bwMode="auto">
            <a:xfrm>
              <a:off x="8633" y="5581"/>
              <a:ext cx="592" cy="87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81" name="Line 21"/>
            <p:cNvSpPr>
              <a:spLocks noChangeShapeType="true"/>
            </p:cNvSpPr>
            <p:nvPr/>
          </p:nvSpPr>
          <p:spPr bwMode="auto">
            <a:xfrm flipH="true">
              <a:off x="8633" y="5330"/>
              <a:ext cx="591" cy="86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82" name="Line 22"/>
            <p:cNvSpPr>
              <a:spLocks noChangeShapeType="true"/>
            </p:cNvSpPr>
            <p:nvPr/>
          </p:nvSpPr>
          <p:spPr bwMode="auto">
            <a:xfrm flipV="true">
              <a:off x="8633" y="5614"/>
              <a:ext cx="592" cy="84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83" name="Line 18"/>
            <p:cNvSpPr>
              <a:spLocks noChangeShapeType="true"/>
            </p:cNvSpPr>
            <p:nvPr/>
          </p:nvSpPr>
          <p:spPr bwMode="auto">
            <a:xfrm>
              <a:off x="8633" y="3692"/>
              <a:ext cx="592" cy="83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84" name="Line 20"/>
            <p:cNvSpPr>
              <a:spLocks noChangeShapeType="true"/>
            </p:cNvSpPr>
            <p:nvPr/>
          </p:nvSpPr>
          <p:spPr bwMode="auto">
            <a:xfrm>
              <a:off x="8633" y="3910"/>
              <a:ext cx="592" cy="87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85" name="Line 21"/>
            <p:cNvSpPr>
              <a:spLocks noChangeShapeType="true"/>
            </p:cNvSpPr>
            <p:nvPr/>
          </p:nvSpPr>
          <p:spPr bwMode="auto">
            <a:xfrm flipH="true">
              <a:off x="8633" y="3659"/>
              <a:ext cx="591" cy="86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86" name="Line 22"/>
            <p:cNvSpPr>
              <a:spLocks noChangeShapeType="true"/>
            </p:cNvSpPr>
            <p:nvPr/>
          </p:nvSpPr>
          <p:spPr bwMode="auto">
            <a:xfrm flipV="true">
              <a:off x="8633" y="3943"/>
              <a:ext cx="592" cy="84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</p:grpSp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553720" y="444501"/>
            <a:ext cx="11084560" cy="656590"/>
          </a:xfrm>
        </p:spPr>
        <p:txBody>
          <a:bodyPr/>
          <a:p>
            <a:r>
              <a:rPr lang="en-US" altLang="en-US"/>
              <a:t>cuBE</a:t>
            </a:r>
            <a:endParaRPr lang="en-US" altLang="en-US"/>
          </a:p>
        </p:txBody>
      </p:sp>
      <p:sp>
        <p:nvSpPr>
          <p:cNvPr id="4" name="Text Placeholder 3"/>
          <p:cNvSpPr>
            <a:spLocks noGrp="true"/>
          </p:cNvSpPr>
          <p:nvPr>
            <p:ph type="body" sz="quarter" idx="10"/>
          </p:nvPr>
        </p:nvSpPr>
        <p:spPr>
          <a:xfrm>
            <a:off x="553720" y="1100820"/>
            <a:ext cx="11084560" cy="583848"/>
          </a:xfrm>
        </p:spPr>
        <p:txBody>
          <a:bodyPr/>
          <a:p>
            <a:r>
              <a:rPr lang="en-US" altLang="en-US"/>
              <a:t>Test Case</a:t>
            </a:r>
            <a:endParaRPr lang="en-US" altLang="en-US"/>
          </a:p>
        </p:txBody>
      </p:sp>
      <p:sp>
        <p:nvSpPr>
          <p:cNvPr id="7" name="Text Box 6"/>
          <p:cNvSpPr txBox="true"/>
          <p:nvPr/>
        </p:nvSpPr>
        <p:spPr>
          <a:xfrm>
            <a:off x="2707323" y="3191193"/>
            <a:ext cx="302895" cy="208153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0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1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2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3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4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5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6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7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12" name="Text Box 11"/>
          <p:cNvSpPr txBox="true"/>
          <p:nvPr/>
        </p:nvSpPr>
        <p:spPr>
          <a:xfrm>
            <a:off x="3545205" y="5671503"/>
            <a:ext cx="150368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Pass Through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70" name="Text Box 69"/>
          <p:cNvSpPr txBox="true"/>
          <p:nvPr/>
        </p:nvSpPr>
        <p:spPr>
          <a:xfrm>
            <a:off x="6114733" y="3179128"/>
            <a:ext cx="302895" cy="208153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0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1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2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3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4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5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6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7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71" name="Text Box 70"/>
          <p:cNvSpPr txBox="true"/>
          <p:nvPr/>
        </p:nvSpPr>
        <p:spPr>
          <a:xfrm>
            <a:off x="7472363" y="3179128"/>
            <a:ext cx="302895" cy="208153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5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4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7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6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1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0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3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2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72" name="Text Box 71"/>
          <p:cNvSpPr txBox="true"/>
          <p:nvPr/>
        </p:nvSpPr>
        <p:spPr>
          <a:xfrm>
            <a:off x="8311198" y="3179128"/>
            <a:ext cx="302895" cy="208153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7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6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5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4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3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2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1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0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74" name="Text Box 73"/>
          <p:cNvSpPr txBox="true"/>
          <p:nvPr/>
        </p:nvSpPr>
        <p:spPr>
          <a:xfrm>
            <a:off x="6999923" y="5562283"/>
            <a:ext cx="134810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Pass Switch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grpSp>
        <p:nvGrpSpPr>
          <p:cNvPr id="87" name="Group 86"/>
          <p:cNvGrpSpPr/>
          <p:nvPr/>
        </p:nvGrpSpPr>
        <p:grpSpPr>
          <a:xfrm>
            <a:off x="3005455" y="3191510"/>
            <a:ext cx="2552700" cy="1999615"/>
            <a:chOff x="1060" y="3468"/>
            <a:chExt cx="4020" cy="3149"/>
          </a:xfrm>
        </p:grpSpPr>
        <p:sp>
          <p:nvSpPr>
            <p:cNvPr id="300" name="Line 18"/>
            <p:cNvSpPr>
              <a:spLocks noChangeShapeType="true"/>
            </p:cNvSpPr>
            <p:nvPr/>
          </p:nvSpPr>
          <p:spPr bwMode="auto">
            <a:xfrm>
              <a:off x="3458" y="5363"/>
              <a:ext cx="592" cy="83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2" name="Line 20"/>
            <p:cNvSpPr>
              <a:spLocks noChangeShapeType="true"/>
            </p:cNvSpPr>
            <p:nvPr/>
          </p:nvSpPr>
          <p:spPr bwMode="auto">
            <a:xfrm>
              <a:off x="3458" y="5581"/>
              <a:ext cx="592" cy="87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3" name="Line 21"/>
            <p:cNvSpPr>
              <a:spLocks noChangeShapeType="true"/>
            </p:cNvSpPr>
            <p:nvPr/>
          </p:nvSpPr>
          <p:spPr bwMode="auto">
            <a:xfrm flipH="true">
              <a:off x="3458" y="5330"/>
              <a:ext cx="591" cy="86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4" name="Line 22"/>
            <p:cNvSpPr>
              <a:spLocks noChangeShapeType="true"/>
            </p:cNvSpPr>
            <p:nvPr/>
          </p:nvSpPr>
          <p:spPr bwMode="auto">
            <a:xfrm flipV="true">
              <a:off x="3458" y="5614"/>
              <a:ext cx="592" cy="84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6" name="Line 34"/>
            <p:cNvSpPr>
              <a:spLocks noChangeShapeType="true"/>
            </p:cNvSpPr>
            <p:nvPr/>
          </p:nvSpPr>
          <p:spPr bwMode="auto">
            <a:xfrm>
              <a:off x="2095" y="3653"/>
              <a:ext cx="635" cy="171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7" name="Line 35"/>
            <p:cNvSpPr>
              <a:spLocks noChangeShapeType="true"/>
            </p:cNvSpPr>
            <p:nvPr/>
          </p:nvSpPr>
          <p:spPr bwMode="auto">
            <a:xfrm>
              <a:off x="2095" y="3912"/>
              <a:ext cx="635" cy="170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8" name="Line 36"/>
            <p:cNvSpPr>
              <a:spLocks noChangeShapeType="true"/>
            </p:cNvSpPr>
            <p:nvPr/>
          </p:nvSpPr>
          <p:spPr bwMode="auto">
            <a:xfrm flipH="true" flipV="true">
              <a:off x="2095" y="4529"/>
              <a:ext cx="635" cy="165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9" name="Line 37"/>
            <p:cNvSpPr>
              <a:spLocks noChangeShapeType="true"/>
            </p:cNvSpPr>
            <p:nvPr/>
          </p:nvSpPr>
          <p:spPr bwMode="auto">
            <a:xfrm>
              <a:off x="2095" y="4741"/>
              <a:ext cx="635" cy="169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0" name="Line 38"/>
            <p:cNvSpPr>
              <a:spLocks noChangeShapeType="true"/>
            </p:cNvSpPr>
            <p:nvPr/>
          </p:nvSpPr>
          <p:spPr bwMode="auto">
            <a:xfrm flipV="true">
              <a:off x="2095" y="3626"/>
              <a:ext cx="636" cy="171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1" name="Line 39"/>
            <p:cNvSpPr>
              <a:spLocks noChangeShapeType="true"/>
            </p:cNvSpPr>
            <p:nvPr/>
          </p:nvSpPr>
          <p:spPr bwMode="auto">
            <a:xfrm flipV="true">
              <a:off x="2095" y="3912"/>
              <a:ext cx="634" cy="170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2" name="Line 40"/>
            <p:cNvSpPr>
              <a:spLocks noChangeShapeType="true"/>
            </p:cNvSpPr>
            <p:nvPr/>
          </p:nvSpPr>
          <p:spPr bwMode="auto">
            <a:xfrm flipV="true">
              <a:off x="2095" y="4523"/>
              <a:ext cx="637" cy="167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3" name="Line 41"/>
            <p:cNvSpPr>
              <a:spLocks noChangeShapeType="true"/>
            </p:cNvSpPr>
            <p:nvPr/>
          </p:nvSpPr>
          <p:spPr bwMode="auto">
            <a:xfrm flipV="true">
              <a:off x="2106" y="4759"/>
              <a:ext cx="624" cy="169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4" name="Rectangle 42"/>
            <p:cNvSpPr>
              <a:spLocks noChangeArrowheads="true"/>
            </p:cNvSpPr>
            <p:nvPr/>
          </p:nvSpPr>
          <p:spPr bwMode="auto">
            <a:xfrm>
              <a:off x="4050" y="3468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5" name="Rectangle 43"/>
            <p:cNvSpPr>
              <a:spLocks noChangeArrowheads="true"/>
            </p:cNvSpPr>
            <p:nvPr/>
          </p:nvSpPr>
          <p:spPr bwMode="auto">
            <a:xfrm>
              <a:off x="4050" y="3468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6" name="Rectangle 44"/>
            <p:cNvSpPr>
              <a:spLocks noChangeArrowheads="true"/>
            </p:cNvSpPr>
            <p:nvPr/>
          </p:nvSpPr>
          <p:spPr bwMode="auto">
            <a:xfrm>
              <a:off x="4050" y="4300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7" name="Rectangle 45"/>
            <p:cNvSpPr>
              <a:spLocks noChangeArrowheads="true"/>
            </p:cNvSpPr>
            <p:nvPr/>
          </p:nvSpPr>
          <p:spPr bwMode="auto">
            <a:xfrm>
              <a:off x="4050" y="4300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8" name="Rectangle 46"/>
            <p:cNvSpPr>
              <a:spLocks noChangeArrowheads="true"/>
            </p:cNvSpPr>
            <p:nvPr/>
          </p:nvSpPr>
          <p:spPr bwMode="auto">
            <a:xfrm>
              <a:off x="4050" y="5135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9" name="Rectangle 47"/>
            <p:cNvSpPr>
              <a:spLocks noChangeArrowheads="true"/>
            </p:cNvSpPr>
            <p:nvPr/>
          </p:nvSpPr>
          <p:spPr bwMode="auto">
            <a:xfrm>
              <a:off x="4050" y="5135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0" name="Rectangle 48"/>
            <p:cNvSpPr>
              <a:spLocks noChangeArrowheads="true"/>
            </p:cNvSpPr>
            <p:nvPr/>
          </p:nvSpPr>
          <p:spPr bwMode="auto">
            <a:xfrm>
              <a:off x="4050" y="5962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1" name="Rectangle 49"/>
            <p:cNvSpPr>
              <a:spLocks noChangeArrowheads="true"/>
            </p:cNvSpPr>
            <p:nvPr/>
          </p:nvSpPr>
          <p:spPr bwMode="auto">
            <a:xfrm>
              <a:off x="4050" y="5962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2" name="Rectangle 50"/>
            <p:cNvSpPr>
              <a:spLocks noChangeArrowheads="true"/>
            </p:cNvSpPr>
            <p:nvPr/>
          </p:nvSpPr>
          <p:spPr bwMode="auto">
            <a:xfrm>
              <a:off x="2730" y="3468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3" name="Rectangle 51"/>
            <p:cNvSpPr>
              <a:spLocks noChangeArrowheads="true"/>
            </p:cNvSpPr>
            <p:nvPr/>
          </p:nvSpPr>
          <p:spPr bwMode="auto">
            <a:xfrm>
              <a:off x="2730" y="3468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4" name="Rectangle 52"/>
            <p:cNvSpPr>
              <a:spLocks noChangeArrowheads="true"/>
            </p:cNvSpPr>
            <p:nvPr/>
          </p:nvSpPr>
          <p:spPr bwMode="auto">
            <a:xfrm>
              <a:off x="2730" y="4300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5" name="Rectangle 53"/>
            <p:cNvSpPr>
              <a:spLocks noChangeArrowheads="true"/>
            </p:cNvSpPr>
            <p:nvPr/>
          </p:nvSpPr>
          <p:spPr bwMode="auto">
            <a:xfrm>
              <a:off x="2730" y="4300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6" name="Rectangle 54"/>
            <p:cNvSpPr>
              <a:spLocks noChangeArrowheads="true"/>
            </p:cNvSpPr>
            <p:nvPr/>
          </p:nvSpPr>
          <p:spPr bwMode="auto">
            <a:xfrm>
              <a:off x="2730" y="5135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7" name="Rectangle 55"/>
            <p:cNvSpPr>
              <a:spLocks noChangeArrowheads="true"/>
            </p:cNvSpPr>
            <p:nvPr/>
          </p:nvSpPr>
          <p:spPr bwMode="auto">
            <a:xfrm>
              <a:off x="2730" y="5135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8" name="Rectangle 56"/>
            <p:cNvSpPr>
              <a:spLocks noChangeArrowheads="true"/>
            </p:cNvSpPr>
            <p:nvPr/>
          </p:nvSpPr>
          <p:spPr bwMode="auto">
            <a:xfrm>
              <a:off x="2730" y="5962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9" name="Rectangle 57"/>
            <p:cNvSpPr>
              <a:spLocks noChangeArrowheads="true"/>
            </p:cNvSpPr>
            <p:nvPr/>
          </p:nvSpPr>
          <p:spPr bwMode="auto">
            <a:xfrm>
              <a:off x="2730" y="5962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6" name="Rectangle 74"/>
            <p:cNvSpPr>
              <a:spLocks noChangeArrowheads="true"/>
            </p:cNvSpPr>
            <p:nvPr/>
          </p:nvSpPr>
          <p:spPr bwMode="auto">
            <a:xfrm>
              <a:off x="1370" y="3468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7" name="Rectangle 75"/>
            <p:cNvSpPr>
              <a:spLocks noChangeArrowheads="true"/>
            </p:cNvSpPr>
            <p:nvPr/>
          </p:nvSpPr>
          <p:spPr bwMode="auto">
            <a:xfrm>
              <a:off x="1370" y="3468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8" name="Rectangle 76"/>
            <p:cNvSpPr>
              <a:spLocks noChangeArrowheads="true"/>
            </p:cNvSpPr>
            <p:nvPr/>
          </p:nvSpPr>
          <p:spPr bwMode="auto">
            <a:xfrm>
              <a:off x="1370" y="4300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9" name="Rectangle 77"/>
            <p:cNvSpPr>
              <a:spLocks noChangeArrowheads="true"/>
            </p:cNvSpPr>
            <p:nvPr/>
          </p:nvSpPr>
          <p:spPr bwMode="auto">
            <a:xfrm>
              <a:off x="1370" y="4300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0" name="Rectangle 78"/>
            <p:cNvSpPr>
              <a:spLocks noChangeArrowheads="true"/>
            </p:cNvSpPr>
            <p:nvPr/>
          </p:nvSpPr>
          <p:spPr bwMode="auto">
            <a:xfrm>
              <a:off x="1370" y="5133"/>
              <a:ext cx="724" cy="647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1" name="Rectangle 79"/>
            <p:cNvSpPr>
              <a:spLocks noChangeArrowheads="true"/>
            </p:cNvSpPr>
            <p:nvPr/>
          </p:nvSpPr>
          <p:spPr bwMode="auto">
            <a:xfrm>
              <a:off x="1370" y="5133"/>
              <a:ext cx="724" cy="647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2" name="Rectangle 80"/>
            <p:cNvSpPr>
              <a:spLocks noChangeArrowheads="true"/>
            </p:cNvSpPr>
            <p:nvPr/>
          </p:nvSpPr>
          <p:spPr bwMode="auto">
            <a:xfrm>
              <a:off x="1378" y="5967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3" name="Rectangle 81"/>
            <p:cNvSpPr>
              <a:spLocks noChangeArrowheads="true"/>
            </p:cNvSpPr>
            <p:nvPr/>
          </p:nvSpPr>
          <p:spPr bwMode="auto">
            <a:xfrm>
              <a:off x="1378" y="5967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4" name="Line 82"/>
            <p:cNvSpPr>
              <a:spLocks noChangeShapeType="true"/>
            </p:cNvSpPr>
            <p:nvPr/>
          </p:nvSpPr>
          <p:spPr bwMode="auto">
            <a:xfrm flipH="true">
              <a:off x="1068" y="3653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5" name="Line 83"/>
            <p:cNvSpPr>
              <a:spLocks noChangeShapeType="true"/>
            </p:cNvSpPr>
            <p:nvPr/>
          </p:nvSpPr>
          <p:spPr bwMode="auto">
            <a:xfrm flipH="true">
              <a:off x="1068" y="3909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6" name="Line 84"/>
            <p:cNvSpPr>
              <a:spLocks noChangeShapeType="true"/>
            </p:cNvSpPr>
            <p:nvPr/>
          </p:nvSpPr>
          <p:spPr bwMode="auto">
            <a:xfrm flipH="true">
              <a:off x="1065" y="4482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7" name="Line 85"/>
            <p:cNvSpPr>
              <a:spLocks noChangeShapeType="true"/>
            </p:cNvSpPr>
            <p:nvPr/>
          </p:nvSpPr>
          <p:spPr bwMode="auto">
            <a:xfrm flipH="true">
              <a:off x="1065" y="4738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8" name="Line 86"/>
            <p:cNvSpPr>
              <a:spLocks noChangeShapeType="true"/>
            </p:cNvSpPr>
            <p:nvPr/>
          </p:nvSpPr>
          <p:spPr bwMode="auto">
            <a:xfrm flipH="true">
              <a:off x="1060" y="5329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9" name="Line 87"/>
            <p:cNvSpPr>
              <a:spLocks noChangeShapeType="true"/>
            </p:cNvSpPr>
            <p:nvPr/>
          </p:nvSpPr>
          <p:spPr bwMode="auto">
            <a:xfrm flipH="true">
              <a:off x="1060" y="5586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0" name="Line 88"/>
            <p:cNvSpPr>
              <a:spLocks noChangeShapeType="true"/>
            </p:cNvSpPr>
            <p:nvPr/>
          </p:nvSpPr>
          <p:spPr bwMode="auto">
            <a:xfrm flipH="true">
              <a:off x="1065" y="6151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1" name="Line 89"/>
            <p:cNvSpPr>
              <a:spLocks noChangeShapeType="true"/>
            </p:cNvSpPr>
            <p:nvPr/>
          </p:nvSpPr>
          <p:spPr bwMode="auto">
            <a:xfrm flipH="true">
              <a:off x="1065" y="6408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2" name="Line 90"/>
            <p:cNvSpPr>
              <a:spLocks noChangeShapeType="true"/>
            </p:cNvSpPr>
            <p:nvPr/>
          </p:nvSpPr>
          <p:spPr bwMode="auto">
            <a:xfrm flipH="true">
              <a:off x="4780" y="3677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3" name="Line 91"/>
            <p:cNvSpPr>
              <a:spLocks noChangeShapeType="true"/>
            </p:cNvSpPr>
            <p:nvPr/>
          </p:nvSpPr>
          <p:spPr bwMode="auto">
            <a:xfrm flipH="true">
              <a:off x="4780" y="3934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4" name="Line 92"/>
            <p:cNvSpPr>
              <a:spLocks noChangeShapeType="true"/>
            </p:cNvSpPr>
            <p:nvPr/>
          </p:nvSpPr>
          <p:spPr bwMode="auto">
            <a:xfrm flipH="true">
              <a:off x="4777" y="4509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5" name="Line 93"/>
            <p:cNvSpPr>
              <a:spLocks noChangeShapeType="true"/>
            </p:cNvSpPr>
            <p:nvPr/>
          </p:nvSpPr>
          <p:spPr bwMode="auto">
            <a:xfrm flipH="true">
              <a:off x="4777" y="4766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6" name="Line 94"/>
            <p:cNvSpPr>
              <a:spLocks noChangeShapeType="true"/>
            </p:cNvSpPr>
            <p:nvPr/>
          </p:nvSpPr>
          <p:spPr bwMode="auto">
            <a:xfrm flipH="true">
              <a:off x="4772" y="5357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7" name="Line 95"/>
            <p:cNvSpPr>
              <a:spLocks noChangeShapeType="true"/>
            </p:cNvSpPr>
            <p:nvPr/>
          </p:nvSpPr>
          <p:spPr bwMode="auto">
            <a:xfrm flipH="true">
              <a:off x="4772" y="5614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8" name="Line 96"/>
            <p:cNvSpPr>
              <a:spLocks noChangeShapeType="true"/>
            </p:cNvSpPr>
            <p:nvPr/>
          </p:nvSpPr>
          <p:spPr bwMode="auto">
            <a:xfrm flipH="true">
              <a:off x="4777" y="6179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9" name="Line 97"/>
            <p:cNvSpPr>
              <a:spLocks noChangeShapeType="true"/>
            </p:cNvSpPr>
            <p:nvPr/>
          </p:nvSpPr>
          <p:spPr bwMode="auto">
            <a:xfrm flipH="true">
              <a:off x="4777" y="6436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5" name="Line 18"/>
            <p:cNvSpPr>
              <a:spLocks noChangeShapeType="true"/>
            </p:cNvSpPr>
            <p:nvPr/>
          </p:nvSpPr>
          <p:spPr bwMode="auto">
            <a:xfrm>
              <a:off x="3458" y="3688"/>
              <a:ext cx="592" cy="83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6" name="Line 20"/>
            <p:cNvSpPr>
              <a:spLocks noChangeShapeType="true"/>
            </p:cNvSpPr>
            <p:nvPr/>
          </p:nvSpPr>
          <p:spPr bwMode="auto">
            <a:xfrm>
              <a:off x="3458" y="3906"/>
              <a:ext cx="592" cy="87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7" name="Line 21"/>
            <p:cNvSpPr>
              <a:spLocks noChangeShapeType="true"/>
            </p:cNvSpPr>
            <p:nvPr/>
          </p:nvSpPr>
          <p:spPr bwMode="auto">
            <a:xfrm flipH="true">
              <a:off x="3458" y="3655"/>
              <a:ext cx="591" cy="86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8" name="Line 22"/>
            <p:cNvSpPr>
              <a:spLocks noChangeShapeType="true"/>
            </p:cNvSpPr>
            <p:nvPr/>
          </p:nvSpPr>
          <p:spPr bwMode="auto">
            <a:xfrm flipV="true">
              <a:off x="3458" y="3939"/>
              <a:ext cx="592" cy="84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</p:grpSp>
      <p:sp>
        <p:nvSpPr>
          <p:cNvPr id="8" name="Text Box 7"/>
          <p:cNvSpPr txBox="true"/>
          <p:nvPr/>
        </p:nvSpPr>
        <p:spPr>
          <a:xfrm>
            <a:off x="4064953" y="3147378"/>
            <a:ext cx="302895" cy="208153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4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5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6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7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0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1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2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3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9" name="Text Box 8"/>
          <p:cNvSpPr txBox="true"/>
          <p:nvPr/>
        </p:nvSpPr>
        <p:spPr>
          <a:xfrm>
            <a:off x="4903788" y="3147378"/>
            <a:ext cx="302895" cy="208153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6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7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4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5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2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3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0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1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89" name="Text Box 88"/>
          <p:cNvSpPr txBox="true"/>
          <p:nvPr/>
        </p:nvSpPr>
        <p:spPr>
          <a:xfrm>
            <a:off x="5557838" y="3147378"/>
            <a:ext cx="302895" cy="208153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6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7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4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5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2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3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0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1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90" name="Text Box 89"/>
          <p:cNvSpPr txBox="true"/>
          <p:nvPr/>
        </p:nvSpPr>
        <p:spPr>
          <a:xfrm>
            <a:off x="8965248" y="3135313"/>
            <a:ext cx="302895" cy="208153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7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6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5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4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3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2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1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0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graphicFrame>
        <p:nvGraphicFramePr>
          <p:cNvPr id="267" name="Table 266"/>
          <p:cNvGraphicFramePr/>
          <p:nvPr/>
        </p:nvGraphicFramePr>
        <p:xfrm>
          <a:off x="2941320" y="1684655"/>
          <a:ext cx="10515600" cy="792480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2103120"/>
                <a:gridCol w="2103120"/>
                <a:gridCol w="2103120"/>
              </a:tblGrid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Input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PT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PS</a:t>
                      </a:r>
                      <a:endParaRPr lang="en-US" altLang="en-US"/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32’h76543210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32’h10325476</a:t>
                      </a:r>
                      <a:endParaRPr lang="en-US" altLang="en-US" sz="200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16’h01234567</a:t>
                      </a:r>
                      <a:endParaRPr lang="en-US" altLang="en-US" sz="200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553720" y="35561"/>
            <a:ext cx="11084560" cy="656590"/>
          </a:xfrm>
        </p:spPr>
        <p:txBody>
          <a:bodyPr/>
          <a:p>
            <a:r>
              <a:rPr lang="en-US" altLang="en-US"/>
              <a:t>butterfly</a:t>
            </a:r>
            <a:endParaRPr lang="en-US" altLang="en-US"/>
          </a:p>
        </p:txBody>
      </p:sp>
      <p:sp>
        <p:nvSpPr>
          <p:cNvPr id="4" name="Text Placeholder 3"/>
          <p:cNvSpPr>
            <a:spLocks noGrp="true"/>
          </p:cNvSpPr>
          <p:nvPr>
            <p:ph type="body" sz="quarter" idx="10"/>
          </p:nvPr>
        </p:nvSpPr>
        <p:spPr>
          <a:xfrm>
            <a:off x="553720" y="691880"/>
            <a:ext cx="11084560" cy="583848"/>
          </a:xfrm>
        </p:spPr>
        <p:txBody>
          <a:bodyPr/>
          <a:p>
            <a:r>
              <a:rPr lang="en-US" altLang="en-US"/>
              <a:t>Test Case 16 Input Data</a:t>
            </a:r>
            <a:endParaRPr lang="en-US" altLang="en-US"/>
          </a:p>
        </p:txBody>
      </p:sp>
      <p:sp>
        <p:nvSpPr>
          <p:cNvPr id="12" name="Text Box 11"/>
          <p:cNvSpPr txBox="true"/>
          <p:nvPr/>
        </p:nvSpPr>
        <p:spPr>
          <a:xfrm>
            <a:off x="2303145" y="6537008"/>
            <a:ext cx="150368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Pass Through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74" name="Text Box 73"/>
          <p:cNvSpPr txBox="true"/>
          <p:nvPr/>
        </p:nvSpPr>
        <p:spPr>
          <a:xfrm>
            <a:off x="7481253" y="6509068"/>
            <a:ext cx="134810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Pass Switch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graphicFrame>
        <p:nvGraphicFramePr>
          <p:cNvPr id="267" name="Table 266"/>
          <p:cNvGraphicFramePr/>
          <p:nvPr/>
        </p:nvGraphicFramePr>
        <p:xfrm>
          <a:off x="1327150" y="1275715"/>
          <a:ext cx="10515600" cy="792480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3017520"/>
                <a:gridCol w="3017520"/>
                <a:gridCol w="3017520"/>
              </a:tblGrid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Input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PT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PS</a:t>
                      </a:r>
                      <a:endParaRPr lang="en-US" altLang="en-US"/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64’hfedcba9876543210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32’hfdb97531eca86420</a:t>
                      </a:r>
                      <a:endParaRPr lang="en-US" altLang="en-US" sz="200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16’h02468ace13579bdf</a:t>
                      </a:r>
                      <a:endParaRPr lang="en-US" altLang="en-US" sz="200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421" name="Group 420"/>
          <p:cNvGrpSpPr/>
          <p:nvPr/>
        </p:nvGrpSpPr>
        <p:grpSpPr>
          <a:xfrm>
            <a:off x="1428115" y="2383155"/>
            <a:ext cx="3412490" cy="4156075"/>
            <a:chOff x="1244" y="3753"/>
            <a:chExt cx="5374" cy="6545"/>
          </a:xfrm>
        </p:grpSpPr>
        <p:sp>
          <p:nvSpPr>
            <p:cNvPr id="300" name="Line 18"/>
            <p:cNvSpPr>
              <a:spLocks noChangeShapeType="true"/>
            </p:cNvSpPr>
            <p:nvPr/>
          </p:nvSpPr>
          <p:spPr bwMode="auto">
            <a:xfrm flipV="true">
              <a:off x="4996" y="5642"/>
              <a:ext cx="590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2" name="Line 20"/>
            <p:cNvSpPr>
              <a:spLocks noChangeShapeType="true"/>
            </p:cNvSpPr>
            <p:nvPr/>
          </p:nvSpPr>
          <p:spPr bwMode="auto">
            <a:xfrm>
              <a:off x="4996" y="5866"/>
              <a:ext cx="594" cy="61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3" name="Line 21"/>
            <p:cNvSpPr>
              <a:spLocks noChangeShapeType="true"/>
            </p:cNvSpPr>
            <p:nvPr/>
          </p:nvSpPr>
          <p:spPr bwMode="auto">
            <a:xfrm flipH="true">
              <a:off x="4996" y="5880"/>
              <a:ext cx="591" cy="60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4" name="Line 22"/>
            <p:cNvSpPr>
              <a:spLocks noChangeShapeType="true"/>
            </p:cNvSpPr>
            <p:nvPr/>
          </p:nvSpPr>
          <p:spPr bwMode="auto">
            <a:xfrm flipV="true">
              <a:off x="4996" y="6739"/>
              <a:ext cx="591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6" name="Line 34"/>
            <p:cNvSpPr>
              <a:spLocks noChangeShapeType="true"/>
            </p:cNvSpPr>
            <p:nvPr/>
          </p:nvSpPr>
          <p:spPr bwMode="auto">
            <a:xfrm>
              <a:off x="3633" y="3938"/>
              <a:ext cx="634" cy="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7" name="Line 35"/>
            <p:cNvSpPr>
              <a:spLocks noChangeShapeType="true"/>
            </p:cNvSpPr>
            <p:nvPr/>
          </p:nvSpPr>
          <p:spPr bwMode="auto">
            <a:xfrm>
              <a:off x="3633" y="4197"/>
              <a:ext cx="637" cy="1424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8" name="Line 36"/>
            <p:cNvSpPr>
              <a:spLocks noChangeShapeType="true"/>
            </p:cNvSpPr>
            <p:nvPr/>
          </p:nvSpPr>
          <p:spPr bwMode="auto">
            <a:xfrm flipH="true">
              <a:off x="3633" y="4808"/>
              <a:ext cx="634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9" name="Line 37"/>
            <p:cNvSpPr>
              <a:spLocks noChangeShapeType="true"/>
            </p:cNvSpPr>
            <p:nvPr/>
          </p:nvSpPr>
          <p:spPr bwMode="auto">
            <a:xfrm>
              <a:off x="3633" y="5026"/>
              <a:ext cx="637" cy="14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0" name="Line 38"/>
            <p:cNvSpPr>
              <a:spLocks noChangeShapeType="true"/>
            </p:cNvSpPr>
            <p:nvPr/>
          </p:nvSpPr>
          <p:spPr bwMode="auto">
            <a:xfrm flipV="true">
              <a:off x="3633" y="4221"/>
              <a:ext cx="636" cy="140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1" name="Line 39"/>
            <p:cNvSpPr>
              <a:spLocks noChangeShapeType="true"/>
            </p:cNvSpPr>
            <p:nvPr/>
          </p:nvSpPr>
          <p:spPr bwMode="auto">
            <a:xfrm>
              <a:off x="3633" y="5898"/>
              <a:ext cx="63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2" name="Line 40"/>
            <p:cNvSpPr>
              <a:spLocks noChangeShapeType="true"/>
            </p:cNvSpPr>
            <p:nvPr/>
          </p:nvSpPr>
          <p:spPr bwMode="auto">
            <a:xfrm flipV="true">
              <a:off x="3633" y="5052"/>
              <a:ext cx="637" cy="142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3" name="Line 41"/>
            <p:cNvSpPr>
              <a:spLocks noChangeShapeType="true"/>
            </p:cNvSpPr>
            <p:nvPr/>
          </p:nvSpPr>
          <p:spPr bwMode="auto">
            <a:xfrm flipV="true">
              <a:off x="3644" y="6739"/>
              <a:ext cx="62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4" name="Rectangle 42"/>
            <p:cNvSpPr>
              <a:spLocks noChangeArrowheads="true"/>
            </p:cNvSpPr>
            <p:nvPr/>
          </p:nvSpPr>
          <p:spPr bwMode="auto">
            <a:xfrm>
              <a:off x="5588" y="3753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0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2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25" name="Rectangle 43"/>
            <p:cNvSpPr>
              <a:spLocks noChangeArrowheads="true"/>
            </p:cNvSpPr>
            <p:nvPr/>
          </p:nvSpPr>
          <p:spPr bwMode="auto">
            <a:xfrm>
              <a:off x="5588" y="3753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6" name="Rectangle 44"/>
            <p:cNvSpPr>
              <a:spLocks noChangeArrowheads="true"/>
            </p:cNvSpPr>
            <p:nvPr/>
          </p:nvSpPr>
          <p:spPr bwMode="auto">
            <a:xfrm>
              <a:off x="5588" y="4585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4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6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27" name="Rectangle 45"/>
            <p:cNvSpPr>
              <a:spLocks noChangeArrowheads="true"/>
            </p:cNvSpPr>
            <p:nvPr/>
          </p:nvSpPr>
          <p:spPr bwMode="auto">
            <a:xfrm>
              <a:off x="5588" y="4585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8" name="Rectangle 46"/>
            <p:cNvSpPr>
              <a:spLocks noChangeArrowheads="true"/>
            </p:cNvSpPr>
            <p:nvPr/>
          </p:nvSpPr>
          <p:spPr bwMode="auto">
            <a:xfrm>
              <a:off x="5588" y="5420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8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a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29" name="Rectangle 47"/>
            <p:cNvSpPr>
              <a:spLocks noChangeArrowheads="true"/>
            </p:cNvSpPr>
            <p:nvPr/>
          </p:nvSpPr>
          <p:spPr bwMode="auto">
            <a:xfrm>
              <a:off x="5588" y="5420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0" name="Rectangle 48"/>
            <p:cNvSpPr>
              <a:spLocks noChangeArrowheads="true"/>
            </p:cNvSpPr>
            <p:nvPr/>
          </p:nvSpPr>
          <p:spPr bwMode="auto">
            <a:xfrm>
              <a:off x="5588" y="6247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c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e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31" name="Rectangle 49"/>
            <p:cNvSpPr>
              <a:spLocks noChangeArrowheads="true"/>
            </p:cNvSpPr>
            <p:nvPr/>
          </p:nvSpPr>
          <p:spPr bwMode="auto">
            <a:xfrm>
              <a:off x="5588" y="6247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2" name="Rectangle 50"/>
            <p:cNvSpPr>
              <a:spLocks noChangeArrowheads="true"/>
            </p:cNvSpPr>
            <p:nvPr/>
          </p:nvSpPr>
          <p:spPr bwMode="auto">
            <a:xfrm>
              <a:off x="4268" y="3753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0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4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33" name="Rectangle 51"/>
            <p:cNvSpPr>
              <a:spLocks noChangeArrowheads="true"/>
            </p:cNvSpPr>
            <p:nvPr/>
          </p:nvSpPr>
          <p:spPr bwMode="auto">
            <a:xfrm>
              <a:off x="4268" y="3753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4" name="Rectangle 52"/>
            <p:cNvSpPr>
              <a:spLocks noChangeArrowheads="true"/>
            </p:cNvSpPr>
            <p:nvPr/>
          </p:nvSpPr>
          <p:spPr bwMode="auto">
            <a:xfrm>
              <a:off x="4268" y="4585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2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6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35" name="Rectangle 53"/>
            <p:cNvSpPr>
              <a:spLocks noChangeArrowheads="true"/>
            </p:cNvSpPr>
            <p:nvPr/>
          </p:nvSpPr>
          <p:spPr bwMode="auto">
            <a:xfrm>
              <a:off x="4268" y="4585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6" name="Rectangle 54"/>
            <p:cNvSpPr>
              <a:spLocks noChangeArrowheads="true"/>
            </p:cNvSpPr>
            <p:nvPr/>
          </p:nvSpPr>
          <p:spPr bwMode="auto">
            <a:xfrm>
              <a:off x="4268" y="5420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8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c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37" name="Rectangle 55"/>
            <p:cNvSpPr>
              <a:spLocks noChangeArrowheads="true"/>
            </p:cNvSpPr>
            <p:nvPr/>
          </p:nvSpPr>
          <p:spPr bwMode="auto">
            <a:xfrm>
              <a:off x="4268" y="5420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8" name="Rectangle 56"/>
            <p:cNvSpPr>
              <a:spLocks noChangeArrowheads="true"/>
            </p:cNvSpPr>
            <p:nvPr/>
          </p:nvSpPr>
          <p:spPr bwMode="auto">
            <a:xfrm>
              <a:off x="4268" y="6247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a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e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39" name="Rectangle 57"/>
            <p:cNvSpPr>
              <a:spLocks noChangeArrowheads="true"/>
            </p:cNvSpPr>
            <p:nvPr/>
          </p:nvSpPr>
          <p:spPr bwMode="auto">
            <a:xfrm>
              <a:off x="4268" y="6247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6" name="Rectangle 74"/>
            <p:cNvSpPr>
              <a:spLocks noChangeArrowheads="true"/>
            </p:cNvSpPr>
            <p:nvPr/>
          </p:nvSpPr>
          <p:spPr bwMode="auto">
            <a:xfrm>
              <a:off x="2908" y="3753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0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8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57" name="Rectangle 75"/>
            <p:cNvSpPr>
              <a:spLocks noChangeArrowheads="true"/>
            </p:cNvSpPr>
            <p:nvPr/>
          </p:nvSpPr>
          <p:spPr bwMode="auto">
            <a:xfrm>
              <a:off x="2908" y="3753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8" name="Rectangle 76"/>
            <p:cNvSpPr>
              <a:spLocks noChangeArrowheads="true"/>
            </p:cNvSpPr>
            <p:nvPr/>
          </p:nvSpPr>
          <p:spPr bwMode="auto">
            <a:xfrm>
              <a:off x="2908" y="4596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2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a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59" name="Rectangle 77"/>
            <p:cNvSpPr>
              <a:spLocks noChangeArrowheads="true"/>
            </p:cNvSpPr>
            <p:nvPr/>
          </p:nvSpPr>
          <p:spPr bwMode="auto">
            <a:xfrm>
              <a:off x="2908" y="4585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0" name="Rectangle 78"/>
            <p:cNvSpPr>
              <a:spLocks noChangeArrowheads="true"/>
            </p:cNvSpPr>
            <p:nvPr/>
          </p:nvSpPr>
          <p:spPr bwMode="auto">
            <a:xfrm>
              <a:off x="2908" y="5418"/>
              <a:ext cx="724" cy="647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4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c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61" name="Rectangle 79"/>
            <p:cNvSpPr>
              <a:spLocks noChangeArrowheads="true"/>
            </p:cNvSpPr>
            <p:nvPr/>
          </p:nvSpPr>
          <p:spPr bwMode="auto">
            <a:xfrm>
              <a:off x="2908" y="5418"/>
              <a:ext cx="724" cy="647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2" name="Rectangle 80"/>
            <p:cNvSpPr>
              <a:spLocks noChangeArrowheads="true"/>
            </p:cNvSpPr>
            <p:nvPr/>
          </p:nvSpPr>
          <p:spPr bwMode="auto">
            <a:xfrm>
              <a:off x="2916" y="6252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6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e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63" name="Rectangle 81"/>
            <p:cNvSpPr>
              <a:spLocks noChangeArrowheads="true"/>
            </p:cNvSpPr>
            <p:nvPr/>
          </p:nvSpPr>
          <p:spPr bwMode="auto">
            <a:xfrm>
              <a:off x="2916" y="6252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4" name="Line 82"/>
            <p:cNvSpPr>
              <a:spLocks noChangeShapeType="true"/>
            </p:cNvSpPr>
            <p:nvPr/>
          </p:nvSpPr>
          <p:spPr bwMode="auto">
            <a:xfrm flipH="true">
              <a:off x="1258" y="3985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5" name="Line 83"/>
            <p:cNvSpPr>
              <a:spLocks noChangeShapeType="true"/>
            </p:cNvSpPr>
            <p:nvPr/>
          </p:nvSpPr>
          <p:spPr bwMode="auto">
            <a:xfrm flipH="true">
              <a:off x="1258" y="4241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6" name="Line 84"/>
            <p:cNvSpPr>
              <a:spLocks noChangeShapeType="true"/>
            </p:cNvSpPr>
            <p:nvPr/>
          </p:nvSpPr>
          <p:spPr bwMode="auto">
            <a:xfrm flipH="true">
              <a:off x="1255" y="4814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7" name="Line 85"/>
            <p:cNvSpPr>
              <a:spLocks noChangeShapeType="true"/>
            </p:cNvSpPr>
            <p:nvPr/>
          </p:nvSpPr>
          <p:spPr bwMode="auto">
            <a:xfrm flipH="true">
              <a:off x="1255" y="5070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8" name="Line 86"/>
            <p:cNvSpPr>
              <a:spLocks noChangeShapeType="true"/>
            </p:cNvSpPr>
            <p:nvPr/>
          </p:nvSpPr>
          <p:spPr bwMode="auto">
            <a:xfrm flipH="true">
              <a:off x="1250" y="5661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9" name="Line 87"/>
            <p:cNvSpPr>
              <a:spLocks noChangeShapeType="true"/>
            </p:cNvSpPr>
            <p:nvPr/>
          </p:nvSpPr>
          <p:spPr bwMode="auto">
            <a:xfrm flipH="true">
              <a:off x="1250" y="5918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0" name="Line 88"/>
            <p:cNvSpPr>
              <a:spLocks noChangeShapeType="true"/>
            </p:cNvSpPr>
            <p:nvPr/>
          </p:nvSpPr>
          <p:spPr bwMode="auto">
            <a:xfrm flipH="true">
              <a:off x="1255" y="6483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1" name="Line 89"/>
            <p:cNvSpPr>
              <a:spLocks noChangeShapeType="true"/>
            </p:cNvSpPr>
            <p:nvPr/>
          </p:nvSpPr>
          <p:spPr bwMode="auto">
            <a:xfrm flipH="true">
              <a:off x="1255" y="6740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2" name="Line 90"/>
            <p:cNvSpPr>
              <a:spLocks noChangeShapeType="true"/>
            </p:cNvSpPr>
            <p:nvPr/>
          </p:nvSpPr>
          <p:spPr bwMode="auto">
            <a:xfrm flipH="true">
              <a:off x="6318" y="3962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3" name="Line 91"/>
            <p:cNvSpPr>
              <a:spLocks noChangeShapeType="true"/>
            </p:cNvSpPr>
            <p:nvPr/>
          </p:nvSpPr>
          <p:spPr bwMode="auto">
            <a:xfrm flipH="true">
              <a:off x="6318" y="4219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4" name="Line 92"/>
            <p:cNvSpPr>
              <a:spLocks noChangeShapeType="true"/>
            </p:cNvSpPr>
            <p:nvPr/>
          </p:nvSpPr>
          <p:spPr bwMode="auto">
            <a:xfrm flipH="true">
              <a:off x="6315" y="4794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5" name="Line 93"/>
            <p:cNvSpPr>
              <a:spLocks noChangeShapeType="true"/>
            </p:cNvSpPr>
            <p:nvPr/>
          </p:nvSpPr>
          <p:spPr bwMode="auto">
            <a:xfrm flipH="true">
              <a:off x="6315" y="5051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6" name="Line 94"/>
            <p:cNvSpPr>
              <a:spLocks noChangeShapeType="true"/>
            </p:cNvSpPr>
            <p:nvPr/>
          </p:nvSpPr>
          <p:spPr bwMode="auto">
            <a:xfrm flipH="true">
              <a:off x="6310" y="5642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7" name="Line 95"/>
            <p:cNvSpPr>
              <a:spLocks noChangeShapeType="true"/>
            </p:cNvSpPr>
            <p:nvPr/>
          </p:nvSpPr>
          <p:spPr bwMode="auto">
            <a:xfrm flipH="true">
              <a:off x="6310" y="5899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8" name="Line 96"/>
            <p:cNvSpPr>
              <a:spLocks noChangeShapeType="true"/>
            </p:cNvSpPr>
            <p:nvPr/>
          </p:nvSpPr>
          <p:spPr bwMode="auto">
            <a:xfrm flipH="true">
              <a:off x="6315" y="6464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9" name="Line 97"/>
            <p:cNvSpPr>
              <a:spLocks noChangeShapeType="true"/>
            </p:cNvSpPr>
            <p:nvPr/>
          </p:nvSpPr>
          <p:spPr bwMode="auto">
            <a:xfrm flipH="true">
              <a:off x="6315" y="6721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5" name="Line 18"/>
            <p:cNvSpPr>
              <a:spLocks noChangeShapeType="true"/>
            </p:cNvSpPr>
            <p:nvPr/>
          </p:nvSpPr>
          <p:spPr bwMode="auto">
            <a:xfrm flipV="true">
              <a:off x="4996" y="3962"/>
              <a:ext cx="59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6" name="Line 20"/>
            <p:cNvSpPr>
              <a:spLocks noChangeShapeType="true"/>
            </p:cNvSpPr>
            <p:nvPr/>
          </p:nvSpPr>
          <p:spPr bwMode="auto">
            <a:xfrm>
              <a:off x="4996" y="4191"/>
              <a:ext cx="593" cy="622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7" name="Line 21"/>
            <p:cNvSpPr>
              <a:spLocks noChangeShapeType="true"/>
            </p:cNvSpPr>
            <p:nvPr/>
          </p:nvSpPr>
          <p:spPr bwMode="auto">
            <a:xfrm flipH="true">
              <a:off x="4996" y="4218"/>
              <a:ext cx="591" cy="59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8" name="Line 22"/>
            <p:cNvSpPr>
              <a:spLocks noChangeShapeType="true"/>
            </p:cNvSpPr>
            <p:nvPr/>
          </p:nvSpPr>
          <p:spPr bwMode="auto">
            <a:xfrm flipV="true">
              <a:off x="4996" y="5064"/>
              <a:ext cx="592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9" name="Line 18"/>
            <p:cNvSpPr>
              <a:spLocks noChangeShapeType="true"/>
            </p:cNvSpPr>
            <p:nvPr/>
          </p:nvSpPr>
          <p:spPr bwMode="auto">
            <a:xfrm flipV="true">
              <a:off x="4990" y="9037"/>
              <a:ext cx="590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0" name="Line 20"/>
            <p:cNvSpPr>
              <a:spLocks noChangeShapeType="true"/>
            </p:cNvSpPr>
            <p:nvPr/>
          </p:nvSpPr>
          <p:spPr bwMode="auto">
            <a:xfrm>
              <a:off x="4990" y="9261"/>
              <a:ext cx="594" cy="61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1" name="Line 21"/>
            <p:cNvSpPr>
              <a:spLocks noChangeShapeType="true"/>
            </p:cNvSpPr>
            <p:nvPr/>
          </p:nvSpPr>
          <p:spPr bwMode="auto">
            <a:xfrm flipH="true">
              <a:off x="4990" y="9275"/>
              <a:ext cx="591" cy="60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2" name="Line 22"/>
            <p:cNvSpPr>
              <a:spLocks noChangeShapeType="true"/>
            </p:cNvSpPr>
            <p:nvPr/>
          </p:nvSpPr>
          <p:spPr bwMode="auto">
            <a:xfrm flipV="true">
              <a:off x="4990" y="10134"/>
              <a:ext cx="591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3" name="Line 34"/>
            <p:cNvSpPr>
              <a:spLocks noChangeShapeType="true"/>
            </p:cNvSpPr>
            <p:nvPr/>
          </p:nvSpPr>
          <p:spPr bwMode="auto">
            <a:xfrm>
              <a:off x="3627" y="7333"/>
              <a:ext cx="634" cy="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4" name="Line 35"/>
            <p:cNvSpPr>
              <a:spLocks noChangeShapeType="true"/>
            </p:cNvSpPr>
            <p:nvPr/>
          </p:nvSpPr>
          <p:spPr bwMode="auto">
            <a:xfrm>
              <a:off x="3627" y="7592"/>
              <a:ext cx="637" cy="1424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5" name="Line 36"/>
            <p:cNvSpPr>
              <a:spLocks noChangeShapeType="true"/>
            </p:cNvSpPr>
            <p:nvPr/>
          </p:nvSpPr>
          <p:spPr bwMode="auto">
            <a:xfrm flipH="true">
              <a:off x="3627" y="8203"/>
              <a:ext cx="634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6" name="Line 37"/>
            <p:cNvSpPr>
              <a:spLocks noChangeShapeType="true"/>
            </p:cNvSpPr>
            <p:nvPr/>
          </p:nvSpPr>
          <p:spPr bwMode="auto">
            <a:xfrm>
              <a:off x="3627" y="8421"/>
              <a:ext cx="637" cy="14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7" name="Line 38"/>
            <p:cNvSpPr>
              <a:spLocks noChangeShapeType="true"/>
            </p:cNvSpPr>
            <p:nvPr/>
          </p:nvSpPr>
          <p:spPr bwMode="auto">
            <a:xfrm flipV="true">
              <a:off x="3627" y="7616"/>
              <a:ext cx="636" cy="140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8" name="Line 39"/>
            <p:cNvSpPr>
              <a:spLocks noChangeShapeType="true"/>
            </p:cNvSpPr>
            <p:nvPr/>
          </p:nvSpPr>
          <p:spPr bwMode="auto">
            <a:xfrm>
              <a:off x="3627" y="9293"/>
              <a:ext cx="63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9" name="Line 40"/>
            <p:cNvSpPr>
              <a:spLocks noChangeShapeType="true"/>
            </p:cNvSpPr>
            <p:nvPr/>
          </p:nvSpPr>
          <p:spPr bwMode="auto">
            <a:xfrm flipV="true">
              <a:off x="3627" y="8447"/>
              <a:ext cx="637" cy="142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0" name="Line 41"/>
            <p:cNvSpPr>
              <a:spLocks noChangeShapeType="true"/>
            </p:cNvSpPr>
            <p:nvPr/>
          </p:nvSpPr>
          <p:spPr bwMode="auto">
            <a:xfrm flipV="true">
              <a:off x="3638" y="10134"/>
              <a:ext cx="62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1" name="Rectangle 42"/>
            <p:cNvSpPr>
              <a:spLocks noChangeArrowheads="true"/>
            </p:cNvSpPr>
            <p:nvPr/>
          </p:nvSpPr>
          <p:spPr bwMode="auto">
            <a:xfrm>
              <a:off x="5582" y="7151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1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3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12" name="Rectangle 43"/>
            <p:cNvSpPr>
              <a:spLocks noChangeArrowheads="true"/>
            </p:cNvSpPr>
            <p:nvPr/>
          </p:nvSpPr>
          <p:spPr bwMode="auto">
            <a:xfrm>
              <a:off x="5582" y="7148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3" name="Rectangle 44"/>
            <p:cNvSpPr>
              <a:spLocks noChangeArrowheads="true"/>
            </p:cNvSpPr>
            <p:nvPr/>
          </p:nvSpPr>
          <p:spPr bwMode="auto">
            <a:xfrm>
              <a:off x="5582" y="7980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5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7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14" name="Rectangle 45"/>
            <p:cNvSpPr>
              <a:spLocks noChangeArrowheads="true"/>
            </p:cNvSpPr>
            <p:nvPr/>
          </p:nvSpPr>
          <p:spPr bwMode="auto">
            <a:xfrm>
              <a:off x="5576" y="7980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5" name="Rectangle 46"/>
            <p:cNvSpPr>
              <a:spLocks noChangeArrowheads="true"/>
            </p:cNvSpPr>
            <p:nvPr/>
          </p:nvSpPr>
          <p:spPr bwMode="auto">
            <a:xfrm>
              <a:off x="5582" y="8815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9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b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16" name="Rectangle 47"/>
            <p:cNvSpPr>
              <a:spLocks noChangeArrowheads="true"/>
            </p:cNvSpPr>
            <p:nvPr/>
          </p:nvSpPr>
          <p:spPr bwMode="auto">
            <a:xfrm>
              <a:off x="5582" y="8815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7" name="Rectangle 48"/>
            <p:cNvSpPr>
              <a:spLocks noChangeArrowheads="true"/>
            </p:cNvSpPr>
            <p:nvPr/>
          </p:nvSpPr>
          <p:spPr bwMode="auto">
            <a:xfrm>
              <a:off x="5582" y="9642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d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f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18" name="Rectangle 49"/>
            <p:cNvSpPr>
              <a:spLocks noChangeArrowheads="true"/>
            </p:cNvSpPr>
            <p:nvPr/>
          </p:nvSpPr>
          <p:spPr bwMode="auto">
            <a:xfrm>
              <a:off x="5582" y="9642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9" name="Rectangle 50"/>
            <p:cNvSpPr>
              <a:spLocks noChangeArrowheads="true"/>
            </p:cNvSpPr>
            <p:nvPr/>
          </p:nvSpPr>
          <p:spPr bwMode="auto">
            <a:xfrm>
              <a:off x="4262" y="7148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1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5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20" name="Rectangle 51"/>
            <p:cNvSpPr>
              <a:spLocks noChangeArrowheads="true"/>
            </p:cNvSpPr>
            <p:nvPr/>
          </p:nvSpPr>
          <p:spPr bwMode="auto">
            <a:xfrm>
              <a:off x="4262" y="7148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1" name="Rectangle 52"/>
            <p:cNvSpPr>
              <a:spLocks noChangeArrowheads="true"/>
            </p:cNvSpPr>
            <p:nvPr/>
          </p:nvSpPr>
          <p:spPr bwMode="auto">
            <a:xfrm>
              <a:off x="4262" y="7980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3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7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22" name="Rectangle 53"/>
            <p:cNvSpPr>
              <a:spLocks noChangeArrowheads="true"/>
            </p:cNvSpPr>
            <p:nvPr/>
          </p:nvSpPr>
          <p:spPr bwMode="auto">
            <a:xfrm>
              <a:off x="4262" y="7980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3" name="Rectangle 54"/>
            <p:cNvSpPr>
              <a:spLocks noChangeArrowheads="true"/>
            </p:cNvSpPr>
            <p:nvPr/>
          </p:nvSpPr>
          <p:spPr bwMode="auto">
            <a:xfrm>
              <a:off x="4262" y="8815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9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d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24" name="Rectangle 55"/>
            <p:cNvSpPr>
              <a:spLocks noChangeArrowheads="true"/>
            </p:cNvSpPr>
            <p:nvPr/>
          </p:nvSpPr>
          <p:spPr bwMode="auto">
            <a:xfrm>
              <a:off x="4262" y="8815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5" name="Rectangle 56"/>
            <p:cNvSpPr>
              <a:spLocks noChangeArrowheads="true"/>
            </p:cNvSpPr>
            <p:nvPr/>
          </p:nvSpPr>
          <p:spPr bwMode="auto">
            <a:xfrm>
              <a:off x="4262" y="9642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b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f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26" name="Rectangle 57"/>
            <p:cNvSpPr>
              <a:spLocks noChangeArrowheads="true"/>
            </p:cNvSpPr>
            <p:nvPr/>
          </p:nvSpPr>
          <p:spPr bwMode="auto">
            <a:xfrm>
              <a:off x="4262" y="9642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7" name="Rectangle 74"/>
            <p:cNvSpPr>
              <a:spLocks noChangeArrowheads="true"/>
            </p:cNvSpPr>
            <p:nvPr/>
          </p:nvSpPr>
          <p:spPr bwMode="auto">
            <a:xfrm>
              <a:off x="2902" y="7148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1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9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28" name="Rectangle 75"/>
            <p:cNvSpPr>
              <a:spLocks noChangeArrowheads="true"/>
            </p:cNvSpPr>
            <p:nvPr/>
          </p:nvSpPr>
          <p:spPr bwMode="auto">
            <a:xfrm>
              <a:off x="2902" y="7148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9" name="Rectangle 76"/>
            <p:cNvSpPr>
              <a:spLocks noChangeArrowheads="true"/>
            </p:cNvSpPr>
            <p:nvPr/>
          </p:nvSpPr>
          <p:spPr bwMode="auto">
            <a:xfrm>
              <a:off x="2902" y="7980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3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b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30" name="Rectangle 77"/>
            <p:cNvSpPr>
              <a:spLocks noChangeArrowheads="true"/>
            </p:cNvSpPr>
            <p:nvPr/>
          </p:nvSpPr>
          <p:spPr bwMode="auto">
            <a:xfrm>
              <a:off x="2902" y="7980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1" name="Rectangle 78"/>
            <p:cNvSpPr>
              <a:spLocks noChangeArrowheads="true"/>
            </p:cNvSpPr>
            <p:nvPr/>
          </p:nvSpPr>
          <p:spPr bwMode="auto">
            <a:xfrm>
              <a:off x="2902" y="8813"/>
              <a:ext cx="724" cy="647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5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d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32" name="Rectangle 79"/>
            <p:cNvSpPr>
              <a:spLocks noChangeArrowheads="true"/>
            </p:cNvSpPr>
            <p:nvPr/>
          </p:nvSpPr>
          <p:spPr bwMode="auto">
            <a:xfrm>
              <a:off x="2902" y="8813"/>
              <a:ext cx="724" cy="647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3" name="Rectangle 80"/>
            <p:cNvSpPr>
              <a:spLocks noChangeArrowheads="true"/>
            </p:cNvSpPr>
            <p:nvPr/>
          </p:nvSpPr>
          <p:spPr bwMode="auto">
            <a:xfrm>
              <a:off x="2910" y="9647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7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f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34" name="Rectangle 81"/>
            <p:cNvSpPr>
              <a:spLocks noChangeArrowheads="true"/>
            </p:cNvSpPr>
            <p:nvPr/>
          </p:nvSpPr>
          <p:spPr bwMode="auto">
            <a:xfrm>
              <a:off x="2910" y="9647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5" name="Line 82"/>
            <p:cNvSpPr>
              <a:spLocks noChangeShapeType="true"/>
            </p:cNvSpPr>
            <p:nvPr/>
          </p:nvSpPr>
          <p:spPr bwMode="auto">
            <a:xfrm flipH="true">
              <a:off x="1252" y="7380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6" name="Line 83"/>
            <p:cNvSpPr>
              <a:spLocks noChangeShapeType="true"/>
            </p:cNvSpPr>
            <p:nvPr/>
          </p:nvSpPr>
          <p:spPr bwMode="auto">
            <a:xfrm flipH="true">
              <a:off x="1252" y="7636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7" name="Line 84"/>
            <p:cNvSpPr>
              <a:spLocks noChangeShapeType="true"/>
            </p:cNvSpPr>
            <p:nvPr/>
          </p:nvSpPr>
          <p:spPr bwMode="auto">
            <a:xfrm flipH="true">
              <a:off x="1249" y="8209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8" name="Line 85"/>
            <p:cNvSpPr>
              <a:spLocks noChangeShapeType="true"/>
            </p:cNvSpPr>
            <p:nvPr/>
          </p:nvSpPr>
          <p:spPr bwMode="auto">
            <a:xfrm flipH="true">
              <a:off x="1249" y="8465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9" name="Line 86"/>
            <p:cNvSpPr>
              <a:spLocks noChangeShapeType="true"/>
            </p:cNvSpPr>
            <p:nvPr/>
          </p:nvSpPr>
          <p:spPr bwMode="auto">
            <a:xfrm flipH="true">
              <a:off x="1244" y="9056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0" name="Line 87"/>
            <p:cNvSpPr>
              <a:spLocks noChangeShapeType="true"/>
            </p:cNvSpPr>
            <p:nvPr/>
          </p:nvSpPr>
          <p:spPr bwMode="auto">
            <a:xfrm flipH="true">
              <a:off x="1244" y="9313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1" name="Line 88"/>
            <p:cNvSpPr>
              <a:spLocks noChangeShapeType="true"/>
            </p:cNvSpPr>
            <p:nvPr/>
          </p:nvSpPr>
          <p:spPr bwMode="auto">
            <a:xfrm flipH="true">
              <a:off x="1249" y="9878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2" name="Line 89"/>
            <p:cNvSpPr>
              <a:spLocks noChangeShapeType="true"/>
            </p:cNvSpPr>
            <p:nvPr/>
          </p:nvSpPr>
          <p:spPr bwMode="auto">
            <a:xfrm flipH="true">
              <a:off x="1249" y="10135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3" name="Line 90"/>
            <p:cNvSpPr>
              <a:spLocks noChangeShapeType="true"/>
            </p:cNvSpPr>
            <p:nvPr/>
          </p:nvSpPr>
          <p:spPr bwMode="auto">
            <a:xfrm flipH="true">
              <a:off x="6312" y="7357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4" name="Line 91"/>
            <p:cNvSpPr>
              <a:spLocks noChangeShapeType="true"/>
            </p:cNvSpPr>
            <p:nvPr/>
          </p:nvSpPr>
          <p:spPr bwMode="auto">
            <a:xfrm flipH="true">
              <a:off x="6312" y="7614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5" name="Line 92"/>
            <p:cNvSpPr>
              <a:spLocks noChangeShapeType="true"/>
            </p:cNvSpPr>
            <p:nvPr/>
          </p:nvSpPr>
          <p:spPr bwMode="auto">
            <a:xfrm flipH="true">
              <a:off x="6318" y="8203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6" name="Line 93"/>
            <p:cNvSpPr>
              <a:spLocks noChangeShapeType="true"/>
            </p:cNvSpPr>
            <p:nvPr/>
          </p:nvSpPr>
          <p:spPr bwMode="auto">
            <a:xfrm flipH="true">
              <a:off x="6309" y="8446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7" name="Line 94"/>
            <p:cNvSpPr>
              <a:spLocks noChangeShapeType="true"/>
            </p:cNvSpPr>
            <p:nvPr/>
          </p:nvSpPr>
          <p:spPr bwMode="auto">
            <a:xfrm flipH="true">
              <a:off x="6304" y="9037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8" name="Line 95"/>
            <p:cNvSpPr>
              <a:spLocks noChangeShapeType="true"/>
            </p:cNvSpPr>
            <p:nvPr/>
          </p:nvSpPr>
          <p:spPr bwMode="auto">
            <a:xfrm flipH="true">
              <a:off x="6304" y="9294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9" name="Line 96"/>
            <p:cNvSpPr>
              <a:spLocks noChangeShapeType="true"/>
            </p:cNvSpPr>
            <p:nvPr/>
          </p:nvSpPr>
          <p:spPr bwMode="auto">
            <a:xfrm flipH="true">
              <a:off x="6309" y="9859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0" name="Line 97"/>
            <p:cNvSpPr>
              <a:spLocks noChangeShapeType="true"/>
            </p:cNvSpPr>
            <p:nvPr/>
          </p:nvSpPr>
          <p:spPr bwMode="auto">
            <a:xfrm flipH="true">
              <a:off x="6309" y="10116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1" name="Line 18"/>
            <p:cNvSpPr>
              <a:spLocks noChangeShapeType="true"/>
            </p:cNvSpPr>
            <p:nvPr/>
          </p:nvSpPr>
          <p:spPr bwMode="auto">
            <a:xfrm flipV="true">
              <a:off x="4990" y="7357"/>
              <a:ext cx="59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2" name="Line 20"/>
            <p:cNvSpPr>
              <a:spLocks noChangeShapeType="true"/>
            </p:cNvSpPr>
            <p:nvPr/>
          </p:nvSpPr>
          <p:spPr bwMode="auto">
            <a:xfrm>
              <a:off x="4990" y="7586"/>
              <a:ext cx="593" cy="622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3" name="Line 21"/>
            <p:cNvSpPr>
              <a:spLocks noChangeShapeType="true"/>
            </p:cNvSpPr>
            <p:nvPr/>
          </p:nvSpPr>
          <p:spPr bwMode="auto">
            <a:xfrm flipH="true">
              <a:off x="4990" y="7613"/>
              <a:ext cx="591" cy="59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4" name="Line 22"/>
            <p:cNvSpPr>
              <a:spLocks noChangeShapeType="true"/>
            </p:cNvSpPr>
            <p:nvPr/>
          </p:nvSpPr>
          <p:spPr bwMode="auto">
            <a:xfrm flipV="true">
              <a:off x="4990" y="8459"/>
              <a:ext cx="592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89" name="Line 34"/>
            <p:cNvSpPr>
              <a:spLocks noChangeShapeType="true"/>
            </p:cNvSpPr>
            <p:nvPr/>
          </p:nvSpPr>
          <p:spPr bwMode="auto">
            <a:xfrm>
              <a:off x="2283" y="3938"/>
              <a:ext cx="634" cy="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0" name="Line 35"/>
            <p:cNvSpPr>
              <a:spLocks noChangeShapeType="true"/>
            </p:cNvSpPr>
            <p:nvPr/>
          </p:nvSpPr>
          <p:spPr bwMode="auto">
            <a:xfrm>
              <a:off x="2283" y="4197"/>
              <a:ext cx="625" cy="314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1" name="Line 36"/>
            <p:cNvSpPr>
              <a:spLocks noChangeShapeType="true"/>
            </p:cNvSpPr>
            <p:nvPr/>
          </p:nvSpPr>
          <p:spPr bwMode="auto">
            <a:xfrm flipH="true">
              <a:off x="2283" y="4808"/>
              <a:ext cx="634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2" name="Line 37"/>
            <p:cNvSpPr>
              <a:spLocks noChangeShapeType="true"/>
            </p:cNvSpPr>
            <p:nvPr/>
          </p:nvSpPr>
          <p:spPr bwMode="auto">
            <a:xfrm>
              <a:off x="2283" y="5026"/>
              <a:ext cx="625" cy="317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3" name="Line 38"/>
            <p:cNvSpPr>
              <a:spLocks noChangeShapeType="true"/>
            </p:cNvSpPr>
            <p:nvPr/>
          </p:nvSpPr>
          <p:spPr bwMode="auto">
            <a:xfrm flipV="true">
              <a:off x="2283" y="5622"/>
              <a:ext cx="63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4" name="Line 39"/>
            <p:cNvSpPr>
              <a:spLocks noChangeShapeType="true"/>
            </p:cNvSpPr>
            <p:nvPr/>
          </p:nvSpPr>
          <p:spPr bwMode="auto">
            <a:xfrm>
              <a:off x="2283" y="5898"/>
              <a:ext cx="637" cy="315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5" name="Line 40"/>
            <p:cNvSpPr>
              <a:spLocks noChangeShapeType="true"/>
            </p:cNvSpPr>
            <p:nvPr/>
          </p:nvSpPr>
          <p:spPr bwMode="auto">
            <a:xfrm>
              <a:off x="2283" y="6479"/>
              <a:ext cx="619" cy="1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6" name="Line 41"/>
            <p:cNvSpPr>
              <a:spLocks noChangeShapeType="true"/>
            </p:cNvSpPr>
            <p:nvPr/>
          </p:nvSpPr>
          <p:spPr bwMode="auto">
            <a:xfrm>
              <a:off x="2294" y="6740"/>
              <a:ext cx="608" cy="3144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7" name="Rectangle 74"/>
            <p:cNvSpPr>
              <a:spLocks noChangeArrowheads="true"/>
            </p:cNvSpPr>
            <p:nvPr/>
          </p:nvSpPr>
          <p:spPr bwMode="auto">
            <a:xfrm>
              <a:off x="1558" y="3753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bg1"/>
                  </a:solidFill>
                </a:rPr>
                <a:t>0</a:t>
              </a:r>
              <a:endParaRPr lang="en-US" altLang="en-US" sz="1000">
                <a:solidFill>
                  <a:schemeClr val="bg1"/>
                </a:solidFill>
              </a:endParaRPr>
            </a:p>
            <a:p>
              <a:r>
                <a:rPr lang="en-US" altLang="en-US" sz="1000">
                  <a:solidFill>
                    <a:schemeClr val="bg1"/>
                  </a:solidFill>
                </a:rPr>
                <a:t>1</a:t>
              </a:r>
              <a:endParaRPr lang="en-US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398" name="Rectangle 75"/>
            <p:cNvSpPr>
              <a:spLocks noChangeArrowheads="true"/>
            </p:cNvSpPr>
            <p:nvPr/>
          </p:nvSpPr>
          <p:spPr bwMode="auto">
            <a:xfrm>
              <a:off x="1558" y="3753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9" name="Rectangle 76"/>
            <p:cNvSpPr>
              <a:spLocks noChangeArrowheads="true"/>
            </p:cNvSpPr>
            <p:nvPr/>
          </p:nvSpPr>
          <p:spPr bwMode="auto">
            <a:xfrm>
              <a:off x="1558" y="4596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2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3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00" name="Rectangle 77"/>
            <p:cNvSpPr>
              <a:spLocks noChangeArrowheads="true"/>
            </p:cNvSpPr>
            <p:nvPr/>
          </p:nvSpPr>
          <p:spPr bwMode="auto">
            <a:xfrm>
              <a:off x="1558" y="4585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1" name="Rectangle 78"/>
            <p:cNvSpPr>
              <a:spLocks noChangeArrowheads="true"/>
            </p:cNvSpPr>
            <p:nvPr/>
          </p:nvSpPr>
          <p:spPr bwMode="auto">
            <a:xfrm>
              <a:off x="1558" y="5418"/>
              <a:ext cx="724" cy="647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4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5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02" name="Rectangle 79"/>
            <p:cNvSpPr>
              <a:spLocks noChangeArrowheads="true"/>
            </p:cNvSpPr>
            <p:nvPr/>
          </p:nvSpPr>
          <p:spPr bwMode="auto">
            <a:xfrm>
              <a:off x="1558" y="5418"/>
              <a:ext cx="724" cy="647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3" name="Rectangle 80"/>
            <p:cNvSpPr>
              <a:spLocks noChangeArrowheads="true"/>
            </p:cNvSpPr>
            <p:nvPr/>
          </p:nvSpPr>
          <p:spPr bwMode="auto">
            <a:xfrm>
              <a:off x="1566" y="6252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6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7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04" name="Rectangle 81"/>
            <p:cNvSpPr>
              <a:spLocks noChangeArrowheads="true"/>
            </p:cNvSpPr>
            <p:nvPr/>
          </p:nvSpPr>
          <p:spPr bwMode="auto">
            <a:xfrm>
              <a:off x="1566" y="6252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5" name="Line 34"/>
            <p:cNvSpPr>
              <a:spLocks noChangeShapeType="true"/>
            </p:cNvSpPr>
            <p:nvPr/>
          </p:nvSpPr>
          <p:spPr bwMode="auto">
            <a:xfrm flipV="true">
              <a:off x="2277" y="4191"/>
              <a:ext cx="625" cy="3142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6" name="Line 35"/>
            <p:cNvSpPr>
              <a:spLocks noChangeShapeType="true"/>
            </p:cNvSpPr>
            <p:nvPr/>
          </p:nvSpPr>
          <p:spPr bwMode="auto">
            <a:xfrm>
              <a:off x="2277" y="7592"/>
              <a:ext cx="625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7" name="Line 36"/>
            <p:cNvSpPr>
              <a:spLocks noChangeShapeType="true"/>
            </p:cNvSpPr>
            <p:nvPr/>
          </p:nvSpPr>
          <p:spPr bwMode="auto">
            <a:xfrm flipH="true">
              <a:off x="2277" y="5028"/>
              <a:ext cx="634" cy="318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8" name="Line 37"/>
            <p:cNvSpPr>
              <a:spLocks noChangeShapeType="true"/>
            </p:cNvSpPr>
            <p:nvPr/>
          </p:nvSpPr>
          <p:spPr bwMode="auto">
            <a:xfrm>
              <a:off x="2277" y="8421"/>
              <a:ext cx="637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9" name="Line 38"/>
            <p:cNvSpPr>
              <a:spLocks noChangeShapeType="true"/>
            </p:cNvSpPr>
            <p:nvPr/>
          </p:nvSpPr>
          <p:spPr bwMode="auto">
            <a:xfrm flipV="true">
              <a:off x="2277" y="5859"/>
              <a:ext cx="642" cy="315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10" name="Line 39"/>
            <p:cNvSpPr>
              <a:spLocks noChangeShapeType="true"/>
            </p:cNvSpPr>
            <p:nvPr/>
          </p:nvSpPr>
          <p:spPr bwMode="auto">
            <a:xfrm>
              <a:off x="2277" y="9293"/>
              <a:ext cx="63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11" name="Line 40"/>
            <p:cNvSpPr>
              <a:spLocks noChangeShapeType="true"/>
            </p:cNvSpPr>
            <p:nvPr/>
          </p:nvSpPr>
          <p:spPr bwMode="auto">
            <a:xfrm flipV="true">
              <a:off x="2277" y="6693"/>
              <a:ext cx="625" cy="318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12" name="Line 41"/>
            <p:cNvSpPr>
              <a:spLocks noChangeShapeType="true"/>
            </p:cNvSpPr>
            <p:nvPr/>
          </p:nvSpPr>
          <p:spPr bwMode="auto">
            <a:xfrm flipV="true">
              <a:off x="2288" y="10134"/>
              <a:ext cx="62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13" name="Rectangle 74"/>
            <p:cNvSpPr>
              <a:spLocks noChangeArrowheads="true"/>
            </p:cNvSpPr>
            <p:nvPr/>
          </p:nvSpPr>
          <p:spPr bwMode="auto">
            <a:xfrm>
              <a:off x="1552" y="7148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8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9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14" name="Rectangle 75"/>
            <p:cNvSpPr>
              <a:spLocks noChangeArrowheads="true"/>
            </p:cNvSpPr>
            <p:nvPr/>
          </p:nvSpPr>
          <p:spPr bwMode="auto">
            <a:xfrm>
              <a:off x="1552" y="7148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15" name="Rectangle 76"/>
            <p:cNvSpPr>
              <a:spLocks noChangeArrowheads="true"/>
            </p:cNvSpPr>
            <p:nvPr/>
          </p:nvSpPr>
          <p:spPr bwMode="auto">
            <a:xfrm>
              <a:off x="1552" y="7980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a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b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16" name="Rectangle 77"/>
            <p:cNvSpPr>
              <a:spLocks noChangeArrowheads="true"/>
            </p:cNvSpPr>
            <p:nvPr/>
          </p:nvSpPr>
          <p:spPr bwMode="auto">
            <a:xfrm>
              <a:off x="1552" y="7980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17" name="Rectangle 78"/>
            <p:cNvSpPr>
              <a:spLocks noChangeArrowheads="true"/>
            </p:cNvSpPr>
            <p:nvPr/>
          </p:nvSpPr>
          <p:spPr bwMode="auto">
            <a:xfrm>
              <a:off x="1552" y="8813"/>
              <a:ext cx="724" cy="647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c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d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18" name="Rectangle 79"/>
            <p:cNvSpPr>
              <a:spLocks noChangeArrowheads="true"/>
            </p:cNvSpPr>
            <p:nvPr/>
          </p:nvSpPr>
          <p:spPr bwMode="auto">
            <a:xfrm>
              <a:off x="1552" y="8813"/>
              <a:ext cx="724" cy="647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19" name="Rectangle 80"/>
            <p:cNvSpPr>
              <a:spLocks noChangeArrowheads="true"/>
            </p:cNvSpPr>
            <p:nvPr/>
          </p:nvSpPr>
          <p:spPr bwMode="auto">
            <a:xfrm>
              <a:off x="1560" y="9647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e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f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20" name="Rectangle 81"/>
            <p:cNvSpPr>
              <a:spLocks noChangeArrowheads="true"/>
            </p:cNvSpPr>
            <p:nvPr/>
          </p:nvSpPr>
          <p:spPr bwMode="auto">
            <a:xfrm>
              <a:off x="1560" y="9647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</p:grpSp>
      <p:grpSp>
        <p:nvGrpSpPr>
          <p:cNvPr id="425" name="Group 424"/>
          <p:cNvGrpSpPr/>
          <p:nvPr/>
        </p:nvGrpSpPr>
        <p:grpSpPr>
          <a:xfrm>
            <a:off x="6449695" y="2267585"/>
            <a:ext cx="3412490" cy="4156075"/>
            <a:chOff x="1244" y="3753"/>
            <a:chExt cx="5374" cy="6545"/>
          </a:xfrm>
        </p:grpSpPr>
        <p:sp>
          <p:nvSpPr>
            <p:cNvPr id="426" name="Line 18"/>
            <p:cNvSpPr>
              <a:spLocks noChangeShapeType="true"/>
            </p:cNvSpPr>
            <p:nvPr/>
          </p:nvSpPr>
          <p:spPr bwMode="auto">
            <a:xfrm flipV="true">
              <a:off x="4996" y="5642"/>
              <a:ext cx="590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27" name="Line 20"/>
            <p:cNvSpPr>
              <a:spLocks noChangeShapeType="true"/>
            </p:cNvSpPr>
            <p:nvPr/>
          </p:nvSpPr>
          <p:spPr bwMode="auto">
            <a:xfrm>
              <a:off x="4996" y="5866"/>
              <a:ext cx="594" cy="61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28" name="Line 21"/>
            <p:cNvSpPr>
              <a:spLocks noChangeShapeType="true"/>
            </p:cNvSpPr>
            <p:nvPr/>
          </p:nvSpPr>
          <p:spPr bwMode="auto">
            <a:xfrm flipH="true">
              <a:off x="4996" y="5880"/>
              <a:ext cx="591" cy="60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29" name="Line 22"/>
            <p:cNvSpPr>
              <a:spLocks noChangeShapeType="true"/>
            </p:cNvSpPr>
            <p:nvPr/>
          </p:nvSpPr>
          <p:spPr bwMode="auto">
            <a:xfrm flipV="true">
              <a:off x="4996" y="6739"/>
              <a:ext cx="591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30" name="Line 34"/>
            <p:cNvSpPr>
              <a:spLocks noChangeShapeType="true"/>
            </p:cNvSpPr>
            <p:nvPr/>
          </p:nvSpPr>
          <p:spPr bwMode="auto">
            <a:xfrm>
              <a:off x="3633" y="3938"/>
              <a:ext cx="634" cy="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31" name="Line 35"/>
            <p:cNvSpPr>
              <a:spLocks noChangeShapeType="true"/>
            </p:cNvSpPr>
            <p:nvPr/>
          </p:nvSpPr>
          <p:spPr bwMode="auto">
            <a:xfrm>
              <a:off x="3633" y="4197"/>
              <a:ext cx="637" cy="1424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32" name="Line 36"/>
            <p:cNvSpPr>
              <a:spLocks noChangeShapeType="true"/>
            </p:cNvSpPr>
            <p:nvPr/>
          </p:nvSpPr>
          <p:spPr bwMode="auto">
            <a:xfrm flipH="true">
              <a:off x="3633" y="4808"/>
              <a:ext cx="634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33" name="Line 37"/>
            <p:cNvSpPr>
              <a:spLocks noChangeShapeType="true"/>
            </p:cNvSpPr>
            <p:nvPr/>
          </p:nvSpPr>
          <p:spPr bwMode="auto">
            <a:xfrm>
              <a:off x="3633" y="5026"/>
              <a:ext cx="637" cy="14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34" name="Line 38"/>
            <p:cNvSpPr>
              <a:spLocks noChangeShapeType="true"/>
            </p:cNvSpPr>
            <p:nvPr/>
          </p:nvSpPr>
          <p:spPr bwMode="auto">
            <a:xfrm flipV="true">
              <a:off x="3633" y="4221"/>
              <a:ext cx="636" cy="140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35" name="Line 39"/>
            <p:cNvSpPr>
              <a:spLocks noChangeShapeType="true"/>
            </p:cNvSpPr>
            <p:nvPr/>
          </p:nvSpPr>
          <p:spPr bwMode="auto">
            <a:xfrm>
              <a:off x="3633" y="5898"/>
              <a:ext cx="63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36" name="Line 40"/>
            <p:cNvSpPr>
              <a:spLocks noChangeShapeType="true"/>
            </p:cNvSpPr>
            <p:nvPr/>
          </p:nvSpPr>
          <p:spPr bwMode="auto">
            <a:xfrm flipV="true">
              <a:off x="3633" y="5052"/>
              <a:ext cx="637" cy="142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37" name="Line 41"/>
            <p:cNvSpPr>
              <a:spLocks noChangeShapeType="true"/>
            </p:cNvSpPr>
            <p:nvPr/>
          </p:nvSpPr>
          <p:spPr bwMode="auto">
            <a:xfrm flipV="true">
              <a:off x="3644" y="6739"/>
              <a:ext cx="62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38" name="Rectangle 42"/>
            <p:cNvSpPr>
              <a:spLocks noChangeArrowheads="true"/>
            </p:cNvSpPr>
            <p:nvPr/>
          </p:nvSpPr>
          <p:spPr bwMode="auto">
            <a:xfrm>
              <a:off x="5588" y="3753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d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f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39" name="Rectangle 43"/>
            <p:cNvSpPr>
              <a:spLocks noChangeArrowheads="true"/>
            </p:cNvSpPr>
            <p:nvPr/>
          </p:nvSpPr>
          <p:spPr bwMode="auto">
            <a:xfrm>
              <a:off x="5588" y="3753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40" name="Rectangle 44"/>
            <p:cNvSpPr>
              <a:spLocks noChangeArrowheads="true"/>
            </p:cNvSpPr>
            <p:nvPr/>
          </p:nvSpPr>
          <p:spPr bwMode="auto">
            <a:xfrm>
              <a:off x="5588" y="4585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9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b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41" name="Rectangle 45"/>
            <p:cNvSpPr>
              <a:spLocks noChangeArrowheads="true"/>
            </p:cNvSpPr>
            <p:nvPr/>
          </p:nvSpPr>
          <p:spPr bwMode="auto">
            <a:xfrm>
              <a:off x="5588" y="4585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42" name="Rectangle 46"/>
            <p:cNvSpPr>
              <a:spLocks noChangeArrowheads="true"/>
            </p:cNvSpPr>
            <p:nvPr/>
          </p:nvSpPr>
          <p:spPr bwMode="auto">
            <a:xfrm>
              <a:off x="5588" y="5420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5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7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43" name="Rectangle 47"/>
            <p:cNvSpPr>
              <a:spLocks noChangeArrowheads="true"/>
            </p:cNvSpPr>
            <p:nvPr/>
          </p:nvSpPr>
          <p:spPr bwMode="auto">
            <a:xfrm>
              <a:off x="5588" y="5420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44" name="Rectangle 48"/>
            <p:cNvSpPr>
              <a:spLocks noChangeArrowheads="true"/>
            </p:cNvSpPr>
            <p:nvPr/>
          </p:nvSpPr>
          <p:spPr bwMode="auto">
            <a:xfrm>
              <a:off x="5588" y="6247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1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3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45" name="Rectangle 49"/>
            <p:cNvSpPr>
              <a:spLocks noChangeArrowheads="true"/>
            </p:cNvSpPr>
            <p:nvPr/>
          </p:nvSpPr>
          <p:spPr bwMode="auto">
            <a:xfrm>
              <a:off x="5588" y="6247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46" name="Rectangle 50"/>
            <p:cNvSpPr>
              <a:spLocks noChangeArrowheads="true"/>
            </p:cNvSpPr>
            <p:nvPr/>
          </p:nvSpPr>
          <p:spPr bwMode="auto">
            <a:xfrm>
              <a:off x="4268" y="3753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9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d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47" name="Rectangle 51"/>
            <p:cNvSpPr>
              <a:spLocks noChangeArrowheads="true"/>
            </p:cNvSpPr>
            <p:nvPr/>
          </p:nvSpPr>
          <p:spPr bwMode="auto">
            <a:xfrm>
              <a:off x="4268" y="3753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48" name="Rectangle 52"/>
            <p:cNvSpPr>
              <a:spLocks noChangeArrowheads="true"/>
            </p:cNvSpPr>
            <p:nvPr/>
          </p:nvSpPr>
          <p:spPr bwMode="auto">
            <a:xfrm>
              <a:off x="4268" y="4585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b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f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49" name="Rectangle 53"/>
            <p:cNvSpPr>
              <a:spLocks noChangeArrowheads="true"/>
            </p:cNvSpPr>
            <p:nvPr/>
          </p:nvSpPr>
          <p:spPr bwMode="auto">
            <a:xfrm>
              <a:off x="4268" y="4585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50" name="Rectangle 54"/>
            <p:cNvSpPr>
              <a:spLocks noChangeArrowheads="true"/>
            </p:cNvSpPr>
            <p:nvPr/>
          </p:nvSpPr>
          <p:spPr bwMode="auto">
            <a:xfrm>
              <a:off x="4268" y="5420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1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5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51" name="Rectangle 55"/>
            <p:cNvSpPr>
              <a:spLocks noChangeArrowheads="true"/>
            </p:cNvSpPr>
            <p:nvPr/>
          </p:nvSpPr>
          <p:spPr bwMode="auto">
            <a:xfrm>
              <a:off x="4268" y="5420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52" name="Rectangle 56"/>
            <p:cNvSpPr>
              <a:spLocks noChangeArrowheads="true"/>
            </p:cNvSpPr>
            <p:nvPr/>
          </p:nvSpPr>
          <p:spPr bwMode="auto">
            <a:xfrm>
              <a:off x="4268" y="6247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3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7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53" name="Rectangle 57"/>
            <p:cNvSpPr>
              <a:spLocks noChangeArrowheads="true"/>
            </p:cNvSpPr>
            <p:nvPr/>
          </p:nvSpPr>
          <p:spPr bwMode="auto">
            <a:xfrm>
              <a:off x="4268" y="6247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54" name="Rectangle 74"/>
            <p:cNvSpPr>
              <a:spLocks noChangeArrowheads="true"/>
            </p:cNvSpPr>
            <p:nvPr/>
          </p:nvSpPr>
          <p:spPr bwMode="auto">
            <a:xfrm>
              <a:off x="2908" y="3753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1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9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55" name="Rectangle 75"/>
            <p:cNvSpPr>
              <a:spLocks noChangeArrowheads="true"/>
            </p:cNvSpPr>
            <p:nvPr/>
          </p:nvSpPr>
          <p:spPr bwMode="auto">
            <a:xfrm>
              <a:off x="2908" y="3753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56" name="Rectangle 76"/>
            <p:cNvSpPr>
              <a:spLocks noChangeArrowheads="true"/>
            </p:cNvSpPr>
            <p:nvPr/>
          </p:nvSpPr>
          <p:spPr bwMode="auto">
            <a:xfrm>
              <a:off x="2908" y="4596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3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b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57" name="Rectangle 77"/>
            <p:cNvSpPr>
              <a:spLocks noChangeArrowheads="true"/>
            </p:cNvSpPr>
            <p:nvPr/>
          </p:nvSpPr>
          <p:spPr bwMode="auto">
            <a:xfrm>
              <a:off x="2908" y="4585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58" name="Rectangle 78"/>
            <p:cNvSpPr>
              <a:spLocks noChangeArrowheads="true"/>
            </p:cNvSpPr>
            <p:nvPr/>
          </p:nvSpPr>
          <p:spPr bwMode="auto">
            <a:xfrm>
              <a:off x="2908" y="5418"/>
              <a:ext cx="724" cy="647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5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d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59" name="Rectangle 79"/>
            <p:cNvSpPr>
              <a:spLocks noChangeArrowheads="true"/>
            </p:cNvSpPr>
            <p:nvPr/>
          </p:nvSpPr>
          <p:spPr bwMode="auto">
            <a:xfrm>
              <a:off x="2908" y="5418"/>
              <a:ext cx="724" cy="647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60" name="Rectangle 80"/>
            <p:cNvSpPr>
              <a:spLocks noChangeArrowheads="true"/>
            </p:cNvSpPr>
            <p:nvPr/>
          </p:nvSpPr>
          <p:spPr bwMode="auto">
            <a:xfrm>
              <a:off x="2916" y="6252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7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f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61" name="Rectangle 81"/>
            <p:cNvSpPr>
              <a:spLocks noChangeArrowheads="true"/>
            </p:cNvSpPr>
            <p:nvPr/>
          </p:nvSpPr>
          <p:spPr bwMode="auto">
            <a:xfrm>
              <a:off x="2916" y="6252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62" name="Line 82"/>
            <p:cNvSpPr>
              <a:spLocks noChangeShapeType="true"/>
            </p:cNvSpPr>
            <p:nvPr/>
          </p:nvSpPr>
          <p:spPr bwMode="auto">
            <a:xfrm flipH="true">
              <a:off x="1258" y="3985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63" name="Line 83"/>
            <p:cNvSpPr>
              <a:spLocks noChangeShapeType="true"/>
            </p:cNvSpPr>
            <p:nvPr/>
          </p:nvSpPr>
          <p:spPr bwMode="auto">
            <a:xfrm flipH="true">
              <a:off x="1258" y="4241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64" name="Line 84"/>
            <p:cNvSpPr>
              <a:spLocks noChangeShapeType="true"/>
            </p:cNvSpPr>
            <p:nvPr/>
          </p:nvSpPr>
          <p:spPr bwMode="auto">
            <a:xfrm flipH="true">
              <a:off x="1255" y="4814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65" name="Line 85"/>
            <p:cNvSpPr>
              <a:spLocks noChangeShapeType="true"/>
            </p:cNvSpPr>
            <p:nvPr/>
          </p:nvSpPr>
          <p:spPr bwMode="auto">
            <a:xfrm flipH="true">
              <a:off x="1255" y="5070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66" name="Line 86"/>
            <p:cNvSpPr>
              <a:spLocks noChangeShapeType="true"/>
            </p:cNvSpPr>
            <p:nvPr/>
          </p:nvSpPr>
          <p:spPr bwMode="auto">
            <a:xfrm flipH="true">
              <a:off x="1250" y="5661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67" name="Line 87"/>
            <p:cNvSpPr>
              <a:spLocks noChangeShapeType="true"/>
            </p:cNvSpPr>
            <p:nvPr/>
          </p:nvSpPr>
          <p:spPr bwMode="auto">
            <a:xfrm flipH="true">
              <a:off x="1250" y="5918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68" name="Line 88"/>
            <p:cNvSpPr>
              <a:spLocks noChangeShapeType="true"/>
            </p:cNvSpPr>
            <p:nvPr/>
          </p:nvSpPr>
          <p:spPr bwMode="auto">
            <a:xfrm flipH="true">
              <a:off x="1255" y="6483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69" name="Line 89"/>
            <p:cNvSpPr>
              <a:spLocks noChangeShapeType="true"/>
            </p:cNvSpPr>
            <p:nvPr/>
          </p:nvSpPr>
          <p:spPr bwMode="auto">
            <a:xfrm flipH="true">
              <a:off x="1255" y="6740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70" name="Line 90"/>
            <p:cNvSpPr>
              <a:spLocks noChangeShapeType="true"/>
            </p:cNvSpPr>
            <p:nvPr/>
          </p:nvSpPr>
          <p:spPr bwMode="auto">
            <a:xfrm flipH="true">
              <a:off x="6318" y="3962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71" name="Line 91"/>
            <p:cNvSpPr>
              <a:spLocks noChangeShapeType="true"/>
            </p:cNvSpPr>
            <p:nvPr/>
          </p:nvSpPr>
          <p:spPr bwMode="auto">
            <a:xfrm flipH="true">
              <a:off x="6318" y="4219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72" name="Line 92"/>
            <p:cNvSpPr>
              <a:spLocks noChangeShapeType="true"/>
            </p:cNvSpPr>
            <p:nvPr/>
          </p:nvSpPr>
          <p:spPr bwMode="auto">
            <a:xfrm flipH="true">
              <a:off x="6315" y="4794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73" name="Line 93"/>
            <p:cNvSpPr>
              <a:spLocks noChangeShapeType="true"/>
            </p:cNvSpPr>
            <p:nvPr/>
          </p:nvSpPr>
          <p:spPr bwMode="auto">
            <a:xfrm flipH="true">
              <a:off x="6315" y="5051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74" name="Line 94"/>
            <p:cNvSpPr>
              <a:spLocks noChangeShapeType="true"/>
            </p:cNvSpPr>
            <p:nvPr/>
          </p:nvSpPr>
          <p:spPr bwMode="auto">
            <a:xfrm flipH="true">
              <a:off x="6310" y="5642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75" name="Line 95"/>
            <p:cNvSpPr>
              <a:spLocks noChangeShapeType="true"/>
            </p:cNvSpPr>
            <p:nvPr/>
          </p:nvSpPr>
          <p:spPr bwMode="auto">
            <a:xfrm flipH="true">
              <a:off x="6310" y="5899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76" name="Line 96"/>
            <p:cNvSpPr>
              <a:spLocks noChangeShapeType="true"/>
            </p:cNvSpPr>
            <p:nvPr/>
          </p:nvSpPr>
          <p:spPr bwMode="auto">
            <a:xfrm flipH="true">
              <a:off x="6315" y="6464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77" name="Line 97"/>
            <p:cNvSpPr>
              <a:spLocks noChangeShapeType="true"/>
            </p:cNvSpPr>
            <p:nvPr/>
          </p:nvSpPr>
          <p:spPr bwMode="auto">
            <a:xfrm flipH="true">
              <a:off x="6315" y="6721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78" name="Line 18"/>
            <p:cNvSpPr>
              <a:spLocks noChangeShapeType="true"/>
            </p:cNvSpPr>
            <p:nvPr/>
          </p:nvSpPr>
          <p:spPr bwMode="auto">
            <a:xfrm flipV="true">
              <a:off x="4996" y="3962"/>
              <a:ext cx="59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79" name="Line 20"/>
            <p:cNvSpPr>
              <a:spLocks noChangeShapeType="true"/>
            </p:cNvSpPr>
            <p:nvPr/>
          </p:nvSpPr>
          <p:spPr bwMode="auto">
            <a:xfrm>
              <a:off x="4996" y="4191"/>
              <a:ext cx="593" cy="622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80" name="Line 21"/>
            <p:cNvSpPr>
              <a:spLocks noChangeShapeType="true"/>
            </p:cNvSpPr>
            <p:nvPr/>
          </p:nvSpPr>
          <p:spPr bwMode="auto">
            <a:xfrm flipH="true">
              <a:off x="4996" y="4218"/>
              <a:ext cx="591" cy="59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81" name="Line 22"/>
            <p:cNvSpPr>
              <a:spLocks noChangeShapeType="true"/>
            </p:cNvSpPr>
            <p:nvPr/>
          </p:nvSpPr>
          <p:spPr bwMode="auto">
            <a:xfrm flipV="true">
              <a:off x="4996" y="5064"/>
              <a:ext cx="592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82" name="Line 18"/>
            <p:cNvSpPr>
              <a:spLocks noChangeShapeType="true"/>
            </p:cNvSpPr>
            <p:nvPr/>
          </p:nvSpPr>
          <p:spPr bwMode="auto">
            <a:xfrm flipV="true">
              <a:off x="4990" y="9037"/>
              <a:ext cx="590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83" name="Line 20"/>
            <p:cNvSpPr>
              <a:spLocks noChangeShapeType="true"/>
            </p:cNvSpPr>
            <p:nvPr/>
          </p:nvSpPr>
          <p:spPr bwMode="auto">
            <a:xfrm>
              <a:off x="4990" y="9261"/>
              <a:ext cx="594" cy="61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84" name="Line 21"/>
            <p:cNvSpPr>
              <a:spLocks noChangeShapeType="true"/>
            </p:cNvSpPr>
            <p:nvPr/>
          </p:nvSpPr>
          <p:spPr bwMode="auto">
            <a:xfrm flipH="true">
              <a:off x="4990" y="9275"/>
              <a:ext cx="591" cy="60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85" name="Line 22"/>
            <p:cNvSpPr>
              <a:spLocks noChangeShapeType="true"/>
            </p:cNvSpPr>
            <p:nvPr/>
          </p:nvSpPr>
          <p:spPr bwMode="auto">
            <a:xfrm flipV="true">
              <a:off x="4990" y="10134"/>
              <a:ext cx="591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86" name="Line 34"/>
            <p:cNvSpPr>
              <a:spLocks noChangeShapeType="true"/>
            </p:cNvSpPr>
            <p:nvPr/>
          </p:nvSpPr>
          <p:spPr bwMode="auto">
            <a:xfrm>
              <a:off x="3627" y="7333"/>
              <a:ext cx="634" cy="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87" name="Line 35"/>
            <p:cNvSpPr>
              <a:spLocks noChangeShapeType="true"/>
            </p:cNvSpPr>
            <p:nvPr/>
          </p:nvSpPr>
          <p:spPr bwMode="auto">
            <a:xfrm>
              <a:off x="3627" y="7592"/>
              <a:ext cx="637" cy="1424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88" name="Line 36"/>
            <p:cNvSpPr>
              <a:spLocks noChangeShapeType="true"/>
            </p:cNvSpPr>
            <p:nvPr/>
          </p:nvSpPr>
          <p:spPr bwMode="auto">
            <a:xfrm flipH="true">
              <a:off x="3627" y="8203"/>
              <a:ext cx="634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89" name="Line 37"/>
            <p:cNvSpPr>
              <a:spLocks noChangeShapeType="true"/>
            </p:cNvSpPr>
            <p:nvPr/>
          </p:nvSpPr>
          <p:spPr bwMode="auto">
            <a:xfrm>
              <a:off x="3627" y="8421"/>
              <a:ext cx="637" cy="14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90" name="Line 38"/>
            <p:cNvSpPr>
              <a:spLocks noChangeShapeType="true"/>
            </p:cNvSpPr>
            <p:nvPr/>
          </p:nvSpPr>
          <p:spPr bwMode="auto">
            <a:xfrm flipV="true">
              <a:off x="3627" y="7616"/>
              <a:ext cx="636" cy="140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91" name="Line 39"/>
            <p:cNvSpPr>
              <a:spLocks noChangeShapeType="true"/>
            </p:cNvSpPr>
            <p:nvPr/>
          </p:nvSpPr>
          <p:spPr bwMode="auto">
            <a:xfrm>
              <a:off x="3627" y="9293"/>
              <a:ext cx="63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92" name="Line 40"/>
            <p:cNvSpPr>
              <a:spLocks noChangeShapeType="true"/>
            </p:cNvSpPr>
            <p:nvPr/>
          </p:nvSpPr>
          <p:spPr bwMode="auto">
            <a:xfrm flipV="true">
              <a:off x="3627" y="8447"/>
              <a:ext cx="637" cy="142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93" name="Line 41"/>
            <p:cNvSpPr>
              <a:spLocks noChangeShapeType="true"/>
            </p:cNvSpPr>
            <p:nvPr/>
          </p:nvSpPr>
          <p:spPr bwMode="auto">
            <a:xfrm flipV="true">
              <a:off x="3638" y="10134"/>
              <a:ext cx="62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94" name="Rectangle 42"/>
            <p:cNvSpPr>
              <a:spLocks noChangeArrowheads="true"/>
            </p:cNvSpPr>
            <p:nvPr/>
          </p:nvSpPr>
          <p:spPr bwMode="auto">
            <a:xfrm>
              <a:off x="5582" y="7151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c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e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95" name="Rectangle 43"/>
            <p:cNvSpPr>
              <a:spLocks noChangeArrowheads="true"/>
            </p:cNvSpPr>
            <p:nvPr/>
          </p:nvSpPr>
          <p:spPr bwMode="auto">
            <a:xfrm>
              <a:off x="5582" y="7148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96" name="Rectangle 44"/>
            <p:cNvSpPr>
              <a:spLocks noChangeArrowheads="true"/>
            </p:cNvSpPr>
            <p:nvPr/>
          </p:nvSpPr>
          <p:spPr bwMode="auto">
            <a:xfrm>
              <a:off x="5582" y="7980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8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a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97" name="Rectangle 45"/>
            <p:cNvSpPr>
              <a:spLocks noChangeArrowheads="true"/>
            </p:cNvSpPr>
            <p:nvPr/>
          </p:nvSpPr>
          <p:spPr bwMode="auto">
            <a:xfrm>
              <a:off x="5576" y="7980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98" name="Rectangle 46"/>
            <p:cNvSpPr>
              <a:spLocks noChangeArrowheads="true"/>
            </p:cNvSpPr>
            <p:nvPr/>
          </p:nvSpPr>
          <p:spPr bwMode="auto">
            <a:xfrm>
              <a:off x="5582" y="8815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4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6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99" name="Rectangle 47"/>
            <p:cNvSpPr>
              <a:spLocks noChangeArrowheads="true"/>
            </p:cNvSpPr>
            <p:nvPr/>
          </p:nvSpPr>
          <p:spPr bwMode="auto">
            <a:xfrm>
              <a:off x="5582" y="8815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00" name="Rectangle 48"/>
            <p:cNvSpPr>
              <a:spLocks noChangeArrowheads="true"/>
            </p:cNvSpPr>
            <p:nvPr/>
          </p:nvSpPr>
          <p:spPr bwMode="auto">
            <a:xfrm>
              <a:off x="5582" y="9642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0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2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501" name="Rectangle 49"/>
            <p:cNvSpPr>
              <a:spLocks noChangeArrowheads="true"/>
            </p:cNvSpPr>
            <p:nvPr/>
          </p:nvSpPr>
          <p:spPr bwMode="auto">
            <a:xfrm>
              <a:off x="5582" y="9642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02" name="Rectangle 50"/>
            <p:cNvSpPr>
              <a:spLocks noChangeArrowheads="true"/>
            </p:cNvSpPr>
            <p:nvPr/>
          </p:nvSpPr>
          <p:spPr bwMode="auto">
            <a:xfrm>
              <a:off x="4262" y="7148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8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c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503" name="Rectangle 51"/>
            <p:cNvSpPr>
              <a:spLocks noChangeArrowheads="true"/>
            </p:cNvSpPr>
            <p:nvPr/>
          </p:nvSpPr>
          <p:spPr bwMode="auto">
            <a:xfrm>
              <a:off x="4262" y="7148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04" name="Rectangle 52"/>
            <p:cNvSpPr>
              <a:spLocks noChangeArrowheads="true"/>
            </p:cNvSpPr>
            <p:nvPr/>
          </p:nvSpPr>
          <p:spPr bwMode="auto">
            <a:xfrm>
              <a:off x="4262" y="7980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a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e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505" name="Rectangle 53"/>
            <p:cNvSpPr>
              <a:spLocks noChangeArrowheads="true"/>
            </p:cNvSpPr>
            <p:nvPr/>
          </p:nvSpPr>
          <p:spPr bwMode="auto">
            <a:xfrm>
              <a:off x="4262" y="7980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06" name="Rectangle 54"/>
            <p:cNvSpPr>
              <a:spLocks noChangeArrowheads="true"/>
            </p:cNvSpPr>
            <p:nvPr/>
          </p:nvSpPr>
          <p:spPr bwMode="auto">
            <a:xfrm>
              <a:off x="4262" y="8815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0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4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507" name="Rectangle 55"/>
            <p:cNvSpPr>
              <a:spLocks noChangeArrowheads="true"/>
            </p:cNvSpPr>
            <p:nvPr/>
          </p:nvSpPr>
          <p:spPr bwMode="auto">
            <a:xfrm>
              <a:off x="4262" y="8815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08" name="Rectangle 56"/>
            <p:cNvSpPr>
              <a:spLocks noChangeArrowheads="true"/>
            </p:cNvSpPr>
            <p:nvPr/>
          </p:nvSpPr>
          <p:spPr bwMode="auto">
            <a:xfrm>
              <a:off x="4262" y="9642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2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6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509" name="Rectangle 57"/>
            <p:cNvSpPr>
              <a:spLocks noChangeArrowheads="true"/>
            </p:cNvSpPr>
            <p:nvPr/>
          </p:nvSpPr>
          <p:spPr bwMode="auto">
            <a:xfrm>
              <a:off x="4262" y="9642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10" name="Rectangle 74"/>
            <p:cNvSpPr>
              <a:spLocks noChangeArrowheads="true"/>
            </p:cNvSpPr>
            <p:nvPr/>
          </p:nvSpPr>
          <p:spPr bwMode="auto">
            <a:xfrm>
              <a:off x="2902" y="7148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0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8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511" name="Rectangle 75"/>
            <p:cNvSpPr>
              <a:spLocks noChangeArrowheads="true"/>
            </p:cNvSpPr>
            <p:nvPr/>
          </p:nvSpPr>
          <p:spPr bwMode="auto">
            <a:xfrm>
              <a:off x="2902" y="7148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12" name="Rectangle 76"/>
            <p:cNvSpPr>
              <a:spLocks noChangeArrowheads="true"/>
            </p:cNvSpPr>
            <p:nvPr/>
          </p:nvSpPr>
          <p:spPr bwMode="auto">
            <a:xfrm>
              <a:off x="2902" y="7980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2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a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513" name="Rectangle 77"/>
            <p:cNvSpPr>
              <a:spLocks noChangeArrowheads="true"/>
            </p:cNvSpPr>
            <p:nvPr/>
          </p:nvSpPr>
          <p:spPr bwMode="auto">
            <a:xfrm>
              <a:off x="2902" y="7980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14" name="Rectangle 78"/>
            <p:cNvSpPr>
              <a:spLocks noChangeArrowheads="true"/>
            </p:cNvSpPr>
            <p:nvPr/>
          </p:nvSpPr>
          <p:spPr bwMode="auto">
            <a:xfrm>
              <a:off x="2902" y="8813"/>
              <a:ext cx="724" cy="647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4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c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515" name="Rectangle 79"/>
            <p:cNvSpPr>
              <a:spLocks noChangeArrowheads="true"/>
            </p:cNvSpPr>
            <p:nvPr/>
          </p:nvSpPr>
          <p:spPr bwMode="auto">
            <a:xfrm>
              <a:off x="2902" y="8813"/>
              <a:ext cx="724" cy="647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16" name="Rectangle 80"/>
            <p:cNvSpPr>
              <a:spLocks noChangeArrowheads="true"/>
            </p:cNvSpPr>
            <p:nvPr/>
          </p:nvSpPr>
          <p:spPr bwMode="auto">
            <a:xfrm>
              <a:off x="2910" y="9647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6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e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517" name="Rectangle 81"/>
            <p:cNvSpPr>
              <a:spLocks noChangeArrowheads="true"/>
            </p:cNvSpPr>
            <p:nvPr/>
          </p:nvSpPr>
          <p:spPr bwMode="auto">
            <a:xfrm>
              <a:off x="2910" y="9647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18" name="Line 82"/>
            <p:cNvSpPr>
              <a:spLocks noChangeShapeType="true"/>
            </p:cNvSpPr>
            <p:nvPr/>
          </p:nvSpPr>
          <p:spPr bwMode="auto">
            <a:xfrm flipH="true">
              <a:off x="1252" y="7380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19" name="Line 83"/>
            <p:cNvSpPr>
              <a:spLocks noChangeShapeType="true"/>
            </p:cNvSpPr>
            <p:nvPr/>
          </p:nvSpPr>
          <p:spPr bwMode="auto">
            <a:xfrm flipH="true">
              <a:off x="1252" y="7636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20" name="Line 84"/>
            <p:cNvSpPr>
              <a:spLocks noChangeShapeType="true"/>
            </p:cNvSpPr>
            <p:nvPr/>
          </p:nvSpPr>
          <p:spPr bwMode="auto">
            <a:xfrm flipH="true">
              <a:off x="1249" y="8209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21" name="Line 85"/>
            <p:cNvSpPr>
              <a:spLocks noChangeShapeType="true"/>
            </p:cNvSpPr>
            <p:nvPr/>
          </p:nvSpPr>
          <p:spPr bwMode="auto">
            <a:xfrm flipH="true">
              <a:off x="1249" y="8465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22" name="Line 86"/>
            <p:cNvSpPr>
              <a:spLocks noChangeShapeType="true"/>
            </p:cNvSpPr>
            <p:nvPr/>
          </p:nvSpPr>
          <p:spPr bwMode="auto">
            <a:xfrm flipH="true">
              <a:off x="1244" y="9056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23" name="Line 87"/>
            <p:cNvSpPr>
              <a:spLocks noChangeShapeType="true"/>
            </p:cNvSpPr>
            <p:nvPr/>
          </p:nvSpPr>
          <p:spPr bwMode="auto">
            <a:xfrm flipH="true">
              <a:off x="1244" y="9313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24" name="Line 88"/>
            <p:cNvSpPr>
              <a:spLocks noChangeShapeType="true"/>
            </p:cNvSpPr>
            <p:nvPr/>
          </p:nvSpPr>
          <p:spPr bwMode="auto">
            <a:xfrm flipH="true">
              <a:off x="1249" y="9878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25" name="Line 89"/>
            <p:cNvSpPr>
              <a:spLocks noChangeShapeType="true"/>
            </p:cNvSpPr>
            <p:nvPr/>
          </p:nvSpPr>
          <p:spPr bwMode="auto">
            <a:xfrm flipH="true">
              <a:off x="1249" y="10135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26" name="Line 90"/>
            <p:cNvSpPr>
              <a:spLocks noChangeShapeType="true"/>
            </p:cNvSpPr>
            <p:nvPr/>
          </p:nvSpPr>
          <p:spPr bwMode="auto">
            <a:xfrm flipH="true">
              <a:off x="6312" y="7357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27" name="Line 91"/>
            <p:cNvSpPr>
              <a:spLocks noChangeShapeType="true"/>
            </p:cNvSpPr>
            <p:nvPr/>
          </p:nvSpPr>
          <p:spPr bwMode="auto">
            <a:xfrm flipH="true">
              <a:off x="6312" y="7614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28" name="Line 92"/>
            <p:cNvSpPr>
              <a:spLocks noChangeShapeType="true"/>
            </p:cNvSpPr>
            <p:nvPr/>
          </p:nvSpPr>
          <p:spPr bwMode="auto">
            <a:xfrm flipH="true">
              <a:off x="6318" y="8203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29" name="Line 93"/>
            <p:cNvSpPr>
              <a:spLocks noChangeShapeType="true"/>
            </p:cNvSpPr>
            <p:nvPr/>
          </p:nvSpPr>
          <p:spPr bwMode="auto">
            <a:xfrm flipH="true">
              <a:off x="6309" y="8446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30" name="Line 94"/>
            <p:cNvSpPr>
              <a:spLocks noChangeShapeType="true"/>
            </p:cNvSpPr>
            <p:nvPr/>
          </p:nvSpPr>
          <p:spPr bwMode="auto">
            <a:xfrm flipH="true">
              <a:off x="6304" y="9037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31" name="Line 95"/>
            <p:cNvSpPr>
              <a:spLocks noChangeShapeType="true"/>
            </p:cNvSpPr>
            <p:nvPr/>
          </p:nvSpPr>
          <p:spPr bwMode="auto">
            <a:xfrm flipH="true">
              <a:off x="6304" y="9294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32" name="Line 96"/>
            <p:cNvSpPr>
              <a:spLocks noChangeShapeType="true"/>
            </p:cNvSpPr>
            <p:nvPr/>
          </p:nvSpPr>
          <p:spPr bwMode="auto">
            <a:xfrm flipH="true">
              <a:off x="6309" y="9859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33" name="Line 97"/>
            <p:cNvSpPr>
              <a:spLocks noChangeShapeType="true"/>
            </p:cNvSpPr>
            <p:nvPr/>
          </p:nvSpPr>
          <p:spPr bwMode="auto">
            <a:xfrm flipH="true">
              <a:off x="6309" y="10116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34" name="Line 18"/>
            <p:cNvSpPr>
              <a:spLocks noChangeShapeType="true"/>
            </p:cNvSpPr>
            <p:nvPr/>
          </p:nvSpPr>
          <p:spPr bwMode="auto">
            <a:xfrm flipV="true">
              <a:off x="4990" y="7357"/>
              <a:ext cx="59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35" name="Line 20"/>
            <p:cNvSpPr>
              <a:spLocks noChangeShapeType="true"/>
            </p:cNvSpPr>
            <p:nvPr/>
          </p:nvSpPr>
          <p:spPr bwMode="auto">
            <a:xfrm>
              <a:off x="4990" y="7586"/>
              <a:ext cx="593" cy="622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36" name="Line 21"/>
            <p:cNvSpPr>
              <a:spLocks noChangeShapeType="true"/>
            </p:cNvSpPr>
            <p:nvPr/>
          </p:nvSpPr>
          <p:spPr bwMode="auto">
            <a:xfrm flipH="true">
              <a:off x="4990" y="7613"/>
              <a:ext cx="591" cy="59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37" name="Line 22"/>
            <p:cNvSpPr>
              <a:spLocks noChangeShapeType="true"/>
            </p:cNvSpPr>
            <p:nvPr/>
          </p:nvSpPr>
          <p:spPr bwMode="auto">
            <a:xfrm flipV="true">
              <a:off x="4990" y="8459"/>
              <a:ext cx="592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38" name="Line 34"/>
            <p:cNvSpPr>
              <a:spLocks noChangeShapeType="true"/>
            </p:cNvSpPr>
            <p:nvPr/>
          </p:nvSpPr>
          <p:spPr bwMode="auto">
            <a:xfrm>
              <a:off x="2283" y="3938"/>
              <a:ext cx="634" cy="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39" name="Line 35"/>
            <p:cNvSpPr>
              <a:spLocks noChangeShapeType="true"/>
            </p:cNvSpPr>
            <p:nvPr/>
          </p:nvSpPr>
          <p:spPr bwMode="auto">
            <a:xfrm>
              <a:off x="2283" y="4197"/>
              <a:ext cx="625" cy="314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40" name="Line 36"/>
            <p:cNvSpPr>
              <a:spLocks noChangeShapeType="true"/>
            </p:cNvSpPr>
            <p:nvPr/>
          </p:nvSpPr>
          <p:spPr bwMode="auto">
            <a:xfrm flipH="true">
              <a:off x="2283" y="4808"/>
              <a:ext cx="634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41" name="Line 37"/>
            <p:cNvSpPr>
              <a:spLocks noChangeShapeType="true"/>
            </p:cNvSpPr>
            <p:nvPr/>
          </p:nvSpPr>
          <p:spPr bwMode="auto">
            <a:xfrm>
              <a:off x="2283" y="5026"/>
              <a:ext cx="625" cy="317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42" name="Line 38"/>
            <p:cNvSpPr>
              <a:spLocks noChangeShapeType="true"/>
            </p:cNvSpPr>
            <p:nvPr/>
          </p:nvSpPr>
          <p:spPr bwMode="auto">
            <a:xfrm flipV="true">
              <a:off x="2283" y="5622"/>
              <a:ext cx="63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43" name="Line 39"/>
            <p:cNvSpPr>
              <a:spLocks noChangeShapeType="true"/>
            </p:cNvSpPr>
            <p:nvPr/>
          </p:nvSpPr>
          <p:spPr bwMode="auto">
            <a:xfrm>
              <a:off x="2283" y="5898"/>
              <a:ext cx="637" cy="315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44" name="Line 40"/>
            <p:cNvSpPr>
              <a:spLocks noChangeShapeType="true"/>
            </p:cNvSpPr>
            <p:nvPr/>
          </p:nvSpPr>
          <p:spPr bwMode="auto">
            <a:xfrm>
              <a:off x="2283" y="6479"/>
              <a:ext cx="619" cy="1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45" name="Line 41"/>
            <p:cNvSpPr>
              <a:spLocks noChangeShapeType="true"/>
            </p:cNvSpPr>
            <p:nvPr/>
          </p:nvSpPr>
          <p:spPr bwMode="auto">
            <a:xfrm>
              <a:off x="2294" y="6740"/>
              <a:ext cx="608" cy="3144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46" name="Rectangle 74"/>
            <p:cNvSpPr>
              <a:spLocks noChangeArrowheads="true"/>
            </p:cNvSpPr>
            <p:nvPr/>
          </p:nvSpPr>
          <p:spPr bwMode="auto">
            <a:xfrm>
              <a:off x="1558" y="3753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bg1"/>
                  </a:solidFill>
                </a:rPr>
                <a:t>0</a:t>
              </a:r>
              <a:endParaRPr lang="en-US" altLang="en-US" sz="1000">
                <a:solidFill>
                  <a:schemeClr val="bg1"/>
                </a:solidFill>
              </a:endParaRPr>
            </a:p>
            <a:p>
              <a:r>
                <a:rPr lang="en-US" altLang="en-US" sz="1000">
                  <a:solidFill>
                    <a:schemeClr val="bg1"/>
                  </a:solidFill>
                </a:rPr>
                <a:t>1</a:t>
              </a:r>
              <a:endParaRPr lang="en-US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547" name="Rectangle 75"/>
            <p:cNvSpPr>
              <a:spLocks noChangeArrowheads="true"/>
            </p:cNvSpPr>
            <p:nvPr/>
          </p:nvSpPr>
          <p:spPr bwMode="auto">
            <a:xfrm>
              <a:off x="1558" y="3753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48" name="Rectangle 76"/>
            <p:cNvSpPr>
              <a:spLocks noChangeArrowheads="true"/>
            </p:cNvSpPr>
            <p:nvPr/>
          </p:nvSpPr>
          <p:spPr bwMode="auto">
            <a:xfrm>
              <a:off x="1558" y="4596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2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3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549" name="Rectangle 77"/>
            <p:cNvSpPr>
              <a:spLocks noChangeArrowheads="true"/>
            </p:cNvSpPr>
            <p:nvPr/>
          </p:nvSpPr>
          <p:spPr bwMode="auto">
            <a:xfrm>
              <a:off x="1558" y="4585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50" name="Rectangle 78"/>
            <p:cNvSpPr>
              <a:spLocks noChangeArrowheads="true"/>
            </p:cNvSpPr>
            <p:nvPr/>
          </p:nvSpPr>
          <p:spPr bwMode="auto">
            <a:xfrm>
              <a:off x="1558" y="5418"/>
              <a:ext cx="724" cy="647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4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5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551" name="Rectangle 79"/>
            <p:cNvSpPr>
              <a:spLocks noChangeArrowheads="true"/>
            </p:cNvSpPr>
            <p:nvPr/>
          </p:nvSpPr>
          <p:spPr bwMode="auto">
            <a:xfrm>
              <a:off x="1558" y="5418"/>
              <a:ext cx="724" cy="647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52" name="Rectangle 80"/>
            <p:cNvSpPr>
              <a:spLocks noChangeArrowheads="true"/>
            </p:cNvSpPr>
            <p:nvPr/>
          </p:nvSpPr>
          <p:spPr bwMode="auto">
            <a:xfrm>
              <a:off x="1566" y="6252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6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7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553" name="Rectangle 81"/>
            <p:cNvSpPr>
              <a:spLocks noChangeArrowheads="true"/>
            </p:cNvSpPr>
            <p:nvPr/>
          </p:nvSpPr>
          <p:spPr bwMode="auto">
            <a:xfrm>
              <a:off x="1566" y="6252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54" name="Line 34"/>
            <p:cNvSpPr>
              <a:spLocks noChangeShapeType="true"/>
            </p:cNvSpPr>
            <p:nvPr/>
          </p:nvSpPr>
          <p:spPr bwMode="auto">
            <a:xfrm flipV="true">
              <a:off x="2277" y="4191"/>
              <a:ext cx="625" cy="3142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55" name="Line 35"/>
            <p:cNvSpPr>
              <a:spLocks noChangeShapeType="true"/>
            </p:cNvSpPr>
            <p:nvPr/>
          </p:nvSpPr>
          <p:spPr bwMode="auto">
            <a:xfrm>
              <a:off x="2277" y="7592"/>
              <a:ext cx="625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56" name="Line 36"/>
            <p:cNvSpPr>
              <a:spLocks noChangeShapeType="true"/>
            </p:cNvSpPr>
            <p:nvPr/>
          </p:nvSpPr>
          <p:spPr bwMode="auto">
            <a:xfrm flipH="true">
              <a:off x="2277" y="5028"/>
              <a:ext cx="634" cy="318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57" name="Line 37"/>
            <p:cNvSpPr>
              <a:spLocks noChangeShapeType="true"/>
            </p:cNvSpPr>
            <p:nvPr/>
          </p:nvSpPr>
          <p:spPr bwMode="auto">
            <a:xfrm>
              <a:off x="2277" y="8421"/>
              <a:ext cx="637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58" name="Line 38"/>
            <p:cNvSpPr>
              <a:spLocks noChangeShapeType="true"/>
            </p:cNvSpPr>
            <p:nvPr/>
          </p:nvSpPr>
          <p:spPr bwMode="auto">
            <a:xfrm flipV="true">
              <a:off x="2277" y="5859"/>
              <a:ext cx="642" cy="315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59" name="Line 39"/>
            <p:cNvSpPr>
              <a:spLocks noChangeShapeType="true"/>
            </p:cNvSpPr>
            <p:nvPr/>
          </p:nvSpPr>
          <p:spPr bwMode="auto">
            <a:xfrm>
              <a:off x="2277" y="9293"/>
              <a:ext cx="63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60" name="Line 40"/>
            <p:cNvSpPr>
              <a:spLocks noChangeShapeType="true"/>
            </p:cNvSpPr>
            <p:nvPr/>
          </p:nvSpPr>
          <p:spPr bwMode="auto">
            <a:xfrm flipV="true">
              <a:off x="2277" y="6693"/>
              <a:ext cx="625" cy="318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61" name="Line 41"/>
            <p:cNvSpPr>
              <a:spLocks noChangeShapeType="true"/>
            </p:cNvSpPr>
            <p:nvPr/>
          </p:nvSpPr>
          <p:spPr bwMode="auto">
            <a:xfrm flipV="true">
              <a:off x="2288" y="10134"/>
              <a:ext cx="62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62" name="Rectangle 74"/>
            <p:cNvSpPr>
              <a:spLocks noChangeArrowheads="true"/>
            </p:cNvSpPr>
            <p:nvPr/>
          </p:nvSpPr>
          <p:spPr bwMode="auto">
            <a:xfrm>
              <a:off x="1552" y="7148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8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9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563" name="Rectangle 75"/>
            <p:cNvSpPr>
              <a:spLocks noChangeArrowheads="true"/>
            </p:cNvSpPr>
            <p:nvPr/>
          </p:nvSpPr>
          <p:spPr bwMode="auto">
            <a:xfrm>
              <a:off x="1552" y="7148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64" name="Rectangle 76"/>
            <p:cNvSpPr>
              <a:spLocks noChangeArrowheads="true"/>
            </p:cNvSpPr>
            <p:nvPr/>
          </p:nvSpPr>
          <p:spPr bwMode="auto">
            <a:xfrm>
              <a:off x="1552" y="7980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a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b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565" name="Rectangle 77"/>
            <p:cNvSpPr>
              <a:spLocks noChangeArrowheads="true"/>
            </p:cNvSpPr>
            <p:nvPr/>
          </p:nvSpPr>
          <p:spPr bwMode="auto">
            <a:xfrm>
              <a:off x="1552" y="7980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66" name="Rectangle 78"/>
            <p:cNvSpPr>
              <a:spLocks noChangeArrowheads="true"/>
            </p:cNvSpPr>
            <p:nvPr/>
          </p:nvSpPr>
          <p:spPr bwMode="auto">
            <a:xfrm>
              <a:off x="1552" y="8813"/>
              <a:ext cx="724" cy="647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c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d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567" name="Rectangle 79"/>
            <p:cNvSpPr>
              <a:spLocks noChangeArrowheads="true"/>
            </p:cNvSpPr>
            <p:nvPr/>
          </p:nvSpPr>
          <p:spPr bwMode="auto">
            <a:xfrm>
              <a:off x="1552" y="8813"/>
              <a:ext cx="724" cy="647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68" name="Rectangle 80"/>
            <p:cNvSpPr>
              <a:spLocks noChangeArrowheads="true"/>
            </p:cNvSpPr>
            <p:nvPr/>
          </p:nvSpPr>
          <p:spPr bwMode="auto">
            <a:xfrm>
              <a:off x="1560" y="9647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e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f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569" name="Rectangle 81"/>
            <p:cNvSpPr>
              <a:spLocks noChangeArrowheads="true"/>
            </p:cNvSpPr>
            <p:nvPr/>
          </p:nvSpPr>
          <p:spPr bwMode="auto">
            <a:xfrm>
              <a:off x="1560" y="9647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</p:grpSp>
      <p:sp>
        <p:nvSpPr>
          <p:cNvPr id="570" name="Text Box 569"/>
          <p:cNvSpPr txBox="true"/>
          <p:nvPr/>
        </p:nvSpPr>
        <p:spPr>
          <a:xfrm>
            <a:off x="9861868" y="2294255"/>
            <a:ext cx="267970" cy="424307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1200" dirty="0" smtClean="0">
                <a:solidFill>
                  <a:schemeClr val="bg1"/>
                </a:solidFill>
              </a:rPr>
              <a:t>f</a:t>
            </a: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200" dirty="0" smtClean="0">
                <a:solidFill>
                  <a:schemeClr val="bg1"/>
                </a:solidFill>
              </a:rPr>
              <a:t>d</a:t>
            </a: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200" dirty="0" smtClean="0">
                <a:solidFill>
                  <a:schemeClr val="bg1"/>
                </a:solidFill>
              </a:rPr>
              <a:t>b</a:t>
            </a: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200" dirty="0" smtClean="0">
                <a:solidFill>
                  <a:schemeClr val="bg1"/>
                </a:solidFill>
              </a:rPr>
              <a:t>9</a:t>
            </a: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200" dirty="0" smtClean="0">
                <a:solidFill>
                  <a:schemeClr val="bg1"/>
                </a:solidFill>
              </a:rPr>
              <a:t>7</a:t>
            </a: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200" dirty="0" smtClean="0">
                <a:solidFill>
                  <a:schemeClr val="bg1"/>
                </a:solidFill>
              </a:rPr>
              <a:t>5</a:t>
            </a: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200" dirty="0" smtClean="0">
                <a:solidFill>
                  <a:schemeClr val="bg1"/>
                </a:solidFill>
              </a:rPr>
              <a:t>3</a:t>
            </a: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200" dirty="0" smtClean="0">
                <a:solidFill>
                  <a:schemeClr val="bg1"/>
                </a:solidFill>
              </a:rPr>
              <a:t>1</a:t>
            </a: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200" dirty="0" smtClean="0">
                <a:solidFill>
                  <a:schemeClr val="bg1"/>
                </a:solidFill>
              </a:rPr>
              <a:t>e</a:t>
            </a: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200" dirty="0" smtClean="0">
                <a:solidFill>
                  <a:schemeClr val="bg1"/>
                </a:solidFill>
              </a:rPr>
              <a:t>c</a:t>
            </a: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200" dirty="0" smtClean="0">
                <a:solidFill>
                  <a:schemeClr val="bg1"/>
                </a:solidFill>
              </a:rPr>
              <a:t>a</a:t>
            </a: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200" dirty="0" smtClean="0">
                <a:solidFill>
                  <a:schemeClr val="bg1"/>
                </a:solidFill>
              </a:rPr>
              <a:t>8</a:t>
            </a: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200" dirty="0" smtClean="0">
                <a:solidFill>
                  <a:schemeClr val="bg1"/>
                </a:solidFill>
              </a:rPr>
              <a:t>6</a:t>
            </a: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200" dirty="0" smtClean="0">
                <a:solidFill>
                  <a:schemeClr val="bg1"/>
                </a:solidFill>
              </a:rPr>
              <a:t>4</a:t>
            </a: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200" dirty="0" smtClean="0">
                <a:solidFill>
                  <a:schemeClr val="bg1"/>
                </a:solidFill>
              </a:rPr>
              <a:t>2</a:t>
            </a: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200" dirty="0" smtClean="0">
                <a:solidFill>
                  <a:schemeClr val="bg1"/>
                </a:solidFill>
              </a:rPr>
              <a:t>0</a:t>
            </a:r>
            <a:endParaRPr lang="en-US" altLang="en-US" sz="1200" dirty="0" smtClean="0">
              <a:solidFill>
                <a:schemeClr val="bg1"/>
              </a:solidFill>
            </a:endParaRPr>
          </a:p>
        </p:txBody>
      </p:sp>
      <p:sp>
        <p:nvSpPr>
          <p:cNvPr id="571" name="Text Box 570"/>
          <p:cNvSpPr txBox="true"/>
          <p:nvPr/>
        </p:nvSpPr>
        <p:spPr>
          <a:xfrm>
            <a:off x="4840288" y="2213293"/>
            <a:ext cx="267970" cy="440880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1200" dirty="0" smtClean="0">
                <a:solidFill>
                  <a:schemeClr val="bg1"/>
                </a:solidFill>
              </a:rPr>
              <a:t>0</a:t>
            </a: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200" dirty="0" smtClean="0">
                <a:solidFill>
                  <a:schemeClr val="bg1"/>
                </a:solidFill>
              </a:rPr>
              <a:t>2</a:t>
            </a: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200" dirty="0" smtClean="0">
                <a:solidFill>
                  <a:schemeClr val="bg1"/>
                </a:solidFill>
              </a:rPr>
              <a:t>4</a:t>
            </a: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200" dirty="0" smtClean="0">
                <a:solidFill>
                  <a:schemeClr val="bg1"/>
                </a:solidFill>
              </a:rPr>
              <a:t>6</a:t>
            </a: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200" dirty="0" smtClean="0">
                <a:solidFill>
                  <a:schemeClr val="bg1"/>
                </a:solidFill>
              </a:rPr>
              <a:t>8</a:t>
            </a: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200" dirty="0" smtClean="0">
                <a:solidFill>
                  <a:schemeClr val="bg1"/>
                </a:solidFill>
              </a:rPr>
              <a:t>a</a:t>
            </a: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200" dirty="0" smtClean="0">
                <a:solidFill>
                  <a:schemeClr val="bg1"/>
                </a:solidFill>
              </a:rPr>
              <a:t>c</a:t>
            </a: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200" dirty="0" smtClean="0">
                <a:solidFill>
                  <a:schemeClr val="bg1"/>
                </a:solidFill>
              </a:rPr>
              <a:t>e</a:t>
            </a: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200" dirty="0" smtClean="0">
                <a:solidFill>
                  <a:schemeClr val="bg1"/>
                </a:solidFill>
              </a:rPr>
              <a:t>1</a:t>
            </a: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200" dirty="0" smtClean="0">
                <a:solidFill>
                  <a:schemeClr val="bg1"/>
                </a:solidFill>
              </a:rPr>
              <a:t>3</a:t>
            </a: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200" dirty="0" smtClean="0">
                <a:solidFill>
                  <a:schemeClr val="bg1"/>
                </a:solidFill>
              </a:rPr>
              <a:t>5</a:t>
            </a: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200" dirty="0" smtClean="0">
                <a:solidFill>
                  <a:schemeClr val="bg1"/>
                </a:solidFill>
              </a:rPr>
              <a:t>7</a:t>
            </a: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200" dirty="0" smtClean="0">
                <a:solidFill>
                  <a:schemeClr val="bg1"/>
                </a:solidFill>
              </a:rPr>
              <a:t>9</a:t>
            </a: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200" dirty="0" smtClean="0">
                <a:solidFill>
                  <a:schemeClr val="bg1"/>
                </a:solidFill>
              </a:rPr>
              <a:t>b</a:t>
            </a: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200" dirty="0" smtClean="0">
                <a:solidFill>
                  <a:schemeClr val="bg1"/>
                </a:solidFill>
              </a:rPr>
              <a:t>d</a:t>
            </a: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200" dirty="0" smtClean="0">
                <a:solidFill>
                  <a:schemeClr val="bg1"/>
                </a:solidFill>
              </a:rPr>
              <a:t>f</a:t>
            </a:r>
            <a:endParaRPr lang="en-US" altLang="en-US" sz="12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553720" y="444501"/>
            <a:ext cx="11084560" cy="656590"/>
          </a:xfrm>
        </p:spPr>
        <p:txBody>
          <a:bodyPr/>
          <a:p>
            <a:r>
              <a:rPr lang="en-US" altLang="en-US"/>
              <a:t>butterfly</a:t>
            </a:r>
            <a:endParaRPr lang="en-US" altLang="en-US"/>
          </a:p>
        </p:txBody>
      </p:sp>
      <p:sp>
        <p:nvSpPr>
          <p:cNvPr id="4" name="Text Placeholder 3"/>
          <p:cNvSpPr>
            <a:spLocks noGrp="true"/>
          </p:cNvSpPr>
          <p:nvPr>
            <p:ph type="body" sz="quarter" idx="10"/>
          </p:nvPr>
        </p:nvSpPr>
        <p:spPr>
          <a:xfrm>
            <a:off x="553720" y="1100820"/>
            <a:ext cx="11084560" cy="583848"/>
          </a:xfrm>
        </p:spPr>
        <p:txBody>
          <a:bodyPr/>
          <a:p>
            <a:r>
              <a:rPr lang="en-US" altLang="en-US"/>
              <a:t>Test Case 8 Input Data</a:t>
            </a:r>
            <a:endParaRPr lang="en-US" altLang="en-US"/>
          </a:p>
        </p:txBody>
      </p:sp>
      <p:sp>
        <p:nvSpPr>
          <p:cNvPr id="12" name="Text Box 11"/>
          <p:cNvSpPr txBox="true"/>
          <p:nvPr/>
        </p:nvSpPr>
        <p:spPr>
          <a:xfrm>
            <a:off x="3545205" y="5671503"/>
            <a:ext cx="150368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Pass Through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70" name="Text Box 69"/>
          <p:cNvSpPr txBox="true"/>
          <p:nvPr/>
        </p:nvSpPr>
        <p:spPr>
          <a:xfrm>
            <a:off x="6114733" y="3179128"/>
            <a:ext cx="302895" cy="208153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0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1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2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3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4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5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6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7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74" name="Text Box 73"/>
          <p:cNvSpPr txBox="true"/>
          <p:nvPr/>
        </p:nvSpPr>
        <p:spPr>
          <a:xfrm>
            <a:off x="6999923" y="5562283"/>
            <a:ext cx="134810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Pass Switch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graphicFrame>
        <p:nvGraphicFramePr>
          <p:cNvPr id="267" name="Table 266"/>
          <p:cNvGraphicFramePr/>
          <p:nvPr/>
        </p:nvGraphicFramePr>
        <p:xfrm>
          <a:off x="2941320" y="1684655"/>
          <a:ext cx="10515600" cy="792480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2103120"/>
                <a:gridCol w="2103120"/>
                <a:gridCol w="2103120"/>
              </a:tblGrid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Input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PT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PS</a:t>
                      </a:r>
                      <a:endParaRPr lang="en-US" altLang="en-US"/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32’h76543210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32’h75316420</a:t>
                      </a:r>
                      <a:endParaRPr lang="en-US" altLang="en-US" sz="200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16’h03461357</a:t>
                      </a:r>
                      <a:endParaRPr lang="en-US" altLang="en-US" sz="200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35" name="Group 134"/>
          <p:cNvGrpSpPr/>
          <p:nvPr/>
        </p:nvGrpSpPr>
        <p:grpSpPr>
          <a:xfrm>
            <a:off x="6364605" y="3192145"/>
            <a:ext cx="2552700" cy="2000250"/>
            <a:chOff x="4733" y="5026"/>
            <a:chExt cx="4020" cy="3150"/>
          </a:xfrm>
        </p:grpSpPr>
        <p:sp>
          <p:nvSpPr>
            <p:cNvPr id="136" name="Line 18"/>
            <p:cNvSpPr>
              <a:spLocks noChangeShapeType="true"/>
            </p:cNvSpPr>
            <p:nvPr/>
          </p:nvSpPr>
          <p:spPr bwMode="auto">
            <a:xfrm flipV="true">
              <a:off x="7131" y="6915"/>
              <a:ext cx="590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7" name="Line 20"/>
            <p:cNvSpPr>
              <a:spLocks noChangeShapeType="true"/>
            </p:cNvSpPr>
            <p:nvPr/>
          </p:nvSpPr>
          <p:spPr bwMode="auto">
            <a:xfrm>
              <a:off x="7131" y="7139"/>
              <a:ext cx="594" cy="61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8" name="Line 21"/>
            <p:cNvSpPr>
              <a:spLocks noChangeShapeType="true"/>
            </p:cNvSpPr>
            <p:nvPr/>
          </p:nvSpPr>
          <p:spPr bwMode="auto">
            <a:xfrm flipH="true">
              <a:off x="7131" y="7153"/>
              <a:ext cx="591" cy="60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9" name="Line 22"/>
            <p:cNvSpPr>
              <a:spLocks noChangeShapeType="true"/>
            </p:cNvSpPr>
            <p:nvPr/>
          </p:nvSpPr>
          <p:spPr bwMode="auto">
            <a:xfrm flipV="true">
              <a:off x="7131" y="8012"/>
              <a:ext cx="591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0" name="Line 34"/>
            <p:cNvSpPr>
              <a:spLocks noChangeShapeType="true"/>
            </p:cNvSpPr>
            <p:nvPr/>
          </p:nvSpPr>
          <p:spPr bwMode="auto">
            <a:xfrm>
              <a:off x="5768" y="5211"/>
              <a:ext cx="634" cy="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1" name="Line 35"/>
            <p:cNvSpPr>
              <a:spLocks noChangeShapeType="true"/>
            </p:cNvSpPr>
            <p:nvPr/>
          </p:nvSpPr>
          <p:spPr bwMode="auto">
            <a:xfrm>
              <a:off x="5768" y="5470"/>
              <a:ext cx="637" cy="145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2" name="Line 36"/>
            <p:cNvSpPr>
              <a:spLocks noChangeShapeType="true"/>
            </p:cNvSpPr>
            <p:nvPr/>
          </p:nvSpPr>
          <p:spPr bwMode="auto">
            <a:xfrm flipH="true">
              <a:off x="5768" y="6081"/>
              <a:ext cx="634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3" name="Line 37"/>
            <p:cNvSpPr>
              <a:spLocks noChangeShapeType="true"/>
            </p:cNvSpPr>
            <p:nvPr/>
          </p:nvSpPr>
          <p:spPr bwMode="auto">
            <a:xfrm>
              <a:off x="5768" y="6299"/>
              <a:ext cx="633" cy="145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4" name="Line 38"/>
            <p:cNvSpPr>
              <a:spLocks noChangeShapeType="true"/>
            </p:cNvSpPr>
            <p:nvPr/>
          </p:nvSpPr>
          <p:spPr bwMode="auto">
            <a:xfrm flipV="true">
              <a:off x="5768" y="5464"/>
              <a:ext cx="633" cy="143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5" name="Line 39"/>
            <p:cNvSpPr>
              <a:spLocks noChangeShapeType="true"/>
            </p:cNvSpPr>
            <p:nvPr/>
          </p:nvSpPr>
          <p:spPr bwMode="auto">
            <a:xfrm>
              <a:off x="5768" y="7171"/>
              <a:ext cx="63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6" name="Line 40"/>
            <p:cNvSpPr>
              <a:spLocks noChangeShapeType="true"/>
            </p:cNvSpPr>
            <p:nvPr/>
          </p:nvSpPr>
          <p:spPr bwMode="auto">
            <a:xfrm flipV="true">
              <a:off x="5768" y="6319"/>
              <a:ext cx="637" cy="143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7" name="Line 41"/>
            <p:cNvSpPr>
              <a:spLocks noChangeShapeType="true"/>
            </p:cNvSpPr>
            <p:nvPr/>
          </p:nvSpPr>
          <p:spPr bwMode="auto">
            <a:xfrm flipV="true">
              <a:off x="5779" y="8012"/>
              <a:ext cx="62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8" name="Rectangle 42"/>
            <p:cNvSpPr>
              <a:spLocks noChangeArrowheads="true"/>
            </p:cNvSpPr>
            <p:nvPr/>
          </p:nvSpPr>
          <p:spPr bwMode="auto">
            <a:xfrm>
              <a:off x="7723" y="5026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9" name="Rectangle 43"/>
            <p:cNvSpPr>
              <a:spLocks noChangeArrowheads="true"/>
            </p:cNvSpPr>
            <p:nvPr/>
          </p:nvSpPr>
          <p:spPr bwMode="auto">
            <a:xfrm>
              <a:off x="7723" y="5026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0" name="Rectangle 44"/>
            <p:cNvSpPr>
              <a:spLocks noChangeArrowheads="true"/>
            </p:cNvSpPr>
            <p:nvPr/>
          </p:nvSpPr>
          <p:spPr bwMode="auto">
            <a:xfrm>
              <a:off x="7723" y="5858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1" name="Rectangle 45"/>
            <p:cNvSpPr>
              <a:spLocks noChangeArrowheads="true"/>
            </p:cNvSpPr>
            <p:nvPr/>
          </p:nvSpPr>
          <p:spPr bwMode="auto">
            <a:xfrm>
              <a:off x="7723" y="5858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2" name="Rectangle 46"/>
            <p:cNvSpPr>
              <a:spLocks noChangeArrowheads="true"/>
            </p:cNvSpPr>
            <p:nvPr/>
          </p:nvSpPr>
          <p:spPr bwMode="auto">
            <a:xfrm>
              <a:off x="7723" y="6693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3" name="Rectangle 47"/>
            <p:cNvSpPr>
              <a:spLocks noChangeArrowheads="true"/>
            </p:cNvSpPr>
            <p:nvPr/>
          </p:nvSpPr>
          <p:spPr bwMode="auto">
            <a:xfrm>
              <a:off x="7723" y="6693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4" name="Rectangle 48"/>
            <p:cNvSpPr>
              <a:spLocks noChangeArrowheads="true"/>
            </p:cNvSpPr>
            <p:nvPr/>
          </p:nvSpPr>
          <p:spPr bwMode="auto">
            <a:xfrm>
              <a:off x="7723" y="7520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5" name="Rectangle 49"/>
            <p:cNvSpPr>
              <a:spLocks noChangeArrowheads="true"/>
            </p:cNvSpPr>
            <p:nvPr/>
          </p:nvSpPr>
          <p:spPr bwMode="auto">
            <a:xfrm>
              <a:off x="7723" y="7520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6" name="Rectangle 50"/>
            <p:cNvSpPr>
              <a:spLocks noChangeArrowheads="true"/>
            </p:cNvSpPr>
            <p:nvPr/>
          </p:nvSpPr>
          <p:spPr bwMode="auto">
            <a:xfrm>
              <a:off x="6403" y="5026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7" name="Rectangle 51"/>
            <p:cNvSpPr>
              <a:spLocks noChangeArrowheads="true"/>
            </p:cNvSpPr>
            <p:nvPr/>
          </p:nvSpPr>
          <p:spPr bwMode="auto">
            <a:xfrm>
              <a:off x="6403" y="5026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8" name="Rectangle 52"/>
            <p:cNvSpPr>
              <a:spLocks noChangeArrowheads="true"/>
            </p:cNvSpPr>
            <p:nvPr/>
          </p:nvSpPr>
          <p:spPr bwMode="auto">
            <a:xfrm>
              <a:off x="6403" y="5858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9" name="Rectangle 53"/>
            <p:cNvSpPr>
              <a:spLocks noChangeArrowheads="true"/>
            </p:cNvSpPr>
            <p:nvPr/>
          </p:nvSpPr>
          <p:spPr bwMode="auto">
            <a:xfrm>
              <a:off x="6403" y="5858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0" name="Rectangle 54"/>
            <p:cNvSpPr>
              <a:spLocks noChangeArrowheads="true"/>
            </p:cNvSpPr>
            <p:nvPr/>
          </p:nvSpPr>
          <p:spPr bwMode="auto">
            <a:xfrm>
              <a:off x="6403" y="6693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1" name="Rectangle 55"/>
            <p:cNvSpPr>
              <a:spLocks noChangeArrowheads="true"/>
            </p:cNvSpPr>
            <p:nvPr/>
          </p:nvSpPr>
          <p:spPr bwMode="auto">
            <a:xfrm>
              <a:off x="6403" y="6693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2" name="Rectangle 56"/>
            <p:cNvSpPr>
              <a:spLocks noChangeArrowheads="true"/>
            </p:cNvSpPr>
            <p:nvPr/>
          </p:nvSpPr>
          <p:spPr bwMode="auto">
            <a:xfrm>
              <a:off x="6403" y="7520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3" name="Rectangle 57"/>
            <p:cNvSpPr>
              <a:spLocks noChangeArrowheads="true"/>
            </p:cNvSpPr>
            <p:nvPr/>
          </p:nvSpPr>
          <p:spPr bwMode="auto">
            <a:xfrm>
              <a:off x="6403" y="7520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4" name="Rectangle 74"/>
            <p:cNvSpPr>
              <a:spLocks noChangeArrowheads="true"/>
            </p:cNvSpPr>
            <p:nvPr/>
          </p:nvSpPr>
          <p:spPr bwMode="auto">
            <a:xfrm>
              <a:off x="5043" y="5026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5" name="Rectangle 75"/>
            <p:cNvSpPr>
              <a:spLocks noChangeArrowheads="true"/>
            </p:cNvSpPr>
            <p:nvPr/>
          </p:nvSpPr>
          <p:spPr bwMode="auto">
            <a:xfrm>
              <a:off x="5043" y="5026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6" name="Rectangle 76"/>
            <p:cNvSpPr>
              <a:spLocks noChangeArrowheads="true"/>
            </p:cNvSpPr>
            <p:nvPr/>
          </p:nvSpPr>
          <p:spPr bwMode="auto">
            <a:xfrm>
              <a:off x="5043" y="5858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7" name="Rectangle 77"/>
            <p:cNvSpPr>
              <a:spLocks noChangeArrowheads="true"/>
            </p:cNvSpPr>
            <p:nvPr/>
          </p:nvSpPr>
          <p:spPr bwMode="auto">
            <a:xfrm>
              <a:off x="5043" y="5858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8" name="Rectangle 78"/>
            <p:cNvSpPr>
              <a:spLocks noChangeArrowheads="true"/>
            </p:cNvSpPr>
            <p:nvPr/>
          </p:nvSpPr>
          <p:spPr bwMode="auto">
            <a:xfrm>
              <a:off x="5043" y="6691"/>
              <a:ext cx="724" cy="647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9" name="Rectangle 79"/>
            <p:cNvSpPr>
              <a:spLocks noChangeArrowheads="true"/>
            </p:cNvSpPr>
            <p:nvPr/>
          </p:nvSpPr>
          <p:spPr bwMode="auto">
            <a:xfrm>
              <a:off x="5043" y="6691"/>
              <a:ext cx="724" cy="647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0" name="Rectangle 80"/>
            <p:cNvSpPr>
              <a:spLocks noChangeArrowheads="true"/>
            </p:cNvSpPr>
            <p:nvPr/>
          </p:nvSpPr>
          <p:spPr bwMode="auto">
            <a:xfrm>
              <a:off x="5051" y="7525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1" name="Rectangle 81"/>
            <p:cNvSpPr>
              <a:spLocks noChangeArrowheads="true"/>
            </p:cNvSpPr>
            <p:nvPr/>
          </p:nvSpPr>
          <p:spPr bwMode="auto">
            <a:xfrm>
              <a:off x="5051" y="7525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2" name="Line 82"/>
            <p:cNvSpPr>
              <a:spLocks noChangeShapeType="true"/>
            </p:cNvSpPr>
            <p:nvPr/>
          </p:nvSpPr>
          <p:spPr bwMode="auto">
            <a:xfrm flipH="true">
              <a:off x="4741" y="5211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3" name="Line 83"/>
            <p:cNvSpPr>
              <a:spLocks noChangeShapeType="true"/>
            </p:cNvSpPr>
            <p:nvPr/>
          </p:nvSpPr>
          <p:spPr bwMode="auto">
            <a:xfrm flipH="true">
              <a:off x="4741" y="5467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4" name="Line 84"/>
            <p:cNvSpPr>
              <a:spLocks noChangeShapeType="true"/>
            </p:cNvSpPr>
            <p:nvPr/>
          </p:nvSpPr>
          <p:spPr bwMode="auto">
            <a:xfrm flipH="true">
              <a:off x="4738" y="6040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5" name="Line 85"/>
            <p:cNvSpPr>
              <a:spLocks noChangeShapeType="true"/>
            </p:cNvSpPr>
            <p:nvPr/>
          </p:nvSpPr>
          <p:spPr bwMode="auto">
            <a:xfrm flipH="true">
              <a:off x="4738" y="6296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6" name="Line 86"/>
            <p:cNvSpPr>
              <a:spLocks noChangeShapeType="true"/>
            </p:cNvSpPr>
            <p:nvPr/>
          </p:nvSpPr>
          <p:spPr bwMode="auto">
            <a:xfrm flipH="true">
              <a:off x="4733" y="6887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7" name="Line 87"/>
            <p:cNvSpPr>
              <a:spLocks noChangeShapeType="true"/>
            </p:cNvSpPr>
            <p:nvPr/>
          </p:nvSpPr>
          <p:spPr bwMode="auto">
            <a:xfrm flipH="true">
              <a:off x="4733" y="7144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8" name="Line 88"/>
            <p:cNvSpPr>
              <a:spLocks noChangeShapeType="true"/>
            </p:cNvSpPr>
            <p:nvPr/>
          </p:nvSpPr>
          <p:spPr bwMode="auto">
            <a:xfrm flipH="true">
              <a:off x="4738" y="7709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9" name="Line 89"/>
            <p:cNvSpPr>
              <a:spLocks noChangeShapeType="true"/>
            </p:cNvSpPr>
            <p:nvPr/>
          </p:nvSpPr>
          <p:spPr bwMode="auto">
            <a:xfrm flipH="true">
              <a:off x="4738" y="7966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0" name="Line 90"/>
            <p:cNvSpPr>
              <a:spLocks noChangeShapeType="true"/>
            </p:cNvSpPr>
            <p:nvPr/>
          </p:nvSpPr>
          <p:spPr bwMode="auto">
            <a:xfrm flipH="true">
              <a:off x="8453" y="5235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1" name="Line 91"/>
            <p:cNvSpPr>
              <a:spLocks noChangeShapeType="true"/>
            </p:cNvSpPr>
            <p:nvPr/>
          </p:nvSpPr>
          <p:spPr bwMode="auto">
            <a:xfrm flipH="true">
              <a:off x="8453" y="5492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2" name="Line 92"/>
            <p:cNvSpPr>
              <a:spLocks noChangeShapeType="true"/>
            </p:cNvSpPr>
            <p:nvPr/>
          </p:nvSpPr>
          <p:spPr bwMode="auto">
            <a:xfrm flipH="true">
              <a:off x="8450" y="6067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3" name="Line 93"/>
            <p:cNvSpPr>
              <a:spLocks noChangeShapeType="true"/>
            </p:cNvSpPr>
            <p:nvPr/>
          </p:nvSpPr>
          <p:spPr bwMode="auto">
            <a:xfrm flipH="true">
              <a:off x="8450" y="6324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4" name="Line 94"/>
            <p:cNvSpPr>
              <a:spLocks noChangeShapeType="true"/>
            </p:cNvSpPr>
            <p:nvPr/>
          </p:nvSpPr>
          <p:spPr bwMode="auto">
            <a:xfrm flipH="true">
              <a:off x="8445" y="6915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5" name="Line 95"/>
            <p:cNvSpPr>
              <a:spLocks noChangeShapeType="true"/>
            </p:cNvSpPr>
            <p:nvPr/>
          </p:nvSpPr>
          <p:spPr bwMode="auto">
            <a:xfrm flipH="true">
              <a:off x="8445" y="7172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6" name="Line 96"/>
            <p:cNvSpPr>
              <a:spLocks noChangeShapeType="true"/>
            </p:cNvSpPr>
            <p:nvPr/>
          </p:nvSpPr>
          <p:spPr bwMode="auto">
            <a:xfrm flipH="true">
              <a:off x="8450" y="7737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7" name="Line 97"/>
            <p:cNvSpPr>
              <a:spLocks noChangeShapeType="true"/>
            </p:cNvSpPr>
            <p:nvPr/>
          </p:nvSpPr>
          <p:spPr bwMode="auto">
            <a:xfrm flipH="true">
              <a:off x="8450" y="7994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8" name="Line 18"/>
            <p:cNvSpPr>
              <a:spLocks noChangeShapeType="true"/>
            </p:cNvSpPr>
            <p:nvPr/>
          </p:nvSpPr>
          <p:spPr bwMode="auto">
            <a:xfrm flipV="true">
              <a:off x="7131" y="5235"/>
              <a:ext cx="59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9" name="Line 20"/>
            <p:cNvSpPr>
              <a:spLocks noChangeShapeType="true"/>
            </p:cNvSpPr>
            <p:nvPr/>
          </p:nvSpPr>
          <p:spPr bwMode="auto">
            <a:xfrm>
              <a:off x="7131" y="5464"/>
              <a:ext cx="593" cy="622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0" name="Line 21"/>
            <p:cNvSpPr>
              <a:spLocks noChangeShapeType="true"/>
            </p:cNvSpPr>
            <p:nvPr/>
          </p:nvSpPr>
          <p:spPr bwMode="auto">
            <a:xfrm flipH="true">
              <a:off x="7131" y="5491"/>
              <a:ext cx="591" cy="59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1" name="Line 22"/>
            <p:cNvSpPr>
              <a:spLocks noChangeShapeType="true"/>
            </p:cNvSpPr>
            <p:nvPr/>
          </p:nvSpPr>
          <p:spPr bwMode="auto">
            <a:xfrm flipV="true">
              <a:off x="7131" y="6337"/>
              <a:ext cx="592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</p:grpSp>
      <p:sp>
        <p:nvSpPr>
          <p:cNvPr id="193" name="Text Box 192"/>
          <p:cNvSpPr txBox="true"/>
          <p:nvPr/>
        </p:nvSpPr>
        <p:spPr>
          <a:xfrm>
            <a:off x="7426008" y="3188018"/>
            <a:ext cx="302895" cy="208153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1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5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2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7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0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4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3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6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194" name="Text Box 193"/>
          <p:cNvSpPr txBox="true"/>
          <p:nvPr/>
        </p:nvSpPr>
        <p:spPr>
          <a:xfrm>
            <a:off x="8261668" y="3179128"/>
            <a:ext cx="302895" cy="208153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5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7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1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2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4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6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0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3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196" name="Text Box 195"/>
          <p:cNvSpPr txBox="true"/>
          <p:nvPr/>
        </p:nvSpPr>
        <p:spPr>
          <a:xfrm>
            <a:off x="8915718" y="3172778"/>
            <a:ext cx="302895" cy="208153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7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5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2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1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6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4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3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0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807335" y="3195320"/>
            <a:ext cx="2552700" cy="2000250"/>
            <a:chOff x="4733" y="5026"/>
            <a:chExt cx="4020" cy="3150"/>
          </a:xfrm>
        </p:grpSpPr>
        <p:sp>
          <p:nvSpPr>
            <p:cNvPr id="5" name="Line 18"/>
            <p:cNvSpPr>
              <a:spLocks noChangeShapeType="true"/>
            </p:cNvSpPr>
            <p:nvPr/>
          </p:nvSpPr>
          <p:spPr bwMode="auto">
            <a:xfrm flipV="true">
              <a:off x="7131" y="6915"/>
              <a:ext cx="590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" name="Line 20"/>
            <p:cNvSpPr>
              <a:spLocks noChangeShapeType="true"/>
            </p:cNvSpPr>
            <p:nvPr/>
          </p:nvSpPr>
          <p:spPr bwMode="auto">
            <a:xfrm>
              <a:off x="7131" y="7139"/>
              <a:ext cx="594" cy="61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" name="Line 21"/>
            <p:cNvSpPr>
              <a:spLocks noChangeShapeType="true"/>
            </p:cNvSpPr>
            <p:nvPr/>
          </p:nvSpPr>
          <p:spPr bwMode="auto">
            <a:xfrm flipH="true">
              <a:off x="7131" y="7153"/>
              <a:ext cx="591" cy="60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" name="Line 22"/>
            <p:cNvSpPr>
              <a:spLocks noChangeShapeType="true"/>
            </p:cNvSpPr>
            <p:nvPr/>
          </p:nvSpPr>
          <p:spPr bwMode="auto">
            <a:xfrm flipV="true">
              <a:off x="7131" y="8012"/>
              <a:ext cx="591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" name="Line 34"/>
            <p:cNvSpPr>
              <a:spLocks noChangeShapeType="true"/>
            </p:cNvSpPr>
            <p:nvPr/>
          </p:nvSpPr>
          <p:spPr bwMode="auto">
            <a:xfrm>
              <a:off x="5768" y="5211"/>
              <a:ext cx="634" cy="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" name="Line 35"/>
            <p:cNvSpPr>
              <a:spLocks noChangeShapeType="true"/>
            </p:cNvSpPr>
            <p:nvPr/>
          </p:nvSpPr>
          <p:spPr bwMode="auto">
            <a:xfrm>
              <a:off x="5768" y="5470"/>
              <a:ext cx="637" cy="1424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" name="Line 36"/>
            <p:cNvSpPr>
              <a:spLocks noChangeShapeType="true"/>
            </p:cNvSpPr>
            <p:nvPr/>
          </p:nvSpPr>
          <p:spPr bwMode="auto">
            <a:xfrm flipH="true">
              <a:off x="5768" y="6081"/>
              <a:ext cx="634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" name="Line 37"/>
            <p:cNvSpPr>
              <a:spLocks noChangeShapeType="true"/>
            </p:cNvSpPr>
            <p:nvPr/>
          </p:nvSpPr>
          <p:spPr bwMode="auto">
            <a:xfrm>
              <a:off x="5768" y="6299"/>
              <a:ext cx="637" cy="14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" name="Line 38"/>
            <p:cNvSpPr>
              <a:spLocks noChangeShapeType="true"/>
            </p:cNvSpPr>
            <p:nvPr/>
          </p:nvSpPr>
          <p:spPr bwMode="auto">
            <a:xfrm flipV="true">
              <a:off x="5768" y="5494"/>
              <a:ext cx="636" cy="140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" name="Line 39"/>
            <p:cNvSpPr>
              <a:spLocks noChangeShapeType="true"/>
            </p:cNvSpPr>
            <p:nvPr/>
          </p:nvSpPr>
          <p:spPr bwMode="auto">
            <a:xfrm>
              <a:off x="5768" y="7171"/>
              <a:ext cx="63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" name="Line 40"/>
            <p:cNvSpPr>
              <a:spLocks noChangeShapeType="true"/>
            </p:cNvSpPr>
            <p:nvPr/>
          </p:nvSpPr>
          <p:spPr bwMode="auto">
            <a:xfrm flipV="true">
              <a:off x="5768" y="6325"/>
              <a:ext cx="637" cy="142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" name="Line 41"/>
            <p:cNvSpPr>
              <a:spLocks noChangeShapeType="true"/>
            </p:cNvSpPr>
            <p:nvPr/>
          </p:nvSpPr>
          <p:spPr bwMode="auto">
            <a:xfrm flipV="true">
              <a:off x="5779" y="8012"/>
              <a:ext cx="62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" name="Rectangle 42"/>
            <p:cNvSpPr>
              <a:spLocks noChangeArrowheads="true"/>
            </p:cNvSpPr>
            <p:nvPr/>
          </p:nvSpPr>
          <p:spPr bwMode="auto">
            <a:xfrm>
              <a:off x="7723" y="5026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bg1"/>
                  </a:solidFill>
                </a:rPr>
                <a:t>0</a:t>
              </a:r>
              <a:endParaRPr lang="en-US" altLang="en-US" sz="1000">
                <a:solidFill>
                  <a:schemeClr val="bg1"/>
                </a:solidFill>
              </a:endParaRPr>
            </a:p>
            <a:p>
              <a:r>
                <a:rPr lang="en-US" altLang="en-US" sz="1000">
                  <a:solidFill>
                    <a:schemeClr val="bg1"/>
                  </a:solidFill>
                </a:rPr>
                <a:t>2</a:t>
              </a:r>
              <a:endParaRPr lang="en-US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25" name="Rectangle 43"/>
            <p:cNvSpPr>
              <a:spLocks noChangeArrowheads="true"/>
            </p:cNvSpPr>
            <p:nvPr/>
          </p:nvSpPr>
          <p:spPr bwMode="auto">
            <a:xfrm>
              <a:off x="7723" y="5026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0" name="Rectangle 44"/>
            <p:cNvSpPr>
              <a:spLocks noChangeArrowheads="true"/>
            </p:cNvSpPr>
            <p:nvPr/>
          </p:nvSpPr>
          <p:spPr bwMode="auto">
            <a:xfrm>
              <a:off x="7723" y="5858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bg1"/>
                  </a:solidFill>
                </a:rPr>
                <a:t>4</a:t>
              </a:r>
              <a:endParaRPr lang="en-US" altLang="en-US" sz="1000">
                <a:solidFill>
                  <a:schemeClr val="bg1"/>
                </a:solidFill>
              </a:endParaRPr>
            </a:p>
            <a:p>
              <a:r>
                <a:rPr lang="en-US" altLang="en-US" sz="1000">
                  <a:solidFill>
                    <a:schemeClr val="bg1"/>
                  </a:solidFill>
                </a:rPr>
                <a:t>6</a:t>
              </a:r>
              <a:endParaRPr lang="en-US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11" name="Rectangle 45"/>
            <p:cNvSpPr>
              <a:spLocks noChangeArrowheads="true"/>
            </p:cNvSpPr>
            <p:nvPr/>
          </p:nvSpPr>
          <p:spPr bwMode="auto">
            <a:xfrm>
              <a:off x="7723" y="5858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" name="Rectangle 46"/>
            <p:cNvSpPr>
              <a:spLocks noChangeArrowheads="true"/>
            </p:cNvSpPr>
            <p:nvPr/>
          </p:nvSpPr>
          <p:spPr bwMode="auto">
            <a:xfrm>
              <a:off x="7723" y="6693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bg1"/>
                  </a:solidFill>
                </a:rPr>
                <a:t>1</a:t>
              </a:r>
              <a:endParaRPr lang="en-US" altLang="en-US" sz="1000">
                <a:solidFill>
                  <a:schemeClr val="bg1"/>
                </a:solidFill>
              </a:endParaRPr>
            </a:p>
            <a:p>
              <a:r>
                <a:rPr lang="en-US" altLang="en-US" sz="1000">
                  <a:solidFill>
                    <a:schemeClr val="bg1"/>
                  </a:solidFill>
                </a:rPr>
                <a:t>3</a:t>
              </a:r>
              <a:endParaRPr lang="en-US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26" name="Rectangle 47"/>
            <p:cNvSpPr>
              <a:spLocks noChangeArrowheads="true"/>
            </p:cNvSpPr>
            <p:nvPr/>
          </p:nvSpPr>
          <p:spPr bwMode="auto">
            <a:xfrm>
              <a:off x="7723" y="6693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" name="Rectangle 48"/>
            <p:cNvSpPr>
              <a:spLocks noChangeArrowheads="true"/>
            </p:cNvSpPr>
            <p:nvPr/>
          </p:nvSpPr>
          <p:spPr bwMode="auto">
            <a:xfrm>
              <a:off x="7723" y="7520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bg1"/>
                  </a:solidFill>
                </a:rPr>
                <a:t>5</a:t>
              </a:r>
              <a:endParaRPr lang="en-US" altLang="en-US" sz="1000">
                <a:solidFill>
                  <a:schemeClr val="bg1"/>
                </a:solidFill>
              </a:endParaRPr>
            </a:p>
            <a:p>
              <a:r>
                <a:rPr lang="en-US" altLang="en-US" sz="1000">
                  <a:solidFill>
                    <a:schemeClr val="bg1"/>
                  </a:solidFill>
                </a:rPr>
                <a:t>7</a:t>
              </a:r>
              <a:endParaRPr lang="en-US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28" name="Rectangle 49"/>
            <p:cNvSpPr>
              <a:spLocks noChangeArrowheads="true"/>
            </p:cNvSpPr>
            <p:nvPr/>
          </p:nvSpPr>
          <p:spPr bwMode="auto">
            <a:xfrm>
              <a:off x="7723" y="7520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" name="Rectangle 50"/>
            <p:cNvSpPr>
              <a:spLocks noChangeArrowheads="true"/>
            </p:cNvSpPr>
            <p:nvPr/>
          </p:nvSpPr>
          <p:spPr bwMode="auto">
            <a:xfrm>
              <a:off x="6403" y="5026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bg1"/>
                  </a:solidFill>
                </a:rPr>
                <a:t>0</a:t>
              </a:r>
              <a:endParaRPr lang="en-US" altLang="en-US" sz="1000">
                <a:solidFill>
                  <a:schemeClr val="bg1"/>
                </a:solidFill>
              </a:endParaRPr>
            </a:p>
            <a:p>
              <a:r>
                <a:rPr lang="en-US" altLang="en-US" sz="1000">
                  <a:solidFill>
                    <a:schemeClr val="bg1"/>
                  </a:solidFill>
                </a:rPr>
                <a:t>4</a:t>
              </a:r>
              <a:endParaRPr lang="en-US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30" name="Rectangle 51"/>
            <p:cNvSpPr>
              <a:spLocks noChangeArrowheads="true"/>
            </p:cNvSpPr>
            <p:nvPr/>
          </p:nvSpPr>
          <p:spPr bwMode="auto">
            <a:xfrm>
              <a:off x="6403" y="5026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" name="Rectangle 52"/>
            <p:cNvSpPr>
              <a:spLocks noChangeArrowheads="true"/>
            </p:cNvSpPr>
            <p:nvPr/>
          </p:nvSpPr>
          <p:spPr bwMode="auto">
            <a:xfrm>
              <a:off x="6403" y="5858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bg1"/>
                  </a:solidFill>
                </a:rPr>
                <a:t>2</a:t>
              </a:r>
              <a:endParaRPr lang="en-US" altLang="en-US" sz="1000">
                <a:solidFill>
                  <a:schemeClr val="bg1"/>
                </a:solidFill>
              </a:endParaRPr>
            </a:p>
            <a:p>
              <a:r>
                <a:rPr lang="en-US" altLang="en-US" sz="1000">
                  <a:solidFill>
                    <a:schemeClr val="bg1"/>
                  </a:solidFill>
                </a:rPr>
                <a:t>6</a:t>
              </a:r>
              <a:endParaRPr lang="en-US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32" name="Rectangle 53"/>
            <p:cNvSpPr>
              <a:spLocks noChangeArrowheads="true"/>
            </p:cNvSpPr>
            <p:nvPr/>
          </p:nvSpPr>
          <p:spPr bwMode="auto">
            <a:xfrm>
              <a:off x="6403" y="5858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" name="Rectangle 54"/>
            <p:cNvSpPr>
              <a:spLocks noChangeArrowheads="true"/>
            </p:cNvSpPr>
            <p:nvPr/>
          </p:nvSpPr>
          <p:spPr bwMode="auto">
            <a:xfrm>
              <a:off x="6403" y="6705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bg1"/>
                  </a:solidFill>
                </a:rPr>
                <a:t>1</a:t>
              </a:r>
              <a:endParaRPr lang="en-US" altLang="en-US" sz="1000">
                <a:solidFill>
                  <a:schemeClr val="bg1"/>
                </a:solidFill>
              </a:endParaRPr>
            </a:p>
            <a:p>
              <a:r>
                <a:rPr lang="en-US" altLang="en-US" sz="1000">
                  <a:solidFill>
                    <a:schemeClr val="bg1"/>
                  </a:solidFill>
                </a:rPr>
                <a:t>5</a:t>
              </a:r>
              <a:endParaRPr lang="en-US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34" name="Rectangle 55"/>
            <p:cNvSpPr>
              <a:spLocks noChangeArrowheads="true"/>
            </p:cNvSpPr>
            <p:nvPr/>
          </p:nvSpPr>
          <p:spPr bwMode="auto">
            <a:xfrm>
              <a:off x="6403" y="6693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" name="Rectangle 56"/>
            <p:cNvSpPr>
              <a:spLocks noChangeArrowheads="true"/>
            </p:cNvSpPr>
            <p:nvPr/>
          </p:nvSpPr>
          <p:spPr bwMode="auto">
            <a:xfrm>
              <a:off x="6403" y="7520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bg1"/>
                  </a:solidFill>
                </a:rPr>
                <a:t>3</a:t>
              </a:r>
              <a:endParaRPr lang="en-US" altLang="en-US" sz="1000">
                <a:solidFill>
                  <a:schemeClr val="bg1"/>
                </a:solidFill>
              </a:endParaRPr>
            </a:p>
            <a:p>
              <a:r>
                <a:rPr lang="en-US" altLang="en-US" sz="1000">
                  <a:solidFill>
                    <a:schemeClr val="bg1"/>
                  </a:solidFill>
                </a:rPr>
                <a:t>7</a:t>
              </a:r>
              <a:endParaRPr lang="en-US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36" name="Rectangle 57"/>
            <p:cNvSpPr>
              <a:spLocks noChangeArrowheads="true"/>
            </p:cNvSpPr>
            <p:nvPr/>
          </p:nvSpPr>
          <p:spPr bwMode="auto">
            <a:xfrm>
              <a:off x="6403" y="7520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" name="Rectangle 74"/>
            <p:cNvSpPr>
              <a:spLocks noChangeArrowheads="true"/>
            </p:cNvSpPr>
            <p:nvPr/>
          </p:nvSpPr>
          <p:spPr bwMode="auto">
            <a:xfrm>
              <a:off x="5043" y="5026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bg1"/>
                  </a:solidFill>
                </a:rPr>
                <a:t>0</a:t>
              </a:r>
              <a:endParaRPr lang="en-US" altLang="en-US" sz="1000">
                <a:solidFill>
                  <a:schemeClr val="bg1"/>
                </a:solidFill>
              </a:endParaRPr>
            </a:p>
            <a:p>
              <a:r>
                <a:rPr lang="en-US" altLang="en-US" sz="1000">
                  <a:solidFill>
                    <a:schemeClr val="bg1"/>
                  </a:solidFill>
                </a:rPr>
                <a:t>1</a:t>
              </a:r>
              <a:endParaRPr lang="en-US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38" name="Rectangle 75"/>
            <p:cNvSpPr>
              <a:spLocks noChangeArrowheads="true"/>
            </p:cNvSpPr>
            <p:nvPr/>
          </p:nvSpPr>
          <p:spPr bwMode="auto">
            <a:xfrm>
              <a:off x="5043" y="5026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" name="Rectangle 76"/>
            <p:cNvSpPr>
              <a:spLocks noChangeArrowheads="true"/>
            </p:cNvSpPr>
            <p:nvPr/>
          </p:nvSpPr>
          <p:spPr bwMode="auto">
            <a:xfrm>
              <a:off x="5043" y="5858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bg1"/>
                  </a:solidFill>
                </a:rPr>
                <a:t>2</a:t>
              </a:r>
              <a:endParaRPr lang="en-US" altLang="en-US" sz="1000">
                <a:solidFill>
                  <a:schemeClr val="bg1"/>
                </a:solidFill>
              </a:endParaRPr>
            </a:p>
            <a:p>
              <a:r>
                <a:rPr lang="en-US" altLang="en-US" sz="1000">
                  <a:solidFill>
                    <a:schemeClr val="bg1"/>
                  </a:solidFill>
                </a:rPr>
                <a:t>3</a:t>
              </a:r>
              <a:endParaRPr lang="en-US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40" name="Rectangle 77"/>
            <p:cNvSpPr>
              <a:spLocks noChangeArrowheads="true"/>
            </p:cNvSpPr>
            <p:nvPr/>
          </p:nvSpPr>
          <p:spPr bwMode="auto">
            <a:xfrm>
              <a:off x="5043" y="5858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1" name="Rectangle 78"/>
            <p:cNvSpPr>
              <a:spLocks noChangeArrowheads="true"/>
            </p:cNvSpPr>
            <p:nvPr/>
          </p:nvSpPr>
          <p:spPr bwMode="auto">
            <a:xfrm>
              <a:off x="5043" y="6691"/>
              <a:ext cx="724" cy="647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bg1"/>
                  </a:solidFill>
                </a:rPr>
                <a:t>4</a:t>
              </a:r>
              <a:endParaRPr lang="en-US" altLang="en-US" sz="1000">
                <a:solidFill>
                  <a:schemeClr val="bg1"/>
                </a:solidFill>
              </a:endParaRPr>
            </a:p>
            <a:p>
              <a:r>
                <a:rPr lang="en-US" altLang="en-US" sz="1000">
                  <a:solidFill>
                    <a:schemeClr val="bg1"/>
                  </a:solidFill>
                </a:rPr>
                <a:t>5</a:t>
              </a:r>
              <a:endParaRPr lang="en-US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42" name="Rectangle 79"/>
            <p:cNvSpPr>
              <a:spLocks noChangeArrowheads="true"/>
            </p:cNvSpPr>
            <p:nvPr/>
          </p:nvSpPr>
          <p:spPr bwMode="auto">
            <a:xfrm>
              <a:off x="5043" y="6691"/>
              <a:ext cx="724" cy="647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3" name="Rectangle 80"/>
            <p:cNvSpPr>
              <a:spLocks noChangeArrowheads="true"/>
            </p:cNvSpPr>
            <p:nvPr/>
          </p:nvSpPr>
          <p:spPr bwMode="auto">
            <a:xfrm>
              <a:off x="5051" y="7525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bg1"/>
                  </a:solidFill>
                </a:rPr>
                <a:t>6</a:t>
              </a:r>
              <a:endParaRPr lang="en-US" altLang="en-US" sz="1000">
                <a:solidFill>
                  <a:schemeClr val="bg1"/>
                </a:solidFill>
              </a:endParaRPr>
            </a:p>
            <a:p>
              <a:r>
                <a:rPr lang="en-US" altLang="en-US" sz="1000">
                  <a:solidFill>
                    <a:schemeClr val="bg1"/>
                  </a:solidFill>
                </a:rPr>
                <a:t>7</a:t>
              </a:r>
              <a:endParaRPr lang="en-US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44" name="Rectangle 81"/>
            <p:cNvSpPr>
              <a:spLocks noChangeArrowheads="true"/>
            </p:cNvSpPr>
            <p:nvPr/>
          </p:nvSpPr>
          <p:spPr bwMode="auto">
            <a:xfrm>
              <a:off x="5051" y="7525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5" name="Line 82"/>
            <p:cNvSpPr>
              <a:spLocks noChangeShapeType="true"/>
            </p:cNvSpPr>
            <p:nvPr/>
          </p:nvSpPr>
          <p:spPr bwMode="auto">
            <a:xfrm flipH="true">
              <a:off x="4741" y="5211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6" name="Line 83"/>
            <p:cNvSpPr>
              <a:spLocks noChangeShapeType="true"/>
            </p:cNvSpPr>
            <p:nvPr/>
          </p:nvSpPr>
          <p:spPr bwMode="auto">
            <a:xfrm flipH="true">
              <a:off x="4741" y="5467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7" name="Line 84"/>
            <p:cNvSpPr>
              <a:spLocks noChangeShapeType="true"/>
            </p:cNvSpPr>
            <p:nvPr/>
          </p:nvSpPr>
          <p:spPr bwMode="auto">
            <a:xfrm flipH="true">
              <a:off x="4738" y="6040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8" name="Line 85"/>
            <p:cNvSpPr>
              <a:spLocks noChangeShapeType="true"/>
            </p:cNvSpPr>
            <p:nvPr/>
          </p:nvSpPr>
          <p:spPr bwMode="auto">
            <a:xfrm flipH="true">
              <a:off x="4738" y="6296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9" name="Line 86"/>
            <p:cNvSpPr>
              <a:spLocks noChangeShapeType="true"/>
            </p:cNvSpPr>
            <p:nvPr/>
          </p:nvSpPr>
          <p:spPr bwMode="auto">
            <a:xfrm flipH="true">
              <a:off x="4733" y="6887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0" name="Line 87"/>
            <p:cNvSpPr>
              <a:spLocks noChangeShapeType="true"/>
            </p:cNvSpPr>
            <p:nvPr/>
          </p:nvSpPr>
          <p:spPr bwMode="auto">
            <a:xfrm flipH="true">
              <a:off x="4733" y="7144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1" name="Line 88"/>
            <p:cNvSpPr>
              <a:spLocks noChangeShapeType="true"/>
            </p:cNvSpPr>
            <p:nvPr/>
          </p:nvSpPr>
          <p:spPr bwMode="auto">
            <a:xfrm flipH="true">
              <a:off x="4738" y="7709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2" name="Line 89"/>
            <p:cNvSpPr>
              <a:spLocks noChangeShapeType="true"/>
            </p:cNvSpPr>
            <p:nvPr/>
          </p:nvSpPr>
          <p:spPr bwMode="auto">
            <a:xfrm flipH="true">
              <a:off x="4738" y="7966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3" name="Line 90"/>
            <p:cNvSpPr>
              <a:spLocks noChangeShapeType="true"/>
            </p:cNvSpPr>
            <p:nvPr/>
          </p:nvSpPr>
          <p:spPr bwMode="auto">
            <a:xfrm flipH="true">
              <a:off x="8453" y="5235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4" name="Line 91"/>
            <p:cNvSpPr>
              <a:spLocks noChangeShapeType="true"/>
            </p:cNvSpPr>
            <p:nvPr/>
          </p:nvSpPr>
          <p:spPr bwMode="auto">
            <a:xfrm flipH="true">
              <a:off x="8453" y="5492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5" name="Line 92"/>
            <p:cNvSpPr>
              <a:spLocks noChangeShapeType="true"/>
            </p:cNvSpPr>
            <p:nvPr/>
          </p:nvSpPr>
          <p:spPr bwMode="auto">
            <a:xfrm flipH="true">
              <a:off x="8450" y="6067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6" name="Line 93"/>
            <p:cNvSpPr>
              <a:spLocks noChangeShapeType="true"/>
            </p:cNvSpPr>
            <p:nvPr/>
          </p:nvSpPr>
          <p:spPr bwMode="auto">
            <a:xfrm flipH="true">
              <a:off x="8450" y="6324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7" name="Line 94"/>
            <p:cNvSpPr>
              <a:spLocks noChangeShapeType="true"/>
            </p:cNvSpPr>
            <p:nvPr/>
          </p:nvSpPr>
          <p:spPr bwMode="auto">
            <a:xfrm flipH="true">
              <a:off x="8445" y="6915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8" name="Line 95"/>
            <p:cNvSpPr>
              <a:spLocks noChangeShapeType="true"/>
            </p:cNvSpPr>
            <p:nvPr/>
          </p:nvSpPr>
          <p:spPr bwMode="auto">
            <a:xfrm flipH="true">
              <a:off x="8445" y="7172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9" name="Line 96"/>
            <p:cNvSpPr>
              <a:spLocks noChangeShapeType="true"/>
            </p:cNvSpPr>
            <p:nvPr/>
          </p:nvSpPr>
          <p:spPr bwMode="auto">
            <a:xfrm flipH="true">
              <a:off x="8450" y="7737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0" name="Line 97"/>
            <p:cNvSpPr>
              <a:spLocks noChangeShapeType="true"/>
            </p:cNvSpPr>
            <p:nvPr/>
          </p:nvSpPr>
          <p:spPr bwMode="auto">
            <a:xfrm flipH="true">
              <a:off x="8450" y="7994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1" name="Line 18"/>
            <p:cNvSpPr>
              <a:spLocks noChangeShapeType="true"/>
            </p:cNvSpPr>
            <p:nvPr/>
          </p:nvSpPr>
          <p:spPr bwMode="auto">
            <a:xfrm flipV="true">
              <a:off x="7131" y="5235"/>
              <a:ext cx="59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2" name="Line 20"/>
            <p:cNvSpPr>
              <a:spLocks noChangeShapeType="true"/>
            </p:cNvSpPr>
            <p:nvPr/>
          </p:nvSpPr>
          <p:spPr bwMode="auto">
            <a:xfrm>
              <a:off x="7131" y="5464"/>
              <a:ext cx="593" cy="622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3" name="Line 21"/>
            <p:cNvSpPr>
              <a:spLocks noChangeShapeType="true"/>
            </p:cNvSpPr>
            <p:nvPr/>
          </p:nvSpPr>
          <p:spPr bwMode="auto">
            <a:xfrm flipH="true">
              <a:off x="7131" y="5491"/>
              <a:ext cx="591" cy="59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4" name="Line 22"/>
            <p:cNvSpPr>
              <a:spLocks noChangeShapeType="true"/>
            </p:cNvSpPr>
            <p:nvPr/>
          </p:nvSpPr>
          <p:spPr bwMode="auto">
            <a:xfrm flipV="true">
              <a:off x="7131" y="6337"/>
              <a:ext cx="592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</p:grpSp>
      <p:sp>
        <p:nvSpPr>
          <p:cNvPr id="65" name="Text Box 64"/>
          <p:cNvSpPr txBox="true"/>
          <p:nvPr/>
        </p:nvSpPr>
        <p:spPr>
          <a:xfrm>
            <a:off x="5359718" y="3195321"/>
            <a:ext cx="249555" cy="203009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bg1"/>
                </a:solidFill>
              </a:rPr>
              <a:t>0</a:t>
            </a: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bg1"/>
                </a:solidFill>
              </a:rPr>
              <a:t>2</a:t>
            </a: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bg1"/>
                </a:solidFill>
              </a:rPr>
              <a:t>4</a:t>
            </a: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bg1"/>
                </a:solidFill>
              </a:rPr>
              <a:t>6</a:t>
            </a: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bg1"/>
                </a:solidFill>
              </a:rPr>
              <a:t>1</a:t>
            </a: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bg1"/>
                </a:solidFill>
              </a:rPr>
              <a:t>3</a:t>
            </a: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bg1"/>
                </a:solidFill>
              </a:rPr>
              <a:t>5</a:t>
            </a: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bg1"/>
                </a:solidFill>
              </a:rPr>
              <a:t>7</a:t>
            </a:r>
            <a:endParaRPr lang="en-US" altLang="en-US" sz="10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553720" y="444501"/>
            <a:ext cx="11084560" cy="656590"/>
          </a:xfrm>
        </p:spPr>
        <p:txBody>
          <a:bodyPr/>
          <a:p>
            <a:r>
              <a:rPr lang="en-US" altLang="en-US"/>
              <a:t>butterfly</a:t>
            </a:r>
            <a:endParaRPr lang="en-US" altLang="en-US"/>
          </a:p>
        </p:txBody>
      </p:sp>
      <p:sp>
        <p:nvSpPr>
          <p:cNvPr id="4" name="Text Placeholder 3"/>
          <p:cNvSpPr>
            <a:spLocks noGrp="true"/>
          </p:cNvSpPr>
          <p:nvPr>
            <p:ph type="body" sz="quarter" idx="10"/>
          </p:nvPr>
        </p:nvSpPr>
        <p:spPr>
          <a:xfrm>
            <a:off x="553720" y="1100820"/>
            <a:ext cx="11084560" cy="583848"/>
          </a:xfrm>
        </p:spPr>
        <p:txBody>
          <a:bodyPr/>
          <a:p>
            <a:r>
              <a:rPr lang="en-US" altLang="en-US"/>
              <a:t>Test Case 4 Input Data</a:t>
            </a:r>
            <a:endParaRPr lang="en-US" altLang="en-US"/>
          </a:p>
        </p:txBody>
      </p:sp>
      <p:sp>
        <p:nvSpPr>
          <p:cNvPr id="12" name="Text Box 11"/>
          <p:cNvSpPr txBox="true"/>
          <p:nvPr/>
        </p:nvSpPr>
        <p:spPr>
          <a:xfrm>
            <a:off x="3755390" y="4638358"/>
            <a:ext cx="150368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Pass Through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74" name="Text Box 73"/>
          <p:cNvSpPr txBox="true"/>
          <p:nvPr/>
        </p:nvSpPr>
        <p:spPr>
          <a:xfrm>
            <a:off x="6504623" y="4714558"/>
            <a:ext cx="134810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Pass Switch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3765550" y="3611880"/>
            <a:ext cx="1687195" cy="939165"/>
            <a:chOff x="1850" y="5143"/>
            <a:chExt cx="2657" cy="1479"/>
          </a:xfrm>
        </p:grpSpPr>
        <p:sp>
          <p:nvSpPr>
            <p:cNvPr id="300" name="Line 18"/>
            <p:cNvSpPr>
              <a:spLocks noChangeShapeType="true"/>
            </p:cNvSpPr>
            <p:nvPr/>
          </p:nvSpPr>
          <p:spPr bwMode="auto">
            <a:xfrm flipV="true">
              <a:off x="2888" y="5365"/>
              <a:ext cx="590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2" name="Line 20"/>
            <p:cNvSpPr>
              <a:spLocks noChangeShapeType="true"/>
            </p:cNvSpPr>
            <p:nvPr/>
          </p:nvSpPr>
          <p:spPr bwMode="auto">
            <a:xfrm>
              <a:off x="2888" y="5589"/>
              <a:ext cx="594" cy="61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3" name="Line 21"/>
            <p:cNvSpPr>
              <a:spLocks noChangeShapeType="true"/>
            </p:cNvSpPr>
            <p:nvPr/>
          </p:nvSpPr>
          <p:spPr bwMode="auto">
            <a:xfrm flipH="true">
              <a:off x="2888" y="5603"/>
              <a:ext cx="591" cy="60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4" name="Line 22"/>
            <p:cNvSpPr>
              <a:spLocks noChangeShapeType="true"/>
            </p:cNvSpPr>
            <p:nvPr/>
          </p:nvSpPr>
          <p:spPr bwMode="auto">
            <a:xfrm flipV="true">
              <a:off x="2888" y="6462"/>
              <a:ext cx="591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8" name="Rectangle 46"/>
            <p:cNvSpPr>
              <a:spLocks noChangeArrowheads="true"/>
            </p:cNvSpPr>
            <p:nvPr/>
          </p:nvSpPr>
          <p:spPr bwMode="auto">
            <a:xfrm>
              <a:off x="3480" y="5143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9" name="Rectangle 47"/>
            <p:cNvSpPr>
              <a:spLocks noChangeArrowheads="true"/>
            </p:cNvSpPr>
            <p:nvPr/>
          </p:nvSpPr>
          <p:spPr bwMode="auto">
            <a:xfrm>
              <a:off x="3480" y="5143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0" name="Rectangle 48"/>
            <p:cNvSpPr>
              <a:spLocks noChangeArrowheads="true"/>
            </p:cNvSpPr>
            <p:nvPr/>
          </p:nvSpPr>
          <p:spPr bwMode="auto">
            <a:xfrm>
              <a:off x="3480" y="5970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1" name="Rectangle 49"/>
            <p:cNvSpPr>
              <a:spLocks noChangeArrowheads="true"/>
            </p:cNvSpPr>
            <p:nvPr/>
          </p:nvSpPr>
          <p:spPr bwMode="auto">
            <a:xfrm>
              <a:off x="3480" y="5970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6" name="Rectangle 54"/>
            <p:cNvSpPr>
              <a:spLocks noChangeArrowheads="true"/>
            </p:cNvSpPr>
            <p:nvPr/>
          </p:nvSpPr>
          <p:spPr bwMode="auto">
            <a:xfrm>
              <a:off x="2160" y="5143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7" name="Rectangle 55"/>
            <p:cNvSpPr>
              <a:spLocks noChangeArrowheads="true"/>
            </p:cNvSpPr>
            <p:nvPr/>
          </p:nvSpPr>
          <p:spPr bwMode="auto">
            <a:xfrm>
              <a:off x="2160" y="5143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8" name="Rectangle 56"/>
            <p:cNvSpPr>
              <a:spLocks noChangeArrowheads="true"/>
            </p:cNvSpPr>
            <p:nvPr/>
          </p:nvSpPr>
          <p:spPr bwMode="auto">
            <a:xfrm>
              <a:off x="2160" y="5970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9" name="Rectangle 57"/>
            <p:cNvSpPr>
              <a:spLocks noChangeArrowheads="true"/>
            </p:cNvSpPr>
            <p:nvPr/>
          </p:nvSpPr>
          <p:spPr bwMode="auto">
            <a:xfrm>
              <a:off x="2160" y="5970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8" name="Line 86"/>
            <p:cNvSpPr>
              <a:spLocks noChangeShapeType="true"/>
            </p:cNvSpPr>
            <p:nvPr/>
          </p:nvSpPr>
          <p:spPr bwMode="auto">
            <a:xfrm flipH="true">
              <a:off x="1850" y="5343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9" name="Line 87"/>
            <p:cNvSpPr>
              <a:spLocks noChangeShapeType="true"/>
            </p:cNvSpPr>
            <p:nvPr/>
          </p:nvSpPr>
          <p:spPr bwMode="auto">
            <a:xfrm flipH="true">
              <a:off x="1850" y="5600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0" name="Line 88"/>
            <p:cNvSpPr>
              <a:spLocks noChangeShapeType="true"/>
            </p:cNvSpPr>
            <p:nvPr/>
          </p:nvSpPr>
          <p:spPr bwMode="auto">
            <a:xfrm flipH="true">
              <a:off x="1855" y="6165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1" name="Line 89"/>
            <p:cNvSpPr>
              <a:spLocks noChangeShapeType="true"/>
            </p:cNvSpPr>
            <p:nvPr/>
          </p:nvSpPr>
          <p:spPr bwMode="auto">
            <a:xfrm flipH="true">
              <a:off x="1855" y="6422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6" name="Line 94"/>
            <p:cNvSpPr>
              <a:spLocks noChangeShapeType="true"/>
            </p:cNvSpPr>
            <p:nvPr/>
          </p:nvSpPr>
          <p:spPr bwMode="auto">
            <a:xfrm flipH="true">
              <a:off x="4202" y="5365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7" name="Line 95"/>
            <p:cNvSpPr>
              <a:spLocks noChangeShapeType="true"/>
            </p:cNvSpPr>
            <p:nvPr/>
          </p:nvSpPr>
          <p:spPr bwMode="auto">
            <a:xfrm flipH="true">
              <a:off x="4202" y="5622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8" name="Line 96"/>
            <p:cNvSpPr>
              <a:spLocks noChangeShapeType="true"/>
            </p:cNvSpPr>
            <p:nvPr/>
          </p:nvSpPr>
          <p:spPr bwMode="auto">
            <a:xfrm flipH="true">
              <a:off x="4207" y="6187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9" name="Line 97"/>
            <p:cNvSpPr>
              <a:spLocks noChangeShapeType="true"/>
            </p:cNvSpPr>
            <p:nvPr/>
          </p:nvSpPr>
          <p:spPr bwMode="auto">
            <a:xfrm flipH="true">
              <a:off x="4207" y="6444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</p:grpSp>
      <p:graphicFrame>
        <p:nvGraphicFramePr>
          <p:cNvPr id="267" name="Table 266"/>
          <p:cNvGraphicFramePr/>
          <p:nvPr/>
        </p:nvGraphicFramePr>
        <p:xfrm>
          <a:off x="2941320" y="1684655"/>
          <a:ext cx="10515600" cy="792480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2103120"/>
                <a:gridCol w="2103120"/>
                <a:gridCol w="2103120"/>
              </a:tblGrid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Input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PT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PS</a:t>
                      </a:r>
                      <a:endParaRPr lang="en-US" altLang="en-US"/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32’h3210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32’h3120</a:t>
                      </a:r>
                      <a:endParaRPr lang="en-US" altLang="en-US" sz="200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16’h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0213</a:t>
                      </a:r>
                      <a:endParaRPr lang="en-US" altLang="en-US" sz="200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6359525" y="3611880"/>
            <a:ext cx="1687195" cy="939165"/>
            <a:chOff x="1850" y="5143"/>
            <a:chExt cx="2657" cy="1479"/>
          </a:xfrm>
        </p:grpSpPr>
        <p:sp>
          <p:nvSpPr>
            <p:cNvPr id="6" name="Line 18"/>
            <p:cNvSpPr>
              <a:spLocks noChangeShapeType="true"/>
            </p:cNvSpPr>
            <p:nvPr/>
          </p:nvSpPr>
          <p:spPr bwMode="auto">
            <a:xfrm flipV="true">
              <a:off x="2888" y="5365"/>
              <a:ext cx="590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0" name="Line 20"/>
            <p:cNvSpPr>
              <a:spLocks noChangeShapeType="true"/>
            </p:cNvSpPr>
            <p:nvPr/>
          </p:nvSpPr>
          <p:spPr bwMode="auto">
            <a:xfrm>
              <a:off x="2888" y="5589"/>
              <a:ext cx="594" cy="61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" name="Line 21"/>
            <p:cNvSpPr>
              <a:spLocks noChangeShapeType="true"/>
            </p:cNvSpPr>
            <p:nvPr/>
          </p:nvSpPr>
          <p:spPr bwMode="auto">
            <a:xfrm flipH="true">
              <a:off x="2888" y="5603"/>
              <a:ext cx="591" cy="60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" name="Line 22"/>
            <p:cNvSpPr>
              <a:spLocks noChangeShapeType="true"/>
            </p:cNvSpPr>
            <p:nvPr/>
          </p:nvSpPr>
          <p:spPr bwMode="auto">
            <a:xfrm flipV="true">
              <a:off x="2888" y="6462"/>
              <a:ext cx="591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" name="Rectangle 46"/>
            <p:cNvSpPr>
              <a:spLocks noChangeArrowheads="true"/>
            </p:cNvSpPr>
            <p:nvPr/>
          </p:nvSpPr>
          <p:spPr bwMode="auto">
            <a:xfrm>
              <a:off x="3480" y="5143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" name="Rectangle 47"/>
            <p:cNvSpPr>
              <a:spLocks noChangeArrowheads="true"/>
            </p:cNvSpPr>
            <p:nvPr/>
          </p:nvSpPr>
          <p:spPr bwMode="auto">
            <a:xfrm>
              <a:off x="3480" y="5143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" name="Rectangle 48"/>
            <p:cNvSpPr>
              <a:spLocks noChangeArrowheads="true"/>
            </p:cNvSpPr>
            <p:nvPr/>
          </p:nvSpPr>
          <p:spPr bwMode="auto">
            <a:xfrm>
              <a:off x="3480" y="5970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" name="Rectangle 49"/>
            <p:cNvSpPr>
              <a:spLocks noChangeArrowheads="true"/>
            </p:cNvSpPr>
            <p:nvPr/>
          </p:nvSpPr>
          <p:spPr bwMode="auto">
            <a:xfrm>
              <a:off x="3480" y="5970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" name="Rectangle 54"/>
            <p:cNvSpPr>
              <a:spLocks noChangeArrowheads="true"/>
            </p:cNvSpPr>
            <p:nvPr/>
          </p:nvSpPr>
          <p:spPr bwMode="auto">
            <a:xfrm>
              <a:off x="2160" y="5143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" name="Rectangle 55"/>
            <p:cNvSpPr>
              <a:spLocks noChangeArrowheads="true"/>
            </p:cNvSpPr>
            <p:nvPr/>
          </p:nvSpPr>
          <p:spPr bwMode="auto">
            <a:xfrm>
              <a:off x="2160" y="5143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" name="Rectangle 56"/>
            <p:cNvSpPr>
              <a:spLocks noChangeArrowheads="true"/>
            </p:cNvSpPr>
            <p:nvPr/>
          </p:nvSpPr>
          <p:spPr bwMode="auto">
            <a:xfrm>
              <a:off x="2160" y="5970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" name="Rectangle 57"/>
            <p:cNvSpPr>
              <a:spLocks noChangeArrowheads="true"/>
            </p:cNvSpPr>
            <p:nvPr/>
          </p:nvSpPr>
          <p:spPr bwMode="auto">
            <a:xfrm>
              <a:off x="2160" y="5970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" name="Line 86"/>
            <p:cNvSpPr>
              <a:spLocks noChangeShapeType="true"/>
            </p:cNvSpPr>
            <p:nvPr/>
          </p:nvSpPr>
          <p:spPr bwMode="auto">
            <a:xfrm flipH="true">
              <a:off x="1850" y="5343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" name="Line 87"/>
            <p:cNvSpPr>
              <a:spLocks noChangeShapeType="true"/>
            </p:cNvSpPr>
            <p:nvPr/>
          </p:nvSpPr>
          <p:spPr bwMode="auto">
            <a:xfrm flipH="true">
              <a:off x="1850" y="5600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" name="Line 88"/>
            <p:cNvSpPr>
              <a:spLocks noChangeShapeType="true"/>
            </p:cNvSpPr>
            <p:nvPr/>
          </p:nvSpPr>
          <p:spPr bwMode="auto">
            <a:xfrm flipH="true">
              <a:off x="1855" y="6165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" name="Line 89"/>
            <p:cNvSpPr>
              <a:spLocks noChangeShapeType="true"/>
            </p:cNvSpPr>
            <p:nvPr/>
          </p:nvSpPr>
          <p:spPr bwMode="auto">
            <a:xfrm flipH="true">
              <a:off x="1855" y="6422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6" name="Line 94"/>
            <p:cNvSpPr>
              <a:spLocks noChangeShapeType="true"/>
            </p:cNvSpPr>
            <p:nvPr/>
          </p:nvSpPr>
          <p:spPr bwMode="auto">
            <a:xfrm flipH="true">
              <a:off x="4202" y="5365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" name="Line 95"/>
            <p:cNvSpPr>
              <a:spLocks noChangeShapeType="true"/>
            </p:cNvSpPr>
            <p:nvPr/>
          </p:nvSpPr>
          <p:spPr bwMode="auto">
            <a:xfrm flipH="true">
              <a:off x="4202" y="5622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" name="Line 96"/>
            <p:cNvSpPr>
              <a:spLocks noChangeShapeType="true"/>
            </p:cNvSpPr>
            <p:nvPr/>
          </p:nvSpPr>
          <p:spPr bwMode="auto">
            <a:xfrm flipH="true">
              <a:off x="4207" y="6187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" name="Line 97"/>
            <p:cNvSpPr>
              <a:spLocks noChangeShapeType="true"/>
            </p:cNvSpPr>
            <p:nvPr/>
          </p:nvSpPr>
          <p:spPr bwMode="auto">
            <a:xfrm flipH="true">
              <a:off x="4207" y="6444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</p:grpSp>
      <p:sp>
        <p:nvSpPr>
          <p:cNvPr id="51" name="Text Box 50"/>
          <p:cNvSpPr txBox="true"/>
          <p:nvPr/>
        </p:nvSpPr>
        <p:spPr>
          <a:xfrm>
            <a:off x="3462655" y="3551873"/>
            <a:ext cx="302895" cy="108648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0</a:t>
            </a:r>
            <a:endParaRPr 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1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2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3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52" name="Text Box 51"/>
          <p:cNvSpPr txBox="true"/>
          <p:nvPr/>
        </p:nvSpPr>
        <p:spPr>
          <a:xfrm>
            <a:off x="4799330" y="3551873"/>
            <a:ext cx="302895" cy="108648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0</a:t>
            </a:r>
            <a:endParaRPr 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2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1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3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53" name="Text Box 52"/>
          <p:cNvSpPr txBox="true"/>
          <p:nvPr/>
        </p:nvSpPr>
        <p:spPr>
          <a:xfrm>
            <a:off x="5451475" y="3547428"/>
            <a:ext cx="302895" cy="108648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0</a:t>
            </a:r>
            <a:endParaRPr 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2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1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3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54" name="Text Box 53"/>
          <p:cNvSpPr txBox="true"/>
          <p:nvPr/>
        </p:nvSpPr>
        <p:spPr>
          <a:xfrm>
            <a:off x="7395845" y="3551873"/>
            <a:ext cx="302895" cy="108648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1</a:t>
            </a:r>
            <a:endParaRPr 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3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0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2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55" name="Text Box 54"/>
          <p:cNvSpPr txBox="true"/>
          <p:nvPr/>
        </p:nvSpPr>
        <p:spPr>
          <a:xfrm>
            <a:off x="6056630" y="3547428"/>
            <a:ext cx="302895" cy="108648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0</a:t>
            </a:r>
            <a:endParaRPr 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1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2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3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56" name="Text Box 55"/>
          <p:cNvSpPr txBox="true"/>
          <p:nvPr/>
        </p:nvSpPr>
        <p:spPr>
          <a:xfrm>
            <a:off x="8046720" y="3551873"/>
            <a:ext cx="302895" cy="108648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3</a:t>
            </a:r>
            <a:endParaRPr 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1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2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0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/>
              <a:t>BENES + MERGE</a:t>
            </a:r>
            <a:endParaRPr lang="en-US"/>
          </a:p>
        </p:txBody>
      </p:sp>
      <p:grpSp>
        <p:nvGrpSpPr>
          <p:cNvPr id="8" name="组合 7"/>
          <p:cNvGrpSpPr/>
          <p:nvPr/>
        </p:nvGrpSpPr>
        <p:grpSpPr>
          <a:xfrm>
            <a:off x="1720037" y="2778364"/>
            <a:ext cx="3589534" cy="1721854"/>
            <a:chOff x="366851" y="1689708"/>
            <a:chExt cx="3878478" cy="1930400"/>
          </a:xfrm>
        </p:grpSpPr>
        <p:sp>
          <p:nvSpPr>
            <p:cNvPr id="56" name="Line 10"/>
            <p:cNvSpPr>
              <a:spLocks noChangeShapeType="true"/>
            </p:cNvSpPr>
            <p:nvPr/>
          </p:nvSpPr>
          <p:spPr bwMode="auto">
            <a:xfrm>
              <a:off x="1763851" y="1802421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7" name="Line 11"/>
            <p:cNvSpPr>
              <a:spLocks noChangeShapeType="true"/>
            </p:cNvSpPr>
            <p:nvPr/>
          </p:nvSpPr>
          <p:spPr bwMode="auto">
            <a:xfrm>
              <a:off x="2532201" y="1802421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8" name="Line 12"/>
            <p:cNvSpPr>
              <a:spLocks noChangeShapeType="true"/>
            </p:cNvSpPr>
            <p:nvPr/>
          </p:nvSpPr>
          <p:spPr bwMode="auto">
            <a:xfrm>
              <a:off x="1763851" y="1957996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9" name="Line 13"/>
            <p:cNvSpPr>
              <a:spLocks noChangeShapeType="true"/>
            </p:cNvSpPr>
            <p:nvPr/>
          </p:nvSpPr>
          <p:spPr bwMode="auto">
            <a:xfrm flipH="true">
              <a:off x="1763851" y="1957996"/>
              <a:ext cx="344488" cy="3794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0" name="Line 14"/>
            <p:cNvSpPr>
              <a:spLocks noChangeShapeType="true"/>
            </p:cNvSpPr>
            <p:nvPr/>
          </p:nvSpPr>
          <p:spPr bwMode="auto">
            <a:xfrm>
              <a:off x="1763851" y="2470758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1" name="Line 15"/>
            <p:cNvSpPr>
              <a:spLocks noChangeShapeType="true"/>
            </p:cNvSpPr>
            <p:nvPr/>
          </p:nvSpPr>
          <p:spPr bwMode="auto">
            <a:xfrm>
              <a:off x="2532201" y="1969108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2" name="Line 16"/>
            <p:cNvSpPr>
              <a:spLocks noChangeShapeType="true"/>
            </p:cNvSpPr>
            <p:nvPr/>
          </p:nvSpPr>
          <p:spPr bwMode="auto">
            <a:xfrm flipH="true">
              <a:off x="2532201" y="1969108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3" name="Line 17"/>
            <p:cNvSpPr>
              <a:spLocks noChangeShapeType="true"/>
            </p:cNvSpPr>
            <p:nvPr/>
          </p:nvSpPr>
          <p:spPr bwMode="auto">
            <a:xfrm>
              <a:off x="2532201" y="2470758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4" name="Line 18"/>
            <p:cNvSpPr>
              <a:spLocks noChangeShapeType="true"/>
            </p:cNvSpPr>
            <p:nvPr/>
          </p:nvSpPr>
          <p:spPr bwMode="auto">
            <a:xfrm>
              <a:off x="1763851" y="2850171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5" name="Line 19"/>
            <p:cNvSpPr>
              <a:spLocks noChangeShapeType="true"/>
            </p:cNvSpPr>
            <p:nvPr/>
          </p:nvSpPr>
          <p:spPr bwMode="auto">
            <a:xfrm>
              <a:off x="2532201" y="2850171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6" name="Line 20"/>
            <p:cNvSpPr>
              <a:spLocks noChangeShapeType="true"/>
            </p:cNvSpPr>
            <p:nvPr/>
          </p:nvSpPr>
          <p:spPr bwMode="auto">
            <a:xfrm>
              <a:off x="1763851" y="2983521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7" name="Line 21"/>
            <p:cNvSpPr>
              <a:spLocks noChangeShapeType="true"/>
            </p:cNvSpPr>
            <p:nvPr/>
          </p:nvSpPr>
          <p:spPr bwMode="auto">
            <a:xfrm flipH="true">
              <a:off x="1763851" y="2983521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8" name="Line 22"/>
            <p:cNvSpPr>
              <a:spLocks noChangeShapeType="true"/>
            </p:cNvSpPr>
            <p:nvPr/>
          </p:nvSpPr>
          <p:spPr bwMode="auto">
            <a:xfrm>
              <a:off x="1763851" y="3518508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9" name="Line 23"/>
            <p:cNvSpPr>
              <a:spLocks noChangeShapeType="true"/>
            </p:cNvSpPr>
            <p:nvPr/>
          </p:nvSpPr>
          <p:spPr bwMode="auto">
            <a:xfrm>
              <a:off x="2532201" y="2983521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0" name="Line 24"/>
            <p:cNvSpPr>
              <a:spLocks noChangeShapeType="true"/>
            </p:cNvSpPr>
            <p:nvPr/>
          </p:nvSpPr>
          <p:spPr bwMode="auto">
            <a:xfrm flipH="true">
              <a:off x="2532201" y="2983521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1" name="Line 25"/>
            <p:cNvSpPr>
              <a:spLocks noChangeShapeType="true"/>
            </p:cNvSpPr>
            <p:nvPr/>
          </p:nvSpPr>
          <p:spPr bwMode="auto">
            <a:xfrm>
              <a:off x="2532201" y="3518508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2" name="Line 26"/>
            <p:cNvSpPr>
              <a:spLocks noChangeShapeType="true"/>
            </p:cNvSpPr>
            <p:nvPr/>
          </p:nvSpPr>
          <p:spPr bwMode="auto">
            <a:xfrm>
              <a:off x="3298964" y="1788133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3" name="Line 27"/>
            <p:cNvSpPr>
              <a:spLocks noChangeShapeType="true"/>
            </p:cNvSpPr>
            <p:nvPr/>
          </p:nvSpPr>
          <p:spPr bwMode="auto">
            <a:xfrm flipH="true">
              <a:off x="3298964" y="1945296"/>
              <a:ext cx="344488" cy="8810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4" name="Line 28"/>
            <p:cNvSpPr>
              <a:spLocks noChangeShapeType="true"/>
            </p:cNvSpPr>
            <p:nvPr/>
          </p:nvSpPr>
          <p:spPr bwMode="auto">
            <a:xfrm flipH="true" flipV="true">
              <a:off x="3298964" y="1945296"/>
              <a:ext cx="344488" cy="3794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5" name="Line 29"/>
            <p:cNvSpPr>
              <a:spLocks noChangeShapeType="true"/>
            </p:cNvSpPr>
            <p:nvPr/>
          </p:nvSpPr>
          <p:spPr bwMode="auto">
            <a:xfrm flipH="true">
              <a:off x="3298964" y="2458058"/>
              <a:ext cx="344488" cy="5254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6" name="Line 30"/>
            <p:cNvSpPr>
              <a:spLocks noChangeShapeType="true"/>
            </p:cNvSpPr>
            <p:nvPr/>
          </p:nvSpPr>
          <p:spPr bwMode="auto">
            <a:xfrm flipH="true" flipV="true">
              <a:off x="3298964" y="2291371"/>
              <a:ext cx="344488" cy="52387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7" name="Line 31"/>
            <p:cNvSpPr>
              <a:spLocks noChangeShapeType="true"/>
            </p:cNvSpPr>
            <p:nvPr/>
          </p:nvSpPr>
          <p:spPr bwMode="auto">
            <a:xfrm flipH="true">
              <a:off x="3298964" y="2959708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8" name="Line 32"/>
            <p:cNvSpPr>
              <a:spLocks noChangeShapeType="true"/>
            </p:cNvSpPr>
            <p:nvPr/>
          </p:nvSpPr>
          <p:spPr bwMode="auto">
            <a:xfrm flipH="true" flipV="true">
              <a:off x="3298964" y="2480283"/>
              <a:ext cx="344488" cy="86995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9" name="Line 33"/>
            <p:cNvSpPr>
              <a:spLocks noChangeShapeType="true"/>
            </p:cNvSpPr>
            <p:nvPr/>
          </p:nvSpPr>
          <p:spPr bwMode="auto">
            <a:xfrm flipH="true">
              <a:off x="3298964" y="3507396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80" name="Line 34"/>
            <p:cNvSpPr>
              <a:spLocks noChangeShapeType="true"/>
            </p:cNvSpPr>
            <p:nvPr/>
          </p:nvSpPr>
          <p:spPr bwMode="auto">
            <a:xfrm>
              <a:off x="970101" y="1802421"/>
              <a:ext cx="3698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81" name="Line 35"/>
            <p:cNvSpPr>
              <a:spLocks noChangeShapeType="true"/>
            </p:cNvSpPr>
            <p:nvPr/>
          </p:nvSpPr>
          <p:spPr bwMode="auto">
            <a:xfrm>
              <a:off x="970101" y="1961171"/>
              <a:ext cx="369888" cy="8985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82" name="Line 36"/>
            <p:cNvSpPr>
              <a:spLocks noChangeShapeType="true"/>
            </p:cNvSpPr>
            <p:nvPr/>
          </p:nvSpPr>
          <p:spPr bwMode="auto">
            <a:xfrm flipH="true">
              <a:off x="970101" y="1961171"/>
              <a:ext cx="3698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83" name="Line 37"/>
            <p:cNvSpPr>
              <a:spLocks noChangeShapeType="true"/>
            </p:cNvSpPr>
            <p:nvPr/>
          </p:nvSpPr>
          <p:spPr bwMode="auto">
            <a:xfrm>
              <a:off x="970101" y="2469171"/>
              <a:ext cx="369888" cy="5302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84" name="Line 38"/>
            <p:cNvSpPr>
              <a:spLocks noChangeShapeType="true"/>
            </p:cNvSpPr>
            <p:nvPr/>
          </p:nvSpPr>
          <p:spPr bwMode="auto">
            <a:xfrm flipV="true">
              <a:off x="970101" y="2302483"/>
              <a:ext cx="369888" cy="5318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85" name="Line 39"/>
            <p:cNvSpPr>
              <a:spLocks noChangeShapeType="true"/>
            </p:cNvSpPr>
            <p:nvPr/>
          </p:nvSpPr>
          <p:spPr bwMode="auto">
            <a:xfrm>
              <a:off x="970101" y="3002571"/>
              <a:ext cx="369888" cy="35718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86" name="Line 40"/>
            <p:cNvSpPr>
              <a:spLocks noChangeShapeType="true"/>
            </p:cNvSpPr>
            <p:nvPr/>
          </p:nvSpPr>
          <p:spPr bwMode="auto">
            <a:xfrm flipV="true">
              <a:off x="970101" y="2469171"/>
              <a:ext cx="369888" cy="89058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87" name="Line 41"/>
            <p:cNvSpPr>
              <a:spLocks noChangeShapeType="true"/>
            </p:cNvSpPr>
            <p:nvPr/>
          </p:nvSpPr>
          <p:spPr bwMode="auto">
            <a:xfrm>
              <a:off x="970101" y="3504221"/>
              <a:ext cx="3698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88" name="Rectangle 42"/>
            <p:cNvSpPr>
              <a:spLocks noChangeArrowheads="true"/>
            </p:cNvSpPr>
            <p:nvPr/>
          </p:nvSpPr>
          <p:spPr bwMode="auto">
            <a:xfrm>
              <a:off x="2108339" y="1689708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0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4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89" name="Rectangle 43"/>
            <p:cNvSpPr>
              <a:spLocks noChangeArrowheads="true"/>
            </p:cNvSpPr>
            <p:nvPr/>
          </p:nvSpPr>
          <p:spPr bwMode="auto">
            <a:xfrm>
              <a:off x="2108339" y="168970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90" name="Rectangle 44"/>
            <p:cNvSpPr>
              <a:spLocks noChangeArrowheads="true"/>
            </p:cNvSpPr>
            <p:nvPr/>
          </p:nvSpPr>
          <p:spPr bwMode="auto">
            <a:xfrm>
              <a:off x="2108339" y="2199296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2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6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91" name="Rectangle 45"/>
            <p:cNvSpPr>
              <a:spLocks noChangeArrowheads="true"/>
            </p:cNvSpPr>
            <p:nvPr/>
          </p:nvSpPr>
          <p:spPr bwMode="auto">
            <a:xfrm>
              <a:off x="2108339" y="2199296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92" name="Rectangle 46"/>
            <p:cNvSpPr>
              <a:spLocks noChangeArrowheads="true"/>
            </p:cNvSpPr>
            <p:nvPr/>
          </p:nvSpPr>
          <p:spPr bwMode="auto">
            <a:xfrm>
              <a:off x="2108339" y="2710471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1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5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93" name="Rectangle 47"/>
            <p:cNvSpPr>
              <a:spLocks noChangeArrowheads="true"/>
            </p:cNvSpPr>
            <p:nvPr/>
          </p:nvSpPr>
          <p:spPr bwMode="auto">
            <a:xfrm>
              <a:off x="2108339" y="27104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94" name="Rectangle 48"/>
            <p:cNvSpPr>
              <a:spLocks noChangeArrowheads="true"/>
            </p:cNvSpPr>
            <p:nvPr/>
          </p:nvSpPr>
          <p:spPr bwMode="auto">
            <a:xfrm>
              <a:off x="2108339" y="3216883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1000">
                <a:solidFill>
                  <a:schemeClr val="bg1"/>
                </a:solidFill>
              </a:endParaRPr>
            </a:p>
          </p:txBody>
        </p:sp>
        <p:sp>
          <p:nvSpPr>
            <p:cNvPr id="95" name="Rectangle 49"/>
            <p:cNvSpPr>
              <a:spLocks noChangeArrowheads="true"/>
            </p:cNvSpPr>
            <p:nvPr/>
          </p:nvSpPr>
          <p:spPr bwMode="auto">
            <a:xfrm>
              <a:off x="2108339" y="3216883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  <a:sym typeface="+mn-ea"/>
                </a:rPr>
                <a:t>3</a:t>
              </a:r>
              <a:endParaRPr lang="en-US" sz="900">
                <a:solidFill>
                  <a:schemeClr val="bg1"/>
                </a:solidFill>
                <a:sym typeface="+mn-ea"/>
              </a:endParaRPr>
            </a:p>
            <a:p>
              <a:r>
                <a:rPr lang="en-US" sz="900">
                  <a:solidFill>
                    <a:schemeClr val="bg1"/>
                  </a:solidFill>
                  <a:sym typeface="+mn-ea"/>
                </a:rPr>
                <a:t>7</a:t>
              </a:r>
              <a:endParaRPr lang="en-US" sz="900">
                <a:solidFill>
                  <a:schemeClr val="bg1"/>
                </a:solidFill>
              </a:endParaRPr>
            </a:p>
            <a:p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96" name="Rectangle 50"/>
            <p:cNvSpPr>
              <a:spLocks noChangeArrowheads="true"/>
            </p:cNvSpPr>
            <p:nvPr/>
          </p:nvSpPr>
          <p:spPr bwMode="auto">
            <a:xfrm>
              <a:off x="1339989" y="1689708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0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2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97" name="Rectangle 51"/>
            <p:cNvSpPr>
              <a:spLocks noChangeArrowheads="true"/>
            </p:cNvSpPr>
            <p:nvPr/>
          </p:nvSpPr>
          <p:spPr bwMode="auto">
            <a:xfrm>
              <a:off x="1339989" y="168970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98" name="Rectangle 52"/>
            <p:cNvSpPr>
              <a:spLocks noChangeArrowheads="true"/>
            </p:cNvSpPr>
            <p:nvPr/>
          </p:nvSpPr>
          <p:spPr bwMode="auto">
            <a:xfrm>
              <a:off x="1339989" y="2199296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4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6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99" name="Rectangle 53"/>
            <p:cNvSpPr>
              <a:spLocks noChangeArrowheads="true"/>
            </p:cNvSpPr>
            <p:nvPr/>
          </p:nvSpPr>
          <p:spPr bwMode="auto">
            <a:xfrm>
              <a:off x="1339989" y="2199296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00" name="Rectangle 54"/>
            <p:cNvSpPr>
              <a:spLocks noChangeArrowheads="true"/>
            </p:cNvSpPr>
            <p:nvPr/>
          </p:nvSpPr>
          <p:spPr bwMode="auto">
            <a:xfrm>
              <a:off x="1339989" y="2710471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1000">
                  <a:solidFill>
                    <a:schemeClr val="bg1"/>
                  </a:solidFill>
                </a:rPr>
                <a:t>1</a:t>
              </a:r>
              <a:endParaRPr lang="en-US" sz="1000">
                <a:solidFill>
                  <a:schemeClr val="bg1"/>
                </a:solidFill>
              </a:endParaRPr>
            </a:p>
            <a:p>
              <a:r>
                <a:rPr lang="en-US" sz="1000">
                  <a:solidFill>
                    <a:schemeClr val="bg1"/>
                  </a:solidFill>
                </a:rPr>
                <a:t>3</a:t>
              </a:r>
              <a:endParaRPr lang="en-US" sz="1000">
                <a:solidFill>
                  <a:schemeClr val="bg1"/>
                </a:solidFill>
              </a:endParaRPr>
            </a:p>
          </p:txBody>
        </p:sp>
        <p:sp>
          <p:nvSpPr>
            <p:cNvPr id="101" name="Rectangle 55"/>
            <p:cNvSpPr>
              <a:spLocks noChangeArrowheads="true"/>
            </p:cNvSpPr>
            <p:nvPr/>
          </p:nvSpPr>
          <p:spPr bwMode="auto">
            <a:xfrm>
              <a:off x="1339989" y="27104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02" name="Rectangle 56"/>
            <p:cNvSpPr>
              <a:spLocks noChangeArrowheads="true"/>
            </p:cNvSpPr>
            <p:nvPr/>
          </p:nvSpPr>
          <p:spPr bwMode="auto">
            <a:xfrm>
              <a:off x="1339989" y="3216883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03" name="Rectangle 57"/>
            <p:cNvSpPr>
              <a:spLocks noChangeArrowheads="true"/>
            </p:cNvSpPr>
            <p:nvPr/>
          </p:nvSpPr>
          <p:spPr bwMode="auto">
            <a:xfrm>
              <a:off x="1339989" y="3216883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5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7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104" name="Rectangle 58"/>
            <p:cNvSpPr>
              <a:spLocks noChangeArrowheads="true"/>
            </p:cNvSpPr>
            <p:nvPr/>
          </p:nvSpPr>
          <p:spPr bwMode="auto">
            <a:xfrm>
              <a:off x="2875101" y="1689708"/>
              <a:ext cx="422275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05" name="Rectangle 59"/>
            <p:cNvSpPr>
              <a:spLocks noChangeArrowheads="true"/>
            </p:cNvSpPr>
            <p:nvPr/>
          </p:nvSpPr>
          <p:spPr bwMode="auto">
            <a:xfrm>
              <a:off x="2875101" y="1689708"/>
              <a:ext cx="422275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0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2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106" name="Rectangle 60"/>
            <p:cNvSpPr>
              <a:spLocks noChangeArrowheads="true"/>
            </p:cNvSpPr>
            <p:nvPr/>
          </p:nvSpPr>
          <p:spPr bwMode="auto">
            <a:xfrm>
              <a:off x="2875101" y="2199296"/>
              <a:ext cx="422275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4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6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107" name="Rectangle 61"/>
            <p:cNvSpPr>
              <a:spLocks noChangeArrowheads="true"/>
            </p:cNvSpPr>
            <p:nvPr/>
          </p:nvSpPr>
          <p:spPr bwMode="auto">
            <a:xfrm>
              <a:off x="2875101" y="2199296"/>
              <a:ext cx="422275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08" name="Rectangle 62"/>
            <p:cNvSpPr>
              <a:spLocks noChangeArrowheads="true"/>
            </p:cNvSpPr>
            <p:nvPr/>
          </p:nvSpPr>
          <p:spPr bwMode="auto">
            <a:xfrm>
              <a:off x="2875101" y="2710471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1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3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109" name="Rectangle 63"/>
            <p:cNvSpPr>
              <a:spLocks noChangeArrowheads="true"/>
            </p:cNvSpPr>
            <p:nvPr/>
          </p:nvSpPr>
          <p:spPr bwMode="auto">
            <a:xfrm>
              <a:off x="2875101" y="2710471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0" name="Rectangle 64"/>
            <p:cNvSpPr>
              <a:spLocks noChangeArrowheads="true"/>
            </p:cNvSpPr>
            <p:nvPr/>
          </p:nvSpPr>
          <p:spPr bwMode="auto">
            <a:xfrm>
              <a:off x="2875101" y="3220058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5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7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111" name="Rectangle 65"/>
            <p:cNvSpPr>
              <a:spLocks noChangeArrowheads="true"/>
            </p:cNvSpPr>
            <p:nvPr/>
          </p:nvSpPr>
          <p:spPr bwMode="auto">
            <a:xfrm>
              <a:off x="2875101" y="3220058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2" name="Rectangle 66"/>
            <p:cNvSpPr>
              <a:spLocks noChangeArrowheads="true"/>
            </p:cNvSpPr>
            <p:nvPr/>
          </p:nvSpPr>
          <p:spPr bwMode="auto">
            <a:xfrm>
              <a:off x="3643451" y="1689708"/>
              <a:ext cx="423863" cy="39846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0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1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113" name="Rectangle 67"/>
            <p:cNvSpPr>
              <a:spLocks noChangeArrowheads="true"/>
            </p:cNvSpPr>
            <p:nvPr/>
          </p:nvSpPr>
          <p:spPr bwMode="auto">
            <a:xfrm>
              <a:off x="3643451" y="1689708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4" name="Rectangle 68"/>
            <p:cNvSpPr>
              <a:spLocks noChangeArrowheads="true"/>
            </p:cNvSpPr>
            <p:nvPr/>
          </p:nvSpPr>
          <p:spPr bwMode="auto">
            <a:xfrm>
              <a:off x="3643451" y="2188183"/>
              <a:ext cx="423863" cy="39846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2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3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115" name="Rectangle 69"/>
            <p:cNvSpPr>
              <a:spLocks noChangeArrowheads="true"/>
            </p:cNvSpPr>
            <p:nvPr/>
          </p:nvSpPr>
          <p:spPr bwMode="auto">
            <a:xfrm>
              <a:off x="3643451" y="2188183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6" name="Rectangle 70"/>
            <p:cNvSpPr>
              <a:spLocks noChangeArrowheads="true"/>
            </p:cNvSpPr>
            <p:nvPr/>
          </p:nvSpPr>
          <p:spPr bwMode="auto">
            <a:xfrm>
              <a:off x="3643451" y="2697771"/>
              <a:ext cx="423863" cy="39846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4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5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117" name="Rectangle 71"/>
            <p:cNvSpPr>
              <a:spLocks noChangeArrowheads="true"/>
            </p:cNvSpPr>
            <p:nvPr/>
          </p:nvSpPr>
          <p:spPr bwMode="auto">
            <a:xfrm>
              <a:off x="3643451" y="26977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8" name="Rectangle 72"/>
            <p:cNvSpPr>
              <a:spLocks noChangeArrowheads="true"/>
            </p:cNvSpPr>
            <p:nvPr/>
          </p:nvSpPr>
          <p:spPr bwMode="auto">
            <a:xfrm>
              <a:off x="3643451" y="3220058"/>
              <a:ext cx="423863" cy="40005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6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7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119" name="Rectangle 73"/>
            <p:cNvSpPr>
              <a:spLocks noChangeArrowheads="true"/>
            </p:cNvSpPr>
            <p:nvPr/>
          </p:nvSpPr>
          <p:spPr bwMode="auto">
            <a:xfrm>
              <a:off x="3643451" y="322005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0" name="Rectangle 74"/>
            <p:cNvSpPr>
              <a:spLocks noChangeArrowheads="true"/>
            </p:cNvSpPr>
            <p:nvPr/>
          </p:nvSpPr>
          <p:spPr bwMode="auto">
            <a:xfrm>
              <a:off x="547826" y="1689708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0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1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121" name="Rectangle 75"/>
            <p:cNvSpPr>
              <a:spLocks noChangeArrowheads="true"/>
            </p:cNvSpPr>
            <p:nvPr/>
          </p:nvSpPr>
          <p:spPr bwMode="auto">
            <a:xfrm>
              <a:off x="547826" y="1689708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2" name="Rectangle 76"/>
            <p:cNvSpPr>
              <a:spLocks noChangeArrowheads="true"/>
            </p:cNvSpPr>
            <p:nvPr/>
          </p:nvSpPr>
          <p:spPr bwMode="auto">
            <a:xfrm>
              <a:off x="547826" y="2199296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3" name="Rectangle 77"/>
            <p:cNvSpPr>
              <a:spLocks noChangeArrowheads="true"/>
            </p:cNvSpPr>
            <p:nvPr/>
          </p:nvSpPr>
          <p:spPr bwMode="auto">
            <a:xfrm>
              <a:off x="547826" y="2199296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2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3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124" name="Rectangle 78"/>
            <p:cNvSpPr>
              <a:spLocks noChangeArrowheads="true"/>
            </p:cNvSpPr>
            <p:nvPr/>
          </p:nvSpPr>
          <p:spPr bwMode="auto">
            <a:xfrm>
              <a:off x="547826" y="2708883"/>
              <a:ext cx="422275" cy="396875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4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5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125" name="Rectangle 79"/>
            <p:cNvSpPr>
              <a:spLocks noChangeArrowheads="true"/>
            </p:cNvSpPr>
            <p:nvPr/>
          </p:nvSpPr>
          <p:spPr bwMode="auto">
            <a:xfrm>
              <a:off x="558118" y="2708883"/>
              <a:ext cx="422275" cy="396875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6" name="Rectangle 80"/>
            <p:cNvSpPr>
              <a:spLocks noChangeArrowheads="true"/>
            </p:cNvSpPr>
            <p:nvPr/>
          </p:nvSpPr>
          <p:spPr bwMode="auto">
            <a:xfrm>
              <a:off x="552589" y="3220058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127" name="Rectangle 81"/>
            <p:cNvSpPr>
              <a:spLocks noChangeArrowheads="true"/>
            </p:cNvSpPr>
            <p:nvPr/>
          </p:nvSpPr>
          <p:spPr bwMode="auto">
            <a:xfrm>
              <a:off x="552589" y="3220058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800">
                  <a:solidFill>
                    <a:schemeClr val="bg1"/>
                  </a:solidFill>
                  <a:sym typeface="+mn-ea"/>
                </a:rPr>
                <a:t>6</a:t>
              </a:r>
              <a:endParaRPr lang="en-US" sz="800">
                <a:solidFill>
                  <a:schemeClr val="bg1"/>
                </a:solidFill>
                <a:sym typeface="+mn-ea"/>
              </a:endParaRPr>
            </a:p>
            <a:p>
              <a:r>
                <a:rPr lang="en-US" sz="800">
                  <a:solidFill>
                    <a:schemeClr val="bg1"/>
                  </a:solidFill>
                  <a:sym typeface="+mn-ea"/>
                </a:rPr>
                <a:t>7</a:t>
              </a:r>
              <a:endParaRPr lang="en-US" sz="800">
                <a:solidFill>
                  <a:schemeClr val="bg1"/>
                </a:solidFill>
              </a:endParaRPr>
            </a:p>
            <a:p>
              <a:endParaRPr lang="en-US" sz="800">
                <a:solidFill>
                  <a:schemeClr val="bg1"/>
                </a:solidFill>
              </a:endParaRPr>
            </a:p>
          </p:txBody>
        </p:sp>
        <p:sp>
          <p:nvSpPr>
            <p:cNvPr id="128" name="Line 82"/>
            <p:cNvSpPr>
              <a:spLocks noChangeShapeType="true"/>
            </p:cNvSpPr>
            <p:nvPr/>
          </p:nvSpPr>
          <p:spPr bwMode="auto">
            <a:xfrm flipH="true">
              <a:off x="371614" y="180242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9" name="Line 83"/>
            <p:cNvSpPr>
              <a:spLocks noChangeShapeType="true"/>
            </p:cNvSpPr>
            <p:nvPr/>
          </p:nvSpPr>
          <p:spPr bwMode="auto">
            <a:xfrm flipH="true">
              <a:off x="371614" y="195958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0" name="Line 84"/>
            <p:cNvSpPr>
              <a:spLocks noChangeShapeType="true"/>
            </p:cNvSpPr>
            <p:nvPr/>
          </p:nvSpPr>
          <p:spPr bwMode="auto">
            <a:xfrm flipH="true">
              <a:off x="370026" y="231042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1" name="Line 85"/>
            <p:cNvSpPr>
              <a:spLocks noChangeShapeType="true"/>
            </p:cNvSpPr>
            <p:nvPr/>
          </p:nvSpPr>
          <p:spPr bwMode="auto">
            <a:xfrm flipH="true">
              <a:off x="370026" y="246758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2" name="Line 86"/>
            <p:cNvSpPr>
              <a:spLocks noChangeShapeType="true"/>
            </p:cNvSpPr>
            <p:nvPr/>
          </p:nvSpPr>
          <p:spPr bwMode="auto">
            <a:xfrm flipH="true">
              <a:off x="366851" y="282953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3" name="Line 87"/>
            <p:cNvSpPr>
              <a:spLocks noChangeShapeType="true"/>
            </p:cNvSpPr>
            <p:nvPr/>
          </p:nvSpPr>
          <p:spPr bwMode="auto">
            <a:xfrm flipH="true">
              <a:off x="366851" y="2986696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4" name="Line 88"/>
            <p:cNvSpPr>
              <a:spLocks noChangeShapeType="true"/>
            </p:cNvSpPr>
            <p:nvPr/>
          </p:nvSpPr>
          <p:spPr bwMode="auto">
            <a:xfrm flipH="true">
              <a:off x="370026" y="333277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5" name="Line 89"/>
            <p:cNvSpPr>
              <a:spLocks noChangeShapeType="true"/>
            </p:cNvSpPr>
            <p:nvPr/>
          </p:nvSpPr>
          <p:spPr bwMode="auto">
            <a:xfrm flipH="true">
              <a:off x="370026" y="348993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6" name="Line 90"/>
            <p:cNvSpPr>
              <a:spLocks noChangeShapeType="true"/>
            </p:cNvSpPr>
            <p:nvPr/>
          </p:nvSpPr>
          <p:spPr bwMode="auto">
            <a:xfrm flipH="true">
              <a:off x="4070704" y="195811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9" name="Line 93"/>
            <p:cNvSpPr>
              <a:spLocks noChangeShapeType="true"/>
            </p:cNvSpPr>
            <p:nvPr/>
          </p:nvSpPr>
          <p:spPr bwMode="auto">
            <a:xfrm flipH="true">
              <a:off x="4070489" y="245329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1" name="Line 95"/>
            <p:cNvSpPr>
              <a:spLocks noChangeShapeType="true"/>
            </p:cNvSpPr>
            <p:nvPr/>
          </p:nvSpPr>
          <p:spPr bwMode="auto">
            <a:xfrm flipH="true">
              <a:off x="4067314" y="2972408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3" name="Line 97"/>
            <p:cNvSpPr>
              <a:spLocks noChangeShapeType="true"/>
            </p:cNvSpPr>
            <p:nvPr/>
          </p:nvSpPr>
          <p:spPr bwMode="auto">
            <a:xfrm flipH="true">
              <a:off x="4070489" y="347564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</p:grpSp>
      <p:graphicFrame>
        <p:nvGraphicFramePr>
          <p:cNvPr id="180" name="Table 179"/>
          <p:cNvGraphicFramePr/>
          <p:nvPr/>
        </p:nvGraphicFramePr>
        <p:xfrm>
          <a:off x="1569720" y="1468120"/>
          <a:ext cx="10515600" cy="792480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3017520"/>
                <a:gridCol w="3017520"/>
                <a:gridCol w="3017520"/>
              </a:tblGrid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Input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CASE 1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CASE 4</a:t>
                      </a:r>
                      <a:endParaRPr lang="en-US" altLang="en-US"/>
                    </a:p>
                  </a:txBody>
                  <a:tcPr/>
                </a:tc>
              </a:tr>
              <a:tr h="3860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32’h76543210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16’h7171</a:t>
                      </a:r>
                      <a:endParaRPr lang="en-US" altLang="en-US" sz="200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16’h2222</a:t>
                      </a:r>
                      <a:endParaRPr lang="en-US" altLang="en-US" sz="200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1" name="Text Box 180"/>
          <p:cNvSpPr txBox="true"/>
          <p:nvPr/>
        </p:nvSpPr>
        <p:spPr>
          <a:xfrm>
            <a:off x="3007360" y="4648518"/>
            <a:ext cx="87503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CASE 1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182" name="Text Box 181"/>
          <p:cNvSpPr txBox="true"/>
          <p:nvPr/>
        </p:nvSpPr>
        <p:spPr>
          <a:xfrm>
            <a:off x="8197216" y="4648518"/>
            <a:ext cx="87503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CASE 2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183" name="Text Box 182"/>
          <p:cNvSpPr txBox="true"/>
          <p:nvPr/>
        </p:nvSpPr>
        <p:spPr>
          <a:xfrm>
            <a:off x="5307648" y="2973071"/>
            <a:ext cx="249555" cy="147637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bg1"/>
                </a:solidFill>
              </a:rPr>
              <a:t>1</a:t>
            </a: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bg1"/>
                </a:solidFill>
              </a:rPr>
              <a:t>3</a:t>
            </a: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bg1"/>
                </a:solidFill>
              </a:rPr>
              <a:t>5</a:t>
            </a: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bg1"/>
                </a:solidFill>
              </a:rPr>
              <a:t>7</a:t>
            </a:r>
            <a:endParaRPr lang="en-US" altLang="en-US" sz="1000" dirty="0" smtClean="0">
              <a:solidFill>
                <a:schemeClr val="bg1"/>
              </a:solidFill>
            </a:endParaRPr>
          </a:p>
        </p:txBody>
      </p:sp>
      <p:grpSp>
        <p:nvGrpSpPr>
          <p:cNvPr id="184" name="组合 7"/>
          <p:cNvGrpSpPr/>
          <p:nvPr/>
        </p:nvGrpSpPr>
        <p:grpSpPr>
          <a:xfrm>
            <a:off x="6869887" y="2726929"/>
            <a:ext cx="3589534" cy="1723124"/>
            <a:chOff x="366851" y="1688284"/>
            <a:chExt cx="3878478" cy="1931824"/>
          </a:xfrm>
        </p:grpSpPr>
        <p:sp>
          <p:nvSpPr>
            <p:cNvPr id="185" name="Line 10"/>
            <p:cNvSpPr>
              <a:spLocks noChangeShapeType="true"/>
            </p:cNvSpPr>
            <p:nvPr/>
          </p:nvSpPr>
          <p:spPr bwMode="auto">
            <a:xfrm>
              <a:off x="1763851" y="1802421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6" name="Line 11"/>
            <p:cNvSpPr>
              <a:spLocks noChangeShapeType="true"/>
            </p:cNvSpPr>
            <p:nvPr/>
          </p:nvSpPr>
          <p:spPr bwMode="auto">
            <a:xfrm>
              <a:off x="2532201" y="1802421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7" name="Line 12"/>
            <p:cNvSpPr>
              <a:spLocks noChangeShapeType="true"/>
            </p:cNvSpPr>
            <p:nvPr/>
          </p:nvSpPr>
          <p:spPr bwMode="auto">
            <a:xfrm>
              <a:off x="1763851" y="1957996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8" name="Line 13"/>
            <p:cNvSpPr>
              <a:spLocks noChangeShapeType="true"/>
            </p:cNvSpPr>
            <p:nvPr/>
          </p:nvSpPr>
          <p:spPr bwMode="auto">
            <a:xfrm flipH="true">
              <a:off x="1763851" y="1957996"/>
              <a:ext cx="344488" cy="3794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9" name="Line 14"/>
            <p:cNvSpPr>
              <a:spLocks noChangeShapeType="true"/>
            </p:cNvSpPr>
            <p:nvPr/>
          </p:nvSpPr>
          <p:spPr bwMode="auto">
            <a:xfrm>
              <a:off x="1763851" y="2470758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0" name="Line 15"/>
            <p:cNvSpPr>
              <a:spLocks noChangeShapeType="true"/>
            </p:cNvSpPr>
            <p:nvPr/>
          </p:nvSpPr>
          <p:spPr bwMode="auto">
            <a:xfrm>
              <a:off x="2532201" y="1969108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1" name="Line 16"/>
            <p:cNvSpPr>
              <a:spLocks noChangeShapeType="true"/>
            </p:cNvSpPr>
            <p:nvPr/>
          </p:nvSpPr>
          <p:spPr bwMode="auto">
            <a:xfrm flipH="true">
              <a:off x="2532201" y="1969108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2" name="Line 17"/>
            <p:cNvSpPr>
              <a:spLocks noChangeShapeType="true"/>
            </p:cNvSpPr>
            <p:nvPr/>
          </p:nvSpPr>
          <p:spPr bwMode="auto">
            <a:xfrm>
              <a:off x="2532201" y="2470758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3" name="Line 18"/>
            <p:cNvSpPr>
              <a:spLocks noChangeShapeType="true"/>
            </p:cNvSpPr>
            <p:nvPr/>
          </p:nvSpPr>
          <p:spPr bwMode="auto">
            <a:xfrm>
              <a:off x="1763851" y="2850171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4" name="Line 19"/>
            <p:cNvSpPr>
              <a:spLocks noChangeShapeType="true"/>
            </p:cNvSpPr>
            <p:nvPr/>
          </p:nvSpPr>
          <p:spPr bwMode="auto">
            <a:xfrm>
              <a:off x="2532201" y="2850171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5" name="Line 20"/>
            <p:cNvSpPr>
              <a:spLocks noChangeShapeType="true"/>
            </p:cNvSpPr>
            <p:nvPr/>
          </p:nvSpPr>
          <p:spPr bwMode="auto">
            <a:xfrm>
              <a:off x="1763851" y="2983521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6" name="Line 21"/>
            <p:cNvSpPr>
              <a:spLocks noChangeShapeType="true"/>
            </p:cNvSpPr>
            <p:nvPr/>
          </p:nvSpPr>
          <p:spPr bwMode="auto">
            <a:xfrm flipH="true">
              <a:off x="1763851" y="2983521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7" name="Line 22"/>
            <p:cNvSpPr>
              <a:spLocks noChangeShapeType="true"/>
            </p:cNvSpPr>
            <p:nvPr/>
          </p:nvSpPr>
          <p:spPr bwMode="auto">
            <a:xfrm>
              <a:off x="1763851" y="3518508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8" name="Line 23"/>
            <p:cNvSpPr>
              <a:spLocks noChangeShapeType="true"/>
            </p:cNvSpPr>
            <p:nvPr/>
          </p:nvSpPr>
          <p:spPr bwMode="auto">
            <a:xfrm>
              <a:off x="2532201" y="2983521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9" name="Line 24"/>
            <p:cNvSpPr>
              <a:spLocks noChangeShapeType="true"/>
            </p:cNvSpPr>
            <p:nvPr/>
          </p:nvSpPr>
          <p:spPr bwMode="auto">
            <a:xfrm flipH="true">
              <a:off x="2532201" y="2983521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0" name="Line 25"/>
            <p:cNvSpPr>
              <a:spLocks noChangeShapeType="true"/>
            </p:cNvSpPr>
            <p:nvPr/>
          </p:nvSpPr>
          <p:spPr bwMode="auto">
            <a:xfrm>
              <a:off x="2532201" y="3518508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1" name="Line 26"/>
            <p:cNvSpPr>
              <a:spLocks noChangeShapeType="true"/>
            </p:cNvSpPr>
            <p:nvPr/>
          </p:nvSpPr>
          <p:spPr bwMode="auto">
            <a:xfrm>
              <a:off x="3298964" y="1788133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2" name="Line 27"/>
            <p:cNvSpPr>
              <a:spLocks noChangeShapeType="true"/>
            </p:cNvSpPr>
            <p:nvPr/>
          </p:nvSpPr>
          <p:spPr bwMode="auto">
            <a:xfrm flipH="true">
              <a:off x="3298964" y="1945296"/>
              <a:ext cx="344488" cy="8810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3" name="Line 28"/>
            <p:cNvSpPr>
              <a:spLocks noChangeShapeType="true"/>
            </p:cNvSpPr>
            <p:nvPr/>
          </p:nvSpPr>
          <p:spPr bwMode="auto">
            <a:xfrm flipH="true" flipV="true">
              <a:off x="3298964" y="1945296"/>
              <a:ext cx="344488" cy="3794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4" name="Line 29"/>
            <p:cNvSpPr>
              <a:spLocks noChangeShapeType="true"/>
            </p:cNvSpPr>
            <p:nvPr/>
          </p:nvSpPr>
          <p:spPr bwMode="auto">
            <a:xfrm flipH="true">
              <a:off x="3298964" y="2458058"/>
              <a:ext cx="344488" cy="5254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5" name="Line 30"/>
            <p:cNvSpPr>
              <a:spLocks noChangeShapeType="true"/>
            </p:cNvSpPr>
            <p:nvPr/>
          </p:nvSpPr>
          <p:spPr bwMode="auto">
            <a:xfrm flipH="true" flipV="true">
              <a:off x="3298964" y="2291371"/>
              <a:ext cx="344488" cy="52387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6" name="Line 31"/>
            <p:cNvSpPr>
              <a:spLocks noChangeShapeType="true"/>
            </p:cNvSpPr>
            <p:nvPr/>
          </p:nvSpPr>
          <p:spPr bwMode="auto">
            <a:xfrm flipH="true">
              <a:off x="3298964" y="2959708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7" name="Line 32"/>
            <p:cNvSpPr>
              <a:spLocks noChangeShapeType="true"/>
            </p:cNvSpPr>
            <p:nvPr/>
          </p:nvSpPr>
          <p:spPr bwMode="auto">
            <a:xfrm flipH="true" flipV="true">
              <a:off x="3298964" y="2480283"/>
              <a:ext cx="344488" cy="86995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8" name="Line 33"/>
            <p:cNvSpPr>
              <a:spLocks noChangeShapeType="true"/>
            </p:cNvSpPr>
            <p:nvPr/>
          </p:nvSpPr>
          <p:spPr bwMode="auto">
            <a:xfrm flipH="true">
              <a:off x="3298964" y="3507396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9" name="Line 34"/>
            <p:cNvSpPr>
              <a:spLocks noChangeShapeType="true"/>
            </p:cNvSpPr>
            <p:nvPr/>
          </p:nvSpPr>
          <p:spPr bwMode="auto">
            <a:xfrm>
              <a:off x="970101" y="1802421"/>
              <a:ext cx="3698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0" name="Line 35"/>
            <p:cNvSpPr>
              <a:spLocks noChangeShapeType="true"/>
            </p:cNvSpPr>
            <p:nvPr/>
          </p:nvSpPr>
          <p:spPr bwMode="auto">
            <a:xfrm>
              <a:off x="970101" y="1961171"/>
              <a:ext cx="369888" cy="8985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1" name="Line 36"/>
            <p:cNvSpPr>
              <a:spLocks noChangeShapeType="true"/>
            </p:cNvSpPr>
            <p:nvPr/>
          </p:nvSpPr>
          <p:spPr bwMode="auto">
            <a:xfrm flipH="true">
              <a:off x="970101" y="1961171"/>
              <a:ext cx="3698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2" name="Line 37"/>
            <p:cNvSpPr>
              <a:spLocks noChangeShapeType="true"/>
            </p:cNvSpPr>
            <p:nvPr/>
          </p:nvSpPr>
          <p:spPr bwMode="auto">
            <a:xfrm>
              <a:off x="970101" y="2469171"/>
              <a:ext cx="369888" cy="5302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3" name="Line 38"/>
            <p:cNvSpPr>
              <a:spLocks noChangeShapeType="true"/>
            </p:cNvSpPr>
            <p:nvPr/>
          </p:nvSpPr>
          <p:spPr bwMode="auto">
            <a:xfrm flipV="true">
              <a:off x="970101" y="2302483"/>
              <a:ext cx="369888" cy="5318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4" name="Line 39"/>
            <p:cNvSpPr>
              <a:spLocks noChangeShapeType="true"/>
            </p:cNvSpPr>
            <p:nvPr/>
          </p:nvSpPr>
          <p:spPr bwMode="auto">
            <a:xfrm>
              <a:off x="970101" y="3002571"/>
              <a:ext cx="369888" cy="35718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5" name="Line 40"/>
            <p:cNvSpPr>
              <a:spLocks noChangeShapeType="true"/>
            </p:cNvSpPr>
            <p:nvPr/>
          </p:nvSpPr>
          <p:spPr bwMode="auto">
            <a:xfrm flipV="true">
              <a:off x="970101" y="2469171"/>
              <a:ext cx="369888" cy="89058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6" name="Line 41"/>
            <p:cNvSpPr>
              <a:spLocks noChangeShapeType="true"/>
            </p:cNvSpPr>
            <p:nvPr/>
          </p:nvSpPr>
          <p:spPr bwMode="auto">
            <a:xfrm>
              <a:off x="970101" y="3504221"/>
              <a:ext cx="3698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7" name="Rectangle 42"/>
            <p:cNvSpPr>
              <a:spLocks noChangeArrowheads="true"/>
            </p:cNvSpPr>
            <p:nvPr/>
          </p:nvSpPr>
          <p:spPr bwMode="auto">
            <a:xfrm>
              <a:off x="2108339" y="1689708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1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7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218" name="Rectangle 43"/>
            <p:cNvSpPr>
              <a:spLocks noChangeArrowheads="true"/>
            </p:cNvSpPr>
            <p:nvPr/>
          </p:nvSpPr>
          <p:spPr bwMode="auto">
            <a:xfrm>
              <a:off x="2108339" y="168970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9" name="Rectangle 44"/>
            <p:cNvSpPr>
              <a:spLocks noChangeArrowheads="true"/>
            </p:cNvSpPr>
            <p:nvPr/>
          </p:nvSpPr>
          <p:spPr bwMode="auto">
            <a:xfrm>
              <a:off x="2108339" y="2199296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1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7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220" name="Rectangle 45"/>
            <p:cNvSpPr>
              <a:spLocks noChangeArrowheads="true"/>
            </p:cNvSpPr>
            <p:nvPr/>
          </p:nvSpPr>
          <p:spPr bwMode="auto">
            <a:xfrm>
              <a:off x="2108339" y="2199296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1" name="Rectangle 46"/>
            <p:cNvSpPr>
              <a:spLocks noChangeArrowheads="true"/>
            </p:cNvSpPr>
            <p:nvPr/>
          </p:nvSpPr>
          <p:spPr bwMode="auto">
            <a:xfrm>
              <a:off x="2108339" y="2710471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1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7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222" name="Rectangle 47"/>
            <p:cNvSpPr>
              <a:spLocks noChangeArrowheads="true"/>
            </p:cNvSpPr>
            <p:nvPr/>
          </p:nvSpPr>
          <p:spPr bwMode="auto">
            <a:xfrm>
              <a:off x="2108339" y="27104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3" name="Rectangle 48"/>
            <p:cNvSpPr>
              <a:spLocks noChangeArrowheads="true"/>
            </p:cNvSpPr>
            <p:nvPr/>
          </p:nvSpPr>
          <p:spPr bwMode="auto">
            <a:xfrm>
              <a:off x="2108339" y="3216883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1000">
                <a:solidFill>
                  <a:schemeClr val="bg1"/>
                </a:solidFill>
              </a:endParaRPr>
            </a:p>
          </p:txBody>
        </p:sp>
        <p:sp>
          <p:nvSpPr>
            <p:cNvPr id="224" name="Rectangle 49"/>
            <p:cNvSpPr>
              <a:spLocks noChangeArrowheads="true"/>
            </p:cNvSpPr>
            <p:nvPr/>
          </p:nvSpPr>
          <p:spPr bwMode="auto">
            <a:xfrm>
              <a:off x="2108339" y="3216883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  <a:sym typeface="+mn-ea"/>
                </a:rPr>
                <a:t>1</a:t>
              </a:r>
              <a:endParaRPr lang="en-US" sz="900">
                <a:solidFill>
                  <a:schemeClr val="bg1"/>
                </a:solidFill>
                <a:sym typeface="+mn-ea"/>
              </a:endParaRPr>
            </a:p>
            <a:p>
              <a:r>
                <a:rPr lang="en-US" sz="900">
                  <a:solidFill>
                    <a:schemeClr val="bg1"/>
                  </a:solidFill>
                  <a:sym typeface="+mn-ea"/>
                </a:rPr>
                <a:t>7</a:t>
              </a:r>
              <a:endParaRPr lang="en-US" sz="900">
                <a:solidFill>
                  <a:schemeClr val="bg1"/>
                </a:solidFill>
              </a:endParaRPr>
            </a:p>
            <a:p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225" name="Rectangle 50"/>
            <p:cNvSpPr>
              <a:spLocks noChangeArrowheads="true"/>
            </p:cNvSpPr>
            <p:nvPr/>
          </p:nvSpPr>
          <p:spPr bwMode="auto">
            <a:xfrm>
              <a:off x="1339989" y="1688284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1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2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226" name="Rectangle 51"/>
            <p:cNvSpPr>
              <a:spLocks noChangeArrowheads="true"/>
            </p:cNvSpPr>
            <p:nvPr/>
          </p:nvSpPr>
          <p:spPr bwMode="auto">
            <a:xfrm>
              <a:off x="1339989" y="168970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7" name="Rectangle 52"/>
            <p:cNvSpPr>
              <a:spLocks noChangeArrowheads="true"/>
            </p:cNvSpPr>
            <p:nvPr/>
          </p:nvSpPr>
          <p:spPr bwMode="auto">
            <a:xfrm>
              <a:off x="1339989" y="2199296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4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7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228" name="Rectangle 53"/>
            <p:cNvSpPr>
              <a:spLocks noChangeArrowheads="true"/>
            </p:cNvSpPr>
            <p:nvPr/>
          </p:nvSpPr>
          <p:spPr bwMode="auto">
            <a:xfrm>
              <a:off x="1339989" y="2199296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9" name="Rectangle 54"/>
            <p:cNvSpPr>
              <a:spLocks noChangeArrowheads="true"/>
            </p:cNvSpPr>
            <p:nvPr/>
          </p:nvSpPr>
          <p:spPr bwMode="auto">
            <a:xfrm>
              <a:off x="1339989" y="2710471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1000">
                  <a:solidFill>
                    <a:schemeClr val="bg1"/>
                  </a:solidFill>
                </a:rPr>
                <a:t>1</a:t>
              </a:r>
              <a:endParaRPr lang="en-US" sz="1000">
                <a:solidFill>
                  <a:schemeClr val="bg1"/>
                </a:solidFill>
              </a:endParaRPr>
            </a:p>
            <a:p>
              <a:r>
                <a:rPr lang="en-US" sz="1000">
                  <a:solidFill>
                    <a:schemeClr val="bg1"/>
                  </a:solidFill>
                </a:rPr>
                <a:t>3</a:t>
              </a:r>
              <a:endParaRPr lang="en-US" sz="1000">
                <a:solidFill>
                  <a:schemeClr val="bg1"/>
                </a:solidFill>
              </a:endParaRPr>
            </a:p>
          </p:txBody>
        </p:sp>
        <p:sp>
          <p:nvSpPr>
            <p:cNvPr id="230" name="Rectangle 55"/>
            <p:cNvSpPr>
              <a:spLocks noChangeArrowheads="true"/>
            </p:cNvSpPr>
            <p:nvPr/>
          </p:nvSpPr>
          <p:spPr bwMode="auto">
            <a:xfrm>
              <a:off x="1339989" y="27104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1" name="Rectangle 56"/>
            <p:cNvSpPr>
              <a:spLocks noChangeArrowheads="true"/>
            </p:cNvSpPr>
            <p:nvPr/>
          </p:nvSpPr>
          <p:spPr bwMode="auto">
            <a:xfrm>
              <a:off x="1339989" y="3216883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2" name="Rectangle 57"/>
            <p:cNvSpPr>
              <a:spLocks noChangeArrowheads="true"/>
            </p:cNvSpPr>
            <p:nvPr/>
          </p:nvSpPr>
          <p:spPr bwMode="auto">
            <a:xfrm>
              <a:off x="1339989" y="3216883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5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7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233" name="Rectangle 58"/>
            <p:cNvSpPr>
              <a:spLocks noChangeArrowheads="true"/>
            </p:cNvSpPr>
            <p:nvPr/>
          </p:nvSpPr>
          <p:spPr bwMode="auto">
            <a:xfrm>
              <a:off x="2875101" y="1689708"/>
              <a:ext cx="422275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4" name="Rectangle 59"/>
            <p:cNvSpPr>
              <a:spLocks noChangeArrowheads="true"/>
            </p:cNvSpPr>
            <p:nvPr/>
          </p:nvSpPr>
          <p:spPr bwMode="auto">
            <a:xfrm>
              <a:off x="2875101" y="1689708"/>
              <a:ext cx="422275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1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1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235" name="Rectangle 60"/>
            <p:cNvSpPr>
              <a:spLocks noChangeArrowheads="true"/>
            </p:cNvSpPr>
            <p:nvPr/>
          </p:nvSpPr>
          <p:spPr bwMode="auto">
            <a:xfrm>
              <a:off x="2875101" y="2199296"/>
              <a:ext cx="422275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7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7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236" name="Rectangle 61"/>
            <p:cNvSpPr>
              <a:spLocks noChangeArrowheads="true"/>
            </p:cNvSpPr>
            <p:nvPr/>
          </p:nvSpPr>
          <p:spPr bwMode="auto">
            <a:xfrm>
              <a:off x="2875101" y="2199296"/>
              <a:ext cx="422275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7" name="Rectangle 62"/>
            <p:cNvSpPr>
              <a:spLocks noChangeArrowheads="true"/>
            </p:cNvSpPr>
            <p:nvPr/>
          </p:nvSpPr>
          <p:spPr bwMode="auto">
            <a:xfrm>
              <a:off x="2875101" y="2710471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1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1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238" name="Rectangle 63"/>
            <p:cNvSpPr>
              <a:spLocks noChangeArrowheads="true"/>
            </p:cNvSpPr>
            <p:nvPr/>
          </p:nvSpPr>
          <p:spPr bwMode="auto">
            <a:xfrm>
              <a:off x="2875101" y="2710471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9" name="Rectangle 64"/>
            <p:cNvSpPr>
              <a:spLocks noChangeArrowheads="true"/>
            </p:cNvSpPr>
            <p:nvPr/>
          </p:nvSpPr>
          <p:spPr bwMode="auto">
            <a:xfrm>
              <a:off x="2875101" y="3220058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7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7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240" name="Rectangle 65"/>
            <p:cNvSpPr>
              <a:spLocks noChangeArrowheads="true"/>
            </p:cNvSpPr>
            <p:nvPr/>
          </p:nvSpPr>
          <p:spPr bwMode="auto">
            <a:xfrm>
              <a:off x="2875101" y="3220058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1" name="Rectangle 66"/>
            <p:cNvSpPr>
              <a:spLocks noChangeArrowheads="true"/>
            </p:cNvSpPr>
            <p:nvPr/>
          </p:nvSpPr>
          <p:spPr bwMode="auto">
            <a:xfrm>
              <a:off x="3643451" y="1689708"/>
              <a:ext cx="423863" cy="39846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1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1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242" name="Rectangle 67"/>
            <p:cNvSpPr>
              <a:spLocks noChangeArrowheads="true"/>
            </p:cNvSpPr>
            <p:nvPr/>
          </p:nvSpPr>
          <p:spPr bwMode="auto">
            <a:xfrm>
              <a:off x="3643451" y="1689708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3" name="Rectangle 68"/>
            <p:cNvSpPr>
              <a:spLocks noChangeArrowheads="true"/>
            </p:cNvSpPr>
            <p:nvPr/>
          </p:nvSpPr>
          <p:spPr bwMode="auto">
            <a:xfrm>
              <a:off x="3643451" y="2188183"/>
              <a:ext cx="423863" cy="39846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1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1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244" name="Rectangle 69"/>
            <p:cNvSpPr>
              <a:spLocks noChangeArrowheads="true"/>
            </p:cNvSpPr>
            <p:nvPr/>
          </p:nvSpPr>
          <p:spPr bwMode="auto">
            <a:xfrm>
              <a:off x="3643451" y="2188183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5" name="Rectangle 70"/>
            <p:cNvSpPr>
              <a:spLocks noChangeArrowheads="true"/>
            </p:cNvSpPr>
            <p:nvPr/>
          </p:nvSpPr>
          <p:spPr bwMode="auto">
            <a:xfrm>
              <a:off x="3643451" y="2697771"/>
              <a:ext cx="423863" cy="39846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7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7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246" name="Rectangle 71"/>
            <p:cNvSpPr>
              <a:spLocks noChangeArrowheads="true"/>
            </p:cNvSpPr>
            <p:nvPr/>
          </p:nvSpPr>
          <p:spPr bwMode="auto">
            <a:xfrm>
              <a:off x="3643451" y="26977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7" name="Rectangle 72"/>
            <p:cNvSpPr>
              <a:spLocks noChangeArrowheads="true"/>
            </p:cNvSpPr>
            <p:nvPr/>
          </p:nvSpPr>
          <p:spPr bwMode="auto">
            <a:xfrm>
              <a:off x="3643451" y="3220058"/>
              <a:ext cx="423863" cy="40005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7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7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248" name="Rectangle 73"/>
            <p:cNvSpPr>
              <a:spLocks noChangeArrowheads="true"/>
            </p:cNvSpPr>
            <p:nvPr/>
          </p:nvSpPr>
          <p:spPr bwMode="auto">
            <a:xfrm>
              <a:off x="3643451" y="322005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9" name="Rectangle 74"/>
            <p:cNvSpPr>
              <a:spLocks noChangeArrowheads="true"/>
            </p:cNvSpPr>
            <p:nvPr/>
          </p:nvSpPr>
          <p:spPr bwMode="auto">
            <a:xfrm>
              <a:off x="547826" y="1689708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0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1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250" name="Rectangle 75"/>
            <p:cNvSpPr>
              <a:spLocks noChangeArrowheads="true"/>
            </p:cNvSpPr>
            <p:nvPr/>
          </p:nvSpPr>
          <p:spPr bwMode="auto">
            <a:xfrm>
              <a:off x="547826" y="1689708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1" name="Rectangle 76"/>
            <p:cNvSpPr>
              <a:spLocks noChangeArrowheads="true"/>
            </p:cNvSpPr>
            <p:nvPr/>
          </p:nvSpPr>
          <p:spPr bwMode="auto">
            <a:xfrm>
              <a:off x="547826" y="2199296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2" name="Rectangle 77"/>
            <p:cNvSpPr>
              <a:spLocks noChangeArrowheads="true"/>
            </p:cNvSpPr>
            <p:nvPr/>
          </p:nvSpPr>
          <p:spPr bwMode="auto">
            <a:xfrm>
              <a:off x="547826" y="2199296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2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3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253" name="Rectangle 78"/>
            <p:cNvSpPr>
              <a:spLocks noChangeArrowheads="true"/>
            </p:cNvSpPr>
            <p:nvPr/>
          </p:nvSpPr>
          <p:spPr bwMode="auto">
            <a:xfrm>
              <a:off x="547826" y="2708883"/>
              <a:ext cx="422275" cy="396875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4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5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254" name="Rectangle 79"/>
            <p:cNvSpPr>
              <a:spLocks noChangeArrowheads="true"/>
            </p:cNvSpPr>
            <p:nvPr/>
          </p:nvSpPr>
          <p:spPr bwMode="auto">
            <a:xfrm>
              <a:off x="558118" y="2708883"/>
              <a:ext cx="422275" cy="396875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5" name="Rectangle 80"/>
            <p:cNvSpPr>
              <a:spLocks noChangeArrowheads="true"/>
            </p:cNvSpPr>
            <p:nvPr/>
          </p:nvSpPr>
          <p:spPr bwMode="auto">
            <a:xfrm>
              <a:off x="552589" y="3220058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256" name="Rectangle 81"/>
            <p:cNvSpPr>
              <a:spLocks noChangeArrowheads="true"/>
            </p:cNvSpPr>
            <p:nvPr/>
          </p:nvSpPr>
          <p:spPr bwMode="auto">
            <a:xfrm>
              <a:off x="552589" y="3220058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800">
                  <a:solidFill>
                    <a:schemeClr val="bg1"/>
                  </a:solidFill>
                  <a:sym typeface="+mn-ea"/>
                </a:rPr>
                <a:t>6</a:t>
              </a:r>
              <a:endParaRPr lang="en-US" sz="800">
                <a:solidFill>
                  <a:schemeClr val="bg1"/>
                </a:solidFill>
                <a:sym typeface="+mn-ea"/>
              </a:endParaRPr>
            </a:p>
            <a:p>
              <a:r>
                <a:rPr lang="en-US" sz="800">
                  <a:solidFill>
                    <a:schemeClr val="bg1"/>
                  </a:solidFill>
                  <a:sym typeface="+mn-ea"/>
                </a:rPr>
                <a:t>7</a:t>
              </a:r>
              <a:endParaRPr lang="en-US" sz="800">
                <a:solidFill>
                  <a:schemeClr val="bg1"/>
                </a:solidFill>
              </a:endParaRPr>
            </a:p>
            <a:p>
              <a:endParaRPr lang="en-US" sz="800">
                <a:solidFill>
                  <a:schemeClr val="bg1"/>
                </a:solidFill>
              </a:endParaRPr>
            </a:p>
          </p:txBody>
        </p:sp>
        <p:sp>
          <p:nvSpPr>
            <p:cNvPr id="257" name="Line 82"/>
            <p:cNvSpPr>
              <a:spLocks noChangeShapeType="true"/>
            </p:cNvSpPr>
            <p:nvPr/>
          </p:nvSpPr>
          <p:spPr bwMode="auto">
            <a:xfrm flipH="true">
              <a:off x="371614" y="180242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8" name="Line 83"/>
            <p:cNvSpPr>
              <a:spLocks noChangeShapeType="true"/>
            </p:cNvSpPr>
            <p:nvPr/>
          </p:nvSpPr>
          <p:spPr bwMode="auto">
            <a:xfrm flipH="true">
              <a:off x="371614" y="195958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9" name="Line 84"/>
            <p:cNvSpPr>
              <a:spLocks noChangeShapeType="true"/>
            </p:cNvSpPr>
            <p:nvPr/>
          </p:nvSpPr>
          <p:spPr bwMode="auto">
            <a:xfrm flipH="true">
              <a:off x="370026" y="231042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60" name="Line 85"/>
            <p:cNvSpPr>
              <a:spLocks noChangeShapeType="true"/>
            </p:cNvSpPr>
            <p:nvPr/>
          </p:nvSpPr>
          <p:spPr bwMode="auto">
            <a:xfrm flipH="true">
              <a:off x="370026" y="246758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61" name="Line 86"/>
            <p:cNvSpPr>
              <a:spLocks noChangeShapeType="true"/>
            </p:cNvSpPr>
            <p:nvPr/>
          </p:nvSpPr>
          <p:spPr bwMode="auto">
            <a:xfrm flipH="true">
              <a:off x="366851" y="282953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62" name="Line 87"/>
            <p:cNvSpPr>
              <a:spLocks noChangeShapeType="true"/>
            </p:cNvSpPr>
            <p:nvPr/>
          </p:nvSpPr>
          <p:spPr bwMode="auto">
            <a:xfrm flipH="true">
              <a:off x="366851" y="2986696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63" name="Line 88"/>
            <p:cNvSpPr>
              <a:spLocks noChangeShapeType="true"/>
            </p:cNvSpPr>
            <p:nvPr/>
          </p:nvSpPr>
          <p:spPr bwMode="auto">
            <a:xfrm flipH="true">
              <a:off x="370026" y="333277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64" name="Line 89"/>
            <p:cNvSpPr>
              <a:spLocks noChangeShapeType="true"/>
            </p:cNvSpPr>
            <p:nvPr/>
          </p:nvSpPr>
          <p:spPr bwMode="auto">
            <a:xfrm flipH="true">
              <a:off x="370026" y="348993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65" name="Line 90"/>
            <p:cNvSpPr>
              <a:spLocks noChangeShapeType="true"/>
            </p:cNvSpPr>
            <p:nvPr/>
          </p:nvSpPr>
          <p:spPr bwMode="auto">
            <a:xfrm flipH="true">
              <a:off x="4070704" y="195811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66" name="Line 93"/>
            <p:cNvSpPr>
              <a:spLocks noChangeShapeType="true"/>
            </p:cNvSpPr>
            <p:nvPr/>
          </p:nvSpPr>
          <p:spPr bwMode="auto">
            <a:xfrm flipH="true">
              <a:off x="4070489" y="245329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68" name="Line 95"/>
            <p:cNvSpPr>
              <a:spLocks noChangeShapeType="true"/>
            </p:cNvSpPr>
            <p:nvPr/>
          </p:nvSpPr>
          <p:spPr bwMode="auto">
            <a:xfrm flipH="true">
              <a:off x="4067314" y="2972408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69" name="Line 97"/>
            <p:cNvSpPr>
              <a:spLocks noChangeShapeType="true"/>
            </p:cNvSpPr>
            <p:nvPr/>
          </p:nvSpPr>
          <p:spPr bwMode="auto">
            <a:xfrm flipH="true">
              <a:off x="4070489" y="347564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</p:grpSp>
      <p:sp>
        <p:nvSpPr>
          <p:cNvPr id="270" name="Text Box 269"/>
          <p:cNvSpPr txBox="true"/>
          <p:nvPr/>
        </p:nvSpPr>
        <p:spPr>
          <a:xfrm>
            <a:off x="10459403" y="2882901"/>
            <a:ext cx="249555" cy="147637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bg1"/>
                </a:solidFill>
              </a:rPr>
              <a:t>1</a:t>
            </a: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bg1"/>
                </a:solidFill>
              </a:rPr>
              <a:t>1</a:t>
            </a: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bg1"/>
                </a:solidFill>
              </a:rPr>
              <a:t>7</a:t>
            </a: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bg1"/>
                </a:solidFill>
              </a:rPr>
              <a:t>7</a:t>
            </a:r>
            <a:endParaRPr lang="en-US" altLang="en-US" sz="10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553720" y="35561"/>
            <a:ext cx="11084560" cy="656590"/>
          </a:xfrm>
        </p:spPr>
        <p:txBody>
          <a:bodyPr/>
          <a:p>
            <a:r>
              <a:rPr lang="en-US" altLang="en-US"/>
              <a:t>DISTRIBUTE NOC</a:t>
            </a:r>
            <a:endParaRPr lang="en-US" altLang="en-US"/>
          </a:p>
        </p:txBody>
      </p:sp>
      <p:sp>
        <p:nvSpPr>
          <p:cNvPr id="4" name="Text Placeholder 3"/>
          <p:cNvSpPr>
            <a:spLocks noGrp="true"/>
          </p:cNvSpPr>
          <p:nvPr>
            <p:ph type="body" sz="quarter" idx="10"/>
          </p:nvPr>
        </p:nvSpPr>
        <p:spPr>
          <a:xfrm>
            <a:off x="553720" y="691880"/>
            <a:ext cx="11084560" cy="583848"/>
          </a:xfrm>
        </p:spPr>
        <p:txBody>
          <a:bodyPr/>
          <a:p>
            <a:r>
              <a:rPr lang="en-US" altLang="en-US"/>
              <a:t>Test Case 16 Input Data Uncast</a:t>
            </a:r>
            <a:endParaRPr lang="en-US" altLang="en-US"/>
          </a:p>
        </p:txBody>
      </p:sp>
      <p:graphicFrame>
        <p:nvGraphicFramePr>
          <p:cNvPr id="267" name="Table 266"/>
          <p:cNvGraphicFramePr/>
          <p:nvPr/>
        </p:nvGraphicFramePr>
        <p:xfrm>
          <a:off x="1569720" y="1275715"/>
          <a:ext cx="10515600" cy="792480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3017520"/>
                <a:gridCol w="3017520"/>
                <a:gridCol w="3017520"/>
              </a:tblGrid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Input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CASE 1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CASE 2</a:t>
                      </a:r>
                      <a:endParaRPr lang="en-US" altLang="en-US"/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32’h76543210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16’h3617</a:t>
                      </a:r>
                      <a:endParaRPr lang="en-US" altLang="en-US" sz="200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16’h2406</a:t>
                      </a:r>
                      <a:endParaRPr lang="en-US" altLang="en-US" sz="200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642" name="Group 641"/>
          <p:cNvGrpSpPr/>
          <p:nvPr/>
        </p:nvGrpSpPr>
        <p:grpSpPr>
          <a:xfrm>
            <a:off x="1456690" y="2249805"/>
            <a:ext cx="3674110" cy="4155440"/>
            <a:chOff x="2294" y="3543"/>
            <a:chExt cx="5786" cy="6544"/>
          </a:xfrm>
        </p:grpSpPr>
        <p:sp>
          <p:nvSpPr>
            <p:cNvPr id="397" name="Rectangle 74"/>
            <p:cNvSpPr>
              <a:spLocks noChangeArrowheads="true"/>
            </p:cNvSpPr>
            <p:nvPr/>
          </p:nvSpPr>
          <p:spPr bwMode="auto">
            <a:xfrm>
              <a:off x="2608" y="3543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bg1"/>
                  </a:solidFill>
                </a:rPr>
                <a:t>0</a:t>
              </a:r>
              <a:endParaRPr lang="en-US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398" name="Rectangle 75"/>
            <p:cNvSpPr>
              <a:spLocks noChangeArrowheads="true"/>
            </p:cNvSpPr>
            <p:nvPr/>
          </p:nvSpPr>
          <p:spPr bwMode="auto">
            <a:xfrm>
              <a:off x="2608" y="3543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200">
                  <a:solidFill>
                    <a:schemeClr val="bg1"/>
                  </a:solidFill>
                </a:rPr>
                <a:t>0</a:t>
              </a:r>
              <a:endParaRPr lang="en-US" altLang="en-US" sz="1200">
                <a:solidFill>
                  <a:schemeClr val="bg1"/>
                </a:solidFill>
              </a:endParaRPr>
            </a:p>
          </p:txBody>
        </p:sp>
        <p:sp>
          <p:nvSpPr>
            <p:cNvPr id="399" name="Rectangle 76"/>
            <p:cNvSpPr>
              <a:spLocks noChangeArrowheads="true"/>
            </p:cNvSpPr>
            <p:nvPr/>
          </p:nvSpPr>
          <p:spPr bwMode="auto">
            <a:xfrm>
              <a:off x="2608" y="4386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1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00" name="Rectangle 77"/>
            <p:cNvSpPr>
              <a:spLocks noChangeArrowheads="true"/>
            </p:cNvSpPr>
            <p:nvPr/>
          </p:nvSpPr>
          <p:spPr bwMode="auto">
            <a:xfrm>
              <a:off x="2608" y="4375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bg1"/>
                  </a:solidFill>
                  <a:sym typeface="+mn-ea"/>
                </a:rPr>
                <a:t>1</a:t>
              </a:r>
              <a:endParaRPr lang="en-US" altLang="en-US" sz="12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01" name="Rectangle 78"/>
            <p:cNvSpPr>
              <a:spLocks noChangeArrowheads="true"/>
            </p:cNvSpPr>
            <p:nvPr/>
          </p:nvSpPr>
          <p:spPr bwMode="auto">
            <a:xfrm>
              <a:off x="2608" y="5208"/>
              <a:ext cx="724" cy="64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2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02" name="Rectangle 79"/>
            <p:cNvSpPr>
              <a:spLocks noChangeArrowheads="true"/>
            </p:cNvSpPr>
            <p:nvPr/>
          </p:nvSpPr>
          <p:spPr bwMode="auto">
            <a:xfrm>
              <a:off x="2608" y="5208"/>
              <a:ext cx="724" cy="64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bg1"/>
                  </a:solidFill>
                  <a:sym typeface="+mn-ea"/>
                </a:rPr>
                <a:t>2</a:t>
              </a:r>
              <a:endParaRPr lang="en-US" altLang="en-US" sz="12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03" name="Rectangle 80"/>
            <p:cNvSpPr>
              <a:spLocks noChangeArrowheads="true"/>
            </p:cNvSpPr>
            <p:nvPr/>
          </p:nvSpPr>
          <p:spPr bwMode="auto">
            <a:xfrm>
              <a:off x="2616" y="6042"/>
              <a:ext cx="728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3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04" name="Rectangle 81"/>
            <p:cNvSpPr>
              <a:spLocks noChangeArrowheads="true"/>
            </p:cNvSpPr>
            <p:nvPr/>
          </p:nvSpPr>
          <p:spPr bwMode="auto">
            <a:xfrm>
              <a:off x="2616" y="6042"/>
              <a:ext cx="728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bg1"/>
                  </a:solidFill>
                  <a:sym typeface="+mn-ea"/>
                </a:rPr>
                <a:t>3</a:t>
              </a:r>
              <a:endParaRPr lang="en-US" altLang="en-US" sz="12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13" name="Rectangle 74"/>
            <p:cNvSpPr>
              <a:spLocks noChangeArrowheads="true"/>
            </p:cNvSpPr>
            <p:nvPr/>
          </p:nvSpPr>
          <p:spPr bwMode="auto">
            <a:xfrm>
              <a:off x="2602" y="6938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4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14" name="Rectangle 75"/>
            <p:cNvSpPr>
              <a:spLocks noChangeArrowheads="true"/>
            </p:cNvSpPr>
            <p:nvPr/>
          </p:nvSpPr>
          <p:spPr bwMode="auto">
            <a:xfrm>
              <a:off x="2602" y="6938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bg1"/>
                  </a:solidFill>
                  <a:sym typeface="+mn-ea"/>
                </a:rPr>
                <a:t>4</a:t>
              </a:r>
              <a:endParaRPr lang="en-US" altLang="en-US" sz="12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15" name="Rectangle 76"/>
            <p:cNvSpPr>
              <a:spLocks noChangeArrowheads="true"/>
            </p:cNvSpPr>
            <p:nvPr/>
          </p:nvSpPr>
          <p:spPr bwMode="auto">
            <a:xfrm>
              <a:off x="2602" y="7770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5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16" name="Rectangle 77"/>
            <p:cNvSpPr>
              <a:spLocks noChangeArrowheads="true"/>
            </p:cNvSpPr>
            <p:nvPr/>
          </p:nvSpPr>
          <p:spPr bwMode="auto">
            <a:xfrm>
              <a:off x="2602" y="7770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bg1"/>
                  </a:solidFill>
                  <a:sym typeface="+mn-ea"/>
                </a:rPr>
                <a:t>5</a:t>
              </a:r>
              <a:endParaRPr lang="en-US" altLang="en-US" sz="12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17" name="Rectangle 78"/>
            <p:cNvSpPr>
              <a:spLocks noChangeArrowheads="true"/>
            </p:cNvSpPr>
            <p:nvPr/>
          </p:nvSpPr>
          <p:spPr bwMode="auto">
            <a:xfrm>
              <a:off x="2602" y="8603"/>
              <a:ext cx="724" cy="64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6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18" name="Rectangle 79"/>
            <p:cNvSpPr>
              <a:spLocks noChangeArrowheads="true"/>
            </p:cNvSpPr>
            <p:nvPr/>
          </p:nvSpPr>
          <p:spPr bwMode="auto">
            <a:xfrm>
              <a:off x="2618" y="8603"/>
              <a:ext cx="724" cy="64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bg1"/>
                  </a:solidFill>
                  <a:sym typeface="+mn-ea"/>
                </a:rPr>
                <a:t>6</a:t>
              </a:r>
              <a:endParaRPr lang="en-US" altLang="en-US" sz="12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19" name="Rectangle 80"/>
            <p:cNvSpPr>
              <a:spLocks noChangeArrowheads="true"/>
            </p:cNvSpPr>
            <p:nvPr/>
          </p:nvSpPr>
          <p:spPr bwMode="auto">
            <a:xfrm>
              <a:off x="2610" y="9437"/>
              <a:ext cx="728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7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20" name="Rectangle 81"/>
            <p:cNvSpPr>
              <a:spLocks noChangeArrowheads="true"/>
            </p:cNvSpPr>
            <p:nvPr/>
          </p:nvSpPr>
          <p:spPr bwMode="auto">
            <a:xfrm>
              <a:off x="2618" y="9432"/>
              <a:ext cx="728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bg1"/>
                  </a:solidFill>
                  <a:sym typeface="+mn-ea"/>
                </a:rPr>
                <a:t>7</a:t>
              </a:r>
              <a:endParaRPr lang="en-US" altLang="en-US" sz="12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02" name="Line 20"/>
            <p:cNvSpPr>
              <a:spLocks noChangeShapeType="true"/>
            </p:cNvSpPr>
            <p:nvPr/>
          </p:nvSpPr>
          <p:spPr bwMode="auto">
            <a:xfrm>
              <a:off x="6046" y="5656"/>
              <a:ext cx="594" cy="22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3" name="Line 21"/>
            <p:cNvSpPr>
              <a:spLocks noChangeShapeType="true"/>
            </p:cNvSpPr>
            <p:nvPr/>
          </p:nvSpPr>
          <p:spPr bwMode="auto">
            <a:xfrm flipH="true">
              <a:off x="6046" y="6142"/>
              <a:ext cx="583" cy="13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6" name="Line 34"/>
            <p:cNvSpPr>
              <a:spLocks noChangeShapeType="true"/>
            </p:cNvSpPr>
            <p:nvPr/>
          </p:nvSpPr>
          <p:spPr bwMode="auto">
            <a:xfrm>
              <a:off x="4683" y="3728"/>
              <a:ext cx="634" cy="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7" name="Line 35"/>
            <p:cNvSpPr>
              <a:spLocks noChangeShapeType="true"/>
            </p:cNvSpPr>
            <p:nvPr/>
          </p:nvSpPr>
          <p:spPr bwMode="auto">
            <a:xfrm>
              <a:off x="4683" y="3987"/>
              <a:ext cx="637" cy="1424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8" name="Line 36"/>
            <p:cNvSpPr>
              <a:spLocks noChangeShapeType="true"/>
            </p:cNvSpPr>
            <p:nvPr/>
          </p:nvSpPr>
          <p:spPr bwMode="auto">
            <a:xfrm flipH="true">
              <a:off x="4683" y="4598"/>
              <a:ext cx="634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9" name="Line 37"/>
            <p:cNvSpPr>
              <a:spLocks noChangeShapeType="true"/>
            </p:cNvSpPr>
            <p:nvPr/>
          </p:nvSpPr>
          <p:spPr bwMode="auto">
            <a:xfrm>
              <a:off x="4683" y="4816"/>
              <a:ext cx="637" cy="14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0" name="Line 38"/>
            <p:cNvSpPr>
              <a:spLocks noChangeShapeType="true"/>
            </p:cNvSpPr>
            <p:nvPr/>
          </p:nvSpPr>
          <p:spPr bwMode="auto">
            <a:xfrm flipV="true">
              <a:off x="4683" y="4011"/>
              <a:ext cx="636" cy="140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1" name="Line 39"/>
            <p:cNvSpPr>
              <a:spLocks noChangeShapeType="true"/>
            </p:cNvSpPr>
            <p:nvPr/>
          </p:nvSpPr>
          <p:spPr bwMode="auto">
            <a:xfrm>
              <a:off x="4683" y="5688"/>
              <a:ext cx="63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2" name="Line 40"/>
            <p:cNvSpPr>
              <a:spLocks noChangeShapeType="true"/>
            </p:cNvSpPr>
            <p:nvPr/>
          </p:nvSpPr>
          <p:spPr bwMode="auto">
            <a:xfrm flipV="true">
              <a:off x="4683" y="4842"/>
              <a:ext cx="637" cy="142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3" name="Line 41"/>
            <p:cNvSpPr>
              <a:spLocks noChangeShapeType="true"/>
            </p:cNvSpPr>
            <p:nvPr/>
          </p:nvSpPr>
          <p:spPr bwMode="auto">
            <a:xfrm flipV="true">
              <a:off x="4694" y="6529"/>
              <a:ext cx="62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6638" y="3978"/>
              <a:ext cx="728" cy="652"/>
              <a:chOff x="6593" y="3753"/>
              <a:chExt cx="728" cy="652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324" name="Rectangle 42"/>
              <p:cNvSpPr>
                <a:spLocks noChangeArrowheads="true"/>
              </p:cNvSpPr>
              <p:nvPr/>
            </p:nvSpPr>
            <p:spPr bwMode="auto">
              <a:xfrm>
                <a:off x="6593" y="3753"/>
                <a:ext cx="728" cy="65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false" compatLnSpc="true">
                <a:noAutofit/>
              </a:bodyPr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bg1"/>
                    </a:solidFill>
                    <a:sym typeface="+mn-ea"/>
                  </a:rPr>
                  <a:t>0</a:t>
                </a:r>
                <a:endParaRPr lang="en-US" altLang="en-US" sz="1000">
                  <a:solidFill>
                    <a:schemeClr val="bg1"/>
                  </a:solidFill>
                  <a:sym typeface="+mn-ea"/>
                </a:endParaRPr>
              </a:p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bg1"/>
                    </a:solidFill>
                    <a:sym typeface="+mn-ea"/>
                  </a:rPr>
                  <a:t>2</a:t>
                </a:r>
                <a:endParaRPr lang="en-US" altLang="en-US" sz="1000">
                  <a:solidFill>
                    <a:schemeClr val="bg1"/>
                  </a:solidFill>
                  <a:sym typeface="+mn-ea"/>
                </a:endParaRPr>
              </a:p>
            </p:txBody>
          </p:sp>
          <p:sp>
            <p:nvSpPr>
              <p:cNvPr id="325" name="Rectangle 43"/>
              <p:cNvSpPr>
                <a:spLocks noChangeArrowheads="true"/>
              </p:cNvSpPr>
              <p:nvPr/>
            </p:nvSpPr>
            <p:spPr bwMode="auto">
              <a:xfrm>
                <a:off x="6593" y="3753"/>
                <a:ext cx="728" cy="653"/>
              </a:xfrm>
              <a:prstGeom prst="rect">
                <a:avLst/>
              </a:prstGeom>
              <a:grp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altLang="en-US" sz="1000">
                  <a:solidFill>
                    <a:schemeClr val="bg1"/>
                  </a:solidFill>
                </a:endParaRPr>
              </a:p>
              <a:p>
                <a:r>
                  <a:rPr lang="en-US" altLang="en-US" sz="1000">
                    <a:solidFill>
                      <a:schemeClr val="bg1"/>
                    </a:solidFill>
                  </a:rPr>
                  <a:t>7</a:t>
                </a:r>
                <a:endParaRPr lang="en-US" altLang="en-US" sz="100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6638" y="5670"/>
              <a:ext cx="728" cy="652"/>
              <a:chOff x="6593" y="6247"/>
              <a:chExt cx="728" cy="652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330" name="Rectangle 48"/>
              <p:cNvSpPr>
                <a:spLocks noChangeArrowheads="true"/>
              </p:cNvSpPr>
              <p:nvPr/>
            </p:nvSpPr>
            <p:spPr bwMode="auto">
              <a:xfrm>
                <a:off x="6593" y="6247"/>
                <a:ext cx="728" cy="65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false" compatLnSpc="true">
                <a:noAutofit/>
              </a:bodyPr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bg1"/>
                    </a:solidFill>
                    <a:sym typeface="+mn-ea"/>
                  </a:rPr>
                  <a:t>c</a:t>
                </a:r>
                <a:endParaRPr lang="en-US" altLang="en-US" sz="1000">
                  <a:solidFill>
                    <a:schemeClr val="bg1"/>
                  </a:solidFill>
                  <a:sym typeface="+mn-ea"/>
                </a:endParaRPr>
              </a:p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bg1"/>
                    </a:solidFill>
                    <a:sym typeface="+mn-ea"/>
                  </a:rPr>
                  <a:t>e</a:t>
                </a:r>
                <a:endParaRPr lang="en-US" altLang="en-US" sz="1000">
                  <a:solidFill>
                    <a:schemeClr val="bg1"/>
                  </a:solidFill>
                  <a:sym typeface="+mn-ea"/>
                </a:endParaRPr>
              </a:p>
            </p:txBody>
          </p:sp>
          <p:sp>
            <p:nvSpPr>
              <p:cNvPr id="331" name="Rectangle 49"/>
              <p:cNvSpPr>
                <a:spLocks noChangeArrowheads="true"/>
              </p:cNvSpPr>
              <p:nvPr/>
            </p:nvSpPr>
            <p:spPr bwMode="auto">
              <a:xfrm>
                <a:off x="6593" y="6247"/>
                <a:ext cx="728" cy="653"/>
              </a:xfrm>
              <a:prstGeom prst="rect">
                <a:avLst/>
              </a:prstGeom>
              <a:grp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altLang="en-US" sz="1000">
                  <a:solidFill>
                    <a:schemeClr val="bg1"/>
                  </a:solidFill>
                </a:endParaRPr>
              </a:p>
              <a:p>
                <a:r>
                  <a:rPr lang="en-US" altLang="en-US" sz="1000">
                    <a:solidFill>
                      <a:schemeClr val="bg1"/>
                    </a:solidFill>
                  </a:rPr>
                  <a:t>1</a:t>
                </a:r>
                <a:endParaRPr lang="en-US" altLang="en-US" sz="100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32" name="Rectangle 50"/>
            <p:cNvSpPr>
              <a:spLocks noChangeArrowheads="true"/>
            </p:cNvSpPr>
            <p:nvPr/>
          </p:nvSpPr>
          <p:spPr bwMode="auto">
            <a:xfrm>
              <a:off x="5318" y="3543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0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4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33" name="Rectangle 51"/>
            <p:cNvSpPr>
              <a:spLocks noChangeArrowheads="true"/>
            </p:cNvSpPr>
            <p:nvPr/>
          </p:nvSpPr>
          <p:spPr bwMode="auto">
            <a:xfrm>
              <a:off x="5318" y="3543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4" name="Rectangle 52"/>
            <p:cNvSpPr>
              <a:spLocks noChangeArrowheads="true"/>
            </p:cNvSpPr>
            <p:nvPr/>
          </p:nvSpPr>
          <p:spPr bwMode="auto">
            <a:xfrm>
              <a:off x="5318" y="4375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7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35" name="Rectangle 53"/>
            <p:cNvSpPr>
              <a:spLocks noChangeArrowheads="true"/>
            </p:cNvSpPr>
            <p:nvPr/>
          </p:nvSpPr>
          <p:spPr bwMode="auto">
            <a:xfrm>
              <a:off x="5318" y="4375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6" name="Rectangle 54"/>
            <p:cNvSpPr>
              <a:spLocks noChangeArrowheads="true"/>
            </p:cNvSpPr>
            <p:nvPr/>
          </p:nvSpPr>
          <p:spPr bwMode="auto">
            <a:xfrm>
              <a:off x="5318" y="5210"/>
              <a:ext cx="728" cy="65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37" name="Rectangle 55"/>
            <p:cNvSpPr>
              <a:spLocks noChangeArrowheads="true"/>
            </p:cNvSpPr>
            <p:nvPr/>
          </p:nvSpPr>
          <p:spPr bwMode="auto">
            <a:xfrm>
              <a:off x="5318" y="5210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8" name="Rectangle 56"/>
            <p:cNvSpPr>
              <a:spLocks noChangeArrowheads="true"/>
            </p:cNvSpPr>
            <p:nvPr/>
          </p:nvSpPr>
          <p:spPr bwMode="auto">
            <a:xfrm>
              <a:off x="5318" y="6037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1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39" name="Rectangle 57"/>
            <p:cNvSpPr>
              <a:spLocks noChangeArrowheads="true"/>
            </p:cNvSpPr>
            <p:nvPr/>
          </p:nvSpPr>
          <p:spPr bwMode="auto">
            <a:xfrm>
              <a:off x="5318" y="6037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6" name="Rectangle 74"/>
            <p:cNvSpPr>
              <a:spLocks noChangeArrowheads="true"/>
            </p:cNvSpPr>
            <p:nvPr/>
          </p:nvSpPr>
          <p:spPr bwMode="auto">
            <a:xfrm>
              <a:off x="3958" y="3543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57" name="Rectangle 75"/>
            <p:cNvSpPr>
              <a:spLocks noChangeArrowheads="true"/>
            </p:cNvSpPr>
            <p:nvPr/>
          </p:nvSpPr>
          <p:spPr bwMode="auto">
            <a:xfrm>
              <a:off x="3958" y="3543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8" name="Rectangle 76"/>
            <p:cNvSpPr>
              <a:spLocks noChangeArrowheads="true"/>
            </p:cNvSpPr>
            <p:nvPr/>
          </p:nvSpPr>
          <p:spPr bwMode="auto">
            <a:xfrm>
              <a:off x="3958" y="4386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1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59" name="Rectangle 77"/>
            <p:cNvSpPr>
              <a:spLocks noChangeArrowheads="true"/>
            </p:cNvSpPr>
            <p:nvPr/>
          </p:nvSpPr>
          <p:spPr bwMode="auto">
            <a:xfrm>
              <a:off x="3958" y="4375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0" name="Rectangle 78"/>
            <p:cNvSpPr>
              <a:spLocks noChangeArrowheads="true"/>
            </p:cNvSpPr>
            <p:nvPr/>
          </p:nvSpPr>
          <p:spPr bwMode="auto">
            <a:xfrm>
              <a:off x="3958" y="5208"/>
              <a:ext cx="724" cy="647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61" name="Rectangle 79"/>
            <p:cNvSpPr>
              <a:spLocks noChangeArrowheads="true"/>
            </p:cNvSpPr>
            <p:nvPr/>
          </p:nvSpPr>
          <p:spPr bwMode="auto">
            <a:xfrm>
              <a:off x="3958" y="5208"/>
              <a:ext cx="724" cy="647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2" name="Rectangle 80"/>
            <p:cNvSpPr>
              <a:spLocks noChangeArrowheads="true"/>
            </p:cNvSpPr>
            <p:nvPr/>
          </p:nvSpPr>
          <p:spPr bwMode="auto">
            <a:xfrm>
              <a:off x="3966" y="6042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7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63" name="Rectangle 81"/>
            <p:cNvSpPr>
              <a:spLocks noChangeArrowheads="true"/>
            </p:cNvSpPr>
            <p:nvPr/>
          </p:nvSpPr>
          <p:spPr bwMode="auto">
            <a:xfrm>
              <a:off x="3966" y="6042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4" name="Line 82"/>
            <p:cNvSpPr>
              <a:spLocks noChangeShapeType="true"/>
            </p:cNvSpPr>
            <p:nvPr/>
          </p:nvSpPr>
          <p:spPr bwMode="auto">
            <a:xfrm flipH="true">
              <a:off x="2308" y="3775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6" name="Line 84"/>
            <p:cNvSpPr>
              <a:spLocks noChangeShapeType="true"/>
            </p:cNvSpPr>
            <p:nvPr/>
          </p:nvSpPr>
          <p:spPr bwMode="auto">
            <a:xfrm flipH="true">
              <a:off x="2305" y="4604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8" name="Line 86"/>
            <p:cNvSpPr>
              <a:spLocks noChangeShapeType="true"/>
            </p:cNvSpPr>
            <p:nvPr/>
          </p:nvSpPr>
          <p:spPr bwMode="auto">
            <a:xfrm flipH="true">
              <a:off x="2300" y="5451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0" name="Line 88"/>
            <p:cNvSpPr>
              <a:spLocks noChangeShapeType="true"/>
            </p:cNvSpPr>
            <p:nvPr/>
          </p:nvSpPr>
          <p:spPr bwMode="auto">
            <a:xfrm flipH="true">
              <a:off x="2305" y="6273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2" name="Line 90"/>
            <p:cNvSpPr>
              <a:spLocks noChangeShapeType="true"/>
            </p:cNvSpPr>
            <p:nvPr/>
          </p:nvSpPr>
          <p:spPr bwMode="auto">
            <a:xfrm flipH="true">
              <a:off x="7366" y="4315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8" name="Line 96"/>
            <p:cNvSpPr>
              <a:spLocks noChangeShapeType="true"/>
            </p:cNvSpPr>
            <p:nvPr/>
          </p:nvSpPr>
          <p:spPr bwMode="auto">
            <a:xfrm flipH="true">
              <a:off x="7366" y="6020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6" name="Line 20"/>
            <p:cNvSpPr>
              <a:spLocks noChangeShapeType="true"/>
            </p:cNvSpPr>
            <p:nvPr/>
          </p:nvSpPr>
          <p:spPr bwMode="auto">
            <a:xfrm>
              <a:off x="6046" y="3981"/>
              <a:ext cx="594" cy="18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7" name="Line 21"/>
            <p:cNvSpPr>
              <a:spLocks noChangeShapeType="true"/>
            </p:cNvSpPr>
            <p:nvPr/>
          </p:nvSpPr>
          <p:spPr bwMode="auto">
            <a:xfrm flipH="true">
              <a:off x="6046" y="4421"/>
              <a:ext cx="583" cy="17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0" name="Line 20"/>
            <p:cNvSpPr>
              <a:spLocks noChangeShapeType="true"/>
            </p:cNvSpPr>
            <p:nvPr/>
          </p:nvSpPr>
          <p:spPr bwMode="auto">
            <a:xfrm>
              <a:off x="6040" y="9051"/>
              <a:ext cx="589" cy="2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1" name="Line 21"/>
            <p:cNvSpPr>
              <a:spLocks noChangeShapeType="true"/>
            </p:cNvSpPr>
            <p:nvPr/>
          </p:nvSpPr>
          <p:spPr bwMode="auto">
            <a:xfrm flipH="true">
              <a:off x="6040" y="9522"/>
              <a:ext cx="600" cy="222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3" name="Line 34"/>
            <p:cNvSpPr>
              <a:spLocks noChangeShapeType="true"/>
            </p:cNvSpPr>
            <p:nvPr/>
          </p:nvSpPr>
          <p:spPr bwMode="auto">
            <a:xfrm>
              <a:off x="4677" y="7123"/>
              <a:ext cx="634" cy="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4" name="Line 35"/>
            <p:cNvSpPr>
              <a:spLocks noChangeShapeType="true"/>
            </p:cNvSpPr>
            <p:nvPr/>
          </p:nvSpPr>
          <p:spPr bwMode="auto">
            <a:xfrm>
              <a:off x="4677" y="7382"/>
              <a:ext cx="637" cy="1424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5" name="Line 36"/>
            <p:cNvSpPr>
              <a:spLocks noChangeShapeType="true"/>
            </p:cNvSpPr>
            <p:nvPr/>
          </p:nvSpPr>
          <p:spPr bwMode="auto">
            <a:xfrm flipH="true">
              <a:off x="4677" y="7993"/>
              <a:ext cx="634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6" name="Line 37"/>
            <p:cNvSpPr>
              <a:spLocks noChangeShapeType="true"/>
            </p:cNvSpPr>
            <p:nvPr/>
          </p:nvSpPr>
          <p:spPr bwMode="auto">
            <a:xfrm>
              <a:off x="4677" y="8211"/>
              <a:ext cx="637" cy="14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7" name="Line 38"/>
            <p:cNvSpPr>
              <a:spLocks noChangeShapeType="true"/>
            </p:cNvSpPr>
            <p:nvPr/>
          </p:nvSpPr>
          <p:spPr bwMode="auto">
            <a:xfrm flipV="true">
              <a:off x="4677" y="7406"/>
              <a:ext cx="636" cy="140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8" name="Line 39"/>
            <p:cNvSpPr>
              <a:spLocks noChangeShapeType="true"/>
            </p:cNvSpPr>
            <p:nvPr/>
          </p:nvSpPr>
          <p:spPr bwMode="auto">
            <a:xfrm>
              <a:off x="4677" y="9083"/>
              <a:ext cx="63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9" name="Line 40"/>
            <p:cNvSpPr>
              <a:spLocks noChangeShapeType="true"/>
            </p:cNvSpPr>
            <p:nvPr/>
          </p:nvSpPr>
          <p:spPr bwMode="auto">
            <a:xfrm flipV="true">
              <a:off x="4677" y="8237"/>
              <a:ext cx="637" cy="142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0" name="Line 41"/>
            <p:cNvSpPr>
              <a:spLocks noChangeShapeType="true"/>
            </p:cNvSpPr>
            <p:nvPr/>
          </p:nvSpPr>
          <p:spPr bwMode="auto">
            <a:xfrm flipV="true">
              <a:off x="4688" y="9924"/>
              <a:ext cx="62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6632" y="7362"/>
              <a:ext cx="728" cy="655"/>
              <a:chOff x="6587" y="7148"/>
              <a:chExt cx="728" cy="655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211" name="Rectangle 42"/>
              <p:cNvSpPr>
                <a:spLocks noChangeArrowheads="true"/>
              </p:cNvSpPr>
              <p:nvPr/>
            </p:nvSpPr>
            <p:spPr bwMode="auto">
              <a:xfrm>
                <a:off x="6587" y="7151"/>
                <a:ext cx="728" cy="65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false" compatLnSpc="true">
                <a:noAutofit/>
              </a:bodyPr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bg1"/>
                    </a:solidFill>
                    <a:sym typeface="+mn-ea"/>
                  </a:rPr>
                  <a:t>1</a:t>
                </a:r>
                <a:endParaRPr lang="en-US" altLang="en-US" sz="1000">
                  <a:solidFill>
                    <a:schemeClr val="bg1"/>
                  </a:solidFill>
                  <a:sym typeface="+mn-ea"/>
                </a:endParaRPr>
              </a:p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bg1"/>
                    </a:solidFill>
                    <a:sym typeface="+mn-ea"/>
                  </a:rPr>
                  <a:t>3</a:t>
                </a:r>
                <a:endParaRPr lang="en-US" altLang="en-US" sz="1000">
                  <a:solidFill>
                    <a:schemeClr val="bg1"/>
                  </a:solidFill>
                  <a:sym typeface="+mn-ea"/>
                </a:endParaRPr>
              </a:p>
            </p:txBody>
          </p:sp>
          <p:sp>
            <p:nvSpPr>
              <p:cNvPr id="212" name="Rectangle 43"/>
              <p:cNvSpPr>
                <a:spLocks noChangeArrowheads="true"/>
              </p:cNvSpPr>
              <p:nvPr/>
            </p:nvSpPr>
            <p:spPr bwMode="auto">
              <a:xfrm>
                <a:off x="6587" y="7148"/>
                <a:ext cx="728" cy="653"/>
              </a:xfrm>
              <a:prstGeom prst="rect">
                <a:avLst/>
              </a:prstGeom>
              <a:grp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r>
                  <a:rPr lang="en-US" altLang="en-US" sz="1200">
                    <a:solidFill>
                      <a:schemeClr val="bg1"/>
                    </a:solidFill>
                  </a:rPr>
                  <a:t>6</a:t>
                </a:r>
                <a:endParaRPr lang="en-US" altLang="en-US" sz="120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5" name="Group 4"/>
            <p:cNvGrpSpPr/>
            <p:nvPr/>
          </p:nvGrpSpPr>
          <p:grpSpPr>
            <a:xfrm>
              <a:off x="6632" y="9057"/>
              <a:ext cx="728" cy="652"/>
              <a:chOff x="6587" y="9642"/>
              <a:chExt cx="728" cy="652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217" name="Rectangle 48"/>
              <p:cNvSpPr>
                <a:spLocks noChangeArrowheads="true"/>
              </p:cNvSpPr>
              <p:nvPr/>
            </p:nvSpPr>
            <p:spPr bwMode="auto">
              <a:xfrm>
                <a:off x="6587" y="9642"/>
                <a:ext cx="728" cy="65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false" compatLnSpc="true">
                <a:noAutofit/>
              </a:bodyPr>
              <a:p>
                <a:pPr lvl="0" algn="l">
                  <a:buClrTx/>
                  <a:buSzTx/>
                  <a:buFontTx/>
                </a:pPr>
                <a:r>
                  <a:rPr lang="en-US" altLang="en-US" sz="900">
                    <a:solidFill>
                      <a:schemeClr val="bg1"/>
                    </a:solidFill>
                    <a:sym typeface="+mn-ea"/>
                  </a:rPr>
                  <a:t>d</a:t>
                </a:r>
                <a:endParaRPr lang="en-US" altLang="en-US" sz="900">
                  <a:solidFill>
                    <a:schemeClr val="bg1"/>
                  </a:solidFill>
                  <a:sym typeface="+mn-ea"/>
                </a:endParaRPr>
              </a:p>
              <a:p>
                <a:pPr lvl="0" algn="l">
                  <a:buClrTx/>
                  <a:buSzTx/>
                  <a:buFontTx/>
                </a:pPr>
                <a:r>
                  <a:rPr lang="en-US" altLang="en-US" sz="900">
                    <a:solidFill>
                      <a:schemeClr val="bg1"/>
                    </a:solidFill>
                    <a:sym typeface="+mn-ea"/>
                  </a:rPr>
                  <a:t>f</a:t>
                </a:r>
                <a:endParaRPr lang="en-US" altLang="en-US" sz="900">
                  <a:solidFill>
                    <a:schemeClr val="bg1"/>
                  </a:solidFill>
                  <a:sym typeface="+mn-ea"/>
                </a:endParaRPr>
              </a:p>
            </p:txBody>
          </p:sp>
          <p:sp>
            <p:nvSpPr>
              <p:cNvPr id="218" name="Rectangle 49"/>
              <p:cNvSpPr>
                <a:spLocks noChangeArrowheads="true"/>
              </p:cNvSpPr>
              <p:nvPr/>
            </p:nvSpPr>
            <p:spPr bwMode="auto">
              <a:xfrm>
                <a:off x="6587" y="9642"/>
                <a:ext cx="728" cy="653"/>
              </a:xfrm>
              <a:prstGeom prst="rect">
                <a:avLst/>
              </a:prstGeom>
              <a:grp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altLang="en-US" sz="1000">
                  <a:solidFill>
                    <a:schemeClr val="bg1"/>
                  </a:solidFill>
                </a:endParaRPr>
              </a:p>
              <a:p>
                <a:r>
                  <a:rPr lang="en-US" altLang="en-US" sz="1000">
                    <a:solidFill>
                      <a:schemeClr val="bg1"/>
                    </a:solidFill>
                  </a:rPr>
                  <a:t>3</a:t>
                </a:r>
                <a:endParaRPr lang="en-US" altLang="en-US" sz="100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19" name="Rectangle 50"/>
            <p:cNvSpPr>
              <a:spLocks noChangeArrowheads="true"/>
            </p:cNvSpPr>
            <p:nvPr/>
          </p:nvSpPr>
          <p:spPr bwMode="auto">
            <a:xfrm>
              <a:off x="5312" y="6938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6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20" name="Rectangle 51"/>
            <p:cNvSpPr>
              <a:spLocks noChangeArrowheads="true"/>
            </p:cNvSpPr>
            <p:nvPr/>
          </p:nvSpPr>
          <p:spPr bwMode="auto">
            <a:xfrm>
              <a:off x="5312" y="6938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1" name="Rectangle 52"/>
            <p:cNvSpPr>
              <a:spLocks noChangeArrowheads="true"/>
            </p:cNvSpPr>
            <p:nvPr/>
          </p:nvSpPr>
          <p:spPr bwMode="auto">
            <a:xfrm>
              <a:off x="5312" y="7770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22" name="Rectangle 53"/>
            <p:cNvSpPr>
              <a:spLocks noChangeArrowheads="true"/>
            </p:cNvSpPr>
            <p:nvPr/>
          </p:nvSpPr>
          <p:spPr bwMode="auto">
            <a:xfrm>
              <a:off x="5312" y="7770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3" name="Rectangle 54"/>
            <p:cNvSpPr>
              <a:spLocks noChangeArrowheads="true"/>
            </p:cNvSpPr>
            <p:nvPr/>
          </p:nvSpPr>
          <p:spPr bwMode="auto">
            <a:xfrm>
              <a:off x="5312" y="8605"/>
              <a:ext cx="728" cy="65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24" name="Rectangle 55"/>
            <p:cNvSpPr>
              <a:spLocks noChangeArrowheads="true"/>
            </p:cNvSpPr>
            <p:nvPr/>
          </p:nvSpPr>
          <p:spPr bwMode="auto">
            <a:xfrm>
              <a:off x="5312" y="8605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5" name="Rectangle 56"/>
            <p:cNvSpPr>
              <a:spLocks noChangeArrowheads="true"/>
            </p:cNvSpPr>
            <p:nvPr/>
          </p:nvSpPr>
          <p:spPr bwMode="auto">
            <a:xfrm>
              <a:off x="5312" y="9432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b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f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26" name="Rectangle 57"/>
            <p:cNvSpPr>
              <a:spLocks noChangeArrowheads="true"/>
            </p:cNvSpPr>
            <p:nvPr/>
          </p:nvSpPr>
          <p:spPr bwMode="auto">
            <a:xfrm>
              <a:off x="5312" y="9432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3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27" name="Rectangle 74"/>
            <p:cNvSpPr>
              <a:spLocks noChangeArrowheads="true"/>
            </p:cNvSpPr>
            <p:nvPr/>
          </p:nvSpPr>
          <p:spPr bwMode="auto">
            <a:xfrm>
              <a:off x="3952" y="6938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28" name="Rectangle 75"/>
            <p:cNvSpPr>
              <a:spLocks noChangeArrowheads="true"/>
            </p:cNvSpPr>
            <p:nvPr/>
          </p:nvSpPr>
          <p:spPr bwMode="auto">
            <a:xfrm>
              <a:off x="3952" y="6938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9" name="Rectangle 76"/>
            <p:cNvSpPr>
              <a:spLocks noChangeArrowheads="true"/>
            </p:cNvSpPr>
            <p:nvPr/>
          </p:nvSpPr>
          <p:spPr bwMode="auto">
            <a:xfrm>
              <a:off x="3952" y="7770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30" name="Rectangle 77"/>
            <p:cNvSpPr>
              <a:spLocks noChangeArrowheads="true"/>
            </p:cNvSpPr>
            <p:nvPr/>
          </p:nvSpPr>
          <p:spPr bwMode="auto">
            <a:xfrm>
              <a:off x="3952" y="7770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1" name="Rectangle 78"/>
            <p:cNvSpPr>
              <a:spLocks noChangeArrowheads="true"/>
            </p:cNvSpPr>
            <p:nvPr/>
          </p:nvSpPr>
          <p:spPr bwMode="auto">
            <a:xfrm>
              <a:off x="3952" y="8603"/>
              <a:ext cx="724" cy="647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6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32" name="Rectangle 79"/>
            <p:cNvSpPr>
              <a:spLocks noChangeArrowheads="true"/>
            </p:cNvSpPr>
            <p:nvPr/>
          </p:nvSpPr>
          <p:spPr bwMode="auto">
            <a:xfrm>
              <a:off x="3952" y="8603"/>
              <a:ext cx="724" cy="647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3" name="Rectangle 80"/>
            <p:cNvSpPr>
              <a:spLocks noChangeArrowheads="true"/>
            </p:cNvSpPr>
            <p:nvPr/>
          </p:nvSpPr>
          <p:spPr bwMode="auto">
            <a:xfrm>
              <a:off x="3960" y="9437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3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34" name="Rectangle 81"/>
            <p:cNvSpPr>
              <a:spLocks noChangeArrowheads="true"/>
            </p:cNvSpPr>
            <p:nvPr/>
          </p:nvSpPr>
          <p:spPr bwMode="auto">
            <a:xfrm>
              <a:off x="3960" y="9437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5" name="Line 82"/>
            <p:cNvSpPr>
              <a:spLocks noChangeShapeType="true"/>
            </p:cNvSpPr>
            <p:nvPr/>
          </p:nvSpPr>
          <p:spPr bwMode="auto">
            <a:xfrm flipH="true">
              <a:off x="2302" y="7170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7" name="Line 84"/>
            <p:cNvSpPr>
              <a:spLocks noChangeShapeType="true"/>
            </p:cNvSpPr>
            <p:nvPr/>
          </p:nvSpPr>
          <p:spPr bwMode="auto">
            <a:xfrm flipH="true">
              <a:off x="2299" y="7999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9" name="Line 86"/>
            <p:cNvSpPr>
              <a:spLocks noChangeShapeType="true"/>
            </p:cNvSpPr>
            <p:nvPr/>
          </p:nvSpPr>
          <p:spPr bwMode="auto">
            <a:xfrm flipH="true">
              <a:off x="2294" y="8846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1" name="Line 88"/>
            <p:cNvSpPr>
              <a:spLocks noChangeShapeType="true"/>
            </p:cNvSpPr>
            <p:nvPr/>
          </p:nvSpPr>
          <p:spPr bwMode="auto">
            <a:xfrm flipH="true">
              <a:off x="2299" y="9668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3" name="Line 90"/>
            <p:cNvSpPr>
              <a:spLocks noChangeShapeType="true"/>
            </p:cNvSpPr>
            <p:nvPr/>
          </p:nvSpPr>
          <p:spPr bwMode="auto">
            <a:xfrm flipH="true">
              <a:off x="7359" y="7680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0" name="Line 97"/>
            <p:cNvSpPr>
              <a:spLocks noChangeShapeType="true"/>
            </p:cNvSpPr>
            <p:nvPr/>
          </p:nvSpPr>
          <p:spPr bwMode="auto">
            <a:xfrm flipH="true">
              <a:off x="7359" y="9387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2" name="Line 20"/>
            <p:cNvSpPr>
              <a:spLocks noChangeShapeType="true"/>
            </p:cNvSpPr>
            <p:nvPr/>
          </p:nvSpPr>
          <p:spPr bwMode="auto">
            <a:xfrm>
              <a:off x="6040" y="7376"/>
              <a:ext cx="599" cy="212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3" name="Line 21"/>
            <p:cNvSpPr>
              <a:spLocks noChangeShapeType="true"/>
            </p:cNvSpPr>
            <p:nvPr/>
          </p:nvSpPr>
          <p:spPr bwMode="auto">
            <a:xfrm flipH="true">
              <a:off x="6040" y="7817"/>
              <a:ext cx="600" cy="17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89" name="Line 34"/>
            <p:cNvSpPr>
              <a:spLocks noChangeShapeType="true"/>
            </p:cNvSpPr>
            <p:nvPr/>
          </p:nvSpPr>
          <p:spPr bwMode="auto">
            <a:xfrm>
              <a:off x="3333" y="3728"/>
              <a:ext cx="634" cy="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0" name="Line 35"/>
            <p:cNvSpPr>
              <a:spLocks noChangeShapeType="true"/>
            </p:cNvSpPr>
            <p:nvPr/>
          </p:nvSpPr>
          <p:spPr bwMode="auto">
            <a:xfrm>
              <a:off x="3333" y="3987"/>
              <a:ext cx="625" cy="314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1" name="Line 36"/>
            <p:cNvSpPr>
              <a:spLocks noChangeShapeType="true"/>
            </p:cNvSpPr>
            <p:nvPr/>
          </p:nvSpPr>
          <p:spPr bwMode="auto">
            <a:xfrm flipH="true">
              <a:off x="3333" y="4598"/>
              <a:ext cx="634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2" name="Line 37"/>
            <p:cNvSpPr>
              <a:spLocks noChangeShapeType="true"/>
            </p:cNvSpPr>
            <p:nvPr/>
          </p:nvSpPr>
          <p:spPr bwMode="auto">
            <a:xfrm>
              <a:off x="3333" y="4816"/>
              <a:ext cx="625" cy="317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3" name="Line 38"/>
            <p:cNvSpPr>
              <a:spLocks noChangeShapeType="true"/>
            </p:cNvSpPr>
            <p:nvPr/>
          </p:nvSpPr>
          <p:spPr bwMode="auto">
            <a:xfrm flipV="true">
              <a:off x="3333" y="5412"/>
              <a:ext cx="63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4" name="Line 39"/>
            <p:cNvSpPr>
              <a:spLocks noChangeShapeType="true"/>
            </p:cNvSpPr>
            <p:nvPr/>
          </p:nvSpPr>
          <p:spPr bwMode="auto">
            <a:xfrm>
              <a:off x="3333" y="5688"/>
              <a:ext cx="637" cy="315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5" name="Line 40"/>
            <p:cNvSpPr>
              <a:spLocks noChangeShapeType="true"/>
            </p:cNvSpPr>
            <p:nvPr/>
          </p:nvSpPr>
          <p:spPr bwMode="auto">
            <a:xfrm>
              <a:off x="3333" y="6269"/>
              <a:ext cx="619" cy="1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6" name="Line 41"/>
            <p:cNvSpPr>
              <a:spLocks noChangeShapeType="true"/>
            </p:cNvSpPr>
            <p:nvPr/>
          </p:nvSpPr>
          <p:spPr bwMode="auto">
            <a:xfrm>
              <a:off x="3344" y="6530"/>
              <a:ext cx="608" cy="3144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5" name="Line 34"/>
            <p:cNvSpPr>
              <a:spLocks noChangeShapeType="true"/>
            </p:cNvSpPr>
            <p:nvPr/>
          </p:nvSpPr>
          <p:spPr bwMode="auto">
            <a:xfrm flipV="true">
              <a:off x="3327" y="3981"/>
              <a:ext cx="625" cy="3142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6" name="Line 35"/>
            <p:cNvSpPr>
              <a:spLocks noChangeShapeType="true"/>
            </p:cNvSpPr>
            <p:nvPr/>
          </p:nvSpPr>
          <p:spPr bwMode="auto">
            <a:xfrm>
              <a:off x="3327" y="7382"/>
              <a:ext cx="625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7" name="Line 36"/>
            <p:cNvSpPr>
              <a:spLocks noChangeShapeType="true"/>
            </p:cNvSpPr>
            <p:nvPr/>
          </p:nvSpPr>
          <p:spPr bwMode="auto">
            <a:xfrm flipH="true">
              <a:off x="3327" y="4818"/>
              <a:ext cx="634" cy="318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8" name="Line 37"/>
            <p:cNvSpPr>
              <a:spLocks noChangeShapeType="true"/>
            </p:cNvSpPr>
            <p:nvPr/>
          </p:nvSpPr>
          <p:spPr bwMode="auto">
            <a:xfrm>
              <a:off x="3327" y="8211"/>
              <a:ext cx="637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9" name="Line 38"/>
            <p:cNvSpPr>
              <a:spLocks noChangeShapeType="true"/>
            </p:cNvSpPr>
            <p:nvPr/>
          </p:nvSpPr>
          <p:spPr bwMode="auto">
            <a:xfrm flipV="true">
              <a:off x="3327" y="5649"/>
              <a:ext cx="642" cy="315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10" name="Line 39"/>
            <p:cNvSpPr>
              <a:spLocks noChangeShapeType="true"/>
            </p:cNvSpPr>
            <p:nvPr/>
          </p:nvSpPr>
          <p:spPr bwMode="auto">
            <a:xfrm>
              <a:off x="3327" y="9083"/>
              <a:ext cx="63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11" name="Line 40"/>
            <p:cNvSpPr>
              <a:spLocks noChangeShapeType="true"/>
            </p:cNvSpPr>
            <p:nvPr/>
          </p:nvSpPr>
          <p:spPr bwMode="auto">
            <a:xfrm flipV="true">
              <a:off x="3327" y="6483"/>
              <a:ext cx="625" cy="318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12" name="Line 41"/>
            <p:cNvSpPr>
              <a:spLocks noChangeShapeType="true"/>
            </p:cNvSpPr>
            <p:nvPr/>
          </p:nvSpPr>
          <p:spPr bwMode="auto">
            <a:xfrm flipV="true">
              <a:off x="3338" y="9924"/>
              <a:ext cx="62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71" name="Text Box 570"/>
            <p:cNvSpPr txBox="true"/>
            <p:nvPr/>
          </p:nvSpPr>
          <p:spPr>
            <a:xfrm>
              <a:off x="7666" y="4108"/>
              <a:ext cx="414" cy="5636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p>
              <a:pPr algn="ctr">
                <a:lnSpc>
                  <a:spcPct val="90000"/>
                </a:lnSpc>
              </a:pPr>
              <a:r>
                <a:rPr lang="en-US" altLang="en-US" sz="1200" dirty="0" smtClean="0">
                  <a:solidFill>
                    <a:schemeClr val="bg1"/>
                  </a:solidFill>
                </a:rPr>
                <a:t>7</a:t>
              </a: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r>
                <a:rPr lang="en-US" altLang="en-US" sz="1200" dirty="0" smtClean="0">
                  <a:solidFill>
                    <a:schemeClr val="bg1"/>
                  </a:solidFill>
                </a:rPr>
                <a:t>1</a:t>
              </a: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r>
                <a:rPr lang="en-US" altLang="en-US" sz="1200" dirty="0" smtClean="0">
                  <a:solidFill>
                    <a:schemeClr val="bg1"/>
                  </a:solidFill>
                </a:rPr>
                <a:t>6</a:t>
              </a: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r>
                <a:rPr lang="en-US" altLang="en-US" sz="1200" dirty="0" smtClean="0">
                  <a:solidFill>
                    <a:schemeClr val="bg1"/>
                  </a:solidFill>
                </a:rPr>
                <a:t>3</a:t>
              </a:r>
              <a:endParaRPr lang="en-US" altLang="en-US" sz="1200" dirty="0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643" name="Group 642"/>
          <p:cNvGrpSpPr/>
          <p:nvPr/>
        </p:nvGrpSpPr>
        <p:grpSpPr>
          <a:xfrm>
            <a:off x="6414135" y="2188210"/>
            <a:ext cx="3674110" cy="4156075"/>
            <a:chOff x="10165" y="3464"/>
            <a:chExt cx="5786" cy="6545"/>
          </a:xfrm>
        </p:grpSpPr>
        <p:sp>
          <p:nvSpPr>
            <p:cNvPr id="297" name="Rectangle 74"/>
            <p:cNvSpPr>
              <a:spLocks noChangeArrowheads="true"/>
            </p:cNvSpPr>
            <p:nvPr/>
          </p:nvSpPr>
          <p:spPr bwMode="auto">
            <a:xfrm>
              <a:off x="10479" y="3464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bg1"/>
                  </a:solidFill>
                </a:rPr>
                <a:t>0</a:t>
              </a:r>
              <a:endParaRPr lang="en-US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298" name="Rectangle 75"/>
            <p:cNvSpPr>
              <a:spLocks noChangeArrowheads="true"/>
            </p:cNvSpPr>
            <p:nvPr/>
          </p:nvSpPr>
          <p:spPr bwMode="auto">
            <a:xfrm>
              <a:off x="10479" y="3464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200">
                  <a:solidFill>
                    <a:schemeClr val="bg1"/>
                  </a:solidFill>
                </a:rPr>
                <a:t>0</a:t>
              </a:r>
              <a:endParaRPr lang="en-US" altLang="en-US" sz="1200">
                <a:solidFill>
                  <a:schemeClr val="bg1"/>
                </a:solidFill>
              </a:endParaRPr>
            </a:p>
          </p:txBody>
        </p:sp>
        <p:sp>
          <p:nvSpPr>
            <p:cNvPr id="299" name="Rectangle 76"/>
            <p:cNvSpPr>
              <a:spLocks noChangeArrowheads="true"/>
            </p:cNvSpPr>
            <p:nvPr/>
          </p:nvSpPr>
          <p:spPr bwMode="auto">
            <a:xfrm>
              <a:off x="10479" y="4307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1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01" name="Rectangle 77"/>
            <p:cNvSpPr>
              <a:spLocks noChangeArrowheads="true"/>
            </p:cNvSpPr>
            <p:nvPr/>
          </p:nvSpPr>
          <p:spPr bwMode="auto">
            <a:xfrm>
              <a:off x="10479" y="4296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bg1"/>
                  </a:solidFill>
                  <a:sym typeface="+mn-ea"/>
                </a:rPr>
                <a:t>1</a:t>
              </a:r>
              <a:endParaRPr lang="en-US" altLang="en-US" sz="12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05" name="Rectangle 78"/>
            <p:cNvSpPr>
              <a:spLocks noChangeArrowheads="true"/>
            </p:cNvSpPr>
            <p:nvPr/>
          </p:nvSpPr>
          <p:spPr bwMode="auto">
            <a:xfrm>
              <a:off x="10479" y="5129"/>
              <a:ext cx="724" cy="64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2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06" name="Rectangle 79"/>
            <p:cNvSpPr>
              <a:spLocks noChangeArrowheads="true"/>
            </p:cNvSpPr>
            <p:nvPr/>
          </p:nvSpPr>
          <p:spPr bwMode="auto">
            <a:xfrm>
              <a:off x="10479" y="5129"/>
              <a:ext cx="724" cy="64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bg1"/>
                  </a:solidFill>
                  <a:sym typeface="+mn-ea"/>
                </a:rPr>
                <a:t>2</a:t>
              </a:r>
              <a:endParaRPr lang="en-US" altLang="en-US" sz="12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07" name="Rectangle 80"/>
            <p:cNvSpPr>
              <a:spLocks noChangeArrowheads="true"/>
            </p:cNvSpPr>
            <p:nvPr/>
          </p:nvSpPr>
          <p:spPr bwMode="auto">
            <a:xfrm>
              <a:off x="10487" y="5963"/>
              <a:ext cx="728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3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08" name="Rectangle 81"/>
            <p:cNvSpPr>
              <a:spLocks noChangeArrowheads="true"/>
            </p:cNvSpPr>
            <p:nvPr/>
          </p:nvSpPr>
          <p:spPr bwMode="auto">
            <a:xfrm>
              <a:off x="10487" y="5963"/>
              <a:ext cx="728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bg1"/>
                  </a:solidFill>
                  <a:sym typeface="+mn-ea"/>
                </a:rPr>
                <a:t>3</a:t>
              </a:r>
              <a:endParaRPr lang="en-US" altLang="en-US" sz="12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09" name="Rectangle 74"/>
            <p:cNvSpPr>
              <a:spLocks noChangeArrowheads="true"/>
            </p:cNvSpPr>
            <p:nvPr/>
          </p:nvSpPr>
          <p:spPr bwMode="auto">
            <a:xfrm>
              <a:off x="10473" y="6859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4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10" name="Rectangle 75"/>
            <p:cNvSpPr>
              <a:spLocks noChangeArrowheads="true"/>
            </p:cNvSpPr>
            <p:nvPr/>
          </p:nvSpPr>
          <p:spPr bwMode="auto">
            <a:xfrm>
              <a:off x="10473" y="6859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bg1"/>
                  </a:solidFill>
                  <a:sym typeface="+mn-ea"/>
                </a:rPr>
                <a:t>4</a:t>
              </a:r>
              <a:endParaRPr lang="en-US" altLang="en-US" sz="12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11" name="Rectangle 76"/>
            <p:cNvSpPr>
              <a:spLocks noChangeArrowheads="true"/>
            </p:cNvSpPr>
            <p:nvPr/>
          </p:nvSpPr>
          <p:spPr bwMode="auto">
            <a:xfrm>
              <a:off x="10473" y="7691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5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12" name="Rectangle 77"/>
            <p:cNvSpPr>
              <a:spLocks noChangeArrowheads="true"/>
            </p:cNvSpPr>
            <p:nvPr/>
          </p:nvSpPr>
          <p:spPr bwMode="auto">
            <a:xfrm>
              <a:off x="10473" y="7691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bg1"/>
                  </a:solidFill>
                  <a:sym typeface="+mn-ea"/>
                </a:rPr>
                <a:t>5</a:t>
              </a:r>
              <a:endParaRPr lang="en-US" altLang="en-US" sz="12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13" name="Rectangle 78"/>
            <p:cNvSpPr>
              <a:spLocks noChangeArrowheads="true"/>
            </p:cNvSpPr>
            <p:nvPr/>
          </p:nvSpPr>
          <p:spPr bwMode="auto">
            <a:xfrm>
              <a:off x="10473" y="8524"/>
              <a:ext cx="724" cy="64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6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14" name="Rectangle 79"/>
            <p:cNvSpPr>
              <a:spLocks noChangeArrowheads="true"/>
            </p:cNvSpPr>
            <p:nvPr/>
          </p:nvSpPr>
          <p:spPr bwMode="auto">
            <a:xfrm>
              <a:off x="10489" y="8524"/>
              <a:ext cx="724" cy="64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bg1"/>
                  </a:solidFill>
                  <a:sym typeface="+mn-ea"/>
                </a:rPr>
                <a:t>6</a:t>
              </a:r>
              <a:endParaRPr lang="en-US" altLang="en-US" sz="12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15" name="Rectangle 80"/>
            <p:cNvSpPr>
              <a:spLocks noChangeArrowheads="true"/>
            </p:cNvSpPr>
            <p:nvPr/>
          </p:nvSpPr>
          <p:spPr bwMode="auto">
            <a:xfrm>
              <a:off x="10481" y="9358"/>
              <a:ext cx="728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7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40" name="Rectangle 81"/>
            <p:cNvSpPr>
              <a:spLocks noChangeArrowheads="true"/>
            </p:cNvSpPr>
            <p:nvPr/>
          </p:nvSpPr>
          <p:spPr bwMode="auto">
            <a:xfrm>
              <a:off x="10489" y="9353"/>
              <a:ext cx="728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bg1"/>
                  </a:solidFill>
                  <a:sym typeface="+mn-ea"/>
                </a:rPr>
                <a:t>7</a:t>
              </a:r>
              <a:endParaRPr lang="en-US" altLang="en-US" sz="12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41" name="Line 20"/>
            <p:cNvSpPr>
              <a:spLocks noChangeShapeType="true"/>
            </p:cNvSpPr>
            <p:nvPr/>
          </p:nvSpPr>
          <p:spPr bwMode="auto">
            <a:xfrm>
              <a:off x="13917" y="5577"/>
              <a:ext cx="594" cy="22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2" name="Line 21"/>
            <p:cNvSpPr>
              <a:spLocks noChangeShapeType="true"/>
            </p:cNvSpPr>
            <p:nvPr/>
          </p:nvSpPr>
          <p:spPr bwMode="auto">
            <a:xfrm flipH="true">
              <a:off x="13917" y="6063"/>
              <a:ext cx="583" cy="13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3" name="Line 34"/>
            <p:cNvSpPr>
              <a:spLocks noChangeShapeType="true"/>
            </p:cNvSpPr>
            <p:nvPr/>
          </p:nvSpPr>
          <p:spPr bwMode="auto">
            <a:xfrm>
              <a:off x="12554" y="3649"/>
              <a:ext cx="634" cy="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4" name="Line 35"/>
            <p:cNvSpPr>
              <a:spLocks noChangeShapeType="true"/>
            </p:cNvSpPr>
            <p:nvPr/>
          </p:nvSpPr>
          <p:spPr bwMode="auto">
            <a:xfrm>
              <a:off x="12554" y="3908"/>
              <a:ext cx="637" cy="1424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5" name="Line 36"/>
            <p:cNvSpPr>
              <a:spLocks noChangeShapeType="true"/>
            </p:cNvSpPr>
            <p:nvPr/>
          </p:nvSpPr>
          <p:spPr bwMode="auto">
            <a:xfrm flipH="true">
              <a:off x="12554" y="4519"/>
              <a:ext cx="634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6" name="Line 37"/>
            <p:cNvSpPr>
              <a:spLocks noChangeShapeType="true"/>
            </p:cNvSpPr>
            <p:nvPr/>
          </p:nvSpPr>
          <p:spPr bwMode="auto">
            <a:xfrm>
              <a:off x="12554" y="4737"/>
              <a:ext cx="637" cy="14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7" name="Line 38"/>
            <p:cNvSpPr>
              <a:spLocks noChangeShapeType="true"/>
            </p:cNvSpPr>
            <p:nvPr/>
          </p:nvSpPr>
          <p:spPr bwMode="auto">
            <a:xfrm flipV="true">
              <a:off x="12554" y="3932"/>
              <a:ext cx="636" cy="140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8" name="Line 39"/>
            <p:cNvSpPr>
              <a:spLocks noChangeShapeType="true"/>
            </p:cNvSpPr>
            <p:nvPr/>
          </p:nvSpPr>
          <p:spPr bwMode="auto">
            <a:xfrm>
              <a:off x="12554" y="5609"/>
              <a:ext cx="63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9" name="Line 40"/>
            <p:cNvSpPr>
              <a:spLocks noChangeShapeType="true"/>
            </p:cNvSpPr>
            <p:nvPr/>
          </p:nvSpPr>
          <p:spPr bwMode="auto">
            <a:xfrm flipV="true">
              <a:off x="12554" y="4763"/>
              <a:ext cx="637" cy="142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0" name="Line 41"/>
            <p:cNvSpPr>
              <a:spLocks noChangeShapeType="true"/>
            </p:cNvSpPr>
            <p:nvPr/>
          </p:nvSpPr>
          <p:spPr bwMode="auto">
            <a:xfrm flipV="true">
              <a:off x="12565" y="6450"/>
              <a:ext cx="62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grpSp>
          <p:nvGrpSpPr>
            <p:cNvPr id="351" name="Group 350"/>
            <p:cNvGrpSpPr/>
            <p:nvPr/>
          </p:nvGrpSpPr>
          <p:grpSpPr>
            <a:xfrm>
              <a:off x="14509" y="3899"/>
              <a:ext cx="728" cy="652"/>
              <a:chOff x="6593" y="3753"/>
              <a:chExt cx="728" cy="652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352" name="Rectangle 42"/>
              <p:cNvSpPr>
                <a:spLocks noChangeArrowheads="true"/>
              </p:cNvSpPr>
              <p:nvPr/>
            </p:nvSpPr>
            <p:spPr bwMode="auto">
              <a:xfrm>
                <a:off x="6593" y="3753"/>
                <a:ext cx="728" cy="65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false" compatLnSpc="true">
                <a:noAutofit/>
              </a:bodyPr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bg1"/>
                    </a:solidFill>
                    <a:sym typeface="+mn-ea"/>
                  </a:rPr>
                  <a:t>0</a:t>
                </a:r>
                <a:endParaRPr lang="en-US" altLang="en-US" sz="1000">
                  <a:solidFill>
                    <a:schemeClr val="bg1"/>
                  </a:solidFill>
                  <a:sym typeface="+mn-ea"/>
                </a:endParaRPr>
              </a:p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bg1"/>
                    </a:solidFill>
                    <a:sym typeface="+mn-ea"/>
                  </a:rPr>
                  <a:t>2</a:t>
                </a:r>
                <a:endParaRPr lang="en-US" altLang="en-US" sz="1000">
                  <a:solidFill>
                    <a:schemeClr val="bg1"/>
                  </a:solidFill>
                  <a:sym typeface="+mn-ea"/>
                </a:endParaRPr>
              </a:p>
            </p:txBody>
          </p:sp>
          <p:sp>
            <p:nvSpPr>
              <p:cNvPr id="353" name="Rectangle 43"/>
              <p:cNvSpPr>
                <a:spLocks noChangeArrowheads="true"/>
              </p:cNvSpPr>
              <p:nvPr/>
            </p:nvSpPr>
            <p:spPr bwMode="auto">
              <a:xfrm>
                <a:off x="6593" y="3753"/>
                <a:ext cx="728" cy="653"/>
              </a:xfrm>
              <a:prstGeom prst="rect">
                <a:avLst/>
              </a:prstGeom>
              <a:grp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altLang="en-US" sz="1000">
                  <a:solidFill>
                    <a:schemeClr val="bg1"/>
                  </a:solidFill>
                </a:endParaRPr>
              </a:p>
              <a:p>
                <a:r>
                  <a:rPr lang="en-US" altLang="en-US" sz="1000">
                    <a:solidFill>
                      <a:schemeClr val="bg1"/>
                    </a:solidFill>
                  </a:rPr>
                  <a:t>6</a:t>
                </a:r>
                <a:endParaRPr lang="en-US" altLang="en-US" sz="100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354" name="Group 353"/>
            <p:cNvGrpSpPr/>
            <p:nvPr/>
          </p:nvGrpSpPr>
          <p:grpSpPr>
            <a:xfrm>
              <a:off x="14509" y="5591"/>
              <a:ext cx="728" cy="652"/>
              <a:chOff x="6593" y="6247"/>
              <a:chExt cx="728" cy="652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355" name="Rectangle 48"/>
              <p:cNvSpPr>
                <a:spLocks noChangeArrowheads="true"/>
              </p:cNvSpPr>
              <p:nvPr/>
            </p:nvSpPr>
            <p:spPr bwMode="auto">
              <a:xfrm>
                <a:off x="6593" y="6247"/>
                <a:ext cx="728" cy="65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false" compatLnSpc="true">
                <a:noAutofit/>
              </a:bodyPr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bg1"/>
                    </a:solidFill>
                    <a:sym typeface="+mn-ea"/>
                  </a:rPr>
                  <a:t>c</a:t>
                </a:r>
                <a:endParaRPr lang="en-US" altLang="en-US" sz="1000">
                  <a:solidFill>
                    <a:schemeClr val="bg1"/>
                  </a:solidFill>
                  <a:sym typeface="+mn-ea"/>
                </a:endParaRPr>
              </a:p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bg1"/>
                    </a:solidFill>
                    <a:sym typeface="+mn-ea"/>
                  </a:rPr>
                  <a:t>e</a:t>
                </a:r>
                <a:endParaRPr lang="en-US" altLang="en-US" sz="1000">
                  <a:solidFill>
                    <a:schemeClr val="bg1"/>
                  </a:solidFill>
                  <a:sym typeface="+mn-ea"/>
                </a:endParaRPr>
              </a:p>
            </p:txBody>
          </p:sp>
          <p:sp>
            <p:nvSpPr>
              <p:cNvPr id="380" name="Rectangle 49"/>
              <p:cNvSpPr>
                <a:spLocks noChangeArrowheads="true"/>
              </p:cNvSpPr>
              <p:nvPr/>
            </p:nvSpPr>
            <p:spPr bwMode="auto">
              <a:xfrm>
                <a:off x="6593" y="6247"/>
                <a:ext cx="728" cy="653"/>
              </a:xfrm>
              <a:prstGeom prst="rect">
                <a:avLst/>
              </a:prstGeom>
              <a:grp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altLang="en-US" sz="1000">
                  <a:solidFill>
                    <a:schemeClr val="bg1"/>
                  </a:solidFill>
                </a:endParaRPr>
              </a:p>
              <a:p>
                <a:r>
                  <a:rPr lang="en-US" altLang="en-US" sz="1000">
                    <a:solidFill>
                      <a:schemeClr val="bg1"/>
                    </a:solidFill>
                  </a:rPr>
                  <a:t>0</a:t>
                </a:r>
                <a:endParaRPr lang="en-US" altLang="en-US" sz="100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81" name="Rectangle 50"/>
            <p:cNvSpPr>
              <a:spLocks noChangeArrowheads="true"/>
            </p:cNvSpPr>
            <p:nvPr/>
          </p:nvSpPr>
          <p:spPr bwMode="auto">
            <a:xfrm>
              <a:off x="13189" y="3464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0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4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82" name="Rectangle 51"/>
            <p:cNvSpPr>
              <a:spLocks noChangeArrowheads="true"/>
            </p:cNvSpPr>
            <p:nvPr/>
          </p:nvSpPr>
          <p:spPr bwMode="auto">
            <a:xfrm>
              <a:off x="13189" y="3464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1200">
                <a:solidFill>
                  <a:schemeClr val="bg1"/>
                </a:solidFill>
              </a:endParaRPr>
            </a:p>
            <a:p>
              <a:r>
                <a:rPr lang="en-US" sz="1200">
                  <a:solidFill>
                    <a:schemeClr val="bg1"/>
                  </a:solidFill>
                </a:rPr>
                <a:t>6</a:t>
              </a:r>
              <a:endParaRPr lang="en-US" sz="1200">
                <a:solidFill>
                  <a:schemeClr val="bg1"/>
                </a:solidFill>
              </a:endParaRPr>
            </a:p>
          </p:txBody>
        </p:sp>
        <p:sp>
          <p:nvSpPr>
            <p:cNvPr id="383" name="Rectangle 52"/>
            <p:cNvSpPr>
              <a:spLocks noChangeArrowheads="true"/>
            </p:cNvSpPr>
            <p:nvPr/>
          </p:nvSpPr>
          <p:spPr bwMode="auto">
            <a:xfrm>
              <a:off x="13189" y="4296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84" name="Rectangle 53"/>
            <p:cNvSpPr>
              <a:spLocks noChangeArrowheads="true"/>
            </p:cNvSpPr>
            <p:nvPr/>
          </p:nvSpPr>
          <p:spPr bwMode="auto">
            <a:xfrm>
              <a:off x="13189" y="4296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85" name="Rectangle 54"/>
            <p:cNvSpPr>
              <a:spLocks noChangeArrowheads="true"/>
            </p:cNvSpPr>
            <p:nvPr/>
          </p:nvSpPr>
          <p:spPr bwMode="auto">
            <a:xfrm>
              <a:off x="13189" y="5131"/>
              <a:ext cx="728" cy="65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0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86" name="Rectangle 55"/>
            <p:cNvSpPr>
              <a:spLocks noChangeArrowheads="true"/>
            </p:cNvSpPr>
            <p:nvPr/>
          </p:nvSpPr>
          <p:spPr bwMode="auto">
            <a:xfrm>
              <a:off x="13189" y="5131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87" name="Rectangle 56"/>
            <p:cNvSpPr>
              <a:spLocks noChangeArrowheads="true"/>
            </p:cNvSpPr>
            <p:nvPr/>
          </p:nvSpPr>
          <p:spPr bwMode="auto">
            <a:xfrm>
              <a:off x="13189" y="5958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88" name="Rectangle 57"/>
            <p:cNvSpPr>
              <a:spLocks noChangeArrowheads="true"/>
            </p:cNvSpPr>
            <p:nvPr/>
          </p:nvSpPr>
          <p:spPr bwMode="auto">
            <a:xfrm>
              <a:off x="13189" y="5958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22" name="Rectangle 74"/>
            <p:cNvSpPr>
              <a:spLocks noChangeArrowheads="true"/>
            </p:cNvSpPr>
            <p:nvPr/>
          </p:nvSpPr>
          <p:spPr bwMode="auto">
            <a:xfrm>
              <a:off x="11829" y="3464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23" name="Rectangle 75"/>
            <p:cNvSpPr>
              <a:spLocks noChangeArrowheads="true"/>
            </p:cNvSpPr>
            <p:nvPr/>
          </p:nvSpPr>
          <p:spPr bwMode="auto">
            <a:xfrm>
              <a:off x="11829" y="3464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1200">
                  <a:solidFill>
                    <a:schemeClr val="bg1"/>
                  </a:solidFill>
                </a:rPr>
                <a:t>0</a:t>
              </a:r>
              <a:endParaRPr lang="en-US" sz="1200">
                <a:solidFill>
                  <a:schemeClr val="bg1"/>
                </a:solidFill>
              </a:endParaRPr>
            </a:p>
          </p:txBody>
        </p:sp>
        <p:sp>
          <p:nvSpPr>
            <p:cNvPr id="424" name="Rectangle 76"/>
            <p:cNvSpPr>
              <a:spLocks noChangeArrowheads="true"/>
            </p:cNvSpPr>
            <p:nvPr/>
          </p:nvSpPr>
          <p:spPr bwMode="auto">
            <a:xfrm>
              <a:off x="11829" y="4307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572" name="Rectangle 77"/>
            <p:cNvSpPr>
              <a:spLocks noChangeArrowheads="true"/>
            </p:cNvSpPr>
            <p:nvPr/>
          </p:nvSpPr>
          <p:spPr bwMode="auto">
            <a:xfrm>
              <a:off x="11829" y="4296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73" name="Rectangle 78"/>
            <p:cNvSpPr>
              <a:spLocks noChangeArrowheads="true"/>
            </p:cNvSpPr>
            <p:nvPr/>
          </p:nvSpPr>
          <p:spPr bwMode="auto">
            <a:xfrm>
              <a:off x="11829" y="5129"/>
              <a:ext cx="724" cy="647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6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574" name="Rectangle 79"/>
            <p:cNvSpPr>
              <a:spLocks noChangeArrowheads="true"/>
            </p:cNvSpPr>
            <p:nvPr/>
          </p:nvSpPr>
          <p:spPr bwMode="auto">
            <a:xfrm>
              <a:off x="11829" y="5129"/>
              <a:ext cx="724" cy="647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75" name="Rectangle 80"/>
            <p:cNvSpPr>
              <a:spLocks noChangeArrowheads="true"/>
            </p:cNvSpPr>
            <p:nvPr/>
          </p:nvSpPr>
          <p:spPr bwMode="auto">
            <a:xfrm>
              <a:off x="11837" y="5963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576" name="Rectangle 81"/>
            <p:cNvSpPr>
              <a:spLocks noChangeArrowheads="true"/>
            </p:cNvSpPr>
            <p:nvPr/>
          </p:nvSpPr>
          <p:spPr bwMode="auto">
            <a:xfrm>
              <a:off x="11837" y="5963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77" name="Line 82"/>
            <p:cNvSpPr>
              <a:spLocks noChangeShapeType="true"/>
            </p:cNvSpPr>
            <p:nvPr/>
          </p:nvSpPr>
          <p:spPr bwMode="auto">
            <a:xfrm flipH="true">
              <a:off x="10179" y="3696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78" name="Line 84"/>
            <p:cNvSpPr>
              <a:spLocks noChangeShapeType="true"/>
            </p:cNvSpPr>
            <p:nvPr/>
          </p:nvSpPr>
          <p:spPr bwMode="auto">
            <a:xfrm flipH="true">
              <a:off x="10176" y="4525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79" name="Line 86"/>
            <p:cNvSpPr>
              <a:spLocks noChangeShapeType="true"/>
            </p:cNvSpPr>
            <p:nvPr/>
          </p:nvSpPr>
          <p:spPr bwMode="auto">
            <a:xfrm flipH="true">
              <a:off x="10171" y="5372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80" name="Line 88"/>
            <p:cNvSpPr>
              <a:spLocks noChangeShapeType="true"/>
            </p:cNvSpPr>
            <p:nvPr/>
          </p:nvSpPr>
          <p:spPr bwMode="auto">
            <a:xfrm flipH="true">
              <a:off x="10176" y="6194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81" name="Line 90"/>
            <p:cNvSpPr>
              <a:spLocks noChangeShapeType="true"/>
            </p:cNvSpPr>
            <p:nvPr/>
          </p:nvSpPr>
          <p:spPr bwMode="auto">
            <a:xfrm flipH="true">
              <a:off x="15237" y="4236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82" name="Line 96"/>
            <p:cNvSpPr>
              <a:spLocks noChangeShapeType="true"/>
            </p:cNvSpPr>
            <p:nvPr/>
          </p:nvSpPr>
          <p:spPr bwMode="auto">
            <a:xfrm flipH="true">
              <a:off x="15237" y="5941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83" name="Line 20"/>
            <p:cNvSpPr>
              <a:spLocks noChangeShapeType="true"/>
            </p:cNvSpPr>
            <p:nvPr/>
          </p:nvSpPr>
          <p:spPr bwMode="auto">
            <a:xfrm>
              <a:off x="13917" y="3902"/>
              <a:ext cx="594" cy="18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84" name="Line 21"/>
            <p:cNvSpPr>
              <a:spLocks noChangeShapeType="true"/>
            </p:cNvSpPr>
            <p:nvPr/>
          </p:nvSpPr>
          <p:spPr bwMode="auto">
            <a:xfrm flipH="true">
              <a:off x="13917" y="4342"/>
              <a:ext cx="583" cy="17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85" name="Line 20"/>
            <p:cNvSpPr>
              <a:spLocks noChangeShapeType="true"/>
            </p:cNvSpPr>
            <p:nvPr/>
          </p:nvSpPr>
          <p:spPr bwMode="auto">
            <a:xfrm>
              <a:off x="13911" y="8972"/>
              <a:ext cx="589" cy="2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86" name="Line 21"/>
            <p:cNvSpPr>
              <a:spLocks noChangeShapeType="true"/>
            </p:cNvSpPr>
            <p:nvPr/>
          </p:nvSpPr>
          <p:spPr bwMode="auto">
            <a:xfrm flipH="true">
              <a:off x="13911" y="9443"/>
              <a:ext cx="600" cy="222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87" name="Line 34"/>
            <p:cNvSpPr>
              <a:spLocks noChangeShapeType="true"/>
            </p:cNvSpPr>
            <p:nvPr/>
          </p:nvSpPr>
          <p:spPr bwMode="auto">
            <a:xfrm>
              <a:off x="12548" y="7044"/>
              <a:ext cx="634" cy="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88" name="Line 35"/>
            <p:cNvSpPr>
              <a:spLocks noChangeShapeType="true"/>
            </p:cNvSpPr>
            <p:nvPr/>
          </p:nvSpPr>
          <p:spPr bwMode="auto">
            <a:xfrm>
              <a:off x="12548" y="7303"/>
              <a:ext cx="637" cy="1424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89" name="Line 36"/>
            <p:cNvSpPr>
              <a:spLocks noChangeShapeType="true"/>
            </p:cNvSpPr>
            <p:nvPr/>
          </p:nvSpPr>
          <p:spPr bwMode="auto">
            <a:xfrm flipH="true">
              <a:off x="12548" y="7914"/>
              <a:ext cx="634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90" name="Line 37"/>
            <p:cNvSpPr>
              <a:spLocks noChangeShapeType="true"/>
            </p:cNvSpPr>
            <p:nvPr/>
          </p:nvSpPr>
          <p:spPr bwMode="auto">
            <a:xfrm>
              <a:off x="12548" y="8132"/>
              <a:ext cx="637" cy="14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91" name="Line 38"/>
            <p:cNvSpPr>
              <a:spLocks noChangeShapeType="true"/>
            </p:cNvSpPr>
            <p:nvPr/>
          </p:nvSpPr>
          <p:spPr bwMode="auto">
            <a:xfrm flipV="true">
              <a:off x="12548" y="7327"/>
              <a:ext cx="636" cy="140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92" name="Line 39"/>
            <p:cNvSpPr>
              <a:spLocks noChangeShapeType="true"/>
            </p:cNvSpPr>
            <p:nvPr/>
          </p:nvSpPr>
          <p:spPr bwMode="auto">
            <a:xfrm>
              <a:off x="12548" y="9004"/>
              <a:ext cx="63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93" name="Line 40"/>
            <p:cNvSpPr>
              <a:spLocks noChangeShapeType="true"/>
            </p:cNvSpPr>
            <p:nvPr/>
          </p:nvSpPr>
          <p:spPr bwMode="auto">
            <a:xfrm flipV="true">
              <a:off x="12548" y="8158"/>
              <a:ext cx="637" cy="142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94" name="Line 41"/>
            <p:cNvSpPr>
              <a:spLocks noChangeShapeType="true"/>
            </p:cNvSpPr>
            <p:nvPr/>
          </p:nvSpPr>
          <p:spPr bwMode="auto">
            <a:xfrm flipV="true">
              <a:off x="12559" y="9845"/>
              <a:ext cx="62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grpSp>
          <p:nvGrpSpPr>
            <p:cNvPr id="595" name="Group 594"/>
            <p:cNvGrpSpPr/>
            <p:nvPr/>
          </p:nvGrpSpPr>
          <p:grpSpPr>
            <a:xfrm>
              <a:off x="14503" y="7283"/>
              <a:ext cx="728" cy="655"/>
              <a:chOff x="6587" y="7148"/>
              <a:chExt cx="728" cy="655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596" name="Rectangle 42"/>
              <p:cNvSpPr>
                <a:spLocks noChangeArrowheads="true"/>
              </p:cNvSpPr>
              <p:nvPr/>
            </p:nvSpPr>
            <p:spPr bwMode="auto">
              <a:xfrm>
                <a:off x="6587" y="7151"/>
                <a:ext cx="728" cy="65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false" compatLnSpc="true">
                <a:noAutofit/>
              </a:bodyPr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bg1"/>
                    </a:solidFill>
                    <a:sym typeface="+mn-ea"/>
                  </a:rPr>
                  <a:t>1</a:t>
                </a:r>
                <a:endParaRPr lang="en-US" altLang="en-US" sz="1000">
                  <a:solidFill>
                    <a:schemeClr val="bg1"/>
                  </a:solidFill>
                  <a:sym typeface="+mn-ea"/>
                </a:endParaRPr>
              </a:p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bg1"/>
                    </a:solidFill>
                    <a:sym typeface="+mn-ea"/>
                  </a:rPr>
                  <a:t>3</a:t>
                </a:r>
                <a:endParaRPr lang="en-US" altLang="en-US" sz="1000">
                  <a:solidFill>
                    <a:schemeClr val="bg1"/>
                  </a:solidFill>
                  <a:sym typeface="+mn-ea"/>
                </a:endParaRPr>
              </a:p>
            </p:txBody>
          </p:sp>
          <p:sp>
            <p:nvSpPr>
              <p:cNvPr id="597" name="Rectangle 43"/>
              <p:cNvSpPr>
                <a:spLocks noChangeArrowheads="true"/>
              </p:cNvSpPr>
              <p:nvPr/>
            </p:nvSpPr>
            <p:spPr bwMode="auto">
              <a:xfrm>
                <a:off x="6587" y="7148"/>
                <a:ext cx="728" cy="653"/>
              </a:xfrm>
              <a:prstGeom prst="rect">
                <a:avLst/>
              </a:prstGeom>
              <a:grp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r>
                  <a:rPr lang="en-US" altLang="en-US" sz="1200">
                    <a:solidFill>
                      <a:schemeClr val="bg1"/>
                    </a:solidFill>
                  </a:rPr>
                  <a:t>4</a:t>
                </a:r>
                <a:endParaRPr lang="en-US" altLang="en-US" sz="120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598" name="Group 597"/>
            <p:cNvGrpSpPr/>
            <p:nvPr/>
          </p:nvGrpSpPr>
          <p:grpSpPr>
            <a:xfrm>
              <a:off x="14503" y="8978"/>
              <a:ext cx="728" cy="652"/>
              <a:chOff x="6587" y="9642"/>
              <a:chExt cx="728" cy="652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599" name="Rectangle 48"/>
              <p:cNvSpPr>
                <a:spLocks noChangeArrowheads="true"/>
              </p:cNvSpPr>
              <p:nvPr/>
            </p:nvSpPr>
            <p:spPr bwMode="auto">
              <a:xfrm>
                <a:off x="6587" y="9642"/>
                <a:ext cx="728" cy="65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false" compatLnSpc="true">
                <a:noAutofit/>
              </a:bodyPr>
              <a:p>
                <a:pPr lvl="0" algn="l">
                  <a:buClrTx/>
                  <a:buSzTx/>
                  <a:buFontTx/>
                </a:pPr>
                <a:r>
                  <a:rPr lang="en-US" altLang="en-US" sz="900">
                    <a:solidFill>
                      <a:schemeClr val="bg1"/>
                    </a:solidFill>
                    <a:sym typeface="+mn-ea"/>
                  </a:rPr>
                  <a:t>d</a:t>
                </a:r>
                <a:endParaRPr lang="en-US" altLang="en-US" sz="900">
                  <a:solidFill>
                    <a:schemeClr val="bg1"/>
                  </a:solidFill>
                  <a:sym typeface="+mn-ea"/>
                </a:endParaRPr>
              </a:p>
              <a:p>
                <a:pPr lvl="0" algn="l">
                  <a:buClrTx/>
                  <a:buSzTx/>
                  <a:buFontTx/>
                </a:pPr>
                <a:r>
                  <a:rPr lang="en-US" altLang="en-US" sz="900">
                    <a:solidFill>
                      <a:schemeClr val="bg1"/>
                    </a:solidFill>
                    <a:sym typeface="+mn-ea"/>
                  </a:rPr>
                  <a:t>f</a:t>
                </a:r>
                <a:endParaRPr lang="en-US" altLang="en-US" sz="900">
                  <a:solidFill>
                    <a:schemeClr val="bg1"/>
                  </a:solidFill>
                  <a:sym typeface="+mn-ea"/>
                </a:endParaRPr>
              </a:p>
            </p:txBody>
          </p:sp>
          <p:sp>
            <p:nvSpPr>
              <p:cNvPr id="600" name="Rectangle 49"/>
              <p:cNvSpPr>
                <a:spLocks noChangeArrowheads="true"/>
              </p:cNvSpPr>
              <p:nvPr/>
            </p:nvSpPr>
            <p:spPr bwMode="auto">
              <a:xfrm>
                <a:off x="6587" y="9642"/>
                <a:ext cx="728" cy="653"/>
              </a:xfrm>
              <a:prstGeom prst="rect">
                <a:avLst/>
              </a:prstGeom>
              <a:grp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altLang="en-US" sz="1000">
                  <a:solidFill>
                    <a:schemeClr val="bg1"/>
                  </a:solidFill>
                </a:endParaRPr>
              </a:p>
              <a:p>
                <a:r>
                  <a:rPr lang="en-US" altLang="en-US" sz="1000">
                    <a:solidFill>
                      <a:schemeClr val="bg1"/>
                    </a:solidFill>
                  </a:rPr>
                  <a:t>2</a:t>
                </a:r>
                <a:endParaRPr lang="en-US" altLang="en-US" sz="100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601" name="Rectangle 50"/>
            <p:cNvSpPr>
              <a:spLocks noChangeArrowheads="true"/>
            </p:cNvSpPr>
            <p:nvPr/>
          </p:nvSpPr>
          <p:spPr bwMode="auto">
            <a:xfrm>
              <a:off x="13183" y="6859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4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602" name="Rectangle 51"/>
            <p:cNvSpPr>
              <a:spLocks noChangeArrowheads="true"/>
            </p:cNvSpPr>
            <p:nvPr/>
          </p:nvSpPr>
          <p:spPr bwMode="auto">
            <a:xfrm>
              <a:off x="13183" y="6859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03" name="Rectangle 52"/>
            <p:cNvSpPr>
              <a:spLocks noChangeArrowheads="true"/>
            </p:cNvSpPr>
            <p:nvPr/>
          </p:nvSpPr>
          <p:spPr bwMode="auto">
            <a:xfrm>
              <a:off x="13183" y="7691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604" name="Rectangle 53"/>
            <p:cNvSpPr>
              <a:spLocks noChangeArrowheads="true"/>
            </p:cNvSpPr>
            <p:nvPr/>
          </p:nvSpPr>
          <p:spPr bwMode="auto">
            <a:xfrm>
              <a:off x="13183" y="7691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05" name="Rectangle 54"/>
            <p:cNvSpPr>
              <a:spLocks noChangeArrowheads="true"/>
            </p:cNvSpPr>
            <p:nvPr/>
          </p:nvSpPr>
          <p:spPr bwMode="auto">
            <a:xfrm>
              <a:off x="13183" y="8526"/>
              <a:ext cx="728" cy="65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2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606" name="Rectangle 55"/>
            <p:cNvSpPr>
              <a:spLocks noChangeArrowheads="true"/>
            </p:cNvSpPr>
            <p:nvPr/>
          </p:nvSpPr>
          <p:spPr bwMode="auto">
            <a:xfrm>
              <a:off x="13183" y="8526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07" name="Rectangle 56"/>
            <p:cNvSpPr>
              <a:spLocks noChangeArrowheads="true"/>
            </p:cNvSpPr>
            <p:nvPr/>
          </p:nvSpPr>
          <p:spPr bwMode="auto">
            <a:xfrm>
              <a:off x="13183" y="9353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b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f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608" name="Rectangle 57"/>
            <p:cNvSpPr>
              <a:spLocks noChangeArrowheads="true"/>
            </p:cNvSpPr>
            <p:nvPr/>
          </p:nvSpPr>
          <p:spPr bwMode="auto">
            <a:xfrm>
              <a:off x="13183" y="9353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609" name="Rectangle 74"/>
            <p:cNvSpPr>
              <a:spLocks noChangeArrowheads="true"/>
            </p:cNvSpPr>
            <p:nvPr/>
          </p:nvSpPr>
          <p:spPr bwMode="auto">
            <a:xfrm>
              <a:off x="11823" y="6859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4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610" name="Rectangle 75"/>
            <p:cNvSpPr>
              <a:spLocks noChangeArrowheads="true"/>
            </p:cNvSpPr>
            <p:nvPr/>
          </p:nvSpPr>
          <p:spPr bwMode="auto">
            <a:xfrm>
              <a:off x="11823" y="6859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11" name="Rectangle 76"/>
            <p:cNvSpPr>
              <a:spLocks noChangeArrowheads="true"/>
            </p:cNvSpPr>
            <p:nvPr/>
          </p:nvSpPr>
          <p:spPr bwMode="auto">
            <a:xfrm>
              <a:off x="11823" y="7691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612" name="Rectangle 77"/>
            <p:cNvSpPr>
              <a:spLocks noChangeArrowheads="true"/>
            </p:cNvSpPr>
            <p:nvPr/>
          </p:nvSpPr>
          <p:spPr bwMode="auto">
            <a:xfrm>
              <a:off x="11823" y="7691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13" name="Rectangle 78"/>
            <p:cNvSpPr>
              <a:spLocks noChangeArrowheads="true"/>
            </p:cNvSpPr>
            <p:nvPr/>
          </p:nvSpPr>
          <p:spPr bwMode="auto">
            <a:xfrm>
              <a:off x="11823" y="8524"/>
              <a:ext cx="724" cy="647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2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614" name="Rectangle 79"/>
            <p:cNvSpPr>
              <a:spLocks noChangeArrowheads="true"/>
            </p:cNvSpPr>
            <p:nvPr/>
          </p:nvSpPr>
          <p:spPr bwMode="auto">
            <a:xfrm>
              <a:off x="11823" y="8524"/>
              <a:ext cx="724" cy="647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15" name="Rectangle 80"/>
            <p:cNvSpPr>
              <a:spLocks noChangeArrowheads="true"/>
            </p:cNvSpPr>
            <p:nvPr/>
          </p:nvSpPr>
          <p:spPr bwMode="auto">
            <a:xfrm>
              <a:off x="11831" y="9358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616" name="Rectangle 81"/>
            <p:cNvSpPr>
              <a:spLocks noChangeArrowheads="true"/>
            </p:cNvSpPr>
            <p:nvPr/>
          </p:nvSpPr>
          <p:spPr bwMode="auto">
            <a:xfrm>
              <a:off x="11831" y="9358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17" name="Line 82"/>
            <p:cNvSpPr>
              <a:spLocks noChangeShapeType="true"/>
            </p:cNvSpPr>
            <p:nvPr/>
          </p:nvSpPr>
          <p:spPr bwMode="auto">
            <a:xfrm flipH="true">
              <a:off x="10173" y="7091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18" name="Line 84"/>
            <p:cNvSpPr>
              <a:spLocks noChangeShapeType="true"/>
            </p:cNvSpPr>
            <p:nvPr/>
          </p:nvSpPr>
          <p:spPr bwMode="auto">
            <a:xfrm flipH="true">
              <a:off x="10170" y="7920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19" name="Line 86"/>
            <p:cNvSpPr>
              <a:spLocks noChangeShapeType="true"/>
            </p:cNvSpPr>
            <p:nvPr/>
          </p:nvSpPr>
          <p:spPr bwMode="auto">
            <a:xfrm flipH="true">
              <a:off x="10165" y="8767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20" name="Line 88"/>
            <p:cNvSpPr>
              <a:spLocks noChangeShapeType="true"/>
            </p:cNvSpPr>
            <p:nvPr/>
          </p:nvSpPr>
          <p:spPr bwMode="auto">
            <a:xfrm flipH="true">
              <a:off x="10170" y="9589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21" name="Line 90"/>
            <p:cNvSpPr>
              <a:spLocks noChangeShapeType="true"/>
            </p:cNvSpPr>
            <p:nvPr/>
          </p:nvSpPr>
          <p:spPr bwMode="auto">
            <a:xfrm flipH="true">
              <a:off x="15230" y="7601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22" name="Line 97"/>
            <p:cNvSpPr>
              <a:spLocks noChangeShapeType="true"/>
            </p:cNvSpPr>
            <p:nvPr/>
          </p:nvSpPr>
          <p:spPr bwMode="auto">
            <a:xfrm flipH="true">
              <a:off x="15230" y="9308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23" name="Line 20"/>
            <p:cNvSpPr>
              <a:spLocks noChangeShapeType="true"/>
            </p:cNvSpPr>
            <p:nvPr/>
          </p:nvSpPr>
          <p:spPr bwMode="auto">
            <a:xfrm>
              <a:off x="13911" y="7297"/>
              <a:ext cx="599" cy="212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24" name="Line 21"/>
            <p:cNvSpPr>
              <a:spLocks noChangeShapeType="true"/>
            </p:cNvSpPr>
            <p:nvPr/>
          </p:nvSpPr>
          <p:spPr bwMode="auto">
            <a:xfrm flipH="true">
              <a:off x="13911" y="7738"/>
              <a:ext cx="600" cy="17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25" name="Line 34"/>
            <p:cNvSpPr>
              <a:spLocks noChangeShapeType="true"/>
            </p:cNvSpPr>
            <p:nvPr/>
          </p:nvSpPr>
          <p:spPr bwMode="auto">
            <a:xfrm>
              <a:off x="11204" y="3649"/>
              <a:ext cx="634" cy="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26" name="Line 35"/>
            <p:cNvSpPr>
              <a:spLocks noChangeShapeType="true"/>
            </p:cNvSpPr>
            <p:nvPr/>
          </p:nvSpPr>
          <p:spPr bwMode="auto">
            <a:xfrm>
              <a:off x="11204" y="3908"/>
              <a:ext cx="625" cy="314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27" name="Line 36"/>
            <p:cNvSpPr>
              <a:spLocks noChangeShapeType="true"/>
            </p:cNvSpPr>
            <p:nvPr/>
          </p:nvSpPr>
          <p:spPr bwMode="auto">
            <a:xfrm flipH="true">
              <a:off x="11204" y="4519"/>
              <a:ext cx="634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28" name="Line 37"/>
            <p:cNvSpPr>
              <a:spLocks noChangeShapeType="true"/>
            </p:cNvSpPr>
            <p:nvPr/>
          </p:nvSpPr>
          <p:spPr bwMode="auto">
            <a:xfrm>
              <a:off x="11204" y="4737"/>
              <a:ext cx="625" cy="317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29" name="Line 38"/>
            <p:cNvSpPr>
              <a:spLocks noChangeShapeType="true"/>
            </p:cNvSpPr>
            <p:nvPr/>
          </p:nvSpPr>
          <p:spPr bwMode="auto">
            <a:xfrm flipV="true">
              <a:off x="11204" y="5333"/>
              <a:ext cx="63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30" name="Line 39"/>
            <p:cNvSpPr>
              <a:spLocks noChangeShapeType="true"/>
            </p:cNvSpPr>
            <p:nvPr/>
          </p:nvSpPr>
          <p:spPr bwMode="auto">
            <a:xfrm>
              <a:off x="11204" y="5609"/>
              <a:ext cx="637" cy="315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31" name="Line 40"/>
            <p:cNvSpPr>
              <a:spLocks noChangeShapeType="true"/>
            </p:cNvSpPr>
            <p:nvPr/>
          </p:nvSpPr>
          <p:spPr bwMode="auto">
            <a:xfrm>
              <a:off x="11204" y="6190"/>
              <a:ext cx="619" cy="1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32" name="Line 41"/>
            <p:cNvSpPr>
              <a:spLocks noChangeShapeType="true"/>
            </p:cNvSpPr>
            <p:nvPr/>
          </p:nvSpPr>
          <p:spPr bwMode="auto">
            <a:xfrm>
              <a:off x="11215" y="6451"/>
              <a:ext cx="608" cy="3144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33" name="Line 34"/>
            <p:cNvSpPr>
              <a:spLocks noChangeShapeType="true"/>
            </p:cNvSpPr>
            <p:nvPr/>
          </p:nvSpPr>
          <p:spPr bwMode="auto">
            <a:xfrm flipV="true">
              <a:off x="11198" y="3902"/>
              <a:ext cx="625" cy="3142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34" name="Line 35"/>
            <p:cNvSpPr>
              <a:spLocks noChangeShapeType="true"/>
            </p:cNvSpPr>
            <p:nvPr/>
          </p:nvSpPr>
          <p:spPr bwMode="auto">
            <a:xfrm>
              <a:off x="11198" y="7303"/>
              <a:ext cx="625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35" name="Line 36"/>
            <p:cNvSpPr>
              <a:spLocks noChangeShapeType="true"/>
            </p:cNvSpPr>
            <p:nvPr/>
          </p:nvSpPr>
          <p:spPr bwMode="auto">
            <a:xfrm flipH="true">
              <a:off x="11198" y="4739"/>
              <a:ext cx="634" cy="318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36" name="Line 37"/>
            <p:cNvSpPr>
              <a:spLocks noChangeShapeType="true"/>
            </p:cNvSpPr>
            <p:nvPr/>
          </p:nvSpPr>
          <p:spPr bwMode="auto">
            <a:xfrm>
              <a:off x="11198" y="8132"/>
              <a:ext cx="637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37" name="Line 38"/>
            <p:cNvSpPr>
              <a:spLocks noChangeShapeType="true"/>
            </p:cNvSpPr>
            <p:nvPr/>
          </p:nvSpPr>
          <p:spPr bwMode="auto">
            <a:xfrm flipV="true">
              <a:off x="11198" y="5570"/>
              <a:ext cx="642" cy="315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38" name="Line 39"/>
            <p:cNvSpPr>
              <a:spLocks noChangeShapeType="true"/>
            </p:cNvSpPr>
            <p:nvPr/>
          </p:nvSpPr>
          <p:spPr bwMode="auto">
            <a:xfrm>
              <a:off x="11198" y="9004"/>
              <a:ext cx="63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39" name="Line 40"/>
            <p:cNvSpPr>
              <a:spLocks noChangeShapeType="true"/>
            </p:cNvSpPr>
            <p:nvPr/>
          </p:nvSpPr>
          <p:spPr bwMode="auto">
            <a:xfrm flipV="true">
              <a:off x="11198" y="6404"/>
              <a:ext cx="625" cy="318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40" name="Line 41"/>
            <p:cNvSpPr>
              <a:spLocks noChangeShapeType="true"/>
            </p:cNvSpPr>
            <p:nvPr/>
          </p:nvSpPr>
          <p:spPr bwMode="auto">
            <a:xfrm flipV="true">
              <a:off x="11209" y="9845"/>
              <a:ext cx="62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41" name="Text Box 640"/>
            <p:cNvSpPr txBox="true"/>
            <p:nvPr/>
          </p:nvSpPr>
          <p:spPr>
            <a:xfrm>
              <a:off x="15537" y="3995"/>
              <a:ext cx="414" cy="5636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p>
              <a:pPr algn="ctr">
                <a:lnSpc>
                  <a:spcPct val="90000"/>
                </a:lnSpc>
              </a:pPr>
              <a:r>
                <a:rPr lang="en-US" altLang="en-US" sz="1200" dirty="0" smtClean="0">
                  <a:solidFill>
                    <a:schemeClr val="bg1"/>
                  </a:solidFill>
                </a:rPr>
                <a:t>6</a:t>
              </a: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r>
                <a:rPr lang="en-US" altLang="en-US" sz="1200" dirty="0" smtClean="0">
                  <a:solidFill>
                    <a:schemeClr val="bg1"/>
                  </a:solidFill>
                </a:rPr>
                <a:t>0</a:t>
              </a: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r>
                <a:rPr lang="en-US" altLang="en-US" sz="1200" dirty="0" smtClean="0">
                  <a:solidFill>
                    <a:schemeClr val="bg1"/>
                  </a:solidFill>
                </a:rPr>
                <a:t>4</a:t>
              </a: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r>
                <a:rPr lang="en-US" altLang="en-US" sz="1200" dirty="0" smtClean="0">
                  <a:solidFill>
                    <a:schemeClr val="bg1"/>
                  </a:solidFill>
                </a:rPr>
                <a:t>2</a:t>
              </a:r>
              <a:endParaRPr lang="en-US" altLang="en-US" sz="1200" dirty="0" smtClean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553720" y="35561"/>
            <a:ext cx="11084560" cy="656590"/>
          </a:xfrm>
        </p:spPr>
        <p:txBody>
          <a:bodyPr/>
          <a:p>
            <a:r>
              <a:rPr lang="en-US" altLang="en-US"/>
              <a:t>DISTRIBUTE NOC</a:t>
            </a:r>
            <a:endParaRPr lang="en-US" altLang="en-US"/>
          </a:p>
        </p:txBody>
      </p:sp>
      <p:sp>
        <p:nvSpPr>
          <p:cNvPr id="4" name="Text Placeholder 3"/>
          <p:cNvSpPr>
            <a:spLocks noGrp="true"/>
          </p:cNvSpPr>
          <p:nvPr>
            <p:ph type="body" sz="quarter" idx="10"/>
          </p:nvPr>
        </p:nvSpPr>
        <p:spPr>
          <a:xfrm>
            <a:off x="553720" y="691880"/>
            <a:ext cx="11084560" cy="583848"/>
          </a:xfrm>
        </p:spPr>
        <p:txBody>
          <a:bodyPr/>
          <a:p>
            <a:r>
              <a:rPr lang="en-US" altLang="en-US"/>
              <a:t>Test Case 16 Input Data Multicast</a:t>
            </a:r>
            <a:endParaRPr lang="en-US" altLang="en-US"/>
          </a:p>
        </p:txBody>
      </p:sp>
      <p:graphicFrame>
        <p:nvGraphicFramePr>
          <p:cNvPr id="267" name="Table 266"/>
          <p:cNvGraphicFramePr/>
          <p:nvPr/>
        </p:nvGraphicFramePr>
        <p:xfrm>
          <a:off x="1569720" y="1275715"/>
          <a:ext cx="10515600" cy="792480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3017520"/>
                <a:gridCol w="3017520"/>
                <a:gridCol w="3017520"/>
              </a:tblGrid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Input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CASE 3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CASE 4</a:t>
                      </a:r>
                      <a:endParaRPr lang="en-US" altLang="en-US"/>
                    </a:p>
                  </a:txBody>
                  <a:tcPr/>
                </a:tc>
              </a:tr>
              <a:tr h="3860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32’h76543210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16’h7171</a:t>
                      </a:r>
                      <a:endParaRPr lang="en-US" altLang="en-US" sz="200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16’h2222</a:t>
                      </a:r>
                      <a:endParaRPr lang="en-US" altLang="en-US" sz="200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642" name="Group 641"/>
          <p:cNvGrpSpPr/>
          <p:nvPr/>
        </p:nvGrpSpPr>
        <p:grpSpPr>
          <a:xfrm>
            <a:off x="1456690" y="2249805"/>
            <a:ext cx="3674110" cy="4156075"/>
            <a:chOff x="2294" y="3543"/>
            <a:chExt cx="5786" cy="6545"/>
          </a:xfrm>
        </p:grpSpPr>
        <p:sp>
          <p:nvSpPr>
            <p:cNvPr id="397" name="Rectangle 74"/>
            <p:cNvSpPr>
              <a:spLocks noChangeArrowheads="true"/>
            </p:cNvSpPr>
            <p:nvPr/>
          </p:nvSpPr>
          <p:spPr bwMode="auto">
            <a:xfrm>
              <a:off x="2608" y="3543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bg1"/>
                  </a:solidFill>
                </a:rPr>
                <a:t>0</a:t>
              </a:r>
              <a:endParaRPr lang="en-US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398" name="Rectangle 75"/>
            <p:cNvSpPr>
              <a:spLocks noChangeArrowheads="true"/>
            </p:cNvSpPr>
            <p:nvPr/>
          </p:nvSpPr>
          <p:spPr bwMode="auto">
            <a:xfrm>
              <a:off x="2608" y="3543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200">
                  <a:solidFill>
                    <a:schemeClr val="bg1"/>
                  </a:solidFill>
                </a:rPr>
                <a:t>0</a:t>
              </a:r>
              <a:endParaRPr lang="en-US" altLang="en-US" sz="1200">
                <a:solidFill>
                  <a:schemeClr val="bg1"/>
                </a:solidFill>
              </a:endParaRPr>
            </a:p>
          </p:txBody>
        </p:sp>
        <p:sp>
          <p:nvSpPr>
            <p:cNvPr id="399" name="Rectangle 76"/>
            <p:cNvSpPr>
              <a:spLocks noChangeArrowheads="true"/>
            </p:cNvSpPr>
            <p:nvPr/>
          </p:nvSpPr>
          <p:spPr bwMode="auto">
            <a:xfrm>
              <a:off x="2608" y="4386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1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00" name="Rectangle 77"/>
            <p:cNvSpPr>
              <a:spLocks noChangeArrowheads="true"/>
            </p:cNvSpPr>
            <p:nvPr/>
          </p:nvSpPr>
          <p:spPr bwMode="auto">
            <a:xfrm>
              <a:off x="2608" y="4375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bg1"/>
                  </a:solidFill>
                  <a:sym typeface="+mn-ea"/>
                </a:rPr>
                <a:t>1</a:t>
              </a:r>
              <a:endParaRPr lang="en-US" altLang="en-US" sz="12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01" name="Rectangle 78"/>
            <p:cNvSpPr>
              <a:spLocks noChangeArrowheads="true"/>
            </p:cNvSpPr>
            <p:nvPr/>
          </p:nvSpPr>
          <p:spPr bwMode="auto">
            <a:xfrm>
              <a:off x="2608" y="5208"/>
              <a:ext cx="724" cy="64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2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02" name="Rectangle 79"/>
            <p:cNvSpPr>
              <a:spLocks noChangeArrowheads="true"/>
            </p:cNvSpPr>
            <p:nvPr/>
          </p:nvSpPr>
          <p:spPr bwMode="auto">
            <a:xfrm>
              <a:off x="2608" y="5208"/>
              <a:ext cx="724" cy="64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bg1"/>
                  </a:solidFill>
                  <a:sym typeface="+mn-ea"/>
                </a:rPr>
                <a:t>2</a:t>
              </a:r>
              <a:endParaRPr lang="en-US" altLang="en-US" sz="12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03" name="Rectangle 80"/>
            <p:cNvSpPr>
              <a:spLocks noChangeArrowheads="true"/>
            </p:cNvSpPr>
            <p:nvPr/>
          </p:nvSpPr>
          <p:spPr bwMode="auto">
            <a:xfrm>
              <a:off x="2616" y="6042"/>
              <a:ext cx="728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3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04" name="Rectangle 81"/>
            <p:cNvSpPr>
              <a:spLocks noChangeArrowheads="true"/>
            </p:cNvSpPr>
            <p:nvPr/>
          </p:nvSpPr>
          <p:spPr bwMode="auto">
            <a:xfrm>
              <a:off x="2616" y="6042"/>
              <a:ext cx="728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bg1"/>
                  </a:solidFill>
                  <a:sym typeface="+mn-ea"/>
                </a:rPr>
                <a:t>3</a:t>
              </a:r>
              <a:endParaRPr lang="en-US" altLang="en-US" sz="12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13" name="Rectangle 74"/>
            <p:cNvSpPr>
              <a:spLocks noChangeArrowheads="true"/>
            </p:cNvSpPr>
            <p:nvPr/>
          </p:nvSpPr>
          <p:spPr bwMode="auto">
            <a:xfrm>
              <a:off x="2602" y="6938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4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14" name="Rectangle 75"/>
            <p:cNvSpPr>
              <a:spLocks noChangeArrowheads="true"/>
            </p:cNvSpPr>
            <p:nvPr/>
          </p:nvSpPr>
          <p:spPr bwMode="auto">
            <a:xfrm>
              <a:off x="2602" y="6938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bg1"/>
                  </a:solidFill>
                  <a:sym typeface="+mn-ea"/>
                </a:rPr>
                <a:t>4</a:t>
              </a:r>
              <a:endParaRPr lang="en-US" altLang="en-US" sz="12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15" name="Rectangle 76"/>
            <p:cNvSpPr>
              <a:spLocks noChangeArrowheads="true"/>
            </p:cNvSpPr>
            <p:nvPr/>
          </p:nvSpPr>
          <p:spPr bwMode="auto">
            <a:xfrm>
              <a:off x="2602" y="7770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5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16" name="Rectangle 77"/>
            <p:cNvSpPr>
              <a:spLocks noChangeArrowheads="true"/>
            </p:cNvSpPr>
            <p:nvPr/>
          </p:nvSpPr>
          <p:spPr bwMode="auto">
            <a:xfrm>
              <a:off x="2602" y="7770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bg1"/>
                  </a:solidFill>
                  <a:sym typeface="+mn-ea"/>
                </a:rPr>
                <a:t>5</a:t>
              </a:r>
              <a:endParaRPr lang="en-US" altLang="en-US" sz="12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17" name="Rectangle 78"/>
            <p:cNvSpPr>
              <a:spLocks noChangeArrowheads="true"/>
            </p:cNvSpPr>
            <p:nvPr/>
          </p:nvSpPr>
          <p:spPr bwMode="auto">
            <a:xfrm>
              <a:off x="2602" y="8603"/>
              <a:ext cx="724" cy="64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6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18" name="Rectangle 79"/>
            <p:cNvSpPr>
              <a:spLocks noChangeArrowheads="true"/>
            </p:cNvSpPr>
            <p:nvPr/>
          </p:nvSpPr>
          <p:spPr bwMode="auto">
            <a:xfrm>
              <a:off x="2618" y="8603"/>
              <a:ext cx="724" cy="64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bg1"/>
                  </a:solidFill>
                  <a:sym typeface="+mn-ea"/>
                </a:rPr>
                <a:t>6</a:t>
              </a:r>
              <a:endParaRPr lang="en-US" altLang="en-US" sz="12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19" name="Rectangle 80"/>
            <p:cNvSpPr>
              <a:spLocks noChangeArrowheads="true"/>
            </p:cNvSpPr>
            <p:nvPr/>
          </p:nvSpPr>
          <p:spPr bwMode="auto">
            <a:xfrm>
              <a:off x="2610" y="9437"/>
              <a:ext cx="728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7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20" name="Rectangle 81"/>
            <p:cNvSpPr>
              <a:spLocks noChangeArrowheads="true"/>
            </p:cNvSpPr>
            <p:nvPr/>
          </p:nvSpPr>
          <p:spPr bwMode="auto">
            <a:xfrm>
              <a:off x="2618" y="9432"/>
              <a:ext cx="728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bg1"/>
                  </a:solidFill>
                  <a:sym typeface="+mn-ea"/>
                </a:rPr>
                <a:t>7</a:t>
              </a:r>
              <a:endParaRPr lang="en-US" altLang="en-US" sz="12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02" name="Line 20"/>
            <p:cNvSpPr>
              <a:spLocks noChangeShapeType="true"/>
            </p:cNvSpPr>
            <p:nvPr/>
          </p:nvSpPr>
          <p:spPr bwMode="auto">
            <a:xfrm>
              <a:off x="6046" y="5656"/>
              <a:ext cx="594" cy="22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3" name="Line 21"/>
            <p:cNvSpPr>
              <a:spLocks noChangeShapeType="true"/>
            </p:cNvSpPr>
            <p:nvPr/>
          </p:nvSpPr>
          <p:spPr bwMode="auto">
            <a:xfrm flipH="true">
              <a:off x="6046" y="6142"/>
              <a:ext cx="583" cy="13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6" name="Line 34"/>
            <p:cNvSpPr>
              <a:spLocks noChangeShapeType="true"/>
            </p:cNvSpPr>
            <p:nvPr/>
          </p:nvSpPr>
          <p:spPr bwMode="auto">
            <a:xfrm>
              <a:off x="4683" y="3728"/>
              <a:ext cx="634" cy="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7" name="Line 35"/>
            <p:cNvSpPr>
              <a:spLocks noChangeShapeType="true"/>
            </p:cNvSpPr>
            <p:nvPr/>
          </p:nvSpPr>
          <p:spPr bwMode="auto">
            <a:xfrm>
              <a:off x="4683" y="3987"/>
              <a:ext cx="637" cy="1424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8" name="Line 36"/>
            <p:cNvSpPr>
              <a:spLocks noChangeShapeType="true"/>
            </p:cNvSpPr>
            <p:nvPr/>
          </p:nvSpPr>
          <p:spPr bwMode="auto">
            <a:xfrm flipH="true">
              <a:off x="4683" y="4598"/>
              <a:ext cx="634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9" name="Line 37"/>
            <p:cNvSpPr>
              <a:spLocks noChangeShapeType="true"/>
            </p:cNvSpPr>
            <p:nvPr/>
          </p:nvSpPr>
          <p:spPr bwMode="auto">
            <a:xfrm>
              <a:off x="4683" y="4816"/>
              <a:ext cx="637" cy="14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0" name="Line 38"/>
            <p:cNvSpPr>
              <a:spLocks noChangeShapeType="true"/>
            </p:cNvSpPr>
            <p:nvPr/>
          </p:nvSpPr>
          <p:spPr bwMode="auto">
            <a:xfrm flipV="true">
              <a:off x="4683" y="4011"/>
              <a:ext cx="636" cy="140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1" name="Line 39"/>
            <p:cNvSpPr>
              <a:spLocks noChangeShapeType="true"/>
            </p:cNvSpPr>
            <p:nvPr/>
          </p:nvSpPr>
          <p:spPr bwMode="auto">
            <a:xfrm>
              <a:off x="4683" y="5688"/>
              <a:ext cx="63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2" name="Line 40"/>
            <p:cNvSpPr>
              <a:spLocks noChangeShapeType="true"/>
            </p:cNvSpPr>
            <p:nvPr/>
          </p:nvSpPr>
          <p:spPr bwMode="auto">
            <a:xfrm flipV="true">
              <a:off x="4683" y="4842"/>
              <a:ext cx="637" cy="142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3" name="Line 41"/>
            <p:cNvSpPr>
              <a:spLocks noChangeShapeType="true"/>
            </p:cNvSpPr>
            <p:nvPr/>
          </p:nvSpPr>
          <p:spPr bwMode="auto">
            <a:xfrm flipV="true">
              <a:off x="4694" y="6529"/>
              <a:ext cx="62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6638" y="3978"/>
              <a:ext cx="728" cy="652"/>
              <a:chOff x="6593" y="3753"/>
              <a:chExt cx="728" cy="652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324" name="Rectangle 42"/>
              <p:cNvSpPr>
                <a:spLocks noChangeArrowheads="true"/>
              </p:cNvSpPr>
              <p:nvPr/>
            </p:nvSpPr>
            <p:spPr bwMode="auto">
              <a:xfrm>
                <a:off x="6593" y="3753"/>
                <a:ext cx="728" cy="65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false" compatLnSpc="true">
                <a:noAutofit/>
              </a:bodyPr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bg1"/>
                    </a:solidFill>
                    <a:sym typeface="+mn-ea"/>
                  </a:rPr>
                  <a:t>0</a:t>
                </a:r>
                <a:endParaRPr lang="en-US" altLang="en-US" sz="1000">
                  <a:solidFill>
                    <a:schemeClr val="bg1"/>
                  </a:solidFill>
                  <a:sym typeface="+mn-ea"/>
                </a:endParaRPr>
              </a:p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bg1"/>
                    </a:solidFill>
                    <a:sym typeface="+mn-ea"/>
                  </a:rPr>
                  <a:t>2</a:t>
                </a:r>
                <a:endParaRPr lang="en-US" altLang="en-US" sz="1000">
                  <a:solidFill>
                    <a:schemeClr val="bg1"/>
                  </a:solidFill>
                  <a:sym typeface="+mn-ea"/>
                </a:endParaRPr>
              </a:p>
            </p:txBody>
          </p:sp>
          <p:sp>
            <p:nvSpPr>
              <p:cNvPr id="325" name="Rectangle 43"/>
              <p:cNvSpPr>
                <a:spLocks noChangeArrowheads="true"/>
              </p:cNvSpPr>
              <p:nvPr/>
            </p:nvSpPr>
            <p:spPr bwMode="auto">
              <a:xfrm>
                <a:off x="6593" y="3753"/>
                <a:ext cx="728" cy="653"/>
              </a:xfrm>
              <a:prstGeom prst="rect">
                <a:avLst/>
              </a:prstGeom>
              <a:grp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altLang="en-US" sz="1000">
                  <a:solidFill>
                    <a:schemeClr val="bg1"/>
                  </a:solidFill>
                </a:endParaRPr>
              </a:p>
              <a:p>
                <a:r>
                  <a:rPr lang="en-US" altLang="en-US" sz="1000">
                    <a:solidFill>
                      <a:schemeClr val="bg1"/>
                    </a:solidFill>
                  </a:rPr>
                  <a:t>1</a:t>
                </a:r>
                <a:endParaRPr lang="en-US" altLang="en-US" sz="100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6638" y="5670"/>
              <a:ext cx="728" cy="652"/>
              <a:chOff x="6593" y="6247"/>
              <a:chExt cx="728" cy="652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330" name="Rectangle 48"/>
              <p:cNvSpPr>
                <a:spLocks noChangeArrowheads="true"/>
              </p:cNvSpPr>
              <p:nvPr/>
            </p:nvSpPr>
            <p:spPr bwMode="auto">
              <a:xfrm>
                <a:off x="6593" y="6247"/>
                <a:ext cx="728" cy="65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false" compatLnSpc="true">
                <a:noAutofit/>
              </a:bodyPr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bg1"/>
                    </a:solidFill>
                    <a:sym typeface="+mn-ea"/>
                  </a:rPr>
                  <a:t>c</a:t>
                </a:r>
                <a:endParaRPr lang="en-US" altLang="en-US" sz="1000">
                  <a:solidFill>
                    <a:schemeClr val="bg1"/>
                  </a:solidFill>
                  <a:sym typeface="+mn-ea"/>
                </a:endParaRPr>
              </a:p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bg1"/>
                    </a:solidFill>
                    <a:sym typeface="+mn-ea"/>
                  </a:rPr>
                  <a:t>e</a:t>
                </a:r>
                <a:endParaRPr lang="en-US" altLang="en-US" sz="1000">
                  <a:solidFill>
                    <a:schemeClr val="bg1"/>
                  </a:solidFill>
                  <a:sym typeface="+mn-ea"/>
                </a:endParaRPr>
              </a:p>
            </p:txBody>
          </p:sp>
          <p:sp>
            <p:nvSpPr>
              <p:cNvPr id="331" name="Rectangle 49"/>
              <p:cNvSpPr>
                <a:spLocks noChangeArrowheads="true"/>
              </p:cNvSpPr>
              <p:nvPr/>
            </p:nvSpPr>
            <p:spPr bwMode="auto">
              <a:xfrm>
                <a:off x="6593" y="6247"/>
                <a:ext cx="728" cy="653"/>
              </a:xfrm>
              <a:prstGeom prst="rect">
                <a:avLst/>
              </a:prstGeom>
              <a:grp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altLang="en-US" sz="1000">
                  <a:solidFill>
                    <a:schemeClr val="bg1"/>
                  </a:solidFill>
                </a:endParaRPr>
              </a:p>
              <a:p>
                <a:r>
                  <a:rPr lang="en-US" altLang="en-US" sz="1000">
                    <a:solidFill>
                      <a:schemeClr val="bg1"/>
                    </a:solidFill>
                  </a:rPr>
                  <a:t>7</a:t>
                </a:r>
                <a:endParaRPr lang="en-US" altLang="en-US" sz="100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32" name="Rectangle 50"/>
            <p:cNvSpPr>
              <a:spLocks noChangeArrowheads="true"/>
            </p:cNvSpPr>
            <p:nvPr/>
          </p:nvSpPr>
          <p:spPr bwMode="auto">
            <a:xfrm>
              <a:off x="5318" y="3543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0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4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33" name="Rectangle 51"/>
            <p:cNvSpPr>
              <a:spLocks noChangeArrowheads="true"/>
            </p:cNvSpPr>
            <p:nvPr/>
          </p:nvSpPr>
          <p:spPr bwMode="auto">
            <a:xfrm>
              <a:off x="5318" y="3543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4" name="Rectangle 52"/>
            <p:cNvSpPr>
              <a:spLocks noChangeArrowheads="true"/>
            </p:cNvSpPr>
            <p:nvPr/>
          </p:nvSpPr>
          <p:spPr bwMode="auto">
            <a:xfrm>
              <a:off x="5318" y="4375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1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35" name="Rectangle 53"/>
            <p:cNvSpPr>
              <a:spLocks noChangeArrowheads="true"/>
            </p:cNvSpPr>
            <p:nvPr/>
          </p:nvSpPr>
          <p:spPr bwMode="auto">
            <a:xfrm>
              <a:off x="5318" y="4375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6" name="Rectangle 54"/>
            <p:cNvSpPr>
              <a:spLocks noChangeArrowheads="true"/>
            </p:cNvSpPr>
            <p:nvPr/>
          </p:nvSpPr>
          <p:spPr bwMode="auto">
            <a:xfrm>
              <a:off x="5318" y="5210"/>
              <a:ext cx="728" cy="65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37" name="Rectangle 55"/>
            <p:cNvSpPr>
              <a:spLocks noChangeArrowheads="true"/>
            </p:cNvSpPr>
            <p:nvPr/>
          </p:nvSpPr>
          <p:spPr bwMode="auto">
            <a:xfrm>
              <a:off x="5318" y="5210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8" name="Rectangle 56"/>
            <p:cNvSpPr>
              <a:spLocks noChangeArrowheads="true"/>
            </p:cNvSpPr>
            <p:nvPr/>
          </p:nvSpPr>
          <p:spPr bwMode="auto">
            <a:xfrm>
              <a:off x="5318" y="6037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7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39" name="Rectangle 57"/>
            <p:cNvSpPr>
              <a:spLocks noChangeArrowheads="true"/>
            </p:cNvSpPr>
            <p:nvPr/>
          </p:nvSpPr>
          <p:spPr bwMode="auto">
            <a:xfrm>
              <a:off x="5318" y="6037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6" name="Rectangle 74"/>
            <p:cNvSpPr>
              <a:spLocks noChangeArrowheads="true"/>
            </p:cNvSpPr>
            <p:nvPr/>
          </p:nvSpPr>
          <p:spPr bwMode="auto">
            <a:xfrm>
              <a:off x="3958" y="3543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57" name="Rectangle 75"/>
            <p:cNvSpPr>
              <a:spLocks noChangeArrowheads="true"/>
            </p:cNvSpPr>
            <p:nvPr/>
          </p:nvSpPr>
          <p:spPr bwMode="auto">
            <a:xfrm>
              <a:off x="3958" y="3543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8" name="Rectangle 76"/>
            <p:cNvSpPr>
              <a:spLocks noChangeArrowheads="true"/>
            </p:cNvSpPr>
            <p:nvPr/>
          </p:nvSpPr>
          <p:spPr bwMode="auto">
            <a:xfrm>
              <a:off x="3958" y="4386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1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59" name="Rectangle 77"/>
            <p:cNvSpPr>
              <a:spLocks noChangeArrowheads="true"/>
            </p:cNvSpPr>
            <p:nvPr/>
          </p:nvSpPr>
          <p:spPr bwMode="auto">
            <a:xfrm>
              <a:off x="3958" y="4375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0" name="Rectangle 78"/>
            <p:cNvSpPr>
              <a:spLocks noChangeArrowheads="true"/>
            </p:cNvSpPr>
            <p:nvPr/>
          </p:nvSpPr>
          <p:spPr bwMode="auto">
            <a:xfrm>
              <a:off x="3958" y="5208"/>
              <a:ext cx="724" cy="647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61" name="Rectangle 79"/>
            <p:cNvSpPr>
              <a:spLocks noChangeArrowheads="true"/>
            </p:cNvSpPr>
            <p:nvPr/>
          </p:nvSpPr>
          <p:spPr bwMode="auto">
            <a:xfrm>
              <a:off x="3958" y="5208"/>
              <a:ext cx="724" cy="647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2" name="Rectangle 80"/>
            <p:cNvSpPr>
              <a:spLocks noChangeArrowheads="true"/>
            </p:cNvSpPr>
            <p:nvPr/>
          </p:nvSpPr>
          <p:spPr bwMode="auto">
            <a:xfrm>
              <a:off x="3966" y="6042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7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63" name="Rectangle 81"/>
            <p:cNvSpPr>
              <a:spLocks noChangeArrowheads="true"/>
            </p:cNvSpPr>
            <p:nvPr/>
          </p:nvSpPr>
          <p:spPr bwMode="auto">
            <a:xfrm>
              <a:off x="3966" y="6042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4" name="Line 82"/>
            <p:cNvSpPr>
              <a:spLocks noChangeShapeType="true"/>
            </p:cNvSpPr>
            <p:nvPr/>
          </p:nvSpPr>
          <p:spPr bwMode="auto">
            <a:xfrm flipH="true">
              <a:off x="2308" y="3775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6" name="Line 84"/>
            <p:cNvSpPr>
              <a:spLocks noChangeShapeType="true"/>
            </p:cNvSpPr>
            <p:nvPr/>
          </p:nvSpPr>
          <p:spPr bwMode="auto">
            <a:xfrm flipH="true">
              <a:off x="2305" y="4604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8" name="Line 86"/>
            <p:cNvSpPr>
              <a:spLocks noChangeShapeType="true"/>
            </p:cNvSpPr>
            <p:nvPr/>
          </p:nvSpPr>
          <p:spPr bwMode="auto">
            <a:xfrm flipH="true">
              <a:off x="2300" y="5451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0" name="Line 88"/>
            <p:cNvSpPr>
              <a:spLocks noChangeShapeType="true"/>
            </p:cNvSpPr>
            <p:nvPr/>
          </p:nvSpPr>
          <p:spPr bwMode="auto">
            <a:xfrm flipH="true">
              <a:off x="2305" y="6273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2" name="Line 90"/>
            <p:cNvSpPr>
              <a:spLocks noChangeShapeType="true"/>
            </p:cNvSpPr>
            <p:nvPr/>
          </p:nvSpPr>
          <p:spPr bwMode="auto">
            <a:xfrm flipH="true">
              <a:off x="7366" y="4315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8" name="Line 96"/>
            <p:cNvSpPr>
              <a:spLocks noChangeShapeType="true"/>
            </p:cNvSpPr>
            <p:nvPr/>
          </p:nvSpPr>
          <p:spPr bwMode="auto">
            <a:xfrm flipH="true">
              <a:off x="7366" y="6020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6" name="Line 20"/>
            <p:cNvSpPr>
              <a:spLocks noChangeShapeType="true"/>
            </p:cNvSpPr>
            <p:nvPr/>
          </p:nvSpPr>
          <p:spPr bwMode="auto">
            <a:xfrm>
              <a:off x="6046" y="3981"/>
              <a:ext cx="594" cy="18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7" name="Line 21"/>
            <p:cNvSpPr>
              <a:spLocks noChangeShapeType="true"/>
            </p:cNvSpPr>
            <p:nvPr/>
          </p:nvSpPr>
          <p:spPr bwMode="auto">
            <a:xfrm flipH="true">
              <a:off x="6046" y="4421"/>
              <a:ext cx="583" cy="17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0" name="Line 20"/>
            <p:cNvSpPr>
              <a:spLocks noChangeShapeType="true"/>
            </p:cNvSpPr>
            <p:nvPr/>
          </p:nvSpPr>
          <p:spPr bwMode="auto">
            <a:xfrm>
              <a:off x="6040" y="9051"/>
              <a:ext cx="589" cy="2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1" name="Line 21"/>
            <p:cNvSpPr>
              <a:spLocks noChangeShapeType="true"/>
            </p:cNvSpPr>
            <p:nvPr/>
          </p:nvSpPr>
          <p:spPr bwMode="auto">
            <a:xfrm flipH="true">
              <a:off x="6040" y="9522"/>
              <a:ext cx="600" cy="222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3" name="Line 34"/>
            <p:cNvSpPr>
              <a:spLocks noChangeShapeType="true"/>
            </p:cNvSpPr>
            <p:nvPr/>
          </p:nvSpPr>
          <p:spPr bwMode="auto">
            <a:xfrm>
              <a:off x="4677" y="7123"/>
              <a:ext cx="634" cy="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4" name="Line 35"/>
            <p:cNvSpPr>
              <a:spLocks noChangeShapeType="true"/>
            </p:cNvSpPr>
            <p:nvPr/>
          </p:nvSpPr>
          <p:spPr bwMode="auto">
            <a:xfrm>
              <a:off x="4677" y="7382"/>
              <a:ext cx="637" cy="1424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5" name="Line 36"/>
            <p:cNvSpPr>
              <a:spLocks noChangeShapeType="true"/>
            </p:cNvSpPr>
            <p:nvPr/>
          </p:nvSpPr>
          <p:spPr bwMode="auto">
            <a:xfrm flipH="true">
              <a:off x="4677" y="7993"/>
              <a:ext cx="634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6" name="Line 37"/>
            <p:cNvSpPr>
              <a:spLocks noChangeShapeType="true"/>
            </p:cNvSpPr>
            <p:nvPr/>
          </p:nvSpPr>
          <p:spPr bwMode="auto">
            <a:xfrm>
              <a:off x="4677" y="8211"/>
              <a:ext cx="637" cy="14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7" name="Line 38"/>
            <p:cNvSpPr>
              <a:spLocks noChangeShapeType="true"/>
            </p:cNvSpPr>
            <p:nvPr/>
          </p:nvSpPr>
          <p:spPr bwMode="auto">
            <a:xfrm flipV="true">
              <a:off x="4677" y="7406"/>
              <a:ext cx="636" cy="140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8" name="Line 39"/>
            <p:cNvSpPr>
              <a:spLocks noChangeShapeType="true"/>
            </p:cNvSpPr>
            <p:nvPr/>
          </p:nvSpPr>
          <p:spPr bwMode="auto">
            <a:xfrm>
              <a:off x="4677" y="9083"/>
              <a:ext cx="63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9" name="Line 40"/>
            <p:cNvSpPr>
              <a:spLocks noChangeShapeType="true"/>
            </p:cNvSpPr>
            <p:nvPr/>
          </p:nvSpPr>
          <p:spPr bwMode="auto">
            <a:xfrm flipV="true">
              <a:off x="4677" y="8237"/>
              <a:ext cx="637" cy="142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0" name="Line 41"/>
            <p:cNvSpPr>
              <a:spLocks noChangeShapeType="true"/>
            </p:cNvSpPr>
            <p:nvPr/>
          </p:nvSpPr>
          <p:spPr bwMode="auto">
            <a:xfrm flipV="true">
              <a:off x="4688" y="9924"/>
              <a:ext cx="62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6632" y="7362"/>
              <a:ext cx="728" cy="655"/>
              <a:chOff x="6587" y="7148"/>
              <a:chExt cx="728" cy="655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211" name="Rectangle 42"/>
              <p:cNvSpPr>
                <a:spLocks noChangeArrowheads="true"/>
              </p:cNvSpPr>
              <p:nvPr/>
            </p:nvSpPr>
            <p:spPr bwMode="auto">
              <a:xfrm>
                <a:off x="6587" y="7151"/>
                <a:ext cx="728" cy="65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false" compatLnSpc="true">
                <a:noAutofit/>
              </a:bodyPr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bg1"/>
                    </a:solidFill>
                    <a:sym typeface="+mn-ea"/>
                  </a:rPr>
                  <a:t>1</a:t>
                </a:r>
                <a:endParaRPr lang="en-US" altLang="en-US" sz="1000">
                  <a:solidFill>
                    <a:schemeClr val="bg1"/>
                  </a:solidFill>
                  <a:sym typeface="+mn-ea"/>
                </a:endParaRPr>
              </a:p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bg1"/>
                    </a:solidFill>
                    <a:sym typeface="+mn-ea"/>
                  </a:rPr>
                  <a:t>3</a:t>
                </a:r>
                <a:endParaRPr lang="en-US" altLang="en-US" sz="1000">
                  <a:solidFill>
                    <a:schemeClr val="bg1"/>
                  </a:solidFill>
                  <a:sym typeface="+mn-ea"/>
                </a:endParaRPr>
              </a:p>
            </p:txBody>
          </p:sp>
          <p:sp>
            <p:nvSpPr>
              <p:cNvPr id="212" name="Rectangle 43"/>
              <p:cNvSpPr>
                <a:spLocks noChangeArrowheads="true"/>
              </p:cNvSpPr>
              <p:nvPr/>
            </p:nvSpPr>
            <p:spPr bwMode="auto">
              <a:xfrm>
                <a:off x="6587" y="7148"/>
                <a:ext cx="728" cy="653"/>
              </a:xfrm>
              <a:prstGeom prst="rect">
                <a:avLst/>
              </a:prstGeom>
              <a:grp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altLang="en-US" sz="1000">
                  <a:solidFill>
                    <a:schemeClr val="bg1"/>
                  </a:solidFill>
                </a:endParaRPr>
              </a:p>
              <a:p>
                <a:r>
                  <a:rPr lang="en-US" altLang="en-US" sz="1000">
                    <a:solidFill>
                      <a:schemeClr val="bg1"/>
                    </a:solidFill>
                  </a:rPr>
                  <a:t>1</a:t>
                </a:r>
                <a:endParaRPr lang="en-US" altLang="en-US" sz="100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5" name="Group 4"/>
            <p:cNvGrpSpPr/>
            <p:nvPr/>
          </p:nvGrpSpPr>
          <p:grpSpPr>
            <a:xfrm>
              <a:off x="6632" y="9057"/>
              <a:ext cx="728" cy="652"/>
              <a:chOff x="6587" y="9642"/>
              <a:chExt cx="728" cy="652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217" name="Rectangle 48"/>
              <p:cNvSpPr>
                <a:spLocks noChangeArrowheads="true"/>
              </p:cNvSpPr>
              <p:nvPr/>
            </p:nvSpPr>
            <p:spPr bwMode="auto">
              <a:xfrm>
                <a:off x="6587" y="9642"/>
                <a:ext cx="728" cy="65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false" compatLnSpc="true">
                <a:noAutofit/>
              </a:bodyPr>
              <a:p>
                <a:pPr lvl="0" algn="l">
                  <a:buClrTx/>
                  <a:buSzTx/>
                  <a:buFontTx/>
                </a:pPr>
                <a:r>
                  <a:rPr lang="en-US" altLang="en-US" sz="900">
                    <a:solidFill>
                      <a:schemeClr val="bg1"/>
                    </a:solidFill>
                    <a:sym typeface="+mn-ea"/>
                  </a:rPr>
                  <a:t>d</a:t>
                </a:r>
                <a:endParaRPr lang="en-US" altLang="en-US" sz="900">
                  <a:solidFill>
                    <a:schemeClr val="bg1"/>
                  </a:solidFill>
                  <a:sym typeface="+mn-ea"/>
                </a:endParaRPr>
              </a:p>
              <a:p>
                <a:pPr lvl="0" algn="l">
                  <a:buClrTx/>
                  <a:buSzTx/>
                  <a:buFontTx/>
                </a:pPr>
                <a:r>
                  <a:rPr lang="en-US" altLang="en-US" sz="900">
                    <a:solidFill>
                      <a:schemeClr val="bg1"/>
                    </a:solidFill>
                    <a:sym typeface="+mn-ea"/>
                  </a:rPr>
                  <a:t>f</a:t>
                </a:r>
                <a:endParaRPr lang="en-US" altLang="en-US" sz="900">
                  <a:solidFill>
                    <a:schemeClr val="bg1"/>
                  </a:solidFill>
                  <a:sym typeface="+mn-ea"/>
                </a:endParaRPr>
              </a:p>
            </p:txBody>
          </p:sp>
          <p:sp>
            <p:nvSpPr>
              <p:cNvPr id="218" name="Rectangle 49"/>
              <p:cNvSpPr>
                <a:spLocks noChangeArrowheads="true"/>
              </p:cNvSpPr>
              <p:nvPr/>
            </p:nvSpPr>
            <p:spPr bwMode="auto">
              <a:xfrm>
                <a:off x="6587" y="9642"/>
                <a:ext cx="728" cy="653"/>
              </a:xfrm>
              <a:prstGeom prst="rect">
                <a:avLst/>
              </a:prstGeom>
              <a:grp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altLang="en-US" sz="1000">
                  <a:solidFill>
                    <a:schemeClr val="bg1"/>
                  </a:solidFill>
                </a:endParaRPr>
              </a:p>
              <a:p>
                <a:r>
                  <a:rPr lang="en-US" altLang="en-US" sz="1000">
                    <a:solidFill>
                      <a:schemeClr val="bg1"/>
                    </a:solidFill>
                  </a:rPr>
                  <a:t>7</a:t>
                </a:r>
                <a:endParaRPr lang="en-US" altLang="en-US" sz="100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19" name="Rectangle 50"/>
            <p:cNvSpPr>
              <a:spLocks noChangeArrowheads="true"/>
            </p:cNvSpPr>
            <p:nvPr/>
          </p:nvSpPr>
          <p:spPr bwMode="auto">
            <a:xfrm>
              <a:off x="5312" y="6938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20" name="Rectangle 51"/>
            <p:cNvSpPr>
              <a:spLocks noChangeArrowheads="true"/>
            </p:cNvSpPr>
            <p:nvPr/>
          </p:nvSpPr>
          <p:spPr bwMode="auto">
            <a:xfrm>
              <a:off x="5312" y="6938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1" name="Rectangle 52"/>
            <p:cNvSpPr>
              <a:spLocks noChangeArrowheads="true"/>
            </p:cNvSpPr>
            <p:nvPr/>
          </p:nvSpPr>
          <p:spPr bwMode="auto">
            <a:xfrm>
              <a:off x="5312" y="7770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1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22" name="Rectangle 53"/>
            <p:cNvSpPr>
              <a:spLocks noChangeArrowheads="true"/>
            </p:cNvSpPr>
            <p:nvPr/>
          </p:nvSpPr>
          <p:spPr bwMode="auto">
            <a:xfrm>
              <a:off x="5312" y="7770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3" name="Rectangle 54"/>
            <p:cNvSpPr>
              <a:spLocks noChangeArrowheads="true"/>
            </p:cNvSpPr>
            <p:nvPr/>
          </p:nvSpPr>
          <p:spPr bwMode="auto">
            <a:xfrm>
              <a:off x="5312" y="8605"/>
              <a:ext cx="728" cy="65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24" name="Rectangle 55"/>
            <p:cNvSpPr>
              <a:spLocks noChangeArrowheads="true"/>
            </p:cNvSpPr>
            <p:nvPr/>
          </p:nvSpPr>
          <p:spPr bwMode="auto">
            <a:xfrm>
              <a:off x="5312" y="8605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5" name="Rectangle 56"/>
            <p:cNvSpPr>
              <a:spLocks noChangeArrowheads="true"/>
            </p:cNvSpPr>
            <p:nvPr/>
          </p:nvSpPr>
          <p:spPr bwMode="auto">
            <a:xfrm>
              <a:off x="5312" y="9432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b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f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26" name="Rectangle 57"/>
            <p:cNvSpPr>
              <a:spLocks noChangeArrowheads="true"/>
            </p:cNvSpPr>
            <p:nvPr/>
          </p:nvSpPr>
          <p:spPr bwMode="auto">
            <a:xfrm>
              <a:off x="5312" y="9432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7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27" name="Rectangle 74"/>
            <p:cNvSpPr>
              <a:spLocks noChangeArrowheads="true"/>
            </p:cNvSpPr>
            <p:nvPr/>
          </p:nvSpPr>
          <p:spPr bwMode="auto">
            <a:xfrm>
              <a:off x="3952" y="6938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28" name="Rectangle 75"/>
            <p:cNvSpPr>
              <a:spLocks noChangeArrowheads="true"/>
            </p:cNvSpPr>
            <p:nvPr/>
          </p:nvSpPr>
          <p:spPr bwMode="auto">
            <a:xfrm>
              <a:off x="3952" y="6938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9" name="Rectangle 76"/>
            <p:cNvSpPr>
              <a:spLocks noChangeArrowheads="true"/>
            </p:cNvSpPr>
            <p:nvPr/>
          </p:nvSpPr>
          <p:spPr bwMode="auto">
            <a:xfrm>
              <a:off x="3952" y="7770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1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30" name="Rectangle 77"/>
            <p:cNvSpPr>
              <a:spLocks noChangeArrowheads="true"/>
            </p:cNvSpPr>
            <p:nvPr/>
          </p:nvSpPr>
          <p:spPr bwMode="auto">
            <a:xfrm>
              <a:off x="3952" y="7770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1" name="Rectangle 78"/>
            <p:cNvSpPr>
              <a:spLocks noChangeArrowheads="true"/>
            </p:cNvSpPr>
            <p:nvPr/>
          </p:nvSpPr>
          <p:spPr bwMode="auto">
            <a:xfrm>
              <a:off x="3968" y="8603"/>
              <a:ext cx="724" cy="647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32" name="Rectangle 79"/>
            <p:cNvSpPr>
              <a:spLocks noChangeArrowheads="true"/>
            </p:cNvSpPr>
            <p:nvPr/>
          </p:nvSpPr>
          <p:spPr bwMode="auto">
            <a:xfrm>
              <a:off x="3952" y="8603"/>
              <a:ext cx="724" cy="647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3" name="Rectangle 80"/>
            <p:cNvSpPr>
              <a:spLocks noChangeArrowheads="true"/>
            </p:cNvSpPr>
            <p:nvPr/>
          </p:nvSpPr>
          <p:spPr bwMode="auto">
            <a:xfrm>
              <a:off x="3960" y="9437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7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34" name="Rectangle 81"/>
            <p:cNvSpPr>
              <a:spLocks noChangeArrowheads="true"/>
            </p:cNvSpPr>
            <p:nvPr/>
          </p:nvSpPr>
          <p:spPr bwMode="auto">
            <a:xfrm>
              <a:off x="3960" y="9437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5" name="Line 82"/>
            <p:cNvSpPr>
              <a:spLocks noChangeShapeType="true"/>
            </p:cNvSpPr>
            <p:nvPr/>
          </p:nvSpPr>
          <p:spPr bwMode="auto">
            <a:xfrm flipH="true">
              <a:off x="2302" y="7170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7" name="Line 84"/>
            <p:cNvSpPr>
              <a:spLocks noChangeShapeType="true"/>
            </p:cNvSpPr>
            <p:nvPr/>
          </p:nvSpPr>
          <p:spPr bwMode="auto">
            <a:xfrm flipH="true">
              <a:off x="2299" y="7999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9" name="Line 86"/>
            <p:cNvSpPr>
              <a:spLocks noChangeShapeType="true"/>
            </p:cNvSpPr>
            <p:nvPr/>
          </p:nvSpPr>
          <p:spPr bwMode="auto">
            <a:xfrm flipH="true">
              <a:off x="2294" y="8846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1" name="Line 88"/>
            <p:cNvSpPr>
              <a:spLocks noChangeShapeType="true"/>
            </p:cNvSpPr>
            <p:nvPr/>
          </p:nvSpPr>
          <p:spPr bwMode="auto">
            <a:xfrm flipH="true">
              <a:off x="2299" y="9668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3" name="Line 90"/>
            <p:cNvSpPr>
              <a:spLocks noChangeShapeType="true"/>
            </p:cNvSpPr>
            <p:nvPr/>
          </p:nvSpPr>
          <p:spPr bwMode="auto">
            <a:xfrm flipH="true">
              <a:off x="7359" y="7680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0" name="Line 97"/>
            <p:cNvSpPr>
              <a:spLocks noChangeShapeType="true"/>
            </p:cNvSpPr>
            <p:nvPr/>
          </p:nvSpPr>
          <p:spPr bwMode="auto">
            <a:xfrm flipH="true">
              <a:off x="7359" y="9387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2" name="Line 20"/>
            <p:cNvSpPr>
              <a:spLocks noChangeShapeType="true"/>
            </p:cNvSpPr>
            <p:nvPr/>
          </p:nvSpPr>
          <p:spPr bwMode="auto">
            <a:xfrm>
              <a:off x="6040" y="7376"/>
              <a:ext cx="599" cy="212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3" name="Line 21"/>
            <p:cNvSpPr>
              <a:spLocks noChangeShapeType="true"/>
            </p:cNvSpPr>
            <p:nvPr/>
          </p:nvSpPr>
          <p:spPr bwMode="auto">
            <a:xfrm flipH="true">
              <a:off x="6040" y="7817"/>
              <a:ext cx="600" cy="17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89" name="Line 34"/>
            <p:cNvSpPr>
              <a:spLocks noChangeShapeType="true"/>
            </p:cNvSpPr>
            <p:nvPr/>
          </p:nvSpPr>
          <p:spPr bwMode="auto">
            <a:xfrm>
              <a:off x="3333" y="3728"/>
              <a:ext cx="634" cy="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0" name="Line 35"/>
            <p:cNvSpPr>
              <a:spLocks noChangeShapeType="true"/>
            </p:cNvSpPr>
            <p:nvPr/>
          </p:nvSpPr>
          <p:spPr bwMode="auto">
            <a:xfrm>
              <a:off x="3333" y="3987"/>
              <a:ext cx="625" cy="314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1" name="Line 36"/>
            <p:cNvSpPr>
              <a:spLocks noChangeShapeType="true"/>
            </p:cNvSpPr>
            <p:nvPr/>
          </p:nvSpPr>
          <p:spPr bwMode="auto">
            <a:xfrm flipH="true">
              <a:off x="3333" y="4598"/>
              <a:ext cx="634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2" name="Line 37"/>
            <p:cNvSpPr>
              <a:spLocks noChangeShapeType="true"/>
            </p:cNvSpPr>
            <p:nvPr/>
          </p:nvSpPr>
          <p:spPr bwMode="auto">
            <a:xfrm>
              <a:off x="3333" y="4816"/>
              <a:ext cx="625" cy="317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3" name="Line 38"/>
            <p:cNvSpPr>
              <a:spLocks noChangeShapeType="true"/>
            </p:cNvSpPr>
            <p:nvPr/>
          </p:nvSpPr>
          <p:spPr bwMode="auto">
            <a:xfrm flipV="true">
              <a:off x="3333" y="5412"/>
              <a:ext cx="63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4" name="Line 39"/>
            <p:cNvSpPr>
              <a:spLocks noChangeShapeType="true"/>
            </p:cNvSpPr>
            <p:nvPr/>
          </p:nvSpPr>
          <p:spPr bwMode="auto">
            <a:xfrm>
              <a:off x="3333" y="5688"/>
              <a:ext cx="637" cy="315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5" name="Line 40"/>
            <p:cNvSpPr>
              <a:spLocks noChangeShapeType="true"/>
            </p:cNvSpPr>
            <p:nvPr/>
          </p:nvSpPr>
          <p:spPr bwMode="auto">
            <a:xfrm>
              <a:off x="3333" y="6269"/>
              <a:ext cx="619" cy="1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6" name="Line 41"/>
            <p:cNvSpPr>
              <a:spLocks noChangeShapeType="true"/>
            </p:cNvSpPr>
            <p:nvPr/>
          </p:nvSpPr>
          <p:spPr bwMode="auto">
            <a:xfrm>
              <a:off x="3344" y="6530"/>
              <a:ext cx="608" cy="3144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5" name="Line 34"/>
            <p:cNvSpPr>
              <a:spLocks noChangeShapeType="true"/>
            </p:cNvSpPr>
            <p:nvPr/>
          </p:nvSpPr>
          <p:spPr bwMode="auto">
            <a:xfrm flipV="true">
              <a:off x="3327" y="3981"/>
              <a:ext cx="625" cy="3142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6" name="Line 35"/>
            <p:cNvSpPr>
              <a:spLocks noChangeShapeType="true"/>
            </p:cNvSpPr>
            <p:nvPr/>
          </p:nvSpPr>
          <p:spPr bwMode="auto">
            <a:xfrm>
              <a:off x="3327" y="7382"/>
              <a:ext cx="625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7" name="Line 36"/>
            <p:cNvSpPr>
              <a:spLocks noChangeShapeType="true"/>
            </p:cNvSpPr>
            <p:nvPr/>
          </p:nvSpPr>
          <p:spPr bwMode="auto">
            <a:xfrm flipH="true">
              <a:off x="3327" y="4818"/>
              <a:ext cx="634" cy="318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8" name="Line 37"/>
            <p:cNvSpPr>
              <a:spLocks noChangeShapeType="true"/>
            </p:cNvSpPr>
            <p:nvPr/>
          </p:nvSpPr>
          <p:spPr bwMode="auto">
            <a:xfrm>
              <a:off x="3327" y="8211"/>
              <a:ext cx="637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9" name="Line 38"/>
            <p:cNvSpPr>
              <a:spLocks noChangeShapeType="true"/>
            </p:cNvSpPr>
            <p:nvPr/>
          </p:nvSpPr>
          <p:spPr bwMode="auto">
            <a:xfrm flipV="true">
              <a:off x="3327" y="5649"/>
              <a:ext cx="642" cy="315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10" name="Line 39"/>
            <p:cNvSpPr>
              <a:spLocks noChangeShapeType="true"/>
            </p:cNvSpPr>
            <p:nvPr/>
          </p:nvSpPr>
          <p:spPr bwMode="auto">
            <a:xfrm>
              <a:off x="3327" y="9083"/>
              <a:ext cx="63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11" name="Line 40"/>
            <p:cNvSpPr>
              <a:spLocks noChangeShapeType="true"/>
            </p:cNvSpPr>
            <p:nvPr/>
          </p:nvSpPr>
          <p:spPr bwMode="auto">
            <a:xfrm flipV="true">
              <a:off x="3327" y="6483"/>
              <a:ext cx="625" cy="318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12" name="Line 41"/>
            <p:cNvSpPr>
              <a:spLocks noChangeShapeType="true"/>
            </p:cNvSpPr>
            <p:nvPr/>
          </p:nvSpPr>
          <p:spPr bwMode="auto">
            <a:xfrm flipV="true">
              <a:off x="3338" y="9924"/>
              <a:ext cx="62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71" name="Text Box 570"/>
            <p:cNvSpPr txBox="true"/>
            <p:nvPr/>
          </p:nvSpPr>
          <p:spPr>
            <a:xfrm>
              <a:off x="7666" y="4038"/>
              <a:ext cx="414" cy="5636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p>
              <a:pPr algn="ctr">
                <a:lnSpc>
                  <a:spcPct val="90000"/>
                </a:lnSpc>
              </a:pPr>
              <a:r>
                <a:rPr lang="en-US" altLang="en-US" sz="1200" dirty="0" smtClean="0">
                  <a:solidFill>
                    <a:schemeClr val="bg1"/>
                  </a:solidFill>
                </a:rPr>
                <a:t>1</a:t>
              </a: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r>
                <a:rPr lang="en-US" altLang="en-US" sz="1200" dirty="0" smtClean="0">
                  <a:solidFill>
                    <a:schemeClr val="bg1"/>
                  </a:solidFill>
                </a:rPr>
                <a:t>7</a:t>
              </a: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r>
                <a:rPr lang="en-US" altLang="en-US" sz="1200" dirty="0" smtClean="0">
                  <a:solidFill>
                    <a:schemeClr val="bg1"/>
                  </a:solidFill>
                </a:rPr>
                <a:t>1</a:t>
              </a: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r>
                <a:rPr lang="en-US" altLang="en-US" sz="1200" dirty="0" smtClean="0">
                  <a:solidFill>
                    <a:schemeClr val="bg1"/>
                  </a:solidFill>
                </a:rPr>
                <a:t>7</a:t>
              </a:r>
              <a:endParaRPr lang="en-US" altLang="en-US" sz="1200" dirty="0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643" name="Group 642"/>
          <p:cNvGrpSpPr/>
          <p:nvPr/>
        </p:nvGrpSpPr>
        <p:grpSpPr>
          <a:xfrm>
            <a:off x="6414135" y="2188210"/>
            <a:ext cx="3674110" cy="4156075"/>
            <a:chOff x="10165" y="3464"/>
            <a:chExt cx="5786" cy="6545"/>
          </a:xfrm>
        </p:grpSpPr>
        <p:sp>
          <p:nvSpPr>
            <p:cNvPr id="297" name="Rectangle 74"/>
            <p:cNvSpPr>
              <a:spLocks noChangeArrowheads="true"/>
            </p:cNvSpPr>
            <p:nvPr/>
          </p:nvSpPr>
          <p:spPr bwMode="auto">
            <a:xfrm>
              <a:off x="10479" y="3464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bg1"/>
                  </a:solidFill>
                </a:rPr>
                <a:t>0</a:t>
              </a:r>
              <a:endParaRPr lang="en-US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298" name="Rectangle 75"/>
            <p:cNvSpPr>
              <a:spLocks noChangeArrowheads="true"/>
            </p:cNvSpPr>
            <p:nvPr/>
          </p:nvSpPr>
          <p:spPr bwMode="auto">
            <a:xfrm>
              <a:off x="10479" y="3464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200">
                  <a:solidFill>
                    <a:schemeClr val="bg1"/>
                  </a:solidFill>
                </a:rPr>
                <a:t>0</a:t>
              </a:r>
              <a:endParaRPr lang="en-US" altLang="en-US" sz="1200">
                <a:solidFill>
                  <a:schemeClr val="bg1"/>
                </a:solidFill>
              </a:endParaRPr>
            </a:p>
          </p:txBody>
        </p:sp>
        <p:sp>
          <p:nvSpPr>
            <p:cNvPr id="299" name="Rectangle 76"/>
            <p:cNvSpPr>
              <a:spLocks noChangeArrowheads="true"/>
            </p:cNvSpPr>
            <p:nvPr/>
          </p:nvSpPr>
          <p:spPr bwMode="auto">
            <a:xfrm>
              <a:off x="10479" y="4307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1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01" name="Rectangle 77"/>
            <p:cNvSpPr>
              <a:spLocks noChangeArrowheads="true"/>
            </p:cNvSpPr>
            <p:nvPr/>
          </p:nvSpPr>
          <p:spPr bwMode="auto">
            <a:xfrm>
              <a:off x="10479" y="4296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bg1"/>
                  </a:solidFill>
                  <a:sym typeface="+mn-ea"/>
                </a:rPr>
                <a:t>1</a:t>
              </a:r>
              <a:endParaRPr lang="en-US" altLang="en-US" sz="12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05" name="Rectangle 78"/>
            <p:cNvSpPr>
              <a:spLocks noChangeArrowheads="true"/>
            </p:cNvSpPr>
            <p:nvPr/>
          </p:nvSpPr>
          <p:spPr bwMode="auto">
            <a:xfrm>
              <a:off x="10479" y="5129"/>
              <a:ext cx="724" cy="64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2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06" name="Rectangle 79"/>
            <p:cNvSpPr>
              <a:spLocks noChangeArrowheads="true"/>
            </p:cNvSpPr>
            <p:nvPr/>
          </p:nvSpPr>
          <p:spPr bwMode="auto">
            <a:xfrm>
              <a:off x="10479" y="5129"/>
              <a:ext cx="724" cy="64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bg1"/>
                  </a:solidFill>
                  <a:sym typeface="+mn-ea"/>
                </a:rPr>
                <a:t>2</a:t>
              </a:r>
              <a:endParaRPr lang="en-US" altLang="en-US" sz="12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07" name="Rectangle 80"/>
            <p:cNvSpPr>
              <a:spLocks noChangeArrowheads="true"/>
            </p:cNvSpPr>
            <p:nvPr/>
          </p:nvSpPr>
          <p:spPr bwMode="auto">
            <a:xfrm>
              <a:off x="10487" y="5963"/>
              <a:ext cx="728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3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08" name="Rectangle 81"/>
            <p:cNvSpPr>
              <a:spLocks noChangeArrowheads="true"/>
            </p:cNvSpPr>
            <p:nvPr/>
          </p:nvSpPr>
          <p:spPr bwMode="auto">
            <a:xfrm>
              <a:off x="10487" y="5963"/>
              <a:ext cx="728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bg1"/>
                  </a:solidFill>
                  <a:sym typeface="+mn-ea"/>
                </a:rPr>
                <a:t>3</a:t>
              </a:r>
              <a:endParaRPr lang="en-US" altLang="en-US" sz="12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09" name="Rectangle 74"/>
            <p:cNvSpPr>
              <a:spLocks noChangeArrowheads="true"/>
            </p:cNvSpPr>
            <p:nvPr/>
          </p:nvSpPr>
          <p:spPr bwMode="auto">
            <a:xfrm>
              <a:off x="10473" y="6859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4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10" name="Rectangle 75"/>
            <p:cNvSpPr>
              <a:spLocks noChangeArrowheads="true"/>
            </p:cNvSpPr>
            <p:nvPr/>
          </p:nvSpPr>
          <p:spPr bwMode="auto">
            <a:xfrm>
              <a:off x="10473" y="6859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bg1"/>
                  </a:solidFill>
                  <a:sym typeface="+mn-ea"/>
                </a:rPr>
                <a:t>4</a:t>
              </a:r>
              <a:endParaRPr lang="en-US" altLang="en-US" sz="12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11" name="Rectangle 76"/>
            <p:cNvSpPr>
              <a:spLocks noChangeArrowheads="true"/>
            </p:cNvSpPr>
            <p:nvPr/>
          </p:nvSpPr>
          <p:spPr bwMode="auto">
            <a:xfrm>
              <a:off x="10473" y="7691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5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12" name="Rectangle 77"/>
            <p:cNvSpPr>
              <a:spLocks noChangeArrowheads="true"/>
            </p:cNvSpPr>
            <p:nvPr/>
          </p:nvSpPr>
          <p:spPr bwMode="auto">
            <a:xfrm>
              <a:off x="10473" y="7691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bg1"/>
                  </a:solidFill>
                  <a:sym typeface="+mn-ea"/>
                </a:rPr>
                <a:t>5</a:t>
              </a:r>
              <a:endParaRPr lang="en-US" altLang="en-US" sz="12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13" name="Rectangle 78"/>
            <p:cNvSpPr>
              <a:spLocks noChangeArrowheads="true"/>
            </p:cNvSpPr>
            <p:nvPr/>
          </p:nvSpPr>
          <p:spPr bwMode="auto">
            <a:xfrm>
              <a:off x="10473" y="8524"/>
              <a:ext cx="724" cy="64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6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14" name="Rectangle 79"/>
            <p:cNvSpPr>
              <a:spLocks noChangeArrowheads="true"/>
            </p:cNvSpPr>
            <p:nvPr/>
          </p:nvSpPr>
          <p:spPr bwMode="auto">
            <a:xfrm>
              <a:off x="10489" y="8524"/>
              <a:ext cx="724" cy="64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bg1"/>
                  </a:solidFill>
                  <a:sym typeface="+mn-ea"/>
                </a:rPr>
                <a:t>6</a:t>
              </a:r>
              <a:endParaRPr lang="en-US" altLang="en-US" sz="12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15" name="Rectangle 80"/>
            <p:cNvSpPr>
              <a:spLocks noChangeArrowheads="true"/>
            </p:cNvSpPr>
            <p:nvPr/>
          </p:nvSpPr>
          <p:spPr bwMode="auto">
            <a:xfrm>
              <a:off x="10481" y="9358"/>
              <a:ext cx="728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7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40" name="Rectangle 81"/>
            <p:cNvSpPr>
              <a:spLocks noChangeArrowheads="true"/>
            </p:cNvSpPr>
            <p:nvPr/>
          </p:nvSpPr>
          <p:spPr bwMode="auto">
            <a:xfrm>
              <a:off x="10489" y="9353"/>
              <a:ext cx="728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bg1"/>
                  </a:solidFill>
                  <a:sym typeface="+mn-ea"/>
                </a:rPr>
                <a:t>7</a:t>
              </a:r>
              <a:endParaRPr lang="en-US" altLang="en-US" sz="12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41" name="Line 20"/>
            <p:cNvSpPr>
              <a:spLocks noChangeShapeType="true"/>
            </p:cNvSpPr>
            <p:nvPr/>
          </p:nvSpPr>
          <p:spPr bwMode="auto">
            <a:xfrm>
              <a:off x="13917" y="5577"/>
              <a:ext cx="594" cy="22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2" name="Line 21"/>
            <p:cNvSpPr>
              <a:spLocks noChangeShapeType="true"/>
            </p:cNvSpPr>
            <p:nvPr/>
          </p:nvSpPr>
          <p:spPr bwMode="auto">
            <a:xfrm flipH="true">
              <a:off x="13917" y="6063"/>
              <a:ext cx="583" cy="13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3" name="Line 34"/>
            <p:cNvSpPr>
              <a:spLocks noChangeShapeType="true"/>
            </p:cNvSpPr>
            <p:nvPr/>
          </p:nvSpPr>
          <p:spPr bwMode="auto">
            <a:xfrm>
              <a:off x="12554" y="3649"/>
              <a:ext cx="634" cy="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4" name="Line 35"/>
            <p:cNvSpPr>
              <a:spLocks noChangeShapeType="true"/>
            </p:cNvSpPr>
            <p:nvPr/>
          </p:nvSpPr>
          <p:spPr bwMode="auto">
            <a:xfrm>
              <a:off x="12554" y="3908"/>
              <a:ext cx="637" cy="1424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5" name="Line 36"/>
            <p:cNvSpPr>
              <a:spLocks noChangeShapeType="true"/>
            </p:cNvSpPr>
            <p:nvPr/>
          </p:nvSpPr>
          <p:spPr bwMode="auto">
            <a:xfrm flipH="true">
              <a:off x="12554" y="4519"/>
              <a:ext cx="634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6" name="Line 37"/>
            <p:cNvSpPr>
              <a:spLocks noChangeShapeType="true"/>
            </p:cNvSpPr>
            <p:nvPr/>
          </p:nvSpPr>
          <p:spPr bwMode="auto">
            <a:xfrm>
              <a:off x="12554" y="4737"/>
              <a:ext cx="637" cy="14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7" name="Line 38"/>
            <p:cNvSpPr>
              <a:spLocks noChangeShapeType="true"/>
            </p:cNvSpPr>
            <p:nvPr/>
          </p:nvSpPr>
          <p:spPr bwMode="auto">
            <a:xfrm flipV="true">
              <a:off x="12554" y="3932"/>
              <a:ext cx="636" cy="140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8" name="Line 39"/>
            <p:cNvSpPr>
              <a:spLocks noChangeShapeType="true"/>
            </p:cNvSpPr>
            <p:nvPr/>
          </p:nvSpPr>
          <p:spPr bwMode="auto">
            <a:xfrm>
              <a:off x="12554" y="5609"/>
              <a:ext cx="63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9" name="Line 40"/>
            <p:cNvSpPr>
              <a:spLocks noChangeShapeType="true"/>
            </p:cNvSpPr>
            <p:nvPr/>
          </p:nvSpPr>
          <p:spPr bwMode="auto">
            <a:xfrm flipV="true">
              <a:off x="12554" y="4763"/>
              <a:ext cx="637" cy="142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0" name="Line 41"/>
            <p:cNvSpPr>
              <a:spLocks noChangeShapeType="true"/>
            </p:cNvSpPr>
            <p:nvPr/>
          </p:nvSpPr>
          <p:spPr bwMode="auto">
            <a:xfrm flipV="true">
              <a:off x="12565" y="6450"/>
              <a:ext cx="62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grpSp>
          <p:nvGrpSpPr>
            <p:cNvPr id="351" name="Group 350"/>
            <p:cNvGrpSpPr/>
            <p:nvPr/>
          </p:nvGrpSpPr>
          <p:grpSpPr>
            <a:xfrm>
              <a:off x="14509" y="3899"/>
              <a:ext cx="728" cy="652"/>
              <a:chOff x="6593" y="3753"/>
              <a:chExt cx="728" cy="652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352" name="Rectangle 42"/>
              <p:cNvSpPr>
                <a:spLocks noChangeArrowheads="true"/>
              </p:cNvSpPr>
              <p:nvPr/>
            </p:nvSpPr>
            <p:spPr bwMode="auto">
              <a:xfrm>
                <a:off x="6593" y="3753"/>
                <a:ext cx="728" cy="65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false" compatLnSpc="true">
                <a:noAutofit/>
              </a:bodyPr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bg1"/>
                    </a:solidFill>
                    <a:sym typeface="+mn-ea"/>
                  </a:rPr>
                  <a:t>0</a:t>
                </a:r>
                <a:endParaRPr lang="en-US" altLang="en-US" sz="1000">
                  <a:solidFill>
                    <a:schemeClr val="bg1"/>
                  </a:solidFill>
                  <a:sym typeface="+mn-ea"/>
                </a:endParaRPr>
              </a:p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bg1"/>
                    </a:solidFill>
                    <a:sym typeface="+mn-ea"/>
                  </a:rPr>
                  <a:t>2</a:t>
                </a:r>
                <a:endParaRPr lang="en-US" altLang="en-US" sz="1000">
                  <a:solidFill>
                    <a:schemeClr val="bg1"/>
                  </a:solidFill>
                  <a:sym typeface="+mn-ea"/>
                </a:endParaRPr>
              </a:p>
            </p:txBody>
          </p:sp>
          <p:sp>
            <p:nvSpPr>
              <p:cNvPr id="353" name="Rectangle 43"/>
              <p:cNvSpPr>
                <a:spLocks noChangeArrowheads="true"/>
              </p:cNvSpPr>
              <p:nvPr/>
            </p:nvSpPr>
            <p:spPr bwMode="auto">
              <a:xfrm>
                <a:off x="6593" y="3753"/>
                <a:ext cx="728" cy="653"/>
              </a:xfrm>
              <a:prstGeom prst="rect">
                <a:avLst/>
              </a:prstGeom>
              <a:grp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altLang="en-US" sz="1000">
                  <a:solidFill>
                    <a:schemeClr val="bg1"/>
                  </a:solidFill>
                </a:endParaRPr>
              </a:p>
              <a:p>
                <a:r>
                  <a:rPr lang="en-US" altLang="en-US" sz="1000">
                    <a:solidFill>
                      <a:schemeClr val="bg1"/>
                    </a:solidFill>
                  </a:rPr>
                  <a:t>2</a:t>
                </a:r>
                <a:endParaRPr lang="en-US" altLang="en-US" sz="100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354" name="Group 353"/>
            <p:cNvGrpSpPr/>
            <p:nvPr/>
          </p:nvGrpSpPr>
          <p:grpSpPr>
            <a:xfrm>
              <a:off x="14509" y="5591"/>
              <a:ext cx="728" cy="652"/>
              <a:chOff x="6593" y="6247"/>
              <a:chExt cx="728" cy="652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355" name="Rectangle 48"/>
              <p:cNvSpPr>
                <a:spLocks noChangeArrowheads="true"/>
              </p:cNvSpPr>
              <p:nvPr/>
            </p:nvSpPr>
            <p:spPr bwMode="auto">
              <a:xfrm>
                <a:off x="6593" y="6247"/>
                <a:ext cx="728" cy="65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false" compatLnSpc="true">
                <a:noAutofit/>
              </a:bodyPr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bg1"/>
                    </a:solidFill>
                    <a:sym typeface="+mn-ea"/>
                  </a:rPr>
                  <a:t>c</a:t>
                </a:r>
                <a:endParaRPr lang="en-US" altLang="en-US" sz="1000">
                  <a:solidFill>
                    <a:schemeClr val="bg1"/>
                  </a:solidFill>
                  <a:sym typeface="+mn-ea"/>
                </a:endParaRPr>
              </a:p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bg1"/>
                    </a:solidFill>
                    <a:sym typeface="+mn-ea"/>
                  </a:rPr>
                  <a:t>e</a:t>
                </a:r>
                <a:endParaRPr lang="en-US" altLang="en-US" sz="1000">
                  <a:solidFill>
                    <a:schemeClr val="bg1"/>
                  </a:solidFill>
                  <a:sym typeface="+mn-ea"/>
                </a:endParaRPr>
              </a:p>
            </p:txBody>
          </p:sp>
          <p:sp>
            <p:nvSpPr>
              <p:cNvPr id="380" name="Rectangle 49"/>
              <p:cNvSpPr>
                <a:spLocks noChangeArrowheads="true"/>
              </p:cNvSpPr>
              <p:nvPr/>
            </p:nvSpPr>
            <p:spPr bwMode="auto">
              <a:xfrm>
                <a:off x="6593" y="6247"/>
                <a:ext cx="728" cy="653"/>
              </a:xfrm>
              <a:prstGeom prst="rect">
                <a:avLst/>
              </a:prstGeom>
              <a:grp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altLang="en-US" sz="1000">
                  <a:solidFill>
                    <a:schemeClr val="bg1"/>
                  </a:solidFill>
                </a:endParaRPr>
              </a:p>
              <a:p>
                <a:r>
                  <a:rPr lang="en-US" altLang="en-US" sz="1000">
                    <a:solidFill>
                      <a:schemeClr val="bg1"/>
                    </a:solidFill>
                  </a:rPr>
                  <a:t>2</a:t>
                </a:r>
                <a:endParaRPr lang="en-US" altLang="en-US" sz="100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81" name="Rectangle 50"/>
            <p:cNvSpPr>
              <a:spLocks noChangeArrowheads="true"/>
            </p:cNvSpPr>
            <p:nvPr/>
          </p:nvSpPr>
          <p:spPr bwMode="auto">
            <a:xfrm>
              <a:off x="13189" y="3464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0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4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82" name="Rectangle 51"/>
            <p:cNvSpPr>
              <a:spLocks noChangeArrowheads="true"/>
            </p:cNvSpPr>
            <p:nvPr/>
          </p:nvSpPr>
          <p:spPr bwMode="auto">
            <a:xfrm>
              <a:off x="13189" y="3464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1200">
                <a:solidFill>
                  <a:schemeClr val="bg1"/>
                </a:solidFill>
              </a:endParaRPr>
            </a:p>
            <a:p>
              <a:r>
                <a:rPr lang="en-US" altLang="en-US" sz="1200">
                  <a:solidFill>
                    <a:schemeClr val="bg1"/>
                  </a:solidFill>
                </a:rPr>
                <a:t>2</a:t>
              </a:r>
              <a:endParaRPr lang="en-US" altLang="en-US" sz="1200">
                <a:solidFill>
                  <a:schemeClr val="bg1"/>
                </a:solidFill>
              </a:endParaRPr>
            </a:p>
          </p:txBody>
        </p:sp>
        <p:sp>
          <p:nvSpPr>
            <p:cNvPr id="383" name="Rectangle 52"/>
            <p:cNvSpPr>
              <a:spLocks noChangeArrowheads="true"/>
            </p:cNvSpPr>
            <p:nvPr/>
          </p:nvSpPr>
          <p:spPr bwMode="auto">
            <a:xfrm>
              <a:off x="13189" y="4296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84" name="Rectangle 53"/>
            <p:cNvSpPr>
              <a:spLocks noChangeArrowheads="true"/>
            </p:cNvSpPr>
            <p:nvPr/>
          </p:nvSpPr>
          <p:spPr bwMode="auto">
            <a:xfrm>
              <a:off x="13189" y="4296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85" name="Rectangle 54"/>
            <p:cNvSpPr>
              <a:spLocks noChangeArrowheads="true"/>
            </p:cNvSpPr>
            <p:nvPr/>
          </p:nvSpPr>
          <p:spPr bwMode="auto">
            <a:xfrm>
              <a:off x="13189" y="5131"/>
              <a:ext cx="728" cy="65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2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86" name="Rectangle 55"/>
            <p:cNvSpPr>
              <a:spLocks noChangeArrowheads="true"/>
            </p:cNvSpPr>
            <p:nvPr/>
          </p:nvSpPr>
          <p:spPr bwMode="auto">
            <a:xfrm>
              <a:off x="13189" y="5131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87" name="Rectangle 56"/>
            <p:cNvSpPr>
              <a:spLocks noChangeArrowheads="true"/>
            </p:cNvSpPr>
            <p:nvPr/>
          </p:nvSpPr>
          <p:spPr bwMode="auto">
            <a:xfrm>
              <a:off x="13189" y="5958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88" name="Rectangle 57"/>
            <p:cNvSpPr>
              <a:spLocks noChangeArrowheads="true"/>
            </p:cNvSpPr>
            <p:nvPr/>
          </p:nvSpPr>
          <p:spPr bwMode="auto">
            <a:xfrm>
              <a:off x="13189" y="5958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22" name="Rectangle 74"/>
            <p:cNvSpPr>
              <a:spLocks noChangeArrowheads="true"/>
            </p:cNvSpPr>
            <p:nvPr/>
          </p:nvSpPr>
          <p:spPr bwMode="auto">
            <a:xfrm>
              <a:off x="11829" y="3464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23" name="Rectangle 75"/>
            <p:cNvSpPr>
              <a:spLocks noChangeArrowheads="true"/>
            </p:cNvSpPr>
            <p:nvPr/>
          </p:nvSpPr>
          <p:spPr bwMode="auto">
            <a:xfrm>
              <a:off x="11829" y="3464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1200">
                <a:solidFill>
                  <a:schemeClr val="bg1"/>
                </a:solidFill>
              </a:endParaRPr>
            </a:p>
          </p:txBody>
        </p:sp>
        <p:sp>
          <p:nvSpPr>
            <p:cNvPr id="424" name="Rectangle 76"/>
            <p:cNvSpPr>
              <a:spLocks noChangeArrowheads="true"/>
            </p:cNvSpPr>
            <p:nvPr/>
          </p:nvSpPr>
          <p:spPr bwMode="auto">
            <a:xfrm>
              <a:off x="11829" y="4307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572" name="Rectangle 77"/>
            <p:cNvSpPr>
              <a:spLocks noChangeArrowheads="true"/>
            </p:cNvSpPr>
            <p:nvPr/>
          </p:nvSpPr>
          <p:spPr bwMode="auto">
            <a:xfrm>
              <a:off x="11829" y="4296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73" name="Rectangle 78"/>
            <p:cNvSpPr>
              <a:spLocks noChangeArrowheads="true"/>
            </p:cNvSpPr>
            <p:nvPr/>
          </p:nvSpPr>
          <p:spPr bwMode="auto">
            <a:xfrm>
              <a:off x="11829" y="5129"/>
              <a:ext cx="724" cy="647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2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574" name="Rectangle 79"/>
            <p:cNvSpPr>
              <a:spLocks noChangeArrowheads="true"/>
            </p:cNvSpPr>
            <p:nvPr/>
          </p:nvSpPr>
          <p:spPr bwMode="auto">
            <a:xfrm>
              <a:off x="11829" y="5129"/>
              <a:ext cx="724" cy="647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75" name="Rectangle 80"/>
            <p:cNvSpPr>
              <a:spLocks noChangeArrowheads="true"/>
            </p:cNvSpPr>
            <p:nvPr/>
          </p:nvSpPr>
          <p:spPr bwMode="auto">
            <a:xfrm>
              <a:off x="11837" y="5963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576" name="Rectangle 81"/>
            <p:cNvSpPr>
              <a:spLocks noChangeArrowheads="true"/>
            </p:cNvSpPr>
            <p:nvPr/>
          </p:nvSpPr>
          <p:spPr bwMode="auto">
            <a:xfrm>
              <a:off x="11837" y="5963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77" name="Line 82"/>
            <p:cNvSpPr>
              <a:spLocks noChangeShapeType="true"/>
            </p:cNvSpPr>
            <p:nvPr/>
          </p:nvSpPr>
          <p:spPr bwMode="auto">
            <a:xfrm flipH="true">
              <a:off x="10179" y="3696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78" name="Line 84"/>
            <p:cNvSpPr>
              <a:spLocks noChangeShapeType="true"/>
            </p:cNvSpPr>
            <p:nvPr/>
          </p:nvSpPr>
          <p:spPr bwMode="auto">
            <a:xfrm flipH="true">
              <a:off x="10176" y="4525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79" name="Line 86"/>
            <p:cNvSpPr>
              <a:spLocks noChangeShapeType="true"/>
            </p:cNvSpPr>
            <p:nvPr/>
          </p:nvSpPr>
          <p:spPr bwMode="auto">
            <a:xfrm flipH="true">
              <a:off x="10171" y="5372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80" name="Line 88"/>
            <p:cNvSpPr>
              <a:spLocks noChangeShapeType="true"/>
            </p:cNvSpPr>
            <p:nvPr/>
          </p:nvSpPr>
          <p:spPr bwMode="auto">
            <a:xfrm flipH="true">
              <a:off x="10176" y="6194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81" name="Line 90"/>
            <p:cNvSpPr>
              <a:spLocks noChangeShapeType="true"/>
            </p:cNvSpPr>
            <p:nvPr/>
          </p:nvSpPr>
          <p:spPr bwMode="auto">
            <a:xfrm flipH="true">
              <a:off x="15237" y="4236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82" name="Line 96"/>
            <p:cNvSpPr>
              <a:spLocks noChangeShapeType="true"/>
            </p:cNvSpPr>
            <p:nvPr/>
          </p:nvSpPr>
          <p:spPr bwMode="auto">
            <a:xfrm flipH="true">
              <a:off x="15237" y="5941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83" name="Line 20"/>
            <p:cNvSpPr>
              <a:spLocks noChangeShapeType="true"/>
            </p:cNvSpPr>
            <p:nvPr/>
          </p:nvSpPr>
          <p:spPr bwMode="auto">
            <a:xfrm>
              <a:off x="13917" y="3902"/>
              <a:ext cx="594" cy="18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84" name="Line 21"/>
            <p:cNvSpPr>
              <a:spLocks noChangeShapeType="true"/>
            </p:cNvSpPr>
            <p:nvPr/>
          </p:nvSpPr>
          <p:spPr bwMode="auto">
            <a:xfrm flipH="true">
              <a:off x="13917" y="4342"/>
              <a:ext cx="583" cy="17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85" name="Line 20"/>
            <p:cNvSpPr>
              <a:spLocks noChangeShapeType="true"/>
            </p:cNvSpPr>
            <p:nvPr/>
          </p:nvSpPr>
          <p:spPr bwMode="auto">
            <a:xfrm>
              <a:off x="13911" y="8972"/>
              <a:ext cx="589" cy="2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86" name="Line 21"/>
            <p:cNvSpPr>
              <a:spLocks noChangeShapeType="true"/>
            </p:cNvSpPr>
            <p:nvPr/>
          </p:nvSpPr>
          <p:spPr bwMode="auto">
            <a:xfrm flipH="true">
              <a:off x="13911" y="9443"/>
              <a:ext cx="600" cy="222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87" name="Line 34"/>
            <p:cNvSpPr>
              <a:spLocks noChangeShapeType="true"/>
            </p:cNvSpPr>
            <p:nvPr/>
          </p:nvSpPr>
          <p:spPr bwMode="auto">
            <a:xfrm>
              <a:off x="12548" y="7044"/>
              <a:ext cx="634" cy="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88" name="Line 35"/>
            <p:cNvSpPr>
              <a:spLocks noChangeShapeType="true"/>
            </p:cNvSpPr>
            <p:nvPr/>
          </p:nvSpPr>
          <p:spPr bwMode="auto">
            <a:xfrm>
              <a:off x="12548" y="7303"/>
              <a:ext cx="637" cy="1424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89" name="Line 36"/>
            <p:cNvSpPr>
              <a:spLocks noChangeShapeType="true"/>
            </p:cNvSpPr>
            <p:nvPr/>
          </p:nvSpPr>
          <p:spPr bwMode="auto">
            <a:xfrm flipH="true">
              <a:off x="12548" y="7914"/>
              <a:ext cx="634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90" name="Line 37"/>
            <p:cNvSpPr>
              <a:spLocks noChangeShapeType="true"/>
            </p:cNvSpPr>
            <p:nvPr/>
          </p:nvSpPr>
          <p:spPr bwMode="auto">
            <a:xfrm>
              <a:off x="12548" y="8132"/>
              <a:ext cx="637" cy="14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91" name="Line 38"/>
            <p:cNvSpPr>
              <a:spLocks noChangeShapeType="true"/>
            </p:cNvSpPr>
            <p:nvPr/>
          </p:nvSpPr>
          <p:spPr bwMode="auto">
            <a:xfrm flipV="true">
              <a:off x="12548" y="7327"/>
              <a:ext cx="636" cy="140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92" name="Line 39"/>
            <p:cNvSpPr>
              <a:spLocks noChangeShapeType="true"/>
            </p:cNvSpPr>
            <p:nvPr/>
          </p:nvSpPr>
          <p:spPr bwMode="auto">
            <a:xfrm>
              <a:off x="12548" y="9004"/>
              <a:ext cx="63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93" name="Line 40"/>
            <p:cNvSpPr>
              <a:spLocks noChangeShapeType="true"/>
            </p:cNvSpPr>
            <p:nvPr/>
          </p:nvSpPr>
          <p:spPr bwMode="auto">
            <a:xfrm flipV="true">
              <a:off x="12548" y="8158"/>
              <a:ext cx="637" cy="142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94" name="Line 41"/>
            <p:cNvSpPr>
              <a:spLocks noChangeShapeType="true"/>
            </p:cNvSpPr>
            <p:nvPr/>
          </p:nvSpPr>
          <p:spPr bwMode="auto">
            <a:xfrm flipV="true">
              <a:off x="12559" y="9845"/>
              <a:ext cx="62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grpSp>
          <p:nvGrpSpPr>
            <p:cNvPr id="595" name="Group 594"/>
            <p:cNvGrpSpPr/>
            <p:nvPr/>
          </p:nvGrpSpPr>
          <p:grpSpPr>
            <a:xfrm>
              <a:off x="14503" y="7283"/>
              <a:ext cx="728" cy="655"/>
              <a:chOff x="6587" y="7148"/>
              <a:chExt cx="728" cy="655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596" name="Rectangle 42"/>
              <p:cNvSpPr>
                <a:spLocks noChangeArrowheads="true"/>
              </p:cNvSpPr>
              <p:nvPr/>
            </p:nvSpPr>
            <p:spPr bwMode="auto">
              <a:xfrm>
                <a:off x="6587" y="7151"/>
                <a:ext cx="728" cy="65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false" compatLnSpc="true">
                <a:noAutofit/>
              </a:bodyPr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bg1"/>
                    </a:solidFill>
                    <a:sym typeface="+mn-ea"/>
                  </a:rPr>
                  <a:t>1</a:t>
                </a:r>
                <a:endParaRPr lang="en-US" altLang="en-US" sz="1000">
                  <a:solidFill>
                    <a:schemeClr val="bg1"/>
                  </a:solidFill>
                  <a:sym typeface="+mn-ea"/>
                </a:endParaRPr>
              </a:p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bg1"/>
                    </a:solidFill>
                    <a:sym typeface="+mn-ea"/>
                  </a:rPr>
                  <a:t>3</a:t>
                </a:r>
                <a:endParaRPr lang="en-US" altLang="en-US" sz="1000">
                  <a:solidFill>
                    <a:schemeClr val="bg1"/>
                  </a:solidFill>
                  <a:sym typeface="+mn-ea"/>
                </a:endParaRPr>
              </a:p>
            </p:txBody>
          </p:sp>
          <p:sp>
            <p:nvSpPr>
              <p:cNvPr id="597" name="Rectangle 43"/>
              <p:cNvSpPr>
                <a:spLocks noChangeArrowheads="true"/>
              </p:cNvSpPr>
              <p:nvPr/>
            </p:nvSpPr>
            <p:spPr bwMode="auto">
              <a:xfrm>
                <a:off x="6587" y="7148"/>
                <a:ext cx="728" cy="653"/>
              </a:xfrm>
              <a:prstGeom prst="rect">
                <a:avLst/>
              </a:prstGeom>
              <a:grp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r>
                  <a:rPr lang="en-US" altLang="en-US" sz="1200">
                    <a:solidFill>
                      <a:schemeClr val="bg1"/>
                    </a:solidFill>
                  </a:rPr>
                  <a:t>2</a:t>
                </a:r>
                <a:endParaRPr lang="en-US" altLang="en-US" sz="120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598" name="Group 597"/>
            <p:cNvGrpSpPr/>
            <p:nvPr/>
          </p:nvGrpSpPr>
          <p:grpSpPr>
            <a:xfrm>
              <a:off x="14503" y="8978"/>
              <a:ext cx="728" cy="652"/>
              <a:chOff x="6587" y="9642"/>
              <a:chExt cx="728" cy="652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599" name="Rectangle 48"/>
              <p:cNvSpPr>
                <a:spLocks noChangeArrowheads="true"/>
              </p:cNvSpPr>
              <p:nvPr/>
            </p:nvSpPr>
            <p:spPr bwMode="auto">
              <a:xfrm>
                <a:off x="6587" y="9642"/>
                <a:ext cx="728" cy="65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false" compatLnSpc="true">
                <a:noAutofit/>
              </a:bodyPr>
              <a:p>
                <a:pPr lvl="0" algn="l">
                  <a:buClrTx/>
                  <a:buSzTx/>
                  <a:buFontTx/>
                </a:pPr>
                <a:r>
                  <a:rPr lang="en-US" altLang="en-US" sz="900">
                    <a:solidFill>
                      <a:schemeClr val="bg1"/>
                    </a:solidFill>
                    <a:sym typeface="+mn-ea"/>
                  </a:rPr>
                  <a:t>d</a:t>
                </a:r>
                <a:endParaRPr lang="en-US" altLang="en-US" sz="900">
                  <a:solidFill>
                    <a:schemeClr val="bg1"/>
                  </a:solidFill>
                  <a:sym typeface="+mn-ea"/>
                </a:endParaRPr>
              </a:p>
              <a:p>
                <a:pPr lvl="0" algn="l">
                  <a:buClrTx/>
                  <a:buSzTx/>
                  <a:buFontTx/>
                </a:pPr>
                <a:r>
                  <a:rPr lang="en-US" altLang="en-US" sz="900">
                    <a:solidFill>
                      <a:schemeClr val="bg1"/>
                    </a:solidFill>
                    <a:sym typeface="+mn-ea"/>
                  </a:rPr>
                  <a:t>f</a:t>
                </a:r>
                <a:endParaRPr lang="en-US" altLang="en-US" sz="900">
                  <a:solidFill>
                    <a:schemeClr val="bg1"/>
                  </a:solidFill>
                  <a:sym typeface="+mn-ea"/>
                </a:endParaRPr>
              </a:p>
            </p:txBody>
          </p:sp>
          <p:sp>
            <p:nvSpPr>
              <p:cNvPr id="600" name="Rectangle 49"/>
              <p:cNvSpPr>
                <a:spLocks noChangeArrowheads="true"/>
              </p:cNvSpPr>
              <p:nvPr/>
            </p:nvSpPr>
            <p:spPr bwMode="auto">
              <a:xfrm>
                <a:off x="6587" y="9642"/>
                <a:ext cx="728" cy="653"/>
              </a:xfrm>
              <a:prstGeom prst="rect">
                <a:avLst/>
              </a:prstGeom>
              <a:grp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altLang="en-US" sz="1000">
                  <a:solidFill>
                    <a:schemeClr val="bg1"/>
                  </a:solidFill>
                </a:endParaRPr>
              </a:p>
              <a:p>
                <a:r>
                  <a:rPr lang="en-US" altLang="en-US" sz="1000">
                    <a:solidFill>
                      <a:schemeClr val="bg1"/>
                    </a:solidFill>
                  </a:rPr>
                  <a:t>2</a:t>
                </a:r>
                <a:endParaRPr lang="en-US" altLang="en-US" sz="100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601" name="Rectangle 50"/>
            <p:cNvSpPr>
              <a:spLocks noChangeArrowheads="true"/>
            </p:cNvSpPr>
            <p:nvPr/>
          </p:nvSpPr>
          <p:spPr bwMode="auto">
            <a:xfrm>
              <a:off x="13183" y="6859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2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602" name="Rectangle 51"/>
            <p:cNvSpPr>
              <a:spLocks noChangeArrowheads="true"/>
            </p:cNvSpPr>
            <p:nvPr/>
          </p:nvSpPr>
          <p:spPr bwMode="auto">
            <a:xfrm>
              <a:off x="13183" y="6859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03" name="Rectangle 52"/>
            <p:cNvSpPr>
              <a:spLocks noChangeArrowheads="true"/>
            </p:cNvSpPr>
            <p:nvPr/>
          </p:nvSpPr>
          <p:spPr bwMode="auto">
            <a:xfrm>
              <a:off x="13183" y="7691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604" name="Rectangle 53"/>
            <p:cNvSpPr>
              <a:spLocks noChangeArrowheads="true"/>
            </p:cNvSpPr>
            <p:nvPr/>
          </p:nvSpPr>
          <p:spPr bwMode="auto">
            <a:xfrm>
              <a:off x="13183" y="7691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05" name="Rectangle 54"/>
            <p:cNvSpPr>
              <a:spLocks noChangeArrowheads="true"/>
            </p:cNvSpPr>
            <p:nvPr/>
          </p:nvSpPr>
          <p:spPr bwMode="auto">
            <a:xfrm>
              <a:off x="13183" y="8526"/>
              <a:ext cx="728" cy="65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2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606" name="Rectangle 55"/>
            <p:cNvSpPr>
              <a:spLocks noChangeArrowheads="true"/>
            </p:cNvSpPr>
            <p:nvPr/>
          </p:nvSpPr>
          <p:spPr bwMode="auto">
            <a:xfrm>
              <a:off x="13183" y="8526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07" name="Rectangle 56"/>
            <p:cNvSpPr>
              <a:spLocks noChangeArrowheads="true"/>
            </p:cNvSpPr>
            <p:nvPr/>
          </p:nvSpPr>
          <p:spPr bwMode="auto">
            <a:xfrm>
              <a:off x="13183" y="9353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b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f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608" name="Rectangle 57"/>
            <p:cNvSpPr>
              <a:spLocks noChangeArrowheads="true"/>
            </p:cNvSpPr>
            <p:nvPr/>
          </p:nvSpPr>
          <p:spPr bwMode="auto">
            <a:xfrm>
              <a:off x="13183" y="9353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609" name="Rectangle 74"/>
            <p:cNvSpPr>
              <a:spLocks noChangeArrowheads="true"/>
            </p:cNvSpPr>
            <p:nvPr/>
          </p:nvSpPr>
          <p:spPr bwMode="auto">
            <a:xfrm>
              <a:off x="11823" y="6859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610" name="Rectangle 75"/>
            <p:cNvSpPr>
              <a:spLocks noChangeArrowheads="true"/>
            </p:cNvSpPr>
            <p:nvPr/>
          </p:nvSpPr>
          <p:spPr bwMode="auto">
            <a:xfrm>
              <a:off x="11823" y="6859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11" name="Rectangle 76"/>
            <p:cNvSpPr>
              <a:spLocks noChangeArrowheads="true"/>
            </p:cNvSpPr>
            <p:nvPr/>
          </p:nvSpPr>
          <p:spPr bwMode="auto">
            <a:xfrm>
              <a:off x="11823" y="7691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612" name="Rectangle 77"/>
            <p:cNvSpPr>
              <a:spLocks noChangeArrowheads="true"/>
            </p:cNvSpPr>
            <p:nvPr/>
          </p:nvSpPr>
          <p:spPr bwMode="auto">
            <a:xfrm>
              <a:off x="11823" y="7691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13" name="Rectangle 78"/>
            <p:cNvSpPr>
              <a:spLocks noChangeArrowheads="true"/>
            </p:cNvSpPr>
            <p:nvPr/>
          </p:nvSpPr>
          <p:spPr bwMode="auto">
            <a:xfrm>
              <a:off x="11823" y="8524"/>
              <a:ext cx="724" cy="647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2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614" name="Rectangle 79"/>
            <p:cNvSpPr>
              <a:spLocks noChangeArrowheads="true"/>
            </p:cNvSpPr>
            <p:nvPr/>
          </p:nvSpPr>
          <p:spPr bwMode="auto">
            <a:xfrm>
              <a:off x="11823" y="8524"/>
              <a:ext cx="724" cy="647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15" name="Rectangle 80"/>
            <p:cNvSpPr>
              <a:spLocks noChangeArrowheads="true"/>
            </p:cNvSpPr>
            <p:nvPr/>
          </p:nvSpPr>
          <p:spPr bwMode="auto">
            <a:xfrm>
              <a:off x="11831" y="9358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616" name="Rectangle 81"/>
            <p:cNvSpPr>
              <a:spLocks noChangeArrowheads="true"/>
            </p:cNvSpPr>
            <p:nvPr/>
          </p:nvSpPr>
          <p:spPr bwMode="auto">
            <a:xfrm>
              <a:off x="11831" y="9358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17" name="Line 82"/>
            <p:cNvSpPr>
              <a:spLocks noChangeShapeType="true"/>
            </p:cNvSpPr>
            <p:nvPr/>
          </p:nvSpPr>
          <p:spPr bwMode="auto">
            <a:xfrm flipH="true">
              <a:off x="10173" y="7091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18" name="Line 84"/>
            <p:cNvSpPr>
              <a:spLocks noChangeShapeType="true"/>
            </p:cNvSpPr>
            <p:nvPr/>
          </p:nvSpPr>
          <p:spPr bwMode="auto">
            <a:xfrm flipH="true">
              <a:off x="10170" y="7920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19" name="Line 86"/>
            <p:cNvSpPr>
              <a:spLocks noChangeShapeType="true"/>
            </p:cNvSpPr>
            <p:nvPr/>
          </p:nvSpPr>
          <p:spPr bwMode="auto">
            <a:xfrm flipH="true">
              <a:off x="10165" y="8767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20" name="Line 88"/>
            <p:cNvSpPr>
              <a:spLocks noChangeShapeType="true"/>
            </p:cNvSpPr>
            <p:nvPr/>
          </p:nvSpPr>
          <p:spPr bwMode="auto">
            <a:xfrm flipH="true">
              <a:off x="10170" y="9589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21" name="Line 90"/>
            <p:cNvSpPr>
              <a:spLocks noChangeShapeType="true"/>
            </p:cNvSpPr>
            <p:nvPr/>
          </p:nvSpPr>
          <p:spPr bwMode="auto">
            <a:xfrm flipH="true">
              <a:off x="15230" y="7601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22" name="Line 97"/>
            <p:cNvSpPr>
              <a:spLocks noChangeShapeType="true"/>
            </p:cNvSpPr>
            <p:nvPr/>
          </p:nvSpPr>
          <p:spPr bwMode="auto">
            <a:xfrm flipH="true">
              <a:off x="15230" y="9308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23" name="Line 20"/>
            <p:cNvSpPr>
              <a:spLocks noChangeShapeType="true"/>
            </p:cNvSpPr>
            <p:nvPr/>
          </p:nvSpPr>
          <p:spPr bwMode="auto">
            <a:xfrm>
              <a:off x="13911" y="7297"/>
              <a:ext cx="599" cy="212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24" name="Line 21"/>
            <p:cNvSpPr>
              <a:spLocks noChangeShapeType="true"/>
            </p:cNvSpPr>
            <p:nvPr/>
          </p:nvSpPr>
          <p:spPr bwMode="auto">
            <a:xfrm flipH="true">
              <a:off x="13911" y="7738"/>
              <a:ext cx="600" cy="17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25" name="Line 34"/>
            <p:cNvSpPr>
              <a:spLocks noChangeShapeType="true"/>
            </p:cNvSpPr>
            <p:nvPr/>
          </p:nvSpPr>
          <p:spPr bwMode="auto">
            <a:xfrm>
              <a:off x="11204" y="3649"/>
              <a:ext cx="634" cy="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26" name="Line 35"/>
            <p:cNvSpPr>
              <a:spLocks noChangeShapeType="true"/>
            </p:cNvSpPr>
            <p:nvPr/>
          </p:nvSpPr>
          <p:spPr bwMode="auto">
            <a:xfrm>
              <a:off x="11204" y="3908"/>
              <a:ext cx="625" cy="314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27" name="Line 36"/>
            <p:cNvSpPr>
              <a:spLocks noChangeShapeType="true"/>
            </p:cNvSpPr>
            <p:nvPr/>
          </p:nvSpPr>
          <p:spPr bwMode="auto">
            <a:xfrm flipH="true">
              <a:off x="11204" y="4519"/>
              <a:ext cx="634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28" name="Line 37"/>
            <p:cNvSpPr>
              <a:spLocks noChangeShapeType="true"/>
            </p:cNvSpPr>
            <p:nvPr/>
          </p:nvSpPr>
          <p:spPr bwMode="auto">
            <a:xfrm>
              <a:off x="11204" y="4737"/>
              <a:ext cx="625" cy="317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29" name="Line 38"/>
            <p:cNvSpPr>
              <a:spLocks noChangeShapeType="true"/>
            </p:cNvSpPr>
            <p:nvPr/>
          </p:nvSpPr>
          <p:spPr bwMode="auto">
            <a:xfrm flipV="true">
              <a:off x="11204" y="5333"/>
              <a:ext cx="63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30" name="Line 39"/>
            <p:cNvSpPr>
              <a:spLocks noChangeShapeType="true"/>
            </p:cNvSpPr>
            <p:nvPr/>
          </p:nvSpPr>
          <p:spPr bwMode="auto">
            <a:xfrm>
              <a:off x="11204" y="5609"/>
              <a:ext cx="637" cy="315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31" name="Line 40"/>
            <p:cNvSpPr>
              <a:spLocks noChangeShapeType="true"/>
            </p:cNvSpPr>
            <p:nvPr/>
          </p:nvSpPr>
          <p:spPr bwMode="auto">
            <a:xfrm>
              <a:off x="11204" y="6190"/>
              <a:ext cx="619" cy="1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32" name="Line 41"/>
            <p:cNvSpPr>
              <a:spLocks noChangeShapeType="true"/>
            </p:cNvSpPr>
            <p:nvPr/>
          </p:nvSpPr>
          <p:spPr bwMode="auto">
            <a:xfrm>
              <a:off x="11215" y="6451"/>
              <a:ext cx="608" cy="3144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33" name="Line 34"/>
            <p:cNvSpPr>
              <a:spLocks noChangeShapeType="true"/>
            </p:cNvSpPr>
            <p:nvPr/>
          </p:nvSpPr>
          <p:spPr bwMode="auto">
            <a:xfrm flipV="true">
              <a:off x="11198" y="3902"/>
              <a:ext cx="625" cy="3142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34" name="Line 35"/>
            <p:cNvSpPr>
              <a:spLocks noChangeShapeType="true"/>
            </p:cNvSpPr>
            <p:nvPr/>
          </p:nvSpPr>
          <p:spPr bwMode="auto">
            <a:xfrm>
              <a:off x="11198" y="7303"/>
              <a:ext cx="625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35" name="Line 36"/>
            <p:cNvSpPr>
              <a:spLocks noChangeShapeType="true"/>
            </p:cNvSpPr>
            <p:nvPr/>
          </p:nvSpPr>
          <p:spPr bwMode="auto">
            <a:xfrm flipH="true">
              <a:off x="11198" y="4739"/>
              <a:ext cx="634" cy="318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36" name="Line 37"/>
            <p:cNvSpPr>
              <a:spLocks noChangeShapeType="true"/>
            </p:cNvSpPr>
            <p:nvPr/>
          </p:nvSpPr>
          <p:spPr bwMode="auto">
            <a:xfrm>
              <a:off x="11198" y="8132"/>
              <a:ext cx="637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37" name="Line 38"/>
            <p:cNvSpPr>
              <a:spLocks noChangeShapeType="true"/>
            </p:cNvSpPr>
            <p:nvPr/>
          </p:nvSpPr>
          <p:spPr bwMode="auto">
            <a:xfrm flipV="true">
              <a:off x="11198" y="5570"/>
              <a:ext cx="642" cy="315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38" name="Line 39"/>
            <p:cNvSpPr>
              <a:spLocks noChangeShapeType="true"/>
            </p:cNvSpPr>
            <p:nvPr/>
          </p:nvSpPr>
          <p:spPr bwMode="auto">
            <a:xfrm>
              <a:off x="11198" y="9004"/>
              <a:ext cx="63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39" name="Line 40"/>
            <p:cNvSpPr>
              <a:spLocks noChangeShapeType="true"/>
            </p:cNvSpPr>
            <p:nvPr/>
          </p:nvSpPr>
          <p:spPr bwMode="auto">
            <a:xfrm flipV="true">
              <a:off x="11198" y="6404"/>
              <a:ext cx="625" cy="318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40" name="Line 41"/>
            <p:cNvSpPr>
              <a:spLocks noChangeShapeType="true"/>
            </p:cNvSpPr>
            <p:nvPr/>
          </p:nvSpPr>
          <p:spPr bwMode="auto">
            <a:xfrm flipV="true">
              <a:off x="11209" y="9845"/>
              <a:ext cx="62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41" name="Text Box 640"/>
            <p:cNvSpPr txBox="true"/>
            <p:nvPr/>
          </p:nvSpPr>
          <p:spPr>
            <a:xfrm>
              <a:off x="15537" y="3995"/>
              <a:ext cx="414" cy="5636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p>
              <a:pPr algn="ctr">
                <a:lnSpc>
                  <a:spcPct val="90000"/>
                </a:lnSpc>
              </a:pPr>
              <a:r>
                <a:rPr lang="en-US" altLang="en-US" sz="1200" dirty="0" smtClean="0">
                  <a:solidFill>
                    <a:schemeClr val="bg1"/>
                  </a:solidFill>
                </a:rPr>
                <a:t>2</a:t>
              </a: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r>
                <a:rPr lang="en-US" altLang="en-US" sz="1200" dirty="0" smtClean="0">
                  <a:solidFill>
                    <a:schemeClr val="bg1"/>
                  </a:solidFill>
                </a:rPr>
                <a:t>2</a:t>
              </a: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r>
                <a:rPr lang="en-US" altLang="en-US" sz="1200" dirty="0" smtClean="0">
                  <a:solidFill>
                    <a:schemeClr val="bg1"/>
                  </a:solidFill>
                </a:rPr>
                <a:t>2</a:t>
              </a: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r>
                <a:rPr lang="en-US" altLang="en-US" sz="1200" dirty="0" smtClean="0">
                  <a:solidFill>
                    <a:schemeClr val="bg1"/>
                  </a:solidFill>
                </a:rPr>
                <a:t>2</a:t>
              </a:r>
              <a:endParaRPr lang="en-US" altLang="en-US" sz="1200" dirty="0" smtClean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Outline</a:t>
            </a:r>
            <a:endParaRPr lang="en-US" cap="none" dirty="0"/>
          </a:p>
        </p:txBody>
      </p:sp>
      <p:sp>
        <p:nvSpPr>
          <p:cNvPr id="6" name="TextBox 5"/>
          <p:cNvSpPr txBox="true"/>
          <p:nvPr/>
        </p:nvSpPr>
        <p:spPr>
          <a:xfrm>
            <a:off x="618374" y="1528217"/>
            <a:ext cx="11084560" cy="465715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marL="317500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Microswitch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  <a:p>
            <a:pPr marL="825500" lvl="1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chemeClr val="bg1"/>
                </a:solidFill>
                <a:latin typeface="Trebuchet MS" panose="020B0603020202020204"/>
              </a:rPr>
              <a:t>Primitive Switching Operations and primitive switches</a:t>
            </a:r>
            <a:endParaRPr lang="en-US" sz="2665" b="1" dirty="0">
              <a:solidFill>
                <a:schemeClr val="bg1"/>
              </a:solidFill>
              <a:latin typeface="Trebuchet MS" panose="020B0603020202020204"/>
            </a:endParaRPr>
          </a:p>
          <a:p>
            <a:pPr marL="825500" lvl="1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Generic </a:t>
            </a:r>
            <a:r>
              <a:rPr lang="en-US" sz="2665" b="1" dirty="0" err="1">
                <a:solidFill>
                  <a:srgbClr val="000000"/>
                </a:solidFill>
                <a:latin typeface="Trebuchet MS" panose="020B0603020202020204"/>
              </a:rPr>
              <a:t>Microswitch</a:t>
            </a: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 Approach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  <a:p>
            <a:pPr marL="317500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dirty="0">
                <a:solidFill>
                  <a:srgbClr val="000000"/>
                </a:solidFill>
                <a:latin typeface="Trebuchet MS" panose="020B0603020202020204"/>
              </a:rPr>
              <a:t>Microswitch Network</a:t>
            </a:r>
            <a:endParaRPr lang="en-US" sz="266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3" name="Arrow: Right 2"/>
          <p:cNvSpPr/>
          <p:nvPr/>
        </p:nvSpPr>
        <p:spPr>
          <a:xfrm>
            <a:off x="618374" y="2045347"/>
            <a:ext cx="571500" cy="373944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553720" y="35561"/>
            <a:ext cx="11084560" cy="656590"/>
          </a:xfrm>
        </p:spPr>
        <p:txBody>
          <a:bodyPr/>
          <a:p>
            <a:r>
              <a:rPr lang="en-US" altLang="en-US"/>
              <a:t>DISTRIBUTE NOC</a:t>
            </a:r>
            <a:endParaRPr lang="en-US" altLang="en-US"/>
          </a:p>
        </p:txBody>
      </p:sp>
      <p:sp>
        <p:nvSpPr>
          <p:cNvPr id="4" name="Text Placeholder 3"/>
          <p:cNvSpPr>
            <a:spLocks noGrp="true"/>
          </p:cNvSpPr>
          <p:nvPr>
            <p:ph type="body" sz="quarter" idx="10"/>
          </p:nvPr>
        </p:nvSpPr>
        <p:spPr>
          <a:xfrm>
            <a:off x="553720" y="691880"/>
            <a:ext cx="11084560" cy="583848"/>
          </a:xfrm>
        </p:spPr>
        <p:txBody>
          <a:bodyPr/>
          <a:p>
            <a:r>
              <a:rPr lang="en-US" altLang="en-US"/>
              <a:t>Multicast that cannot be supported</a:t>
            </a:r>
            <a:endParaRPr lang="en-US" altLang="en-US"/>
          </a:p>
        </p:txBody>
      </p:sp>
      <p:graphicFrame>
        <p:nvGraphicFramePr>
          <p:cNvPr id="267" name="Table 266"/>
          <p:cNvGraphicFramePr/>
          <p:nvPr/>
        </p:nvGraphicFramePr>
        <p:xfrm>
          <a:off x="3078480" y="1275715"/>
          <a:ext cx="10515600" cy="792480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3017520"/>
                <a:gridCol w="3017520"/>
              </a:tblGrid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Input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CASE 5</a:t>
                      </a:r>
                      <a:endParaRPr lang="en-US" altLang="en-US"/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32’h76543210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16’h7117</a:t>
                      </a:r>
                      <a:endParaRPr lang="en-US" altLang="en-US" sz="200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642" name="Group 641"/>
          <p:cNvGrpSpPr/>
          <p:nvPr/>
        </p:nvGrpSpPr>
        <p:grpSpPr>
          <a:xfrm>
            <a:off x="4351655" y="2320290"/>
            <a:ext cx="3674110" cy="4156075"/>
            <a:chOff x="2294" y="3543"/>
            <a:chExt cx="5786" cy="6545"/>
          </a:xfrm>
        </p:grpSpPr>
        <p:sp>
          <p:nvSpPr>
            <p:cNvPr id="397" name="Rectangle 74"/>
            <p:cNvSpPr>
              <a:spLocks noChangeArrowheads="true"/>
            </p:cNvSpPr>
            <p:nvPr/>
          </p:nvSpPr>
          <p:spPr bwMode="auto">
            <a:xfrm>
              <a:off x="2608" y="3543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bg1"/>
                  </a:solidFill>
                </a:rPr>
                <a:t>0</a:t>
              </a:r>
              <a:endParaRPr lang="en-US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398" name="Rectangle 75"/>
            <p:cNvSpPr>
              <a:spLocks noChangeArrowheads="true"/>
            </p:cNvSpPr>
            <p:nvPr/>
          </p:nvSpPr>
          <p:spPr bwMode="auto">
            <a:xfrm>
              <a:off x="2608" y="3543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200">
                  <a:solidFill>
                    <a:schemeClr val="bg1"/>
                  </a:solidFill>
                </a:rPr>
                <a:t>0</a:t>
              </a:r>
              <a:endParaRPr lang="en-US" altLang="en-US" sz="1200">
                <a:solidFill>
                  <a:schemeClr val="bg1"/>
                </a:solidFill>
              </a:endParaRPr>
            </a:p>
          </p:txBody>
        </p:sp>
        <p:sp>
          <p:nvSpPr>
            <p:cNvPr id="399" name="Rectangle 76"/>
            <p:cNvSpPr>
              <a:spLocks noChangeArrowheads="true"/>
            </p:cNvSpPr>
            <p:nvPr/>
          </p:nvSpPr>
          <p:spPr bwMode="auto">
            <a:xfrm>
              <a:off x="2608" y="4386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1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00" name="Rectangle 77"/>
            <p:cNvSpPr>
              <a:spLocks noChangeArrowheads="true"/>
            </p:cNvSpPr>
            <p:nvPr/>
          </p:nvSpPr>
          <p:spPr bwMode="auto">
            <a:xfrm>
              <a:off x="2608" y="4375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bg1"/>
                  </a:solidFill>
                  <a:sym typeface="+mn-ea"/>
                </a:rPr>
                <a:t>1</a:t>
              </a:r>
              <a:endParaRPr lang="en-US" altLang="en-US" sz="12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01" name="Rectangle 78"/>
            <p:cNvSpPr>
              <a:spLocks noChangeArrowheads="true"/>
            </p:cNvSpPr>
            <p:nvPr/>
          </p:nvSpPr>
          <p:spPr bwMode="auto">
            <a:xfrm>
              <a:off x="2608" y="5208"/>
              <a:ext cx="724" cy="64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2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02" name="Rectangle 79"/>
            <p:cNvSpPr>
              <a:spLocks noChangeArrowheads="true"/>
            </p:cNvSpPr>
            <p:nvPr/>
          </p:nvSpPr>
          <p:spPr bwMode="auto">
            <a:xfrm>
              <a:off x="2608" y="5208"/>
              <a:ext cx="724" cy="64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bg1"/>
                  </a:solidFill>
                  <a:sym typeface="+mn-ea"/>
                </a:rPr>
                <a:t>2</a:t>
              </a:r>
              <a:endParaRPr lang="en-US" altLang="en-US" sz="12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03" name="Rectangle 80"/>
            <p:cNvSpPr>
              <a:spLocks noChangeArrowheads="true"/>
            </p:cNvSpPr>
            <p:nvPr/>
          </p:nvSpPr>
          <p:spPr bwMode="auto">
            <a:xfrm>
              <a:off x="2616" y="6042"/>
              <a:ext cx="728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3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04" name="Rectangle 81"/>
            <p:cNvSpPr>
              <a:spLocks noChangeArrowheads="true"/>
            </p:cNvSpPr>
            <p:nvPr/>
          </p:nvSpPr>
          <p:spPr bwMode="auto">
            <a:xfrm>
              <a:off x="2616" y="6042"/>
              <a:ext cx="728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bg1"/>
                  </a:solidFill>
                  <a:sym typeface="+mn-ea"/>
                </a:rPr>
                <a:t>3</a:t>
              </a:r>
              <a:endParaRPr lang="en-US" altLang="en-US" sz="12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13" name="Rectangle 74"/>
            <p:cNvSpPr>
              <a:spLocks noChangeArrowheads="true"/>
            </p:cNvSpPr>
            <p:nvPr/>
          </p:nvSpPr>
          <p:spPr bwMode="auto">
            <a:xfrm>
              <a:off x="2602" y="6938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4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14" name="Rectangle 75"/>
            <p:cNvSpPr>
              <a:spLocks noChangeArrowheads="true"/>
            </p:cNvSpPr>
            <p:nvPr/>
          </p:nvSpPr>
          <p:spPr bwMode="auto">
            <a:xfrm>
              <a:off x="2602" y="6938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bg1"/>
                  </a:solidFill>
                  <a:sym typeface="+mn-ea"/>
                </a:rPr>
                <a:t>4</a:t>
              </a:r>
              <a:endParaRPr lang="en-US" altLang="en-US" sz="12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15" name="Rectangle 76"/>
            <p:cNvSpPr>
              <a:spLocks noChangeArrowheads="true"/>
            </p:cNvSpPr>
            <p:nvPr/>
          </p:nvSpPr>
          <p:spPr bwMode="auto">
            <a:xfrm>
              <a:off x="2602" y="7770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5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16" name="Rectangle 77"/>
            <p:cNvSpPr>
              <a:spLocks noChangeArrowheads="true"/>
            </p:cNvSpPr>
            <p:nvPr/>
          </p:nvSpPr>
          <p:spPr bwMode="auto">
            <a:xfrm>
              <a:off x="2602" y="7770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bg1"/>
                  </a:solidFill>
                  <a:sym typeface="+mn-ea"/>
                </a:rPr>
                <a:t>5</a:t>
              </a:r>
              <a:endParaRPr lang="en-US" altLang="en-US" sz="12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17" name="Rectangle 78"/>
            <p:cNvSpPr>
              <a:spLocks noChangeArrowheads="true"/>
            </p:cNvSpPr>
            <p:nvPr/>
          </p:nvSpPr>
          <p:spPr bwMode="auto">
            <a:xfrm>
              <a:off x="2602" y="8603"/>
              <a:ext cx="724" cy="64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6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18" name="Rectangle 79"/>
            <p:cNvSpPr>
              <a:spLocks noChangeArrowheads="true"/>
            </p:cNvSpPr>
            <p:nvPr/>
          </p:nvSpPr>
          <p:spPr bwMode="auto">
            <a:xfrm>
              <a:off x="2618" y="8603"/>
              <a:ext cx="724" cy="64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bg1"/>
                  </a:solidFill>
                  <a:sym typeface="+mn-ea"/>
                </a:rPr>
                <a:t>6</a:t>
              </a:r>
              <a:endParaRPr lang="en-US" altLang="en-US" sz="12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19" name="Rectangle 80"/>
            <p:cNvSpPr>
              <a:spLocks noChangeArrowheads="true"/>
            </p:cNvSpPr>
            <p:nvPr/>
          </p:nvSpPr>
          <p:spPr bwMode="auto">
            <a:xfrm>
              <a:off x="2610" y="9437"/>
              <a:ext cx="728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7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20" name="Rectangle 81"/>
            <p:cNvSpPr>
              <a:spLocks noChangeArrowheads="true"/>
            </p:cNvSpPr>
            <p:nvPr/>
          </p:nvSpPr>
          <p:spPr bwMode="auto">
            <a:xfrm>
              <a:off x="2618" y="9432"/>
              <a:ext cx="728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bg1"/>
                  </a:solidFill>
                  <a:sym typeface="+mn-ea"/>
                </a:rPr>
                <a:t>7</a:t>
              </a:r>
              <a:endParaRPr lang="en-US" altLang="en-US" sz="12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02" name="Line 20"/>
            <p:cNvSpPr>
              <a:spLocks noChangeShapeType="true"/>
            </p:cNvSpPr>
            <p:nvPr/>
          </p:nvSpPr>
          <p:spPr bwMode="auto">
            <a:xfrm>
              <a:off x="6046" y="5656"/>
              <a:ext cx="594" cy="22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3" name="Line 21"/>
            <p:cNvSpPr>
              <a:spLocks noChangeShapeType="true"/>
            </p:cNvSpPr>
            <p:nvPr/>
          </p:nvSpPr>
          <p:spPr bwMode="auto">
            <a:xfrm flipH="true">
              <a:off x="6046" y="6142"/>
              <a:ext cx="583" cy="13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6" name="Line 34"/>
            <p:cNvSpPr>
              <a:spLocks noChangeShapeType="true"/>
            </p:cNvSpPr>
            <p:nvPr/>
          </p:nvSpPr>
          <p:spPr bwMode="auto">
            <a:xfrm>
              <a:off x="4683" y="3728"/>
              <a:ext cx="634" cy="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7" name="Line 35"/>
            <p:cNvSpPr>
              <a:spLocks noChangeShapeType="true"/>
            </p:cNvSpPr>
            <p:nvPr/>
          </p:nvSpPr>
          <p:spPr bwMode="auto">
            <a:xfrm>
              <a:off x="4683" y="3987"/>
              <a:ext cx="637" cy="1424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8" name="Line 36"/>
            <p:cNvSpPr>
              <a:spLocks noChangeShapeType="true"/>
            </p:cNvSpPr>
            <p:nvPr/>
          </p:nvSpPr>
          <p:spPr bwMode="auto">
            <a:xfrm flipH="true">
              <a:off x="4683" y="4598"/>
              <a:ext cx="634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9" name="Line 37"/>
            <p:cNvSpPr>
              <a:spLocks noChangeShapeType="true"/>
            </p:cNvSpPr>
            <p:nvPr/>
          </p:nvSpPr>
          <p:spPr bwMode="auto">
            <a:xfrm>
              <a:off x="4683" y="4816"/>
              <a:ext cx="637" cy="14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0" name="Line 38"/>
            <p:cNvSpPr>
              <a:spLocks noChangeShapeType="true"/>
            </p:cNvSpPr>
            <p:nvPr/>
          </p:nvSpPr>
          <p:spPr bwMode="auto">
            <a:xfrm flipV="true">
              <a:off x="4683" y="4011"/>
              <a:ext cx="636" cy="140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1" name="Line 39"/>
            <p:cNvSpPr>
              <a:spLocks noChangeShapeType="true"/>
            </p:cNvSpPr>
            <p:nvPr/>
          </p:nvSpPr>
          <p:spPr bwMode="auto">
            <a:xfrm>
              <a:off x="4683" y="5688"/>
              <a:ext cx="63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2" name="Line 40"/>
            <p:cNvSpPr>
              <a:spLocks noChangeShapeType="true"/>
            </p:cNvSpPr>
            <p:nvPr/>
          </p:nvSpPr>
          <p:spPr bwMode="auto">
            <a:xfrm flipV="true">
              <a:off x="4683" y="4842"/>
              <a:ext cx="637" cy="142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3" name="Line 41"/>
            <p:cNvSpPr>
              <a:spLocks noChangeShapeType="true"/>
            </p:cNvSpPr>
            <p:nvPr/>
          </p:nvSpPr>
          <p:spPr bwMode="auto">
            <a:xfrm flipV="true">
              <a:off x="4694" y="6529"/>
              <a:ext cx="62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6638" y="3978"/>
              <a:ext cx="728" cy="652"/>
              <a:chOff x="6593" y="3753"/>
              <a:chExt cx="728" cy="652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324" name="Rectangle 42"/>
              <p:cNvSpPr>
                <a:spLocks noChangeArrowheads="true"/>
              </p:cNvSpPr>
              <p:nvPr/>
            </p:nvSpPr>
            <p:spPr bwMode="auto">
              <a:xfrm>
                <a:off x="6593" y="3753"/>
                <a:ext cx="728" cy="65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false" compatLnSpc="true">
                <a:noAutofit/>
              </a:bodyPr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bg1"/>
                    </a:solidFill>
                    <a:sym typeface="+mn-ea"/>
                  </a:rPr>
                  <a:t>0</a:t>
                </a:r>
                <a:endParaRPr lang="en-US" altLang="en-US" sz="1000">
                  <a:solidFill>
                    <a:schemeClr val="bg1"/>
                  </a:solidFill>
                  <a:sym typeface="+mn-ea"/>
                </a:endParaRPr>
              </a:p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bg1"/>
                    </a:solidFill>
                    <a:sym typeface="+mn-ea"/>
                  </a:rPr>
                  <a:t>2</a:t>
                </a:r>
                <a:endParaRPr lang="en-US" altLang="en-US" sz="1000">
                  <a:solidFill>
                    <a:schemeClr val="bg1"/>
                  </a:solidFill>
                  <a:sym typeface="+mn-ea"/>
                </a:endParaRPr>
              </a:p>
            </p:txBody>
          </p:sp>
          <p:sp>
            <p:nvSpPr>
              <p:cNvPr id="325" name="Rectangle 43"/>
              <p:cNvSpPr>
                <a:spLocks noChangeArrowheads="true"/>
              </p:cNvSpPr>
              <p:nvPr/>
            </p:nvSpPr>
            <p:spPr bwMode="auto">
              <a:xfrm>
                <a:off x="6593" y="3753"/>
                <a:ext cx="728" cy="653"/>
              </a:xfrm>
              <a:prstGeom prst="rect">
                <a:avLst/>
              </a:prstGeom>
              <a:grp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altLang="en-US" sz="1000">
                  <a:solidFill>
                    <a:schemeClr val="bg1"/>
                  </a:solidFill>
                </a:endParaRPr>
              </a:p>
              <a:p>
                <a:r>
                  <a:rPr lang="en-US" altLang="en-US" sz="1000">
                    <a:solidFill>
                      <a:schemeClr val="bg1"/>
                    </a:solidFill>
                  </a:rPr>
                  <a:t>7</a:t>
                </a:r>
                <a:endParaRPr lang="en-US" altLang="en-US" sz="100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6638" y="5670"/>
              <a:ext cx="728" cy="652"/>
              <a:chOff x="6593" y="6247"/>
              <a:chExt cx="728" cy="652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330" name="Rectangle 48"/>
              <p:cNvSpPr>
                <a:spLocks noChangeArrowheads="true"/>
              </p:cNvSpPr>
              <p:nvPr/>
            </p:nvSpPr>
            <p:spPr bwMode="auto">
              <a:xfrm>
                <a:off x="6593" y="6247"/>
                <a:ext cx="728" cy="65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false" compatLnSpc="true">
                <a:noAutofit/>
              </a:bodyPr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bg1"/>
                    </a:solidFill>
                    <a:sym typeface="+mn-ea"/>
                  </a:rPr>
                  <a:t>c</a:t>
                </a:r>
                <a:endParaRPr lang="en-US" altLang="en-US" sz="1000">
                  <a:solidFill>
                    <a:schemeClr val="bg1"/>
                  </a:solidFill>
                  <a:sym typeface="+mn-ea"/>
                </a:endParaRPr>
              </a:p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bg1"/>
                    </a:solidFill>
                    <a:sym typeface="+mn-ea"/>
                  </a:rPr>
                  <a:t>e</a:t>
                </a:r>
                <a:endParaRPr lang="en-US" altLang="en-US" sz="1000">
                  <a:solidFill>
                    <a:schemeClr val="bg1"/>
                  </a:solidFill>
                  <a:sym typeface="+mn-ea"/>
                </a:endParaRPr>
              </a:p>
            </p:txBody>
          </p:sp>
          <p:sp>
            <p:nvSpPr>
              <p:cNvPr id="331" name="Rectangle 49"/>
              <p:cNvSpPr>
                <a:spLocks noChangeArrowheads="true"/>
              </p:cNvSpPr>
              <p:nvPr/>
            </p:nvSpPr>
            <p:spPr bwMode="auto">
              <a:xfrm>
                <a:off x="6593" y="6247"/>
                <a:ext cx="728" cy="653"/>
              </a:xfrm>
              <a:prstGeom prst="rect">
                <a:avLst/>
              </a:prstGeom>
              <a:grp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altLang="en-US" sz="1000">
                  <a:solidFill>
                    <a:schemeClr val="bg1"/>
                  </a:solidFill>
                </a:endParaRPr>
              </a:p>
              <a:p>
                <a:r>
                  <a:rPr lang="en-US" altLang="en-US" sz="1000">
                    <a:solidFill>
                      <a:schemeClr val="bg1"/>
                    </a:solidFill>
                  </a:rPr>
                  <a:t>1</a:t>
                </a:r>
                <a:endParaRPr lang="en-US" altLang="en-US" sz="100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32" name="Rectangle 50"/>
            <p:cNvSpPr>
              <a:spLocks noChangeArrowheads="true"/>
            </p:cNvSpPr>
            <p:nvPr/>
          </p:nvSpPr>
          <p:spPr bwMode="auto">
            <a:xfrm>
              <a:off x="5318" y="3543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0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4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33" name="Rectangle 51"/>
            <p:cNvSpPr>
              <a:spLocks noChangeArrowheads="true"/>
            </p:cNvSpPr>
            <p:nvPr/>
          </p:nvSpPr>
          <p:spPr bwMode="auto">
            <a:xfrm>
              <a:off x="5318" y="3543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4" name="Rectangle 52"/>
            <p:cNvSpPr>
              <a:spLocks noChangeArrowheads="true"/>
            </p:cNvSpPr>
            <p:nvPr/>
          </p:nvSpPr>
          <p:spPr bwMode="auto">
            <a:xfrm>
              <a:off x="5318" y="4375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7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35" name="Rectangle 53"/>
            <p:cNvSpPr>
              <a:spLocks noChangeArrowheads="true"/>
            </p:cNvSpPr>
            <p:nvPr/>
          </p:nvSpPr>
          <p:spPr bwMode="auto">
            <a:xfrm>
              <a:off x="5318" y="4375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6" name="Rectangle 54"/>
            <p:cNvSpPr>
              <a:spLocks noChangeArrowheads="true"/>
            </p:cNvSpPr>
            <p:nvPr/>
          </p:nvSpPr>
          <p:spPr bwMode="auto">
            <a:xfrm>
              <a:off x="5318" y="5210"/>
              <a:ext cx="728" cy="65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37" name="Rectangle 55"/>
            <p:cNvSpPr>
              <a:spLocks noChangeArrowheads="true"/>
            </p:cNvSpPr>
            <p:nvPr/>
          </p:nvSpPr>
          <p:spPr bwMode="auto">
            <a:xfrm>
              <a:off x="5318" y="5210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8" name="Rectangle 56"/>
            <p:cNvSpPr>
              <a:spLocks noChangeArrowheads="true"/>
            </p:cNvSpPr>
            <p:nvPr/>
          </p:nvSpPr>
          <p:spPr bwMode="auto">
            <a:xfrm>
              <a:off x="5318" y="6037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1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39" name="Rectangle 57"/>
            <p:cNvSpPr>
              <a:spLocks noChangeArrowheads="true"/>
            </p:cNvSpPr>
            <p:nvPr/>
          </p:nvSpPr>
          <p:spPr bwMode="auto">
            <a:xfrm>
              <a:off x="5318" y="6037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6" name="Rectangle 74"/>
            <p:cNvSpPr>
              <a:spLocks noChangeArrowheads="true"/>
            </p:cNvSpPr>
            <p:nvPr/>
          </p:nvSpPr>
          <p:spPr bwMode="auto">
            <a:xfrm>
              <a:off x="3958" y="3543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57" name="Rectangle 75"/>
            <p:cNvSpPr>
              <a:spLocks noChangeArrowheads="true"/>
            </p:cNvSpPr>
            <p:nvPr/>
          </p:nvSpPr>
          <p:spPr bwMode="auto">
            <a:xfrm>
              <a:off x="3958" y="3543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8" name="Rectangle 76"/>
            <p:cNvSpPr>
              <a:spLocks noChangeArrowheads="true"/>
            </p:cNvSpPr>
            <p:nvPr/>
          </p:nvSpPr>
          <p:spPr bwMode="auto">
            <a:xfrm>
              <a:off x="3958" y="4386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1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59" name="Rectangle 77"/>
            <p:cNvSpPr>
              <a:spLocks noChangeArrowheads="true"/>
            </p:cNvSpPr>
            <p:nvPr/>
          </p:nvSpPr>
          <p:spPr bwMode="auto">
            <a:xfrm>
              <a:off x="3958" y="4375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0" name="Rectangle 78"/>
            <p:cNvSpPr>
              <a:spLocks noChangeArrowheads="true"/>
            </p:cNvSpPr>
            <p:nvPr/>
          </p:nvSpPr>
          <p:spPr bwMode="auto">
            <a:xfrm>
              <a:off x="3958" y="5208"/>
              <a:ext cx="724" cy="647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61" name="Rectangle 79"/>
            <p:cNvSpPr>
              <a:spLocks noChangeArrowheads="true"/>
            </p:cNvSpPr>
            <p:nvPr/>
          </p:nvSpPr>
          <p:spPr bwMode="auto">
            <a:xfrm>
              <a:off x="3958" y="5208"/>
              <a:ext cx="724" cy="647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2" name="Rectangle 80"/>
            <p:cNvSpPr>
              <a:spLocks noChangeArrowheads="true"/>
            </p:cNvSpPr>
            <p:nvPr/>
          </p:nvSpPr>
          <p:spPr bwMode="auto">
            <a:xfrm>
              <a:off x="3966" y="6042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7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63" name="Rectangle 81"/>
            <p:cNvSpPr>
              <a:spLocks noChangeArrowheads="true"/>
            </p:cNvSpPr>
            <p:nvPr/>
          </p:nvSpPr>
          <p:spPr bwMode="auto">
            <a:xfrm>
              <a:off x="3966" y="6042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4" name="Line 82"/>
            <p:cNvSpPr>
              <a:spLocks noChangeShapeType="true"/>
            </p:cNvSpPr>
            <p:nvPr/>
          </p:nvSpPr>
          <p:spPr bwMode="auto">
            <a:xfrm flipH="true">
              <a:off x="2308" y="3775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6" name="Line 84"/>
            <p:cNvSpPr>
              <a:spLocks noChangeShapeType="true"/>
            </p:cNvSpPr>
            <p:nvPr/>
          </p:nvSpPr>
          <p:spPr bwMode="auto">
            <a:xfrm flipH="true">
              <a:off x="2305" y="4604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8" name="Line 86"/>
            <p:cNvSpPr>
              <a:spLocks noChangeShapeType="true"/>
            </p:cNvSpPr>
            <p:nvPr/>
          </p:nvSpPr>
          <p:spPr bwMode="auto">
            <a:xfrm flipH="true">
              <a:off x="2300" y="5451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0" name="Line 88"/>
            <p:cNvSpPr>
              <a:spLocks noChangeShapeType="true"/>
            </p:cNvSpPr>
            <p:nvPr/>
          </p:nvSpPr>
          <p:spPr bwMode="auto">
            <a:xfrm flipH="true">
              <a:off x="2305" y="6273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2" name="Line 90"/>
            <p:cNvSpPr>
              <a:spLocks noChangeShapeType="true"/>
            </p:cNvSpPr>
            <p:nvPr/>
          </p:nvSpPr>
          <p:spPr bwMode="auto">
            <a:xfrm flipH="true">
              <a:off x="7366" y="4315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8" name="Line 96"/>
            <p:cNvSpPr>
              <a:spLocks noChangeShapeType="true"/>
            </p:cNvSpPr>
            <p:nvPr/>
          </p:nvSpPr>
          <p:spPr bwMode="auto">
            <a:xfrm flipH="true">
              <a:off x="7366" y="6020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6" name="Line 20"/>
            <p:cNvSpPr>
              <a:spLocks noChangeShapeType="true"/>
            </p:cNvSpPr>
            <p:nvPr/>
          </p:nvSpPr>
          <p:spPr bwMode="auto">
            <a:xfrm>
              <a:off x="6046" y="3981"/>
              <a:ext cx="594" cy="18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7" name="Line 21"/>
            <p:cNvSpPr>
              <a:spLocks noChangeShapeType="true"/>
            </p:cNvSpPr>
            <p:nvPr/>
          </p:nvSpPr>
          <p:spPr bwMode="auto">
            <a:xfrm flipH="true">
              <a:off x="6046" y="4421"/>
              <a:ext cx="583" cy="17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0" name="Line 20"/>
            <p:cNvSpPr>
              <a:spLocks noChangeShapeType="true"/>
            </p:cNvSpPr>
            <p:nvPr/>
          </p:nvSpPr>
          <p:spPr bwMode="auto">
            <a:xfrm>
              <a:off x="6040" y="9051"/>
              <a:ext cx="589" cy="2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1" name="Line 21"/>
            <p:cNvSpPr>
              <a:spLocks noChangeShapeType="true"/>
            </p:cNvSpPr>
            <p:nvPr/>
          </p:nvSpPr>
          <p:spPr bwMode="auto">
            <a:xfrm flipH="true">
              <a:off x="6040" y="9522"/>
              <a:ext cx="600" cy="222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3" name="Line 34"/>
            <p:cNvSpPr>
              <a:spLocks noChangeShapeType="true"/>
            </p:cNvSpPr>
            <p:nvPr/>
          </p:nvSpPr>
          <p:spPr bwMode="auto">
            <a:xfrm>
              <a:off x="4677" y="7123"/>
              <a:ext cx="634" cy="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4" name="Line 35"/>
            <p:cNvSpPr>
              <a:spLocks noChangeShapeType="true"/>
            </p:cNvSpPr>
            <p:nvPr/>
          </p:nvSpPr>
          <p:spPr bwMode="auto">
            <a:xfrm>
              <a:off x="4677" y="7382"/>
              <a:ext cx="637" cy="1424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5" name="Line 36"/>
            <p:cNvSpPr>
              <a:spLocks noChangeShapeType="true"/>
            </p:cNvSpPr>
            <p:nvPr/>
          </p:nvSpPr>
          <p:spPr bwMode="auto">
            <a:xfrm flipH="true">
              <a:off x="4677" y="7993"/>
              <a:ext cx="634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6" name="Line 37"/>
            <p:cNvSpPr>
              <a:spLocks noChangeShapeType="true"/>
            </p:cNvSpPr>
            <p:nvPr/>
          </p:nvSpPr>
          <p:spPr bwMode="auto">
            <a:xfrm>
              <a:off x="4677" y="8211"/>
              <a:ext cx="637" cy="14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7" name="Line 38"/>
            <p:cNvSpPr>
              <a:spLocks noChangeShapeType="true"/>
            </p:cNvSpPr>
            <p:nvPr/>
          </p:nvSpPr>
          <p:spPr bwMode="auto">
            <a:xfrm flipV="true">
              <a:off x="4677" y="7406"/>
              <a:ext cx="636" cy="140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8" name="Line 39"/>
            <p:cNvSpPr>
              <a:spLocks noChangeShapeType="true"/>
            </p:cNvSpPr>
            <p:nvPr/>
          </p:nvSpPr>
          <p:spPr bwMode="auto">
            <a:xfrm>
              <a:off x="4677" y="9083"/>
              <a:ext cx="63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9" name="Line 40"/>
            <p:cNvSpPr>
              <a:spLocks noChangeShapeType="true"/>
            </p:cNvSpPr>
            <p:nvPr/>
          </p:nvSpPr>
          <p:spPr bwMode="auto">
            <a:xfrm flipV="true">
              <a:off x="4677" y="8237"/>
              <a:ext cx="637" cy="142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0" name="Line 41"/>
            <p:cNvSpPr>
              <a:spLocks noChangeShapeType="true"/>
            </p:cNvSpPr>
            <p:nvPr/>
          </p:nvSpPr>
          <p:spPr bwMode="auto">
            <a:xfrm flipV="true">
              <a:off x="4688" y="9924"/>
              <a:ext cx="62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6632" y="7362"/>
              <a:ext cx="728" cy="655"/>
              <a:chOff x="6587" y="7148"/>
              <a:chExt cx="728" cy="655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211" name="Rectangle 42"/>
              <p:cNvSpPr>
                <a:spLocks noChangeArrowheads="true"/>
              </p:cNvSpPr>
              <p:nvPr/>
            </p:nvSpPr>
            <p:spPr bwMode="auto">
              <a:xfrm>
                <a:off x="6587" y="7151"/>
                <a:ext cx="728" cy="65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false" compatLnSpc="true">
                <a:noAutofit/>
              </a:bodyPr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bg1"/>
                    </a:solidFill>
                    <a:sym typeface="+mn-ea"/>
                  </a:rPr>
                  <a:t>1</a:t>
                </a:r>
                <a:endParaRPr lang="en-US" altLang="en-US" sz="1000">
                  <a:solidFill>
                    <a:schemeClr val="bg1"/>
                  </a:solidFill>
                  <a:sym typeface="+mn-ea"/>
                </a:endParaRPr>
              </a:p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bg1"/>
                    </a:solidFill>
                    <a:sym typeface="+mn-ea"/>
                  </a:rPr>
                  <a:t>3</a:t>
                </a:r>
                <a:endParaRPr lang="en-US" altLang="en-US" sz="1000">
                  <a:solidFill>
                    <a:schemeClr val="bg1"/>
                  </a:solidFill>
                  <a:sym typeface="+mn-ea"/>
                </a:endParaRPr>
              </a:p>
            </p:txBody>
          </p:sp>
          <p:sp>
            <p:nvSpPr>
              <p:cNvPr id="212" name="Rectangle 43"/>
              <p:cNvSpPr>
                <a:spLocks noChangeArrowheads="true"/>
              </p:cNvSpPr>
              <p:nvPr/>
            </p:nvSpPr>
            <p:spPr bwMode="auto">
              <a:xfrm>
                <a:off x="6587" y="7148"/>
                <a:ext cx="728" cy="653"/>
              </a:xfrm>
              <a:prstGeom prst="rect">
                <a:avLst/>
              </a:prstGeom>
              <a:grp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altLang="en-US" sz="1000">
                  <a:solidFill>
                    <a:schemeClr val="bg1"/>
                  </a:solidFill>
                </a:endParaRPr>
              </a:p>
              <a:p>
                <a:r>
                  <a:rPr lang="en-US" altLang="en-US" sz="1000">
                    <a:solidFill>
                      <a:schemeClr val="bg1"/>
                    </a:solidFill>
                  </a:rPr>
                  <a:t>1</a:t>
                </a:r>
                <a:endParaRPr lang="en-US" altLang="en-US" sz="100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5" name="Group 4"/>
            <p:cNvGrpSpPr/>
            <p:nvPr/>
          </p:nvGrpSpPr>
          <p:grpSpPr>
            <a:xfrm>
              <a:off x="6632" y="9057"/>
              <a:ext cx="728" cy="652"/>
              <a:chOff x="6587" y="9642"/>
              <a:chExt cx="728" cy="652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217" name="Rectangle 48"/>
              <p:cNvSpPr>
                <a:spLocks noChangeArrowheads="true"/>
              </p:cNvSpPr>
              <p:nvPr/>
            </p:nvSpPr>
            <p:spPr bwMode="auto">
              <a:xfrm>
                <a:off x="6587" y="9642"/>
                <a:ext cx="728" cy="65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false" compatLnSpc="true">
                <a:noAutofit/>
              </a:bodyPr>
              <a:p>
                <a:pPr lvl="0" algn="l">
                  <a:buClrTx/>
                  <a:buSzTx/>
                  <a:buFontTx/>
                </a:pPr>
                <a:r>
                  <a:rPr lang="en-US" altLang="en-US" sz="900">
                    <a:solidFill>
                      <a:schemeClr val="bg1"/>
                    </a:solidFill>
                    <a:sym typeface="+mn-ea"/>
                  </a:rPr>
                  <a:t>d</a:t>
                </a:r>
                <a:endParaRPr lang="en-US" altLang="en-US" sz="900">
                  <a:solidFill>
                    <a:schemeClr val="bg1"/>
                  </a:solidFill>
                  <a:sym typeface="+mn-ea"/>
                </a:endParaRPr>
              </a:p>
              <a:p>
                <a:pPr lvl="0" algn="l">
                  <a:buClrTx/>
                  <a:buSzTx/>
                  <a:buFontTx/>
                </a:pPr>
                <a:r>
                  <a:rPr lang="en-US" altLang="en-US" sz="900">
                    <a:solidFill>
                      <a:schemeClr val="bg1"/>
                    </a:solidFill>
                    <a:sym typeface="+mn-ea"/>
                  </a:rPr>
                  <a:t>f</a:t>
                </a:r>
                <a:endParaRPr lang="en-US" altLang="en-US" sz="900">
                  <a:solidFill>
                    <a:schemeClr val="bg1"/>
                  </a:solidFill>
                  <a:sym typeface="+mn-ea"/>
                </a:endParaRPr>
              </a:p>
            </p:txBody>
          </p:sp>
          <p:sp>
            <p:nvSpPr>
              <p:cNvPr id="218" name="Rectangle 49"/>
              <p:cNvSpPr>
                <a:spLocks noChangeArrowheads="true"/>
              </p:cNvSpPr>
              <p:nvPr/>
            </p:nvSpPr>
            <p:spPr bwMode="auto">
              <a:xfrm>
                <a:off x="6587" y="9642"/>
                <a:ext cx="728" cy="653"/>
              </a:xfrm>
              <a:prstGeom prst="rect">
                <a:avLst/>
              </a:prstGeom>
              <a:grp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altLang="en-US" sz="1000">
                  <a:solidFill>
                    <a:schemeClr val="bg1"/>
                  </a:solidFill>
                </a:endParaRPr>
              </a:p>
              <a:p>
                <a:r>
                  <a:rPr lang="en-US" altLang="en-US" sz="1000">
                    <a:solidFill>
                      <a:schemeClr val="bg1"/>
                    </a:solidFill>
                  </a:rPr>
                  <a:t>7</a:t>
                </a:r>
                <a:endParaRPr lang="en-US" altLang="en-US" sz="100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19" name="Rectangle 50"/>
            <p:cNvSpPr>
              <a:spLocks noChangeArrowheads="true"/>
            </p:cNvSpPr>
            <p:nvPr/>
          </p:nvSpPr>
          <p:spPr bwMode="auto">
            <a:xfrm>
              <a:off x="5312" y="6938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20" name="Rectangle 51"/>
            <p:cNvSpPr>
              <a:spLocks noChangeArrowheads="true"/>
            </p:cNvSpPr>
            <p:nvPr/>
          </p:nvSpPr>
          <p:spPr bwMode="auto">
            <a:xfrm>
              <a:off x="5312" y="6938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1" name="Rectangle 52"/>
            <p:cNvSpPr>
              <a:spLocks noChangeArrowheads="true"/>
            </p:cNvSpPr>
            <p:nvPr/>
          </p:nvSpPr>
          <p:spPr bwMode="auto">
            <a:xfrm>
              <a:off x="5312" y="7770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1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22" name="Rectangle 53"/>
            <p:cNvSpPr>
              <a:spLocks noChangeArrowheads="true"/>
            </p:cNvSpPr>
            <p:nvPr/>
          </p:nvSpPr>
          <p:spPr bwMode="auto">
            <a:xfrm>
              <a:off x="5312" y="7770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3" name="Rectangle 54"/>
            <p:cNvSpPr>
              <a:spLocks noChangeArrowheads="true"/>
            </p:cNvSpPr>
            <p:nvPr/>
          </p:nvSpPr>
          <p:spPr bwMode="auto">
            <a:xfrm>
              <a:off x="5312" y="8605"/>
              <a:ext cx="728" cy="65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24" name="Rectangle 55"/>
            <p:cNvSpPr>
              <a:spLocks noChangeArrowheads="true"/>
            </p:cNvSpPr>
            <p:nvPr/>
          </p:nvSpPr>
          <p:spPr bwMode="auto">
            <a:xfrm>
              <a:off x="5312" y="8605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5" name="Rectangle 56"/>
            <p:cNvSpPr>
              <a:spLocks noChangeArrowheads="true"/>
            </p:cNvSpPr>
            <p:nvPr/>
          </p:nvSpPr>
          <p:spPr bwMode="auto">
            <a:xfrm>
              <a:off x="5312" y="9432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b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f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26" name="Rectangle 57"/>
            <p:cNvSpPr>
              <a:spLocks noChangeArrowheads="true"/>
            </p:cNvSpPr>
            <p:nvPr/>
          </p:nvSpPr>
          <p:spPr bwMode="auto">
            <a:xfrm>
              <a:off x="5312" y="9432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7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27" name="Rectangle 74"/>
            <p:cNvSpPr>
              <a:spLocks noChangeArrowheads="true"/>
            </p:cNvSpPr>
            <p:nvPr/>
          </p:nvSpPr>
          <p:spPr bwMode="auto">
            <a:xfrm>
              <a:off x="3952" y="6938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28" name="Rectangle 75"/>
            <p:cNvSpPr>
              <a:spLocks noChangeArrowheads="true"/>
            </p:cNvSpPr>
            <p:nvPr/>
          </p:nvSpPr>
          <p:spPr bwMode="auto">
            <a:xfrm>
              <a:off x="3952" y="6938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9" name="Rectangle 76"/>
            <p:cNvSpPr>
              <a:spLocks noChangeArrowheads="true"/>
            </p:cNvSpPr>
            <p:nvPr/>
          </p:nvSpPr>
          <p:spPr bwMode="auto">
            <a:xfrm>
              <a:off x="3952" y="7770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1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30" name="Rectangle 77"/>
            <p:cNvSpPr>
              <a:spLocks noChangeArrowheads="true"/>
            </p:cNvSpPr>
            <p:nvPr/>
          </p:nvSpPr>
          <p:spPr bwMode="auto">
            <a:xfrm>
              <a:off x="3952" y="7770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1" name="Rectangle 78"/>
            <p:cNvSpPr>
              <a:spLocks noChangeArrowheads="true"/>
            </p:cNvSpPr>
            <p:nvPr/>
          </p:nvSpPr>
          <p:spPr bwMode="auto">
            <a:xfrm>
              <a:off x="3968" y="8603"/>
              <a:ext cx="724" cy="647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32" name="Rectangle 79"/>
            <p:cNvSpPr>
              <a:spLocks noChangeArrowheads="true"/>
            </p:cNvSpPr>
            <p:nvPr/>
          </p:nvSpPr>
          <p:spPr bwMode="auto">
            <a:xfrm>
              <a:off x="3952" y="8603"/>
              <a:ext cx="724" cy="647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3" name="Rectangle 80"/>
            <p:cNvSpPr>
              <a:spLocks noChangeArrowheads="true"/>
            </p:cNvSpPr>
            <p:nvPr/>
          </p:nvSpPr>
          <p:spPr bwMode="auto">
            <a:xfrm>
              <a:off x="3960" y="9437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7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34" name="Rectangle 81"/>
            <p:cNvSpPr>
              <a:spLocks noChangeArrowheads="true"/>
            </p:cNvSpPr>
            <p:nvPr/>
          </p:nvSpPr>
          <p:spPr bwMode="auto">
            <a:xfrm>
              <a:off x="3960" y="9437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5" name="Line 82"/>
            <p:cNvSpPr>
              <a:spLocks noChangeShapeType="true"/>
            </p:cNvSpPr>
            <p:nvPr/>
          </p:nvSpPr>
          <p:spPr bwMode="auto">
            <a:xfrm flipH="true">
              <a:off x="2302" y="7170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7" name="Line 84"/>
            <p:cNvSpPr>
              <a:spLocks noChangeShapeType="true"/>
            </p:cNvSpPr>
            <p:nvPr/>
          </p:nvSpPr>
          <p:spPr bwMode="auto">
            <a:xfrm flipH="true">
              <a:off x="2299" y="7999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9" name="Line 86"/>
            <p:cNvSpPr>
              <a:spLocks noChangeShapeType="true"/>
            </p:cNvSpPr>
            <p:nvPr/>
          </p:nvSpPr>
          <p:spPr bwMode="auto">
            <a:xfrm flipH="true">
              <a:off x="2294" y="8846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1" name="Line 88"/>
            <p:cNvSpPr>
              <a:spLocks noChangeShapeType="true"/>
            </p:cNvSpPr>
            <p:nvPr/>
          </p:nvSpPr>
          <p:spPr bwMode="auto">
            <a:xfrm flipH="true">
              <a:off x="2299" y="9668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3" name="Line 90"/>
            <p:cNvSpPr>
              <a:spLocks noChangeShapeType="true"/>
            </p:cNvSpPr>
            <p:nvPr/>
          </p:nvSpPr>
          <p:spPr bwMode="auto">
            <a:xfrm flipH="true">
              <a:off x="7359" y="7680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0" name="Line 97"/>
            <p:cNvSpPr>
              <a:spLocks noChangeShapeType="true"/>
            </p:cNvSpPr>
            <p:nvPr/>
          </p:nvSpPr>
          <p:spPr bwMode="auto">
            <a:xfrm flipH="true">
              <a:off x="7359" y="9387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2" name="Line 20"/>
            <p:cNvSpPr>
              <a:spLocks noChangeShapeType="true"/>
            </p:cNvSpPr>
            <p:nvPr/>
          </p:nvSpPr>
          <p:spPr bwMode="auto">
            <a:xfrm>
              <a:off x="6040" y="7376"/>
              <a:ext cx="599" cy="212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3" name="Line 21"/>
            <p:cNvSpPr>
              <a:spLocks noChangeShapeType="true"/>
            </p:cNvSpPr>
            <p:nvPr/>
          </p:nvSpPr>
          <p:spPr bwMode="auto">
            <a:xfrm flipH="true">
              <a:off x="6040" y="7817"/>
              <a:ext cx="600" cy="17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89" name="Line 34"/>
            <p:cNvSpPr>
              <a:spLocks noChangeShapeType="true"/>
            </p:cNvSpPr>
            <p:nvPr/>
          </p:nvSpPr>
          <p:spPr bwMode="auto">
            <a:xfrm>
              <a:off x="3333" y="3728"/>
              <a:ext cx="634" cy="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0" name="Line 35"/>
            <p:cNvSpPr>
              <a:spLocks noChangeShapeType="true"/>
            </p:cNvSpPr>
            <p:nvPr/>
          </p:nvSpPr>
          <p:spPr bwMode="auto">
            <a:xfrm>
              <a:off x="3333" y="3987"/>
              <a:ext cx="625" cy="314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1" name="Line 36"/>
            <p:cNvSpPr>
              <a:spLocks noChangeShapeType="true"/>
            </p:cNvSpPr>
            <p:nvPr/>
          </p:nvSpPr>
          <p:spPr bwMode="auto">
            <a:xfrm flipH="true">
              <a:off x="3333" y="4598"/>
              <a:ext cx="634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2" name="Line 37"/>
            <p:cNvSpPr>
              <a:spLocks noChangeShapeType="true"/>
            </p:cNvSpPr>
            <p:nvPr/>
          </p:nvSpPr>
          <p:spPr bwMode="auto">
            <a:xfrm>
              <a:off x="3333" y="4816"/>
              <a:ext cx="625" cy="317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3" name="Line 38"/>
            <p:cNvSpPr>
              <a:spLocks noChangeShapeType="true"/>
            </p:cNvSpPr>
            <p:nvPr/>
          </p:nvSpPr>
          <p:spPr bwMode="auto">
            <a:xfrm flipV="true">
              <a:off x="3333" y="5412"/>
              <a:ext cx="63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4" name="Line 39"/>
            <p:cNvSpPr>
              <a:spLocks noChangeShapeType="true"/>
            </p:cNvSpPr>
            <p:nvPr/>
          </p:nvSpPr>
          <p:spPr bwMode="auto">
            <a:xfrm>
              <a:off x="3333" y="5688"/>
              <a:ext cx="637" cy="315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5" name="Line 40"/>
            <p:cNvSpPr>
              <a:spLocks noChangeShapeType="true"/>
            </p:cNvSpPr>
            <p:nvPr/>
          </p:nvSpPr>
          <p:spPr bwMode="auto">
            <a:xfrm>
              <a:off x="3333" y="6269"/>
              <a:ext cx="619" cy="1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6" name="Line 41"/>
            <p:cNvSpPr>
              <a:spLocks noChangeShapeType="true"/>
            </p:cNvSpPr>
            <p:nvPr/>
          </p:nvSpPr>
          <p:spPr bwMode="auto">
            <a:xfrm>
              <a:off x="3344" y="6530"/>
              <a:ext cx="608" cy="3144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5" name="Line 34"/>
            <p:cNvSpPr>
              <a:spLocks noChangeShapeType="true"/>
            </p:cNvSpPr>
            <p:nvPr/>
          </p:nvSpPr>
          <p:spPr bwMode="auto">
            <a:xfrm flipV="true">
              <a:off x="3327" y="3981"/>
              <a:ext cx="625" cy="3142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6" name="Line 35"/>
            <p:cNvSpPr>
              <a:spLocks noChangeShapeType="true"/>
            </p:cNvSpPr>
            <p:nvPr/>
          </p:nvSpPr>
          <p:spPr bwMode="auto">
            <a:xfrm>
              <a:off x="3327" y="7382"/>
              <a:ext cx="625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7" name="Line 36"/>
            <p:cNvSpPr>
              <a:spLocks noChangeShapeType="true"/>
            </p:cNvSpPr>
            <p:nvPr/>
          </p:nvSpPr>
          <p:spPr bwMode="auto">
            <a:xfrm flipH="true">
              <a:off x="3327" y="4818"/>
              <a:ext cx="634" cy="318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8" name="Line 37"/>
            <p:cNvSpPr>
              <a:spLocks noChangeShapeType="true"/>
            </p:cNvSpPr>
            <p:nvPr/>
          </p:nvSpPr>
          <p:spPr bwMode="auto">
            <a:xfrm>
              <a:off x="3327" y="8211"/>
              <a:ext cx="637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9" name="Line 38"/>
            <p:cNvSpPr>
              <a:spLocks noChangeShapeType="true"/>
            </p:cNvSpPr>
            <p:nvPr/>
          </p:nvSpPr>
          <p:spPr bwMode="auto">
            <a:xfrm flipV="true">
              <a:off x="3327" y="5649"/>
              <a:ext cx="642" cy="315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10" name="Line 39"/>
            <p:cNvSpPr>
              <a:spLocks noChangeShapeType="true"/>
            </p:cNvSpPr>
            <p:nvPr/>
          </p:nvSpPr>
          <p:spPr bwMode="auto">
            <a:xfrm>
              <a:off x="3327" y="9083"/>
              <a:ext cx="63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11" name="Line 40"/>
            <p:cNvSpPr>
              <a:spLocks noChangeShapeType="true"/>
            </p:cNvSpPr>
            <p:nvPr/>
          </p:nvSpPr>
          <p:spPr bwMode="auto">
            <a:xfrm flipV="true">
              <a:off x="3327" y="6483"/>
              <a:ext cx="625" cy="318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12" name="Line 41"/>
            <p:cNvSpPr>
              <a:spLocks noChangeShapeType="true"/>
            </p:cNvSpPr>
            <p:nvPr/>
          </p:nvSpPr>
          <p:spPr bwMode="auto">
            <a:xfrm flipV="true">
              <a:off x="3338" y="9924"/>
              <a:ext cx="62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71" name="Text Box 570"/>
            <p:cNvSpPr txBox="true"/>
            <p:nvPr/>
          </p:nvSpPr>
          <p:spPr>
            <a:xfrm>
              <a:off x="7666" y="4038"/>
              <a:ext cx="414" cy="5636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p>
              <a:pPr algn="ctr">
                <a:lnSpc>
                  <a:spcPct val="90000"/>
                </a:lnSpc>
              </a:pPr>
              <a:r>
                <a:rPr lang="en-US" altLang="en-US" sz="1200" dirty="0" smtClean="0">
                  <a:solidFill>
                    <a:schemeClr val="bg1"/>
                  </a:solidFill>
                </a:rPr>
                <a:t>7</a:t>
              </a: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r>
                <a:rPr lang="en-US" altLang="en-US" sz="1200" dirty="0" smtClean="0">
                  <a:solidFill>
                    <a:schemeClr val="bg1"/>
                  </a:solidFill>
                </a:rPr>
                <a:t>1</a:t>
              </a: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r>
                <a:rPr lang="en-US" altLang="en-US" sz="1200" dirty="0" smtClean="0">
                  <a:solidFill>
                    <a:schemeClr val="bg1"/>
                  </a:solidFill>
                </a:rPr>
                <a:t>1</a:t>
              </a: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r>
                <a:rPr lang="en-US" altLang="en-US" sz="1200" dirty="0" smtClean="0">
                  <a:solidFill>
                    <a:schemeClr val="bg1"/>
                  </a:solidFill>
                </a:rPr>
                <a:t>7</a:t>
              </a:r>
              <a:endParaRPr lang="en-US" altLang="en-US" sz="1200" dirty="0" smtClean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-241935" y="70485"/>
            <a:ext cx="12616180" cy="656590"/>
          </a:xfrm>
        </p:spPr>
        <p:txBody>
          <a:bodyPr/>
          <a:p>
            <a:r>
              <a:rPr lang="en-US" altLang="en-US">
                <a:sym typeface="+mn-ea"/>
              </a:rPr>
              <a:t>Functionality Comparison Unicast/Multicast</a:t>
            </a:r>
            <a:endParaRPr lang="en-US" altLang="en-US"/>
          </a:p>
        </p:txBody>
      </p:sp>
      <p:sp>
        <p:nvSpPr>
          <p:cNvPr id="8" name="Text Box 7"/>
          <p:cNvSpPr txBox="true"/>
          <p:nvPr/>
        </p:nvSpPr>
        <p:spPr>
          <a:xfrm>
            <a:off x="78740" y="1125855"/>
            <a:ext cx="4150360" cy="5886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p>
            <a:pPr algn="l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Case can not be supported for dis_noc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l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Under Destination Tag Routing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graphicFrame>
        <p:nvGraphicFramePr>
          <p:cNvPr id="9" name="Table 8"/>
          <p:cNvGraphicFramePr/>
          <p:nvPr/>
        </p:nvGraphicFramePr>
        <p:xfrm>
          <a:off x="4138930" y="1445260"/>
          <a:ext cx="7834630" cy="1981200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2286000"/>
                <a:gridCol w="2858770"/>
                <a:gridCol w="2689860"/>
              </a:tblGrid>
              <a:tr h="396240">
                <a:tc>
                  <a:txBody>
                    <a:bodyPr/>
                    <a:p>
                      <a:pPr>
                        <a:buNone/>
                      </a:pP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BENES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DIS_NOC</a:t>
                      </a:r>
                      <a:endParaRPr lang="en-US" altLang="en-US"/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#STAGE=Latency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 dirty="0" smtClean="0">
                          <a:solidFill>
                            <a:schemeClr val="bg1"/>
                          </a:solidFill>
                          <a:sym typeface="+mn-ea"/>
                        </a:rPr>
                        <a:t>O(2logN-1)</a:t>
                      </a:r>
                      <a:endParaRPr lang="en-US" altLang="en-US" sz="2000" dirty="0" smtClean="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O(log(N/2))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93192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UNICAST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NON-BLOCKING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93192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MULTICAST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GROUP NON-BLOCKING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642" name="Group 641"/>
          <p:cNvGrpSpPr/>
          <p:nvPr/>
        </p:nvGrpSpPr>
        <p:grpSpPr>
          <a:xfrm>
            <a:off x="193040" y="1776095"/>
            <a:ext cx="3674110" cy="4156075"/>
            <a:chOff x="2294" y="3543"/>
            <a:chExt cx="5786" cy="6545"/>
          </a:xfrm>
        </p:grpSpPr>
        <p:sp>
          <p:nvSpPr>
            <p:cNvPr id="397" name="Rectangle 74"/>
            <p:cNvSpPr>
              <a:spLocks noChangeArrowheads="true"/>
            </p:cNvSpPr>
            <p:nvPr/>
          </p:nvSpPr>
          <p:spPr bwMode="auto">
            <a:xfrm>
              <a:off x="2608" y="3543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bg1"/>
                  </a:solidFill>
                </a:rPr>
                <a:t>0</a:t>
              </a:r>
              <a:endParaRPr lang="en-US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398" name="Rectangle 75"/>
            <p:cNvSpPr>
              <a:spLocks noChangeArrowheads="true"/>
            </p:cNvSpPr>
            <p:nvPr/>
          </p:nvSpPr>
          <p:spPr bwMode="auto">
            <a:xfrm>
              <a:off x="2608" y="3543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200">
                  <a:solidFill>
                    <a:schemeClr val="bg1"/>
                  </a:solidFill>
                </a:rPr>
                <a:t>0</a:t>
              </a:r>
              <a:endParaRPr lang="en-US" altLang="en-US" sz="1200">
                <a:solidFill>
                  <a:schemeClr val="bg1"/>
                </a:solidFill>
              </a:endParaRPr>
            </a:p>
          </p:txBody>
        </p:sp>
        <p:sp>
          <p:nvSpPr>
            <p:cNvPr id="399" name="Rectangle 76"/>
            <p:cNvSpPr>
              <a:spLocks noChangeArrowheads="true"/>
            </p:cNvSpPr>
            <p:nvPr/>
          </p:nvSpPr>
          <p:spPr bwMode="auto">
            <a:xfrm>
              <a:off x="2608" y="4386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1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00" name="Rectangle 77"/>
            <p:cNvSpPr>
              <a:spLocks noChangeArrowheads="true"/>
            </p:cNvSpPr>
            <p:nvPr/>
          </p:nvSpPr>
          <p:spPr bwMode="auto">
            <a:xfrm>
              <a:off x="2608" y="4375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bg1"/>
                  </a:solidFill>
                  <a:sym typeface="+mn-ea"/>
                </a:rPr>
                <a:t>1</a:t>
              </a:r>
              <a:endParaRPr lang="en-US" altLang="en-US" sz="12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01" name="Rectangle 78"/>
            <p:cNvSpPr>
              <a:spLocks noChangeArrowheads="true"/>
            </p:cNvSpPr>
            <p:nvPr/>
          </p:nvSpPr>
          <p:spPr bwMode="auto">
            <a:xfrm>
              <a:off x="2608" y="5208"/>
              <a:ext cx="724" cy="64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2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02" name="Rectangle 79"/>
            <p:cNvSpPr>
              <a:spLocks noChangeArrowheads="true"/>
            </p:cNvSpPr>
            <p:nvPr/>
          </p:nvSpPr>
          <p:spPr bwMode="auto">
            <a:xfrm>
              <a:off x="2608" y="5208"/>
              <a:ext cx="724" cy="64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bg1"/>
                  </a:solidFill>
                  <a:sym typeface="+mn-ea"/>
                </a:rPr>
                <a:t>2</a:t>
              </a:r>
              <a:endParaRPr lang="en-US" altLang="en-US" sz="12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03" name="Rectangle 80"/>
            <p:cNvSpPr>
              <a:spLocks noChangeArrowheads="true"/>
            </p:cNvSpPr>
            <p:nvPr/>
          </p:nvSpPr>
          <p:spPr bwMode="auto">
            <a:xfrm>
              <a:off x="2616" y="6042"/>
              <a:ext cx="728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3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04" name="Rectangle 81"/>
            <p:cNvSpPr>
              <a:spLocks noChangeArrowheads="true"/>
            </p:cNvSpPr>
            <p:nvPr/>
          </p:nvSpPr>
          <p:spPr bwMode="auto">
            <a:xfrm>
              <a:off x="2616" y="6042"/>
              <a:ext cx="728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bg1"/>
                  </a:solidFill>
                  <a:sym typeface="+mn-ea"/>
                </a:rPr>
                <a:t>3</a:t>
              </a:r>
              <a:endParaRPr lang="en-US" altLang="en-US" sz="12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13" name="Rectangle 74"/>
            <p:cNvSpPr>
              <a:spLocks noChangeArrowheads="true"/>
            </p:cNvSpPr>
            <p:nvPr/>
          </p:nvSpPr>
          <p:spPr bwMode="auto">
            <a:xfrm>
              <a:off x="2602" y="6938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4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14" name="Rectangle 75"/>
            <p:cNvSpPr>
              <a:spLocks noChangeArrowheads="true"/>
            </p:cNvSpPr>
            <p:nvPr/>
          </p:nvSpPr>
          <p:spPr bwMode="auto">
            <a:xfrm>
              <a:off x="2602" y="6938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bg1"/>
                  </a:solidFill>
                  <a:sym typeface="+mn-ea"/>
                </a:rPr>
                <a:t>4</a:t>
              </a:r>
              <a:endParaRPr lang="en-US" altLang="en-US" sz="12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15" name="Rectangle 76"/>
            <p:cNvSpPr>
              <a:spLocks noChangeArrowheads="true"/>
            </p:cNvSpPr>
            <p:nvPr/>
          </p:nvSpPr>
          <p:spPr bwMode="auto">
            <a:xfrm>
              <a:off x="2602" y="7770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5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16" name="Rectangle 77"/>
            <p:cNvSpPr>
              <a:spLocks noChangeArrowheads="true"/>
            </p:cNvSpPr>
            <p:nvPr/>
          </p:nvSpPr>
          <p:spPr bwMode="auto">
            <a:xfrm>
              <a:off x="2602" y="7770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bg1"/>
                  </a:solidFill>
                  <a:sym typeface="+mn-ea"/>
                </a:rPr>
                <a:t>5</a:t>
              </a:r>
              <a:endParaRPr lang="en-US" altLang="en-US" sz="12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17" name="Rectangle 78"/>
            <p:cNvSpPr>
              <a:spLocks noChangeArrowheads="true"/>
            </p:cNvSpPr>
            <p:nvPr/>
          </p:nvSpPr>
          <p:spPr bwMode="auto">
            <a:xfrm>
              <a:off x="2602" y="8603"/>
              <a:ext cx="724" cy="64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6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18" name="Rectangle 79"/>
            <p:cNvSpPr>
              <a:spLocks noChangeArrowheads="true"/>
            </p:cNvSpPr>
            <p:nvPr/>
          </p:nvSpPr>
          <p:spPr bwMode="auto">
            <a:xfrm>
              <a:off x="2618" y="8603"/>
              <a:ext cx="724" cy="64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bg1"/>
                  </a:solidFill>
                  <a:sym typeface="+mn-ea"/>
                </a:rPr>
                <a:t>6</a:t>
              </a:r>
              <a:endParaRPr lang="en-US" altLang="en-US" sz="12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19" name="Rectangle 80"/>
            <p:cNvSpPr>
              <a:spLocks noChangeArrowheads="true"/>
            </p:cNvSpPr>
            <p:nvPr/>
          </p:nvSpPr>
          <p:spPr bwMode="auto">
            <a:xfrm>
              <a:off x="2610" y="9437"/>
              <a:ext cx="728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7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20" name="Rectangle 81"/>
            <p:cNvSpPr>
              <a:spLocks noChangeArrowheads="true"/>
            </p:cNvSpPr>
            <p:nvPr/>
          </p:nvSpPr>
          <p:spPr bwMode="auto">
            <a:xfrm>
              <a:off x="2618" y="9432"/>
              <a:ext cx="728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bg1"/>
                  </a:solidFill>
                  <a:sym typeface="+mn-ea"/>
                </a:rPr>
                <a:t>7</a:t>
              </a:r>
              <a:endParaRPr lang="en-US" altLang="en-US" sz="12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02" name="Line 20"/>
            <p:cNvSpPr>
              <a:spLocks noChangeShapeType="true"/>
            </p:cNvSpPr>
            <p:nvPr/>
          </p:nvSpPr>
          <p:spPr bwMode="auto">
            <a:xfrm>
              <a:off x="6046" y="5656"/>
              <a:ext cx="594" cy="22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3" name="Line 21"/>
            <p:cNvSpPr>
              <a:spLocks noChangeShapeType="true"/>
            </p:cNvSpPr>
            <p:nvPr/>
          </p:nvSpPr>
          <p:spPr bwMode="auto">
            <a:xfrm flipH="true">
              <a:off x="6046" y="6142"/>
              <a:ext cx="583" cy="13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6" name="Line 34"/>
            <p:cNvSpPr>
              <a:spLocks noChangeShapeType="true"/>
            </p:cNvSpPr>
            <p:nvPr/>
          </p:nvSpPr>
          <p:spPr bwMode="auto">
            <a:xfrm>
              <a:off x="4683" y="3728"/>
              <a:ext cx="634" cy="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7" name="Line 35"/>
            <p:cNvSpPr>
              <a:spLocks noChangeShapeType="true"/>
            </p:cNvSpPr>
            <p:nvPr/>
          </p:nvSpPr>
          <p:spPr bwMode="auto">
            <a:xfrm>
              <a:off x="4683" y="3987"/>
              <a:ext cx="637" cy="1424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8" name="Line 36"/>
            <p:cNvSpPr>
              <a:spLocks noChangeShapeType="true"/>
            </p:cNvSpPr>
            <p:nvPr/>
          </p:nvSpPr>
          <p:spPr bwMode="auto">
            <a:xfrm flipH="true">
              <a:off x="4683" y="4598"/>
              <a:ext cx="634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9" name="Line 37"/>
            <p:cNvSpPr>
              <a:spLocks noChangeShapeType="true"/>
            </p:cNvSpPr>
            <p:nvPr/>
          </p:nvSpPr>
          <p:spPr bwMode="auto">
            <a:xfrm>
              <a:off x="4683" y="4816"/>
              <a:ext cx="637" cy="14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0" name="Line 38"/>
            <p:cNvSpPr>
              <a:spLocks noChangeShapeType="true"/>
            </p:cNvSpPr>
            <p:nvPr/>
          </p:nvSpPr>
          <p:spPr bwMode="auto">
            <a:xfrm flipV="true">
              <a:off x="4683" y="4011"/>
              <a:ext cx="636" cy="140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1" name="Line 39"/>
            <p:cNvSpPr>
              <a:spLocks noChangeShapeType="true"/>
            </p:cNvSpPr>
            <p:nvPr/>
          </p:nvSpPr>
          <p:spPr bwMode="auto">
            <a:xfrm>
              <a:off x="4683" y="5688"/>
              <a:ext cx="63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2" name="Line 40"/>
            <p:cNvSpPr>
              <a:spLocks noChangeShapeType="true"/>
            </p:cNvSpPr>
            <p:nvPr/>
          </p:nvSpPr>
          <p:spPr bwMode="auto">
            <a:xfrm flipV="true">
              <a:off x="4683" y="4842"/>
              <a:ext cx="637" cy="142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3" name="Line 41"/>
            <p:cNvSpPr>
              <a:spLocks noChangeShapeType="true"/>
            </p:cNvSpPr>
            <p:nvPr/>
          </p:nvSpPr>
          <p:spPr bwMode="auto">
            <a:xfrm flipV="true">
              <a:off x="4694" y="6529"/>
              <a:ext cx="62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6638" y="3978"/>
              <a:ext cx="728" cy="652"/>
              <a:chOff x="6593" y="3753"/>
              <a:chExt cx="728" cy="652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324" name="Rectangle 42"/>
              <p:cNvSpPr>
                <a:spLocks noChangeArrowheads="true"/>
              </p:cNvSpPr>
              <p:nvPr/>
            </p:nvSpPr>
            <p:spPr bwMode="auto">
              <a:xfrm>
                <a:off x="6593" y="3753"/>
                <a:ext cx="728" cy="65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false" compatLnSpc="true">
                <a:noAutofit/>
              </a:bodyPr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bg1"/>
                    </a:solidFill>
                    <a:sym typeface="+mn-ea"/>
                  </a:rPr>
                  <a:t>0</a:t>
                </a:r>
                <a:endParaRPr lang="en-US" altLang="en-US" sz="1000">
                  <a:solidFill>
                    <a:schemeClr val="bg1"/>
                  </a:solidFill>
                  <a:sym typeface="+mn-ea"/>
                </a:endParaRPr>
              </a:p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bg1"/>
                    </a:solidFill>
                    <a:sym typeface="+mn-ea"/>
                  </a:rPr>
                  <a:t>2</a:t>
                </a:r>
                <a:endParaRPr lang="en-US" altLang="en-US" sz="1000">
                  <a:solidFill>
                    <a:schemeClr val="bg1"/>
                  </a:solidFill>
                  <a:sym typeface="+mn-ea"/>
                </a:endParaRPr>
              </a:p>
            </p:txBody>
          </p:sp>
          <p:sp>
            <p:nvSpPr>
              <p:cNvPr id="325" name="Rectangle 43"/>
              <p:cNvSpPr>
                <a:spLocks noChangeArrowheads="true"/>
              </p:cNvSpPr>
              <p:nvPr/>
            </p:nvSpPr>
            <p:spPr bwMode="auto">
              <a:xfrm>
                <a:off x="6593" y="3753"/>
                <a:ext cx="728" cy="653"/>
              </a:xfrm>
              <a:prstGeom prst="rect">
                <a:avLst/>
              </a:prstGeom>
              <a:grp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altLang="en-US" sz="1000">
                  <a:solidFill>
                    <a:schemeClr val="bg1"/>
                  </a:solidFill>
                </a:endParaRPr>
              </a:p>
              <a:p>
                <a:r>
                  <a:rPr lang="en-US" altLang="en-US" sz="1000">
                    <a:solidFill>
                      <a:schemeClr val="bg1"/>
                    </a:solidFill>
                  </a:rPr>
                  <a:t>7</a:t>
                </a:r>
                <a:endParaRPr lang="en-US" altLang="en-US" sz="100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6638" y="5670"/>
              <a:ext cx="728" cy="652"/>
              <a:chOff x="6593" y="6247"/>
              <a:chExt cx="728" cy="652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330" name="Rectangle 48"/>
              <p:cNvSpPr>
                <a:spLocks noChangeArrowheads="true"/>
              </p:cNvSpPr>
              <p:nvPr/>
            </p:nvSpPr>
            <p:spPr bwMode="auto">
              <a:xfrm>
                <a:off x="6593" y="6247"/>
                <a:ext cx="728" cy="65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false" compatLnSpc="true">
                <a:noAutofit/>
              </a:bodyPr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bg1"/>
                    </a:solidFill>
                    <a:sym typeface="+mn-ea"/>
                  </a:rPr>
                  <a:t>c</a:t>
                </a:r>
                <a:endParaRPr lang="en-US" altLang="en-US" sz="1000">
                  <a:solidFill>
                    <a:schemeClr val="bg1"/>
                  </a:solidFill>
                  <a:sym typeface="+mn-ea"/>
                </a:endParaRPr>
              </a:p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bg1"/>
                    </a:solidFill>
                    <a:sym typeface="+mn-ea"/>
                  </a:rPr>
                  <a:t>e</a:t>
                </a:r>
                <a:endParaRPr lang="en-US" altLang="en-US" sz="1000">
                  <a:solidFill>
                    <a:schemeClr val="bg1"/>
                  </a:solidFill>
                  <a:sym typeface="+mn-ea"/>
                </a:endParaRPr>
              </a:p>
            </p:txBody>
          </p:sp>
          <p:sp>
            <p:nvSpPr>
              <p:cNvPr id="331" name="Rectangle 49"/>
              <p:cNvSpPr>
                <a:spLocks noChangeArrowheads="true"/>
              </p:cNvSpPr>
              <p:nvPr/>
            </p:nvSpPr>
            <p:spPr bwMode="auto">
              <a:xfrm>
                <a:off x="6593" y="6247"/>
                <a:ext cx="728" cy="653"/>
              </a:xfrm>
              <a:prstGeom prst="rect">
                <a:avLst/>
              </a:prstGeom>
              <a:grp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altLang="en-US" sz="1000">
                  <a:solidFill>
                    <a:schemeClr val="bg1"/>
                  </a:solidFill>
                </a:endParaRPr>
              </a:p>
              <a:p>
                <a:r>
                  <a:rPr lang="en-US" altLang="en-US" sz="1000">
                    <a:solidFill>
                      <a:schemeClr val="bg1"/>
                    </a:solidFill>
                  </a:rPr>
                  <a:t>1</a:t>
                </a:r>
                <a:endParaRPr lang="en-US" altLang="en-US" sz="100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32" name="Rectangle 50"/>
            <p:cNvSpPr>
              <a:spLocks noChangeArrowheads="true"/>
            </p:cNvSpPr>
            <p:nvPr/>
          </p:nvSpPr>
          <p:spPr bwMode="auto">
            <a:xfrm>
              <a:off x="5318" y="3543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0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4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33" name="Rectangle 51"/>
            <p:cNvSpPr>
              <a:spLocks noChangeArrowheads="true"/>
            </p:cNvSpPr>
            <p:nvPr/>
          </p:nvSpPr>
          <p:spPr bwMode="auto">
            <a:xfrm>
              <a:off x="5318" y="3543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4" name="Rectangle 52"/>
            <p:cNvSpPr>
              <a:spLocks noChangeArrowheads="true"/>
            </p:cNvSpPr>
            <p:nvPr/>
          </p:nvSpPr>
          <p:spPr bwMode="auto">
            <a:xfrm>
              <a:off x="5318" y="4375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7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35" name="Rectangle 53"/>
            <p:cNvSpPr>
              <a:spLocks noChangeArrowheads="true"/>
            </p:cNvSpPr>
            <p:nvPr/>
          </p:nvSpPr>
          <p:spPr bwMode="auto">
            <a:xfrm>
              <a:off x="5318" y="4375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6" name="Rectangle 54"/>
            <p:cNvSpPr>
              <a:spLocks noChangeArrowheads="true"/>
            </p:cNvSpPr>
            <p:nvPr/>
          </p:nvSpPr>
          <p:spPr bwMode="auto">
            <a:xfrm>
              <a:off x="5318" y="5210"/>
              <a:ext cx="728" cy="65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37" name="Rectangle 55"/>
            <p:cNvSpPr>
              <a:spLocks noChangeArrowheads="true"/>
            </p:cNvSpPr>
            <p:nvPr/>
          </p:nvSpPr>
          <p:spPr bwMode="auto">
            <a:xfrm>
              <a:off x="5318" y="5210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8" name="Rectangle 56"/>
            <p:cNvSpPr>
              <a:spLocks noChangeArrowheads="true"/>
            </p:cNvSpPr>
            <p:nvPr/>
          </p:nvSpPr>
          <p:spPr bwMode="auto">
            <a:xfrm>
              <a:off x="5318" y="6037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1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39" name="Rectangle 57"/>
            <p:cNvSpPr>
              <a:spLocks noChangeArrowheads="true"/>
            </p:cNvSpPr>
            <p:nvPr/>
          </p:nvSpPr>
          <p:spPr bwMode="auto">
            <a:xfrm>
              <a:off x="5318" y="6037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6" name="Rectangle 74"/>
            <p:cNvSpPr>
              <a:spLocks noChangeArrowheads="true"/>
            </p:cNvSpPr>
            <p:nvPr/>
          </p:nvSpPr>
          <p:spPr bwMode="auto">
            <a:xfrm>
              <a:off x="3958" y="3543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57" name="Rectangle 75"/>
            <p:cNvSpPr>
              <a:spLocks noChangeArrowheads="true"/>
            </p:cNvSpPr>
            <p:nvPr/>
          </p:nvSpPr>
          <p:spPr bwMode="auto">
            <a:xfrm>
              <a:off x="3958" y="3543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8" name="Rectangle 76"/>
            <p:cNvSpPr>
              <a:spLocks noChangeArrowheads="true"/>
            </p:cNvSpPr>
            <p:nvPr/>
          </p:nvSpPr>
          <p:spPr bwMode="auto">
            <a:xfrm>
              <a:off x="3958" y="4386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1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59" name="Rectangle 77"/>
            <p:cNvSpPr>
              <a:spLocks noChangeArrowheads="true"/>
            </p:cNvSpPr>
            <p:nvPr/>
          </p:nvSpPr>
          <p:spPr bwMode="auto">
            <a:xfrm>
              <a:off x="3958" y="4375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0" name="Rectangle 78"/>
            <p:cNvSpPr>
              <a:spLocks noChangeArrowheads="true"/>
            </p:cNvSpPr>
            <p:nvPr/>
          </p:nvSpPr>
          <p:spPr bwMode="auto">
            <a:xfrm>
              <a:off x="3958" y="5208"/>
              <a:ext cx="724" cy="647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61" name="Rectangle 79"/>
            <p:cNvSpPr>
              <a:spLocks noChangeArrowheads="true"/>
            </p:cNvSpPr>
            <p:nvPr/>
          </p:nvSpPr>
          <p:spPr bwMode="auto">
            <a:xfrm>
              <a:off x="3958" y="5208"/>
              <a:ext cx="724" cy="647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2" name="Rectangle 80"/>
            <p:cNvSpPr>
              <a:spLocks noChangeArrowheads="true"/>
            </p:cNvSpPr>
            <p:nvPr/>
          </p:nvSpPr>
          <p:spPr bwMode="auto">
            <a:xfrm>
              <a:off x="3966" y="6042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7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63" name="Rectangle 81"/>
            <p:cNvSpPr>
              <a:spLocks noChangeArrowheads="true"/>
            </p:cNvSpPr>
            <p:nvPr/>
          </p:nvSpPr>
          <p:spPr bwMode="auto">
            <a:xfrm>
              <a:off x="3966" y="6042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4" name="Line 82"/>
            <p:cNvSpPr>
              <a:spLocks noChangeShapeType="true"/>
            </p:cNvSpPr>
            <p:nvPr/>
          </p:nvSpPr>
          <p:spPr bwMode="auto">
            <a:xfrm flipH="true">
              <a:off x="2308" y="3775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6" name="Line 84"/>
            <p:cNvSpPr>
              <a:spLocks noChangeShapeType="true"/>
            </p:cNvSpPr>
            <p:nvPr/>
          </p:nvSpPr>
          <p:spPr bwMode="auto">
            <a:xfrm flipH="true">
              <a:off x="2305" y="4604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8" name="Line 86"/>
            <p:cNvSpPr>
              <a:spLocks noChangeShapeType="true"/>
            </p:cNvSpPr>
            <p:nvPr/>
          </p:nvSpPr>
          <p:spPr bwMode="auto">
            <a:xfrm flipH="true">
              <a:off x="2300" y="5451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0" name="Line 88"/>
            <p:cNvSpPr>
              <a:spLocks noChangeShapeType="true"/>
            </p:cNvSpPr>
            <p:nvPr/>
          </p:nvSpPr>
          <p:spPr bwMode="auto">
            <a:xfrm flipH="true">
              <a:off x="2305" y="6273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2" name="Line 90"/>
            <p:cNvSpPr>
              <a:spLocks noChangeShapeType="true"/>
            </p:cNvSpPr>
            <p:nvPr/>
          </p:nvSpPr>
          <p:spPr bwMode="auto">
            <a:xfrm flipH="true">
              <a:off x="7366" y="4315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8" name="Line 96"/>
            <p:cNvSpPr>
              <a:spLocks noChangeShapeType="true"/>
            </p:cNvSpPr>
            <p:nvPr/>
          </p:nvSpPr>
          <p:spPr bwMode="auto">
            <a:xfrm flipH="true">
              <a:off x="7366" y="6020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6" name="Line 20"/>
            <p:cNvSpPr>
              <a:spLocks noChangeShapeType="true"/>
            </p:cNvSpPr>
            <p:nvPr/>
          </p:nvSpPr>
          <p:spPr bwMode="auto">
            <a:xfrm>
              <a:off x="6046" y="3981"/>
              <a:ext cx="594" cy="18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7" name="Line 21"/>
            <p:cNvSpPr>
              <a:spLocks noChangeShapeType="true"/>
            </p:cNvSpPr>
            <p:nvPr/>
          </p:nvSpPr>
          <p:spPr bwMode="auto">
            <a:xfrm flipH="true">
              <a:off x="6046" y="4421"/>
              <a:ext cx="583" cy="17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0" name="Line 20"/>
            <p:cNvSpPr>
              <a:spLocks noChangeShapeType="true"/>
            </p:cNvSpPr>
            <p:nvPr/>
          </p:nvSpPr>
          <p:spPr bwMode="auto">
            <a:xfrm>
              <a:off x="6040" y="9051"/>
              <a:ext cx="589" cy="2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1" name="Line 21"/>
            <p:cNvSpPr>
              <a:spLocks noChangeShapeType="true"/>
            </p:cNvSpPr>
            <p:nvPr/>
          </p:nvSpPr>
          <p:spPr bwMode="auto">
            <a:xfrm flipH="true">
              <a:off x="6040" y="9522"/>
              <a:ext cx="600" cy="222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3" name="Line 34"/>
            <p:cNvSpPr>
              <a:spLocks noChangeShapeType="true"/>
            </p:cNvSpPr>
            <p:nvPr/>
          </p:nvSpPr>
          <p:spPr bwMode="auto">
            <a:xfrm>
              <a:off x="4677" y="7123"/>
              <a:ext cx="634" cy="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4" name="Line 35"/>
            <p:cNvSpPr>
              <a:spLocks noChangeShapeType="true"/>
            </p:cNvSpPr>
            <p:nvPr/>
          </p:nvSpPr>
          <p:spPr bwMode="auto">
            <a:xfrm>
              <a:off x="4677" y="7382"/>
              <a:ext cx="637" cy="1424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5" name="Line 36"/>
            <p:cNvSpPr>
              <a:spLocks noChangeShapeType="true"/>
            </p:cNvSpPr>
            <p:nvPr/>
          </p:nvSpPr>
          <p:spPr bwMode="auto">
            <a:xfrm flipH="true">
              <a:off x="4677" y="7993"/>
              <a:ext cx="634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6" name="Line 37"/>
            <p:cNvSpPr>
              <a:spLocks noChangeShapeType="true"/>
            </p:cNvSpPr>
            <p:nvPr/>
          </p:nvSpPr>
          <p:spPr bwMode="auto">
            <a:xfrm>
              <a:off x="4677" y="8211"/>
              <a:ext cx="637" cy="14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7" name="Line 38"/>
            <p:cNvSpPr>
              <a:spLocks noChangeShapeType="true"/>
            </p:cNvSpPr>
            <p:nvPr/>
          </p:nvSpPr>
          <p:spPr bwMode="auto">
            <a:xfrm flipV="true">
              <a:off x="4677" y="7406"/>
              <a:ext cx="636" cy="140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8" name="Line 39"/>
            <p:cNvSpPr>
              <a:spLocks noChangeShapeType="true"/>
            </p:cNvSpPr>
            <p:nvPr/>
          </p:nvSpPr>
          <p:spPr bwMode="auto">
            <a:xfrm>
              <a:off x="4677" y="9083"/>
              <a:ext cx="63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9" name="Line 40"/>
            <p:cNvSpPr>
              <a:spLocks noChangeShapeType="true"/>
            </p:cNvSpPr>
            <p:nvPr/>
          </p:nvSpPr>
          <p:spPr bwMode="auto">
            <a:xfrm flipV="true">
              <a:off x="4677" y="8237"/>
              <a:ext cx="637" cy="142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0" name="Line 41"/>
            <p:cNvSpPr>
              <a:spLocks noChangeShapeType="true"/>
            </p:cNvSpPr>
            <p:nvPr/>
          </p:nvSpPr>
          <p:spPr bwMode="auto">
            <a:xfrm flipV="true">
              <a:off x="4688" y="9924"/>
              <a:ext cx="62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6632" y="7362"/>
              <a:ext cx="728" cy="655"/>
              <a:chOff x="6587" y="7148"/>
              <a:chExt cx="728" cy="655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211" name="Rectangle 42"/>
              <p:cNvSpPr>
                <a:spLocks noChangeArrowheads="true"/>
              </p:cNvSpPr>
              <p:nvPr/>
            </p:nvSpPr>
            <p:spPr bwMode="auto">
              <a:xfrm>
                <a:off x="6587" y="7151"/>
                <a:ext cx="728" cy="65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false" compatLnSpc="true">
                <a:noAutofit/>
              </a:bodyPr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bg1"/>
                    </a:solidFill>
                    <a:sym typeface="+mn-ea"/>
                  </a:rPr>
                  <a:t>1</a:t>
                </a:r>
                <a:endParaRPr lang="en-US" altLang="en-US" sz="1000">
                  <a:solidFill>
                    <a:schemeClr val="bg1"/>
                  </a:solidFill>
                  <a:sym typeface="+mn-ea"/>
                </a:endParaRPr>
              </a:p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bg1"/>
                    </a:solidFill>
                    <a:sym typeface="+mn-ea"/>
                  </a:rPr>
                  <a:t>3</a:t>
                </a:r>
                <a:endParaRPr lang="en-US" altLang="en-US" sz="1000">
                  <a:solidFill>
                    <a:schemeClr val="bg1"/>
                  </a:solidFill>
                  <a:sym typeface="+mn-ea"/>
                </a:endParaRPr>
              </a:p>
            </p:txBody>
          </p:sp>
          <p:sp>
            <p:nvSpPr>
              <p:cNvPr id="212" name="Rectangle 43"/>
              <p:cNvSpPr>
                <a:spLocks noChangeArrowheads="true"/>
              </p:cNvSpPr>
              <p:nvPr/>
            </p:nvSpPr>
            <p:spPr bwMode="auto">
              <a:xfrm>
                <a:off x="6587" y="7148"/>
                <a:ext cx="728" cy="653"/>
              </a:xfrm>
              <a:prstGeom prst="rect">
                <a:avLst/>
              </a:prstGeom>
              <a:grp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altLang="en-US" sz="1000">
                  <a:solidFill>
                    <a:schemeClr val="bg1"/>
                  </a:solidFill>
                </a:endParaRPr>
              </a:p>
              <a:p>
                <a:r>
                  <a:rPr lang="en-US" altLang="en-US" sz="1000">
                    <a:solidFill>
                      <a:schemeClr val="bg1"/>
                    </a:solidFill>
                  </a:rPr>
                  <a:t>1</a:t>
                </a:r>
                <a:endParaRPr lang="en-US" altLang="en-US" sz="100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6632" y="9057"/>
              <a:ext cx="728" cy="652"/>
              <a:chOff x="6587" y="9642"/>
              <a:chExt cx="728" cy="652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217" name="Rectangle 48"/>
              <p:cNvSpPr>
                <a:spLocks noChangeArrowheads="true"/>
              </p:cNvSpPr>
              <p:nvPr/>
            </p:nvSpPr>
            <p:spPr bwMode="auto">
              <a:xfrm>
                <a:off x="6587" y="9642"/>
                <a:ext cx="728" cy="65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false" compatLnSpc="true">
                <a:noAutofit/>
              </a:bodyPr>
              <a:p>
                <a:pPr lvl="0" algn="l">
                  <a:buClrTx/>
                  <a:buSzTx/>
                  <a:buFontTx/>
                </a:pPr>
                <a:r>
                  <a:rPr lang="en-US" altLang="en-US" sz="900">
                    <a:solidFill>
                      <a:schemeClr val="bg1"/>
                    </a:solidFill>
                    <a:sym typeface="+mn-ea"/>
                  </a:rPr>
                  <a:t>d</a:t>
                </a:r>
                <a:endParaRPr lang="en-US" altLang="en-US" sz="900">
                  <a:solidFill>
                    <a:schemeClr val="bg1"/>
                  </a:solidFill>
                  <a:sym typeface="+mn-ea"/>
                </a:endParaRPr>
              </a:p>
              <a:p>
                <a:pPr lvl="0" algn="l">
                  <a:buClrTx/>
                  <a:buSzTx/>
                  <a:buFontTx/>
                </a:pPr>
                <a:r>
                  <a:rPr lang="en-US" altLang="en-US" sz="900">
                    <a:solidFill>
                      <a:schemeClr val="bg1"/>
                    </a:solidFill>
                    <a:sym typeface="+mn-ea"/>
                  </a:rPr>
                  <a:t>f</a:t>
                </a:r>
                <a:endParaRPr lang="en-US" altLang="en-US" sz="900">
                  <a:solidFill>
                    <a:schemeClr val="bg1"/>
                  </a:solidFill>
                  <a:sym typeface="+mn-ea"/>
                </a:endParaRPr>
              </a:p>
            </p:txBody>
          </p:sp>
          <p:sp>
            <p:nvSpPr>
              <p:cNvPr id="218" name="Rectangle 49"/>
              <p:cNvSpPr>
                <a:spLocks noChangeArrowheads="true"/>
              </p:cNvSpPr>
              <p:nvPr/>
            </p:nvSpPr>
            <p:spPr bwMode="auto">
              <a:xfrm>
                <a:off x="6587" y="9642"/>
                <a:ext cx="728" cy="653"/>
              </a:xfrm>
              <a:prstGeom prst="rect">
                <a:avLst/>
              </a:prstGeom>
              <a:grp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altLang="en-US" sz="1000">
                  <a:solidFill>
                    <a:schemeClr val="bg1"/>
                  </a:solidFill>
                </a:endParaRPr>
              </a:p>
              <a:p>
                <a:r>
                  <a:rPr lang="en-US" altLang="en-US" sz="1000">
                    <a:solidFill>
                      <a:schemeClr val="bg1"/>
                    </a:solidFill>
                  </a:rPr>
                  <a:t>7</a:t>
                </a:r>
                <a:endParaRPr lang="en-US" altLang="en-US" sz="100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19" name="Rectangle 50"/>
            <p:cNvSpPr>
              <a:spLocks noChangeArrowheads="true"/>
            </p:cNvSpPr>
            <p:nvPr/>
          </p:nvSpPr>
          <p:spPr bwMode="auto">
            <a:xfrm>
              <a:off x="5312" y="6938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20" name="Rectangle 51"/>
            <p:cNvSpPr>
              <a:spLocks noChangeArrowheads="true"/>
            </p:cNvSpPr>
            <p:nvPr/>
          </p:nvSpPr>
          <p:spPr bwMode="auto">
            <a:xfrm>
              <a:off x="5312" y="6938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1" name="Rectangle 52"/>
            <p:cNvSpPr>
              <a:spLocks noChangeArrowheads="true"/>
            </p:cNvSpPr>
            <p:nvPr/>
          </p:nvSpPr>
          <p:spPr bwMode="auto">
            <a:xfrm>
              <a:off x="5312" y="7770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1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22" name="Rectangle 53"/>
            <p:cNvSpPr>
              <a:spLocks noChangeArrowheads="true"/>
            </p:cNvSpPr>
            <p:nvPr/>
          </p:nvSpPr>
          <p:spPr bwMode="auto">
            <a:xfrm>
              <a:off x="5312" y="7770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3" name="Rectangle 54"/>
            <p:cNvSpPr>
              <a:spLocks noChangeArrowheads="true"/>
            </p:cNvSpPr>
            <p:nvPr/>
          </p:nvSpPr>
          <p:spPr bwMode="auto">
            <a:xfrm>
              <a:off x="5312" y="8605"/>
              <a:ext cx="728" cy="65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24" name="Rectangle 55"/>
            <p:cNvSpPr>
              <a:spLocks noChangeArrowheads="true"/>
            </p:cNvSpPr>
            <p:nvPr/>
          </p:nvSpPr>
          <p:spPr bwMode="auto">
            <a:xfrm>
              <a:off x="5312" y="8605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5" name="Rectangle 56"/>
            <p:cNvSpPr>
              <a:spLocks noChangeArrowheads="true"/>
            </p:cNvSpPr>
            <p:nvPr/>
          </p:nvSpPr>
          <p:spPr bwMode="auto">
            <a:xfrm>
              <a:off x="5312" y="9432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b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f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26" name="Rectangle 57"/>
            <p:cNvSpPr>
              <a:spLocks noChangeArrowheads="true"/>
            </p:cNvSpPr>
            <p:nvPr/>
          </p:nvSpPr>
          <p:spPr bwMode="auto">
            <a:xfrm>
              <a:off x="5312" y="9432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7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27" name="Rectangle 74"/>
            <p:cNvSpPr>
              <a:spLocks noChangeArrowheads="true"/>
            </p:cNvSpPr>
            <p:nvPr/>
          </p:nvSpPr>
          <p:spPr bwMode="auto">
            <a:xfrm>
              <a:off x="3952" y="6938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28" name="Rectangle 75"/>
            <p:cNvSpPr>
              <a:spLocks noChangeArrowheads="true"/>
            </p:cNvSpPr>
            <p:nvPr/>
          </p:nvSpPr>
          <p:spPr bwMode="auto">
            <a:xfrm>
              <a:off x="3952" y="6938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9" name="Rectangle 76"/>
            <p:cNvSpPr>
              <a:spLocks noChangeArrowheads="true"/>
            </p:cNvSpPr>
            <p:nvPr/>
          </p:nvSpPr>
          <p:spPr bwMode="auto">
            <a:xfrm>
              <a:off x="3952" y="7770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1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30" name="Rectangle 77"/>
            <p:cNvSpPr>
              <a:spLocks noChangeArrowheads="true"/>
            </p:cNvSpPr>
            <p:nvPr/>
          </p:nvSpPr>
          <p:spPr bwMode="auto">
            <a:xfrm>
              <a:off x="3952" y="7770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1" name="Rectangle 78"/>
            <p:cNvSpPr>
              <a:spLocks noChangeArrowheads="true"/>
            </p:cNvSpPr>
            <p:nvPr/>
          </p:nvSpPr>
          <p:spPr bwMode="auto">
            <a:xfrm>
              <a:off x="3968" y="8603"/>
              <a:ext cx="724" cy="647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32" name="Rectangle 79"/>
            <p:cNvSpPr>
              <a:spLocks noChangeArrowheads="true"/>
            </p:cNvSpPr>
            <p:nvPr/>
          </p:nvSpPr>
          <p:spPr bwMode="auto">
            <a:xfrm>
              <a:off x="3952" y="8603"/>
              <a:ext cx="724" cy="647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3" name="Rectangle 80"/>
            <p:cNvSpPr>
              <a:spLocks noChangeArrowheads="true"/>
            </p:cNvSpPr>
            <p:nvPr/>
          </p:nvSpPr>
          <p:spPr bwMode="auto">
            <a:xfrm>
              <a:off x="3960" y="9437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7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34" name="Rectangle 81"/>
            <p:cNvSpPr>
              <a:spLocks noChangeArrowheads="true"/>
            </p:cNvSpPr>
            <p:nvPr/>
          </p:nvSpPr>
          <p:spPr bwMode="auto">
            <a:xfrm>
              <a:off x="3960" y="9437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5" name="Line 82"/>
            <p:cNvSpPr>
              <a:spLocks noChangeShapeType="true"/>
            </p:cNvSpPr>
            <p:nvPr/>
          </p:nvSpPr>
          <p:spPr bwMode="auto">
            <a:xfrm flipH="true">
              <a:off x="2302" y="7170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7" name="Line 84"/>
            <p:cNvSpPr>
              <a:spLocks noChangeShapeType="true"/>
            </p:cNvSpPr>
            <p:nvPr/>
          </p:nvSpPr>
          <p:spPr bwMode="auto">
            <a:xfrm flipH="true">
              <a:off x="2299" y="7999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9" name="Line 86"/>
            <p:cNvSpPr>
              <a:spLocks noChangeShapeType="true"/>
            </p:cNvSpPr>
            <p:nvPr/>
          </p:nvSpPr>
          <p:spPr bwMode="auto">
            <a:xfrm flipH="true">
              <a:off x="2294" y="8846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1" name="Line 88"/>
            <p:cNvSpPr>
              <a:spLocks noChangeShapeType="true"/>
            </p:cNvSpPr>
            <p:nvPr/>
          </p:nvSpPr>
          <p:spPr bwMode="auto">
            <a:xfrm flipH="true">
              <a:off x="2299" y="9668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3" name="Line 90"/>
            <p:cNvSpPr>
              <a:spLocks noChangeShapeType="true"/>
            </p:cNvSpPr>
            <p:nvPr/>
          </p:nvSpPr>
          <p:spPr bwMode="auto">
            <a:xfrm flipH="true">
              <a:off x="7359" y="7680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0" name="Line 97"/>
            <p:cNvSpPr>
              <a:spLocks noChangeShapeType="true"/>
            </p:cNvSpPr>
            <p:nvPr/>
          </p:nvSpPr>
          <p:spPr bwMode="auto">
            <a:xfrm flipH="true">
              <a:off x="7359" y="9387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2" name="Line 20"/>
            <p:cNvSpPr>
              <a:spLocks noChangeShapeType="true"/>
            </p:cNvSpPr>
            <p:nvPr/>
          </p:nvSpPr>
          <p:spPr bwMode="auto">
            <a:xfrm>
              <a:off x="6040" y="7376"/>
              <a:ext cx="599" cy="212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3" name="Line 21"/>
            <p:cNvSpPr>
              <a:spLocks noChangeShapeType="true"/>
            </p:cNvSpPr>
            <p:nvPr/>
          </p:nvSpPr>
          <p:spPr bwMode="auto">
            <a:xfrm flipH="true">
              <a:off x="6040" y="7817"/>
              <a:ext cx="600" cy="17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89" name="Line 34"/>
            <p:cNvSpPr>
              <a:spLocks noChangeShapeType="true"/>
            </p:cNvSpPr>
            <p:nvPr/>
          </p:nvSpPr>
          <p:spPr bwMode="auto">
            <a:xfrm>
              <a:off x="3333" y="3728"/>
              <a:ext cx="634" cy="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0" name="Line 35"/>
            <p:cNvSpPr>
              <a:spLocks noChangeShapeType="true"/>
            </p:cNvSpPr>
            <p:nvPr/>
          </p:nvSpPr>
          <p:spPr bwMode="auto">
            <a:xfrm>
              <a:off x="3333" y="3987"/>
              <a:ext cx="625" cy="314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1" name="Line 36"/>
            <p:cNvSpPr>
              <a:spLocks noChangeShapeType="true"/>
            </p:cNvSpPr>
            <p:nvPr/>
          </p:nvSpPr>
          <p:spPr bwMode="auto">
            <a:xfrm flipH="true">
              <a:off x="3333" y="4598"/>
              <a:ext cx="634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2" name="Line 37"/>
            <p:cNvSpPr>
              <a:spLocks noChangeShapeType="true"/>
            </p:cNvSpPr>
            <p:nvPr/>
          </p:nvSpPr>
          <p:spPr bwMode="auto">
            <a:xfrm>
              <a:off x="3333" y="4816"/>
              <a:ext cx="625" cy="317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3" name="Line 38"/>
            <p:cNvSpPr>
              <a:spLocks noChangeShapeType="true"/>
            </p:cNvSpPr>
            <p:nvPr/>
          </p:nvSpPr>
          <p:spPr bwMode="auto">
            <a:xfrm flipV="true">
              <a:off x="3333" y="5412"/>
              <a:ext cx="63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4" name="Line 39"/>
            <p:cNvSpPr>
              <a:spLocks noChangeShapeType="true"/>
            </p:cNvSpPr>
            <p:nvPr/>
          </p:nvSpPr>
          <p:spPr bwMode="auto">
            <a:xfrm>
              <a:off x="3333" y="5688"/>
              <a:ext cx="637" cy="315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5" name="Line 40"/>
            <p:cNvSpPr>
              <a:spLocks noChangeShapeType="true"/>
            </p:cNvSpPr>
            <p:nvPr/>
          </p:nvSpPr>
          <p:spPr bwMode="auto">
            <a:xfrm>
              <a:off x="3333" y="6269"/>
              <a:ext cx="619" cy="1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6" name="Line 41"/>
            <p:cNvSpPr>
              <a:spLocks noChangeShapeType="true"/>
            </p:cNvSpPr>
            <p:nvPr/>
          </p:nvSpPr>
          <p:spPr bwMode="auto">
            <a:xfrm>
              <a:off x="3344" y="6530"/>
              <a:ext cx="608" cy="3144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5" name="Line 34"/>
            <p:cNvSpPr>
              <a:spLocks noChangeShapeType="true"/>
            </p:cNvSpPr>
            <p:nvPr/>
          </p:nvSpPr>
          <p:spPr bwMode="auto">
            <a:xfrm flipV="true">
              <a:off x="3327" y="3981"/>
              <a:ext cx="625" cy="3142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6" name="Line 35"/>
            <p:cNvSpPr>
              <a:spLocks noChangeShapeType="true"/>
            </p:cNvSpPr>
            <p:nvPr/>
          </p:nvSpPr>
          <p:spPr bwMode="auto">
            <a:xfrm>
              <a:off x="3327" y="7382"/>
              <a:ext cx="625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7" name="Line 36"/>
            <p:cNvSpPr>
              <a:spLocks noChangeShapeType="true"/>
            </p:cNvSpPr>
            <p:nvPr/>
          </p:nvSpPr>
          <p:spPr bwMode="auto">
            <a:xfrm flipH="true">
              <a:off x="3327" y="4818"/>
              <a:ext cx="634" cy="318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8" name="Line 37"/>
            <p:cNvSpPr>
              <a:spLocks noChangeShapeType="true"/>
            </p:cNvSpPr>
            <p:nvPr/>
          </p:nvSpPr>
          <p:spPr bwMode="auto">
            <a:xfrm>
              <a:off x="3327" y="8211"/>
              <a:ext cx="637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9" name="Line 38"/>
            <p:cNvSpPr>
              <a:spLocks noChangeShapeType="true"/>
            </p:cNvSpPr>
            <p:nvPr/>
          </p:nvSpPr>
          <p:spPr bwMode="auto">
            <a:xfrm flipV="true">
              <a:off x="3327" y="5649"/>
              <a:ext cx="642" cy="315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10" name="Line 39"/>
            <p:cNvSpPr>
              <a:spLocks noChangeShapeType="true"/>
            </p:cNvSpPr>
            <p:nvPr/>
          </p:nvSpPr>
          <p:spPr bwMode="auto">
            <a:xfrm>
              <a:off x="3327" y="9083"/>
              <a:ext cx="63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11" name="Line 40"/>
            <p:cNvSpPr>
              <a:spLocks noChangeShapeType="true"/>
            </p:cNvSpPr>
            <p:nvPr/>
          </p:nvSpPr>
          <p:spPr bwMode="auto">
            <a:xfrm flipV="true">
              <a:off x="3327" y="6483"/>
              <a:ext cx="625" cy="318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12" name="Line 41"/>
            <p:cNvSpPr>
              <a:spLocks noChangeShapeType="true"/>
            </p:cNvSpPr>
            <p:nvPr/>
          </p:nvSpPr>
          <p:spPr bwMode="auto">
            <a:xfrm flipV="true">
              <a:off x="3338" y="9924"/>
              <a:ext cx="62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71" name="Text Box 570"/>
            <p:cNvSpPr txBox="true"/>
            <p:nvPr/>
          </p:nvSpPr>
          <p:spPr>
            <a:xfrm>
              <a:off x="7666" y="4038"/>
              <a:ext cx="414" cy="5636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p>
              <a:pPr algn="ctr">
                <a:lnSpc>
                  <a:spcPct val="90000"/>
                </a:lnSpc>
              </a:pPr>
              <a:r>
                <a:rPr lang="en-US" altLang="en-US" sz="1200" dirty="0" smtClean="0">
                  <a:solidFill>
                    <a:schemeClr val="bg1"/>
                  </a:solidFill>
                </a:rPr>
                <a:t>7</a:t>
              </a: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r>
                <a:rPr lang="en-US" altLang="en-US" sz="1200" dirty="0" smtClean="0">
                  <a:solidFill>
                    <a:schemeClr val="bg1"/>
                  </a:solidFill>
                </a:rPr>
                <a:t>1</a:t>
              </a: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r>
                <a:rPr lang="en-US" altLang="en-US" sz="1200" dirty="0" smtClean="0">
                  <a:solidFill>
                    <a:schemeClr val="bg1"/>
                  </a:solidFill>
                </a:rPr>
                <a:t>1</a:t>
              </a: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r>
                <a:rPr lang="en-US" altLang="en-US" sz="1200" dirty="0" smtClean="0">
                  <a:solidFill>
                    <a:schemeClr val="bg1"/>
                  </a:solidFill>
                </a:rPr>
                <a:t>7</a:t>
              </a:r>
              <a:endParaRPr lang="en-US" altLang="en-US" sz="1200" dirty="0" smtClean="0">
                <a:solidFill>
                  <a:schemeClr val="bg1"/>
                </a:solidFill>
              </a:endParaRPr>
            </a:p>
          </p:txBody>
        </p:sp>
      </p:grpSp>
      <p:sp>
        <p:nvSpPr>
          <p:cNvPr id="116" name="Text Box 115"/>
          <p:cNvSpPr txBox="true"/>
          <p:nvPr/>
        </p:nvSpPr>
        <p:spPr>
          <a:xfrm>
            <a:off x="5429885" y="1125855"/>
            <a:ext cx="589788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p>
            <a:pPr algn="l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Tab: Resource Comparison [Given N input;</a:t>
            </a:r>
            <a:r>
              <a:rPr lang="en-US" altLang="en-US" dirty="0" smtClean="0">
                <a:solidFill>
                  <a:schemeClr val="bg1"/>
                </a:solidFill>
                <a:sym typeface="+mn-ea"/>
              </a:rPr>
              <a:t> N/2 Output]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117" name="Text Box 116"/>
          <p:cNvSpPr txBox="true"/>
          <p:nvPr/>
        </p:nvSpPr>
        <p:spPr>
          <a:xfrm>
            <a:off x="4737100" y="5473065"/>
            <a:ext cx="254508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p>
            <a:pPr algn="l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Arbitrary Permutation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118" name="Text Box 117"/>
          <p:cNvSpPr txBox="true"/>
          <p:nvPr/>
        </p:nvSpPr>
        <p:spPr>
          <a:xfrm>
            <a:off x="8782685" y="5473065"/>
            <a:ext cx="254508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p>
            <a:pPr algn="l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Group Multicasting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121" name="Text Box 120"/>
          <p:cNvSpPr txBox="true"/>
          <p:nvPr/>
        </p:nvSpPr>
        <p:spPr>
          <a:xfrm>
            <a:off x="200025" y="6031865"/>
            <a:ext cx="11842115" cy="75565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p>
            <a:pPr algn="l">
              <a:lnSpc>
                <a:spcPct val="90000"/>
              </a:lnSpc>
            </a:pPr>
            <a:r>
              <a:rPr lang="en-US" altLang="en-US" sz="2400" dirty="0" smtClean="0">
                <a:solidFill>
                  <a:schemeClr val="bg1"/>
                </a:solidFill>
              </a:rPr>
              <a:t>Conclusion: destination tag based routing save some resources</a:t>
            </a:r>
            <a:endParaRPr lang="en-US" altLang="en-US" sz="2400" dirty="0" smtClean="0">
              <a:solidFill>
                <a:schemeClr val="bg1"/>
              </a:solidFill>
            </a:endParaRPr>
          </a:p>
          <a:p>
            <a:pPr algn="l">
              <a:lnSpc>
                <a:spcPct val="90000"/>
              </a:lnSpc>
            </a:pPr>
            <a:r>
              <a:rPr lang="en-US" altLang="en-US" sz="2400" dirty="0" smtClean="0">
                <a:solidFill>
                  <a:schemeClr val="bg1"/>
                </a:solidFill>
              </a:rPr>
              <a:t>BUT restrict the supported multicast cases [topology supports but routing doesn’t]</a:t>
            </a:r>
            <a:endParaRPr lang="en-US" altLang="en-US" sz="2400" dirty="0" smtClean="0">
              <a:solidFill>
                <a:schemeClr val="bg1"/>
              </a:solidFill>
            </a:endParaRPr>
          </a:p>
        </p:txBody>
      </p:sp>
      <p:grpSp>
        <p:nvGrpSpPr>
          <p:cNvPr id="184" name="组合 7"/>
          <p:cNvGrpSpPr/>
          <p:nvPr/>
        </p:nvGrpSpPr>
        <p:grpSpPr>
          <a:xfrm>
            <a:off x="8134172" y="3647679"/>
            <a:ext cx="3589534" cy="1723124"/>
            <a:chOff x="366851" y="1688284"/>
            <a:chExt cx="3878478" cy="1931824"/>
          </a:xfrm>
        </p:grpSpPr>
        <p:sp>
          <p:nvSpPr>
            <p:cNvPr id="185" name="Line 10"/>
            <p:cNvSpPr>
              <a:spLocks noChangeShapeType="true"/>
            </p:cNvSpPr>
            <p:nvPr/>
          </p:nvSpPr>
          <p:spPr bwMode="auto">
            <a:xfrm>
              <a:off x="1763851" y="1802421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6" name="Line 11"/>
            <p:cNvSpPr>
              <a:spLocks noChangeShapeType="true"/>
            </p:cNvSpPr>
            <p:nvPr/>
          </p:nvSpPr>
          <p:spPr bwMode="auto">
            <a:xfrm>
              <a:off x="2532201" y="1802421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7" name="Line 12"/>
            <p:cNvSpPr>
              <a:spLocks noChangeShapeType="true"/>
            </p:cNvSpPr>
            <p:nvPr/>
          </p:nvSpPr>
          <p:spPr bwMode="auto">
            <a:xfrm>
              <a:off x="1763851" y="1957996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8" name="Line 13"/>
            <p:cNvSpPr>
              <a:spLocks noChangeShapeType="true"/>
            </p:cNvSpPr>
            <p:nvPr/>
          </p:nvSpPr>
          <p:spPr bwMode="auto">
            <a:xfrm flipH="true">
              <a:off x="1763851" y="1957996"/>
              <a:ext cx="344488" cy="3794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9" name="Line 14"/>
            <p:cNvSpPr>
              <a:spLocks noChangeShapeType="true"/>
            </p:cNvSpPr>
            <p:nvPr/>
          </p:nvSpPr>
          <p:spPr bwMode="auto">
            <a:xfrm>
              <a:off x="1763851" y="2470758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0" name="Line 15"/>
            <p:cNvSpPr>
              <a:spLocks noChangeShapeType="true"/>
            </p:cNvSpPr>
            <p:nvPr/>
          </p:nvSpPr>
          <p:spPr bwMode="auto">
            <a:xfrm>
              <a:off x="2532201" y="1969108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1" name="Line 16"/>
            <p:cNvSpPr>
              <a:spLocks noChangeShapeType="true"/>
            </p:cNvSpPr>
            <p:nvPr/>
          </p:nvSpPr>
          <p:spPr bwMode="auto">
            <a:xfrm flipH="true">
              <a:off x="2532201" y="1969108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2" name="Line 17"/>
            <p:cNvSpPr>
              <a:spLocks noChangeShapeType="true"/>
            </p:cNvSpPr>
            <p:nvPr/>
          </p:nvSpPr>
          <p:spPr bwMode="auto">
            <a:xfrm>
              <a:off x="2532201" y="2470758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3" name="Line 18"/>
            <p:cNvSpPr>
              <a:spLocks noChangeShapeType="true"/>
            </p:cNvSpPr>
            <p:nvPr/>
          </p:nvSpPr>
          <p:spPr bwMode="auto">
            <a:xfrm>
              <a:off x="1763851" y="2850171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4" name="Line 19"/>
            <p:cNvSpPr>
              <a:spLocks noChangeShapeType="true"/>
            </p:cNvSpPr>
            <p:nvPr/>
          </p:nvSpPr>
          <p:spPr bwMode="auto">
            <a:xfrm>
              <a:off x="2532201" y="2850171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5" name="Line 20"/>
            <p:cNvSpPr>
              <a:spLocks noChangeShapeType="true"/>
            </p:cNvSpPr>
            <p:nvPr/>
          </p:nvSpPr>
          <p:spPr bwMode="auto">
            <a:xfrm>
              <a:off x="1763851" y="2983521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6" name="Line 21"/>
            <p:cNvSpPr>
              <a:spLocks noChangeShapeType="true"/>
            </p:cNvSpPr>
            <p:nvPr/>
          </p:nvSpPr>
          <p:spPr bwMode="auto">
            <a:xfrm flipH="true">
              <a:off x="1763851" y="2983521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7" name="Line 22"/>
            <p:cNvSpPr>
              <a:spLocks noChangeShapeType="true"/>
            </p:cNvSpPr>
            <p:nvPr/>
          </p:nvSpPr>
          <p:spPr bwMode="auto">
            <a:xfrm>
              <a:off x="1763851" y="3518508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8" name="Line 23"/>
            <p:cNvSpPr>
              <a:spLocks noChangeShapeType="true"/>
            </p:cNvSpPr>
            <p:nvPr/>
          </p:nvSpPr>
          <p:spPr bwMode="auto">
            <a:xfrm>
              <a:off x="2532201" y="2983521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9" name="Line 24"/>
            <p:cNvSpPr>
              <a:spLocks noChangeShapeType="true"/>
            </p:cNvSpPr>
            <p:nvPr/>
          </p:nvSpPr>
          <p:spPr bwMode="auto">
            <a:xfrm flipH="true">
              <a:off x="2532201" y="2983521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2" name="Line 25"/>
            <p:cNvSpPr>
              <a:spLocks noChangeShapeType="true"/>
            </p:cNvSpPr>
            <p:nvPr/>
          </p:nvSpPr>
          <p:spPr bwMode="auto">
            <a:xfrm>
              <a:off x="2532201" y="3518508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9" name="Line 26"/>
            <p:cNvSpPr>
              <a:spLocks noChangeShapeType="true"/>
            </p:cNvSpPr>
            <p:nvPr/>
          </p:nvSpPr>
          <p:spPr bwMode="auto">
            <a:xfrm>
              <a:off x="3298964" y="1788133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2" name="Line 27"/>
            <p:cNvSpPr>
              <a:spLocks noChangeShapeType="true"/>
            </p:cNvSpPr>
            <p:nvPr/>
          </p:nvSpPr>
          <p:spPr bwMode="auto">
            <a:xfrm flipH="true">
              <a:off x="3298964" y="1945296"/>
              <a:ext cx="344488" cy="8810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0" name="Line 28"/>
            <p:cNvSpPr>
              <a:spLocks noChangeShapeType="true"/>
            </p:cNvSpPr>
            <p:nvPr/>
          </p:nvSpPr>
          <p:spPr bwMode="auto">
            <a:xfrm flipH="true" flipV="true">
              <a:off x="3298964" y="1945296"/>
              <a:ext cx="344488" cy="3794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2" name="Line 29"/>
            <p:cNvSpPr>
              <a:spLocks noChangeShapeType="true"/>
            </p:cNvSpPr>
            <p:nvPr/>
          </p:nvSpPr>
          <p:spPr bwMode="auto">
            <a:xfrm flipH="true">
              <a:off x="3298964" y="2458058"/>
              <a:ext cx="344488" cy="5254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3" name="Line 30"/>
            <p:cNvSpPr>
              <a:spLocks noChangeShapeType="true"/>
            </p:cNvSpPr>
            <p:nvPr/>
          </p:nvSpPr>
          <p:spPr bwMode="auto">
            <a:xfrm flipH="true" flipV="true">
              <a:off x="3298964" y="2291371"/>
              <a:ext cx="344488" cy="52387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4" name="Line 31"/>
            <p:cNvSpPr>
              <a:spLocks noChangeShapeType="true"/>
            </p:cNvSpPr>
            <p:nvPr/>
          </p:nvSpPr>
          <p:spPr bwMode="auto">
            <a:xfrm flipH="true">
              <a:off x="3298964" y="2959708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5" name="Line 32"/>
            <p:cNvSpPr>
              <a:spLocks noChangeShapeType="true"/>
            </p:cNvSpPr>
            <p:nvPr/>
          </p:nvSpPr>
          <p:spPr bwMode="auto">
            <a:xfrm flipH="true" flipV="true">
              <a:off x="3298964" y="2480283"/>
              <a:ext cx="344488" cy="86995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6" name="Line 33"/>
            <p:cNvSpPr>
              <a:spLocks noChangeShapeType="true"/>
            </p:cNvSpPr>
            <p:nvPr/>
          </p:nvSpPr>
          <p:spPr bwMode="auto">
            <a:xfrm flipH="true">
              <a:off x="3298964" y="3507396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7" name="Line 34"/>
            <p:cNvSpPr>
              <a:spLocks noChangeShapeType="true"/>
            </p:cNvSpPr>
            <p:nvPr/>
          </p:nvSpPr>
          <p:spPr bwMode="auto">
            <a:xfrm>
              <a:off x="970101" y="1802421"/>
              <a:ext cx="3698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8" name="Line 35"/>
            <p:cNvSpPr>
              <a:spLocks noChangeShapeType="true"/>
            </p:cNvSpPr>
            <p:nvPr/>
          </p:nvSpPr>
          <p:spPr bwMode="auto">
            <a:xfrm>
              <a:off x="970101" y="1961171"/>
              <a:ext cx="369888" cy="8985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9" name="Line 36"/>
            <p:cNvSpPr>
              <a:spLocks noChangeShapeType="true"/>
            </p:cNvSpPr>
            <p:nvPr/>
          </p:nvSpPr>
          <p:spPr bwMode="auto">
            <a:xfrm flipH="true">
              <a:off x="970101" y="1961171"/>
              <a:ext cx="3698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0" name="Line 37"/>
            <p:cNvSpPr>
              <a:spLocks noChangeShapeType="true"/>
            </p:cNvSpPr>
            <p:nvPr/>
          </p:nvSpPr>
          <p:spPr bwMode="auto">
            <a:xfrm>
              <a:off x="970101" y="2469171"/>
              <a:ext cx="369888" cy="5302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3" name="Line 38"/>
            <p:cNvSpPr>
              <a:spLocks noChangeShapeType="true"/>
            </p:cNvSpPr>
            <p:nvPr/>
          </p:nvSpPr>
          <p:spPr bwMode="auto">
            <a:xfrm flipV="true">
              <a:off x="970101" y="2302483"/>
              <a:ext cx="369888" cy="5318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4" name="Line 39"/>
            <p:cNvSpPr>
              <a:spLocks noChangeShapeType="true"/>
            </p:cNvSpPr>
            <p:nvPr/>
          </p:nvSpPr>
          <p:spPr bwMode="auto">
            <a:xfrm>
              <a:off x="970101" y="3002571"/>
              <a:ext cx="369888" cy="35718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5" name="Line 40"/>
            <p:cNvSpPr>
              <a:spLocks noChangeShapeType="true"/>
            </p:cNvSpPr>
            <p:nvPr/>
          </p:nvSpPr>
          <p:spPr bwMode="auto">
            <a:xfrm flipV="true">
              <a:off x="970101" y="2469171"/>
              <a:ext cx="369888" cy="89058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6" name="Line 41"/>
            <p:cNvSpPr>
              <a:spLocks noChangeShapeType="true"/>
            </p:cNvSpPr>
            <p:nvPr/>
          </p:nvSpPr>
          <p:spPr bwMode="auto">
            <a:xfrm>
              <a:off x="970101" y="3504221"/>
              <a:ext cx="3698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1" name="Rectangle 42"/>
            <p:cNvSpPr>
              <a:spLocks noChangeArrowheads="true"/>
            </p:cNvSpPr>
            <p:nvPr/>
          </p:nvSpPr>
          <p:spPr bwMode="auto">
            <a:xfrm>
              <a:off x="2108339" y="1689708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1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7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132" name="Rectangle 43"/>
            <p:cNvSpPr>
              <a:spLocks noChangeArrowheads="true"/>
            </p:cNvSpPr>
            <p:nvPr/>
          </p:nvSpPr>
          <p:spPr bwMode="auto">
            <a:xfrm>
              <a:off x="2108339" y="168970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3" name="Rectangle 44"/>
            <p:cNvSpPr>
              <a:spLocks noChangeArrowheads="true"/>
            </p:cNvSpPr>
            <p:nvPr/>
          </p:nvSpPr>
          <p:spPr bwMode="auto">
            <a:xfrm>
              <a:off x="2108339" y="2199296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1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7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135" name="Rectangle 45"/>
            <p:cNvSpPr>
              <a:spLocks noChangeArrowheads="true"/>
            </p:cNvSpPr>
            <p:nvPr/>
          </p:nvSpPr>
          <p:spPr bwMode="auto">
            <a:xfrm>
              <a:off x="2108339" y="2199296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6" name="Rectangle 46"/>
            <p:cNvSpPr>
              <a:spLocks noChangeArrowheads="true"/>
            </p:cNvSpPr>
            <p:nvPr/>
          </p:nvSpPr>
          <p:spPr bwMode="auto">
            <a:xfrm>
              <a:off x="2108339" y="2710471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1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7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137" name="Rectangle 47"/>
            <p:cNvSpPr>
              <a:spLocks noChangeArrowheads="true"/>
            </p:cNvSpPr>
            <p:nvPr/>
          </p:nvSpPr>
          <p:spPr bwMode="auto">
            <a:xfrm>
              <a:off x="2108339" y="27104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8" name="Rectangle 48"/>
            <p:cNvSpPr>
              <a:spLocks noChangeArrowheads="true"/>
            </p:cNvSpPr>
            <p:nvPr/>
          </p:nvSpPr>
          <p:spPr bwMode="auto">
            <a:xfrm>
              <a:off x="2108339" y="3216883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1000">
                <a:solidFill>
                  <a:schemeClr val="bg1"/>
                </a:solidFill>
              </a:endParaRPr>
            </a:p>
          </p:txBody>
        </p:sp>
        <p:sp>
          <p:nvSpPr>
            <p:cNvPr id="139" name="Rectangle 49"/>
            <p:cNvSpPr>
              <a:spLocks noChangeArrowheads="true"/>
            </p:cNvSpPr>
            <p:nvPr/>
          </p:nvSpPr>
          <p:spPr bwMode="auto">
            <a:xfrm>
              <a:off x="2108339" y="3216883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  <a:sym typeface="+mn-ea"/>
                </a:rPr>
                <a:t>1</a:t>
              </a:r>
              <a:endParaRPr lang="en-US" sz="900">
                <a:solidFill>
                  <a:schemeClr val="bg1"/>
                </a:solidFill>
                <a:sym typeface="+mn-ea"/>
              </a:endParaRPr>
            </a:p>
            <a:p>
              <a:r>
                <a:rPr lang="en-US" sz="900">
                  <a:solidFill>
                    <a:schemeClr val="bg1"/>
                  </a:solidFill>
                  <a:sym typeface="+mn-ea"/>
                </a:rPr>
                <a:t>7</a:t>
              </a:r>
              <a:endParaRPr lang="en-US" sz="900">
                <a:solidFill>
                  <a:schemeClr val="bg1"/>
                </a:solidFill>
              </a:endParaRPr>
            </a:p>
            <a:p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140" name="Rectangle 50"/>
            <p:cNvSpPr>
              <a:spLocks noChangeArrowheads="true"/>
            </p:cNvSpPr>
            <p:nvPr/>
          </p:nvSpPr>
          <p:spPr bwMode="auto">
            <a:xfrm>
              <a:off x="1339989" y="1688284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1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2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141" name="Rectangle 51"/>
            <p:cNvSpPr>
              <a:spLocks noChangeArrowheads="true"/>
            </p:cNvSpPr>
            <p:nvPr/>
          </p:nvSpPr>
          <p:spPr bwMode="auto">
            <a:xfrm>
              <a:off x="1339989" y="168970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2" name="Rectangle 52"/>
            <p:cNvSpPr>
              <a:spLocks noChangeArrowheads="true"/>
            </p:cNvSpPr>
            <p:nvPr/>
          </p:nvSpPr>
          <p:spPr bwMode="auto">
            <a:xfrm>
              <a:off x="1339989" y="2199296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4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7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143" name="Rectangle 53"/>
            <p:cNvSpPr>
              <a:spLocks noChangeArrowheads="true"/>
            </p:cNvSpPr>
            <p:nvPr/>
          </p:nvSpPr>
          <p:spPr bwMode="auto">
            <a:xfrm>
              <a:off x="1339989" y="2199296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4" name="Rectangle 54"/>
            <p:cNvSpPr>
              <a:spLocks noChangeArrowheads="true"/>
            </p:cNvSpPr>
            <p:nvPr/>
          </p:nvSpPr>
          <p:spPr bwMode="auto">
            <a:xfrm>
              <a:off x="1339989" y="2710471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1000">
                  <a:solidFill>
                    <a:schemeClr val="bg1"/>
                  </a:solidFill>
                </a:rPr>
                <a:t>1</a:t>
              </a:r>
              <a:endParaRPr lang="en-US" sz="1000">
                <a:solidFill>
                  <a:schemeClr val="bg1"/>
                </a:solidFill>
              </a:endParaRPr>
            </a:p>
            <a:p>
              <a:r>
                <a:rPr lang="en-US" sz="1000">
                  <a:solidFill>
                    <a:schemeClr val="bg1"/>
                  </a:solidFill>
                </a:rPr>
                <a:t>3</a:t>
              </a:r>
              <a:endParaRPr lang="en-US" sz="1000">
                <a:solidFill>
                  <a:schemeClr val="bg1"/>
                </a:solidFill>
              </a:endParaRPr>
            </a:p>
          </p:txBody>
        </p:sp>
        <p:sp>
          <p:nvSpPr>
            <p:cNvPr id="145" name="Rectangle 55"/>
            <p:cNvSpPr>
              <a:spLocks noChangeArrowheads="true"/>
            </p:cNvSpPr>
            <p:nvPr/>
          </p:nvSpPr>
          <p:spPr bwMode="auto">
            <a:xfrm>
              <a:off x="1339989" y="27104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6" name="Rectangle 56"/>
            <p:cNvSpPr>
              <a:spLocks noChangeArrowheads="true"/>
            </p:cNvSpPr>
            <p:nvPr/>
          </p:nvSpPr>
          <p:spPr bwMode="auto">
            <a:xfrm>
              <a:off x="1339989" y="3216883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7" name="Rectangle 57"/>
            <p:cNvSpPr>
              <a:spLocks noChangeArrowheads="true"/>
            </p:cNvSpPr>
            <p:nvPr/>
          </p:nvSpPr>
          <p:spPr bwMode="auto">
            <a:xfrm>
              <a:off x="1339989" y="3216883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5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7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148" name="Rectangle 58"/>
            <p:cNvSpPr>
              <a:spLocks noChangeArrowheads="true"/>
            </p:cNvSpPr>
            <p:nvPr/>
          </p:nvSpPr>
          <p:spPr bwMode="auto">
            <a:xfrm>
              <a:off x="2875101" y="1689708"/>
              <a:ext cx="422275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9" name="Rectangle 59"/>
            <p:cNvSpPr>
              <a:spLocks noChangeArrowheads="true"/>
            </p:cNvSpPr>
            <p:nvPr/>
          </p:nvSpPr>
          <p:spPr bwMode="auto">
            <a:xfrm>
              <a:off x="2875101" y="1689708"/>
              <a:ext cx="422275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1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1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150" name="Rectangle 60"/>
            <p:cNvSpPr>
              <a:spLocks noChangeArrowheads="true"/>
            </p:cNvSpPr>
            <p:nvPr/>
          </p:nvSpPr>
          <p:spPr bwMode="auto">
            <a:xfrm>
              <a:off x="2875101" y="2199296"/>
              <a:ext cx="422275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7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7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236" name="Rectangle 61"/>
            <p:cNvSpPr>
              <a:spLocks noChangeArrowheads="true"/>
            </p:cNvSpPr>
            <p:nvPr/>
          </p:nvSpPr>
          <p:spPr bwMode="auto">
            <a:xfrm>
              <a:off x="2875101" y="2199296"/>
              <a:ext cx="422275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1" name="Rectangle 62"/>
            <p:cNvSpPr>
              <a:spLocks noChangeArrowheads="true"/>
            </p:cNvSpPr>
            <p:nvPr/>
          </p:nvSpPr>
          <p:spPr bwMode="auto">
            <a:xfrm>
              <a:off x="2875101" y="2710471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7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1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238" name="Rectangle 63"/>
            <p:cNvSpPr>
              <a:spLocks noChangeArrowheads="true"/>
            </p:cNvSpPr>
            <p:nvPr/>
          </p:nvSpPr>
          <p:spPr bwMode="auto">
            <a:xfrm>
              <a:off x="2875101" y="2710471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2" name="Rectangle 64"/>
            <p:cNvSpPr>
              <a:spLocks noChangeArrowheads="true"/>
            </p:cNvSpPr>
            <p:nvPr/>
          </p:nvSpPr>
          <p:spPr bwMode="auto">
            <a:xfrm>
              <a:off x="2875101" y="3220058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1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7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240" name="Rectangle 65"/>
            <p:cNvSpPr>
              <a:spLocks noChangeArrowheads="true"/>
            </p:cNvSpPr>
            <p:nvPr/>
          </p:nvSpPr>
          <p:spPr bwMode="auto">
            <a:xfrm>
              <a:off x="2875101" y="3220058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3" name="Rectangle 66"/>
            <p:cNvSpPr>
              <a:spLocks noChangeArrowheads="true"/>
            </p:cNvSpPr>
            <p:nvPr/>
          </p:nvSpPr>
          <p:spPr bwMode="auto">
            <a:xfrm>
              <a:off x="3643451" y="1689708"/>
              <a:ext cx="423863" cy="39846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1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7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242" name="Rectangle 67"/>
            <p:cNvSpPr>
              <a:spLocks noChangeArrowheads="true"/>
            </p:cNvSpPr>
            <p:nvPr/>
          </p:nvSpPr>
          <p:spPr bwMode="auto">
            <a:xfrm>
              <a:off x="3643451" y="1689708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4" name="Rectangle 68"/>
            <p:cNvSpPr>
              <a:spLocks noChangeArrowheads="true"/>
            </p:cNvSpPr>
            <p:nvPr/>
          </p:nvSpPr>
          <p:spPr bwMode="auto">
            <a:xfrm>
              <a:off x="3643451" y="2188183"/>
              <a:ext cx="423863" cy="39846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1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1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244" name="Rectangle 69"/>
            <p:cNvSpPr>
              <a:spLocks noChangeArrowheads="true"/>
            </p:cNvSpPr>
            <p:nvPr/>
          </p:nvSpPr>
          <p:spPr bwMode="auto">
            <a:xfrm>
              <a:off x="3643451" y="2188183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5" name="Rectangle 70"/>
            <p:cNvSpPr>
              <a:spLocks noChangeArrowheads="true"/>
            </p:cNvSpPr>
            <p:nvPr/>
          </p:nvSpPr>
          <p:spPr bwMode="auto">
            <a:xfrm>
              <a:off x="3643451" y="2697771"/>
              <a:ext cx="423863" cy="39846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7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1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246" name="Rectangle 71"/>
            <p:cNvSpPr>
              <a:spLocks noChangeArrowheads="true"/>
            </p:cNvSpPr>
            <p:nvPr/>
          </p:nvSpPr>
          <p:spPr bwMode="auto">
            <a:xfrm>
              <a:off x="3643451" y="26977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7" name="Rectangle 72"/>
            <p:cNvSpPr>
              <a:spLocks noChangeArrowheads="true"/>
            </p:cNvSpPr>
            <p:nvPr/>
          </p:nvSpPr>
          <p:spPr bwMode="auto">
            <a:xfrm>
              <a:off x="3643451" y="3220058"/>
              <a:ext cx="423863" cy="40005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7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7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248" name="Rectangle 73"/>
            <p:cNvSpPr>
              <a:spLocks noChangeArrowheads="true"/>
            </p:cNvSpPr>
            <p:nvPr/>
          </p:nvSpPr>
          <p:spPr bwMode="auto">
            <a:xfrm>
              <a:off x="3643451" y="322005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9" name="Rectangle 74"/>
            <p:cNvSpPr>
              <a:spLocks noChangeArrowheads="true"/>
            </p:cNvSpPr>
            <p:nvPr/>
          </p:nvSpPr>
          <p:spPr bwMode="auto">
            <a:xfrm>
              <a:off x="547826" y="1689708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0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1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155" name="Rectangle 75"/>
            <p:cNvSpPr>
              <a:spLocks noChangeArrowheads="true"/>
            </p:cNvSpPr>
            <p:nvPr/>
          </p:nvSpPr>
          <p:spPr bwMode="auto">
            <a:xfrm>
              <a:off x="547826" y="1689708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1" name="Rectangle 76"/>
            <p:cNvSpPr>
              <a:spLocks noChangeArrowheads="true"/>
            </p:cNvSpPr>
            <p:nvPr/>
          </p:nvSpPr>
          <p:spPr bwMode="auto">
            <a:xfrm>
              <a:off x="547826" y="2199296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6" name="Rectangle 77"/>
            <p:cNvSpPr>
              <a:spLocks noChangeArrowheads="true"/>
            </p:cNvSpPr>
            <p:nvPr/>
          </p:nvSpPr>
          <p:spPr bwMode="auto">
            <a:xfrm>
              <a:off x="547826" y="2199296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2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3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157" name="Rectangle 78"/>
            <p:cNvSpPr>
              <a:spLocks noChangeArrowheads="true"/>
            </p:cNvSpPr>
            <p:nvPr/>
          </p:nvSpPr>
          <p:spPr bwMode="auto">
            <a:xfrm>
              <a:off x="547826" y="2708883"/>
              <a:ext cx="422275" cy="396875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4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5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254" name="Rectangle 79"/>
            <p:cNvSpPr>
              <a:spLocks noChangeArrowheads="true"/>
            </p:cNvSpPr>
            <p:nvPr/>
          </p:nvSpPr>
          <p:spPr bwMode="auto">
            <a:xfrm>
              <a:off x="558118" y="2708883"/>
              <a:ext cx="422275" cy="396875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5" name="Rectangle 80"/>
            <p:cNvSpPr>
              <a:spLocks noChangeArrowheads="true"/>
            </p:cNvSpPr>
            <p:nvPr/>
          </p:nvSpPr>
          <p:spPr bwMode="auto">
            <a:xfrm>
              <a:off x="552589" y="3220058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256" name="Rectangle 81"/>
            <p:cNvSpPr>
              <a:spLocks noChangeArrowheads="true"/>
            </p:cNvSpPr>
            <p:nvPr/>
          </p:nvSpPr>
          <p:spPr bwMode="auto">
            <a:xfrm>
              <a:off x="552589" y="3220058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800">
                  <a:solidFill>
                    <a:schemeClr val="bg1"/>
                  </a:solidFill>
                  <a:sym typeface="+mn-ea"/>
                </a:rPr>
                <a:t>6</a:t>
              </a:r>
              <a:endParaRPr lang="en-US" sz="800">
                <a:solidFill>
                  <a:schemeClr val="bg1"/>
                </a:solidFill>
                <a:sym typeface="+mn-ea"/>
              </a:endParaRPr>
            </a:p>
            <a:p>
              <a:r>
                <a:rPr lang="en-US" sz="800">
                  <a:solidFill>
                    <a:schemeClr val="bg1"/>
                  </a:solidFill>
                  <a:sym typeface="+mn-ea"/>
                </a:rPr>
                <a:t>7</a:t>
              </a:r>
              <a:endParaRPr lang="en-US" sz="800">
                <a:solidFill>
                  <a:schemeClr val="bg1"/>
                </a:solidFill>
              </a:endParaRPr>
            </a:p>
            <a:p>
              <a:endParaRPr lang="en-US" sz="800">
                <a:solidFill>
                  <a:schemeClr val="bg1"/>
                </a:solidFill>
              </a:endParaRPr>
            </a:p>
          </p:txBody>
        </p:sp>
        <p:sp>
          <p:nvSpPr>
            <p:cNvPr id="257" name="Line 82"/>
            <p:cNvSpPr>
              <a:spLocks noChangeShapeType="true"/>
            </p:cNvSpPr>
            <p:nvPr/>
          </p:nvSpPr>
          <p:spPr bwMode="auto">
            <a:xfrm flipH="true">
              <a:off x="371614" y="180242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8" name="Line 83"/>
            <p:cNvSpPr>
              <a:spLocks noChangeShapeType="true"/>
            </p:cNvSpPr>
            <p:nvPr/>
          </p:nvSpPr>
          <p:spPr bwMode="auto">
            <a:xfrm flipH="true">
              <a:off x="371614" y="195958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9" name="Line 84"/>
            <p:cNvSpPr>
              <a:spLocks noChangeShapeType="true"/>
            </p:cNvSpPr>
            <p:nvPr/>
          </p:nvSpPr>
          <p:spPr bwMode="auto">
            <a:xfrm flipH="true">
              <a:off x="370026" y="231042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60" name="Line 85"/>
            <p:cNvSpPr>
              <a:spLocks noChangeShapeType="true"/>
            </p:cNvSpPr>
            <p:nvPr/>
          </p:nvSpPr>
          <p:spPr bwMode="auto">
            <a:xfrm flipH="true">
              <a:off x="370026" y="246758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61" name="Line 86"/>
            <p:cNvSpPr>
              <a:spLocks noChangeShapeType="true"/>
            </p:cNvSpPr>
            <p:nvPr/>
          </p:nvSpPr>
          <p:spPr bwMode="auto">
            <a:xfrm flipH="true">
              <a:off x="366851" y="282953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62" name="Line 87"/>
            <p:cNvSpPr>
              <a:spLocks noChangeShapeType="true"/>
            </p:cNvSpPr>
            <p:nvPr/>
          </p:nvSpPr>
          <p:spPr bwMode="auto">
            <a:xfrm flipH="true">
              <a:off x="366851" y="2986696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63" name="Line 88"/>
            <p:cNvSpPr>
              <a:spLocks noChangeShapeType="true"/>
            </p:cNvSpPr>
            <p:nvPr/>
          </p:nvSpPr>
          <p:spPr bwMode="auto">
            <a:xfrm flipH="true">
              <a:off x="370026" y="333277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64" name="Line 89"/>
            <p:cNvSpPr>
              <a:spLocks noChangeShapeType="true"/>
            </p:cNvSpPr>
            <p:nvPr/>
          </p:nvSpPr>
          <p:spPr bwMode="auto">
            <a:xfrm flipH="true">
              <a:off x="370026" y="348993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65" name="Line 90"/>
            <p:cNvSpPr>
              <a:spLocks noChangeShapeType="true"/>
            </p:cNvSpPr>
            <p:nvPr/>
          </p:nvSpPr>
          <p:spPr bwMode="auto">
            <a:xfrm flipH="true">
              <a:off x="4070704" y="195811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66" name="Line 93"/>
            <p:cNvSpPr>
              <a:spLocks noChangeShapeType="true"/>
            </p:cNvSpPr>
            <p:nvPr/>
          </p:nvSpPr>
          <p:spPr bwMode="auto">
            <a:xfrm flipH="true">
              <a:off x="4070489" y="245329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68" name="Line 95"/>
            <p:cNvSpPr>
              <a:spLocks noChangeShapeType="true"/>
            </p:cNvSpPr>
            <p:nvPr/>
          </p:nvSpPr>
          <p:spPr bwMode="auto">
            <a:xfrm flipH="true">
              <a:off x="4067314" y="2972408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69" name="Line 97"/>
            <p:cNvSpPr>
              <a:spLocks noChangeShapeType="true"/>
            </p:cNvSpPr>
            <p:nvPr/>
          </p:nvSpPr>
          <p:spPr bwMode="auto">
            <a:xfrm flipH="true">
              <a:off x="4070489" y="347564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</p:grpSp>
      <p:sp>
        <p:nvSpPr>
          <p:cNvPr id="270" name="Text Box 269"/>
          <p:cNvSpPr txBox="true"/>
          <p:nvPr/>
        </p:nvSpPr>
        <p:spPr>
          <a:xfrm>
            <a:off x="11723688" y="3803651"/>
            <a:ext cx="249555" cy="147637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bg1"/>
                </a:solidFill>
              </a:rPr>
              <a:t>7</a:t>
            </a: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bg1"/>
                </a:solidFill>
              </a:rPr>
              <a:t>1</a:t>
            </a: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bg1"/>
                </a:solidFill>
              </a:rPr>
              <a:t>1</a:t>
            </a: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bg1"/>
                </a:solidFill>
              </a:rPr>
              <a:t>7</a:t>
            </a:r>
            <a:endParaRPr lang="en-US" altLang="en-US" sz="1000" dirty="0" smtClean="0">
              <a:solidFill>
                <a:schemeClr val="bg1"/>
              </a:solidFill>
            </a:endParaRPr>
          </a:p>
        </p:txBody>
      </p:sp>
      <p:grpSp>
        <p:nvGrpSpPr>
          <p:cNvPr id="158" name="组合 7"/>
          <p:cNvGrpSpPr/>
          <p:nvPr/>
        </p:nvGrpSpPr>
        <p:grpSpPr>
          <a:xfrm>
            <a:off x="4108272" y="3650854"/>
            <a:ext cx="3589534" cy="1721854"/>
            <a:chOff x="366851" y="1689708"/>
            <a:chExt cx="3878478" cy="1930400"/>
          </a:xfrm>
        </p:grpSpPr>
        <p:sp>
          <p:nvSpPr>
            <p:cNvPr id="159" name="Line 10"/>
            <p:cNvSpPr>
              <a:spLocks noChangeShapeType="true"/>
            </p:cNvSpPr>
            <p:nvPr/>
          </p:nvSpPr>
          <p:spPr bwMode="auto">
            <a:xfrm>
              <a:off x="1763851" y="1802421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0" name="Line 11"/>
            <p:cNvSpPr>
              <a:spLocks noChangeShapeType="true"/>
            </p:cNvSpPr>
            <p:nvPr/>
          </p:nvSpPr>
          <p:spPr bwMode="auto">
            <a:xfrm>
              <a:off x="2532201" y="1802421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1" name="Line 12"/>
            <p:cNvSpPr>
              <a:spLocks noChangeShapeType="true"/>
            </p:cNvSpPr>
            <p:nvPr/>
          </p:nvSpPr>
          <p:spPr bwMode="auto">
            <a:xfrm>
              <a:off x="1763851" y="1957996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2" name="Line 13"/>
            <p:cNvSpPr>
              <a:spLocks noChangeShapeType="true"/>
            </p:cNvSpPr>
            <p:nvPr/>
          </p:nvSpPr>
          <p:spPr bwMode="auto">
            <a:xfrm flipH="true">
              <a:off x="1763851" y="1957996"/>
              <a:ext cx="344488" cy="3794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3" name="Line 14"/>
            <p:cNvSpPr>
              <a:spLocks noChangeShapeType="true"/>
            </p:cNvSpPr>
            <p:nvPr/>
          </p:nvSpPr>
          <p:spPr bwMode="auto">
            <a:xfrm>
              <a:off x="1763851" y="2470758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4" name="Line 15"/>
            <p:cNvSpPr>
              <a:spLocks noChangeShapeType="true"/>
            </p:cNvSpPr>
            <p:nvPr/>
          </p:nvSpPr>
          <p:spPr bwMode="auto">
            <a:xfrm>
              <a:off x="2532201" y="1969108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5" name="Line 16"/>
            <p:cNvSpPr>
              <a:spLocks noChangeShapeType="true"/>
            </p:cNvSpPr>
            <p:nvPr/>
          </p:nvSpPr>
          <p:spPr bwMode="auto">
            <a:xfrm flipH="true">
              <a:off x="2532201" y="1969108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6" name="Line 17"/>
            <p:cNvSpPr>
              <a:spLocks noChangeShapeType="true"/>
            </p:cNvSpPr>
            <p:nvPr/>
          </p:nvSpPr>
          <p:spPr bwMode="auto">
            <a:xfrm>
              <a:off x="2532201" y="2470758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7" name="Line 18"/>
            <p:cNvSpPr>
              <a:spLocks noChangeShapeType="true"/>
            </p:cNvSpPr>
            <p:nvPr/>
          </p:nvSpPr>
          <p:spPr bwMode="auto">
            <a:xfrm>
              <a:off x="1763851" y="2850171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8" name="Line 19"/>
            <p:cNvSpPr>
              <a:spLocks noChangeShapeType="true"/>
            </p:cNvSpPr>
            <p:nvPr/>
          </p:nvSpPr>
          <p:spPr bwMode="auto">
            <a:xfrm>
              <a:off x="2532201" y="2850171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9" name="Line 20"/>
            <p:cNvSpPr>
              <a:spLocks noChangeShapeType="true"/>
            </p:cNvSpPr>
            <p:nvPr/>
          </p:nvSpPr>
          <p:spPr bwMode="auto">
            <a:xfrm>
              <a:off x="1763851" y="2983521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0" name="Line 21"/>
            <p:cNvSpPr>
              <a:spLocks noChangeShapeType="true"/>
            </p:cNvSpPr>
            <p:nvPr/>
          </p:nvSpPr>
          <p:spPr bwMode="auto">
            <a:xfrm flipH="true">
              <a:off x="1763851" y="2983521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1" name="Line 22"/>
            <p:cNvSpPr>
              <a:spLocks noChangeShapeType="true"/>
            </p:cNvSpPr>
            <p:nvPr/>
          </p:nvSpPr>
          <p:spPr bwMode="auto">
            <a:xfrm>
              <a:off x="1763851" y="3518508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2" name="Line 23"/>
            <p:cNvSpPr>
              <a:spLocks noChangeShapeType="true"/>
            </p:cNvSpPr>
            <p:nvPr/>
          </p:nvSpPr>
          <p:spPr bwMode="auto">
            <a:xfrm>
              <a:off x="2532201" y="2983521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3" name="Line 24"/>
            <p:cNvSpPr>
              <a:spLocks noChangeShapeType="true"/>
            </p:cNvSpPr>
            <p:nvPr/>
          </p:nvSpPr>
          <p:spPr bwMode="auto">
            <a:xfrm flipH="true">
              <a:off x="2532201" y="2983521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4" name="Line 25"/>
            <p:cNvSpPr>
              <a:spLocks noChangeShapeType="true"/>
            </p:cNvSpPr>
            <p:nvPr/>
          </p:nvSpPr>
          <p:spPr bwMode="auto">
            <a:xfrm>
              <a:off x="2532201" y="3518508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5" name="Line 26"/>
            <p:cNvSpPr>
              <a:spLocks noChangeShapeType="true"/>
            </p:cNvSpPr>
            <p:nvPr/>
          </p:nvSpPr>
          <p:spPr bwMode="auto">
            <a:xfrm>
              <a:off x="3298964" y="1788133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6" name="Line 27"/>
            <p:cNvSpPr>
              <a:spLocks noChangeShapeType="true"/>
            </p:cNvSpPr>
            <p:nvPr/>
          </p:nvSpPr>
          <p:spPr bwMode="auto">
            <a:xfrm flipH="true">
              <a:off x="3298964" y="1945296"/>
              <a:ext cx="344488" cy="8810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7" name="Line 28"/>
            <p:cNvSpPr>
              <a:spLocks noChangeShapeType="true"/>
            </p:cNvSpPr>
            <p:nvPr/>
          </p:nvSpPr>
          <p:spPr bwMode="auto">
            <a:xfrm flipH="true" flipV="true">
              <a:off x="3298964" y="1945296"/>
              <a:ext cx="344488" cy="3794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8" name="Line 29"/>
            <p:cNvSpPr>
              <a:spLocks noChangeShapeType="true"/>
            </p:cNvSpPr>
            <p:nvPr/>
          </p:nvSpPr>
          <p:spPr bwMode="auto">
            <a:xfrm flipH="true">
              <a:off x="3298964" y="2458058"/>
              <a:ext cx="344488" cy="5254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9" name="Line 30"/>
            <p:cNvSpPr>
              <a:spLocks noChangeShapeType="true"/>
            </p:cNvSpPr>
            <p:nvPr/>
          </p:nvSpPr>
          <p:spPr bwMode="auto">
            <a:xfrm flipH="true" flipV="true">
              <a:off x="3298964" y="2291371"/>
              <a:ext cx="344488" cy="52387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0" name="Line 31"/>
            <p:cNvSpPr>
              <a:spLocks noChangeShapeType="true"/>
            </p:cNvSpPr>
            <p:nvPr/>
          </p:nvSpPr>
          <p:spPr bwMode="auto">
            <a:xfrm flipH="true">
              <a:off x="3298964" y="2959708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1" name="Line 32"/>
            <p:cNvSpPr>
              <a:spLocks noChangeShapeType="true"/>
            </p:cNvSpPr>
            <p:nvPr/>
          </p:nvSpPr>
          <p:spPr bwMode="auto">
            <a:xfrm flipH="true" flipV="true">
              <a:off x="3298964" y="2480283"/>
              <a:ext cx="344488" cy="86995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2" name="Line 33"/>
            <p:cNvSpPr>
              <a:spLocks noChangeShapeType="true"/>
            </p:cNvSpPr>
            <p:nvPr/>
          </p:nvSpPr>
          <p:spPr bwMode="auto">
            <a:xfrm flipH="true">
              <a:off x="3298964" y="3507396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3" name="Line 34"/>
            <p:cNvSpPr>
              <a:spLocks noChangeShapeType="true"/>
            </p:cNvSpPr>
            <p:nvPr/>
          </p:nvSpPr>
          <p:spPr bwMode="auto">
            <a:xfrm>
              <a:off x="970101" y="1802421"/>
              <a:ext cx="3698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67" name="Line 35"/>
            <p:cNvSpPr>
              <a:spLocks noChangeShapeType="true"/>
            </p:cNvSpPr>
            <p:nvPr/>
          </p:nvSpPr>
          <p:spPr bwMode="auto">
            <a:xfrm>
              <a:off x="970101" y="1961171"/>
              <a:ext cx="369888" cy="8985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1" name="Line 36"/>
            <p:cNvSpPr>
              <a:spLocks noChangeShapeType="true"/>
            </p:cNvSpPr>
            <p:nvPr/>
          </p:nvSpPr>
          <p:spPr bwMode="auto">
            <a:xfrm flipH="true">
              <a:off x="970101" y="1961171"/>
              <a:ext cx="3698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2" name="Line 37"/>
            <p:cNvSpPr>
              <a:spLocks noChangeShapeType="true"/>
            </p:cNvSpPr>
            <p:nvPr/>
          </p:nvSpPr>
          <p:spPr bwMode="auto">
            <a:xfrm>
              <a:off x="970101" y="2469171"/>
              <a:ext cx="369888" cy="5302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3" name="Line 38"/>
            <p:cNvSpPr>
              <a:spLocks noChangeShapeType="true"/>
            </p:cNvSpPr>
            <p:nvPr/>
          </p:nvSpPr>
          <p:spPr bwMode="auto">
            <a:xfrm flipV="true">
              <a:off x="970101" y="2302483"/>
              <a:ext cx="369888" cy="5318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4" name="Line 39"/>
            <p:cNvSpPr>
              <a:spLocks noChangeShapeType="true"/>
            </p:cNvSpPr>
            <p:nvPr/>
          </p:nvSpPr>
          <p:spPr bwMode="auto">
            <a:xfrm>
              <a:off x="970101" y="3002571"/>
              <a:ext cx="369888" cy="35718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5" name="Line 40"/>
            <p:cNvSpPr>
              <a:spLocks noChangeShapeType="true"/>
            </p:cNvSpPr>
            <p:nvPr/>
          </p:nvSpPr>
          <p:spPr bwMode="auto">
            <a:xfrm flipV="true">
              <a:off x="970101" y="2469171"/>
              <a:ext cx="369888" cy="89058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6" name="Line 41"/>
            <p:cNvSpPr>
              <a:spLocks noChangeShapeType="true"/>
            </p:cNvSpPr>
            <p:nvPr/>
          </p:nvSpPr>
          <p:spPr bwMode="auto">
            <a:xfrm>
              <a:off x="970101" y="3504221"/>
              <a:ext cx="3698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7" name="Rectangle 42"/>
            <p:cNvSpPr>
              <a:spLocks noChangeArrowheads="true"/>
            </p:cNvSpPr>
            <p:nvPr/>
          </p:nvSpPr>
          <p:spPr bwMode="auto">
            <a:xfrm>
              <a:off x="2108339" y="1689708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0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4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278" name="Rectangle 43"/>
            <p:cNvSpPr>
              <a:spLocks noChangeArrowheads="true"/>
            </p:cNvSpPr>
            <p:nvPr/>
          </p:nvSpPr>
          <p:spPr bwMode="auto">
            <a:xfrm>
              <a:off x="2108339" y="168970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9" name="Rectangle 44"/>
            <p:cNvSpPr>
              <a:spLocks noChangeArrowheads="true"/>
            </p:cNvSpPr>
            <p:nvPr/>
          </p:nvSpPr>
          <p:spPr bwMode="auto">
            <a:xfrm>
              <a:off x="2108339" y="2199296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2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6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280" name="Rectangle 45"/>
            <p:cNvSpPr>
              <a:spLocks noChangeArrowheads="true"/>
            </p:cNvSpPr>
            <p:nvPr/>
          </p:nvSpPr>
          <p:spPr bwMode="auto">
            <a:xfrm>
              <a:off x="2108339" y="2199296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1" name="Rectangle 46"/>
            <p:cNvSpPr>
              <a:spLocks noChangeArrowheads="true"/>
            </p:cNvSpPr>
            <p:nvPr/>
          </p:nvSpPr>
          <p:spPr bwMode="auto">
            <a:xfrm>
              <a:off x="2108339" y="2710471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1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5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282" name="Rectangle 47"/>
            <p:cNvSpPr>
              <a:spLocks noChangeArrowheads="true"/>
            </p:cNvSpPr>
            <p:nvPr/>
          </p:nvSpPr>
          <p:spPr bwMode="auto">
            <a:xfrm>
              <a:off x="2108339" y="27104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3" name="Rectangle 48"/>
            <p:cNvSpPr>
              <a:spLocks noChangeArrowheads="true"/>
            </p:cNvSpPr>
            <p:nvPr/>
          </p:nvSpPr>
          <p:spPr bwMode="auto">
            <a:xfrm>
              <a:off x="2108339" y="3216883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1000">
                <a:solidFill>
                  <a:schemeClr val="bg1"/>
                </a:solidFill>
              </a:endParaRPr>
            </a:p>
          </p:txBody>
        </p:sp>
        <p:sp>
          <p:nvSpPr>
            <p:cNvPr id="284" name="Rectangle 49"/>
            <p:cNvSpPr>
              <a:spLocks noChangeArrowheads="true"/>
            </p:cNvSpPr>
            <p:nvPr/>
          </p:nvSpPr>
          <p:spPr bwMode="auto">
            <a:xfrm>
              <a:off x="2108339" y="3216883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  <a:sym typeface="+mn-ea"/>
                </a:rPr>
                <a:t>3</a:t>
              </a:r>
              <a:endParaRPr lang="en-US" sz="900">
                <a:solidFill>
                  <a:schemeClr val="bg1"/>
                </a:solidFill>
                <a:sym typeface="+mn-ea"/>
              </a:endParaRPr>
            </a:p>
            <a:p>
              <a:r>
                <a:rPr lang="en-US" sz="900">
                  <a:solidFill>
                    <a:schemeClr val="bg1"/>
                  </a:solidFill>
                  <a:sym typeface="+mn-ea"/>
                </a:rPr>
                <a:t>7</a:t>
              </a:r>
              <a:endParaRPr lang="en-US" sz="900">
                <a:solidFill>
                  <a:schemeClr val="bg1"/>
                </a:solidFill>
              </a:endParaRPr>
            </a:p>
            <a:p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285" name="Rectangle 50"/>
            <p:cNvSpPr>
              <a:spLocks noChangeArrowheads="true"/>
            </p:cNvSpPr>
            <p:nvPr/>
          </p:nvSpPr>
          <p:spPr bwMode="auto">
            <a:xfrm>
              <a:off x="1339989" y="1689708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0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2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286" name="Rectangle 51"/>
            <p:cNvSpPr>
              <a:spLocks noChangeArrowheads="true"/>
            </p:cNvSpPr>
            <p:nvPr/>
          </p:nvSpPr>
          <p:spPr bwMode="auto">
            <a:xfrm>
              <a:off x="1339989" y="168970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7" name="Rectangle 52"/>
            <p:cNvSpPr>
              <a:spLocks noChangeArrowheads="true"/>
            </p:cNvSpPr>
            <p:nvPr/>
          </p:nvSpPr>
          <p:spPr bwMode="auto">
            <a:xfrm>
              <a:off x="1339989" y="2199296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4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6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288" name="Rectangle 53"/>
            <p:cNvSpPr>
              <a:spLocks noChangeArrowheads="true"/>
            </p:cNvSpPr>
            <p:nvPr/>
          </p:nvSpPr>
          <p:spPr bwMode="auto">
            <a:xfrm>
              <a:off x="1339989" y="2199296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9" name="Rectangle 54"/>
            <p:cNvSpPr>
              <a:spLocks noChangeArrowheads="true"/>
            </p:cNvSpPr>
            <p:nvPr/>
          </p:nvSpPr>
          <p:spPr bwMode="auto">
            <a:xfrm>
              <a:off x="1339989" y="2710471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1000">
                  <a:solidFill>
                    <a:schemeClr val="bg1"/>
                  </a:solidFill>
                </a:rPr>
                <a:t>1</a:t>
              </a:r>
              <a:endParaRPr lang="en-US" sz="1000">
                <a:solidFill>
                  <a:schemeClr val="bg1"/>
                </a:solidFill>
              </a:endParaRPr>
            </a:p>
            <a:p>
              <a:r>
                <a:rPr lang="en-US" sz="1000">
                  <a:solidFill>
                    <a:schemeClr val="bg1"/>
                  </a:solidFill>
                </a:rPr>
                <a:t>3</a:t>
              </a:r>
              <a:endParaRPr lang="en-US" sz="1000">
                <a:solidFill>
                  <a:schemeClr val="bg1"/>
                </a:solidFill>
              </a:endParaRPr>
            </a:p>
          </p:txBody>
        </p:sp>
        <p:sp>
          <p:nvSpPr>
            <p:cNvPr id="290" name="Rectangle 55"/>
            <p:cNvSpPr>
              <a:spLocks noChangeArrowheads="true"/>
            </p:cNvSpPr>
            <p:nvPr/>
          </p:nvSpPr>
          <p:spPr bwMode="auto">
            <a:xfrm>
              <a:off x="1339989" y="27104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1" name="Rectangle 56"/>
            <p:cNvSpPr>
              <a:spLocks noChangeArrowheads="true"/>
            </p:cNvSpPr>
            <p:nvPr/>
          </p:nvSpPr>
          <p:spPr bwMode="auto">
            <a:xfrm>
              <a:off x="1339989" y="3216883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2" name="Rectangle 57"/>
            <p:cNvSpPr>
              <a:spLocks noChangeArrowheads="true"/>
            </p:cNvSpPr>
            <p:nvPr/>
          </p:nvSpPr>
          <p:spPr bwMode="auto">
            <a:xfrm>
              <a:off x="1339989" y="3216883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5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7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293" name="Rectangle 58"/>
            <p:cNvSpPr>
              <a:spLocks noChangeArrowheads="true"/>
            </p:cNvSpPr>
            <p:nvPr/>
          </p:nvSpPr>
          <p:spPr bwMode="auto">
            <a:xfrm>
              <a:off x="2875101" y="1689708"/>
              <a:ext cx="422275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4" name="Rectangle 59"/>
            <p:cNvSpPr>
              <a:spLocks noChangeArrowheads="true"/>
            </p:cNvSpPr>
            <p:nvPr/>
          </p:nvSpPr>
          <p:spPr bwMode="auto">
            <a:xfrm>
              <a:off x="2875101" y="1689708"/>
              <a:ext cx="422275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0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2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295" name="Rectangle 60"/>
            <p:cNvSpPr>
              <a:spLocks noChangeArrowheads="true"/>
            </p:cNvSpPr>
            <p:nvPr/>
          </p:nvSpPr>
          <p:spPr bwMode="auto">
            <a:xfrm>
              <a:off x="2875101" y="2199296"/>
              <a:ext cx="422275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4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6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296" name="Rectangle 61"/>
            <p:cNvSpPr>
              <a:spLocks noChangeArrowheads="true"/>
            </p:cNvSpPr>
            <p:nvPr/>
          </p:nvSpPr>
          <p:spPr bwMode="auto">
            <a:xfrm>
              <a:off x="2875101" y="2199296"/>
              <a:ext cx="422275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7" name="Rectangle 62"/>
            <p:cNvSpPr>
              <a:spLocks noChangeArrowheads="true"/>
            </p:cNvSpPr>
            <p:nvPr/>
          </p:nvSpPr>
          <p:spPr bwMode="auto">
            <a:xfrm>
              <a:off x="2875101" y="2710471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1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3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298" name="Rectangle 63"/>
            <p:cNvSpPr>
              <a:spLocks noChangeArrowheads="true"/>
            </p:cNvSpPr>
            <p:nvPr/>
          </p:nvSpPr>
          <p:spPr bwMode="auto">
            <a:xfrm>
              <a:off x="2875101" y="2710471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9" name="Rectangle 64"/>
            <p:cNvSpPr>
              <a:spLocks noChangeArrowheads="true"/>
            </p:cNvSpPr>
            <p:nvPr/>
          </p:nvSpPr>
          <p:spPr bwMode="auto">
            <a:xfrm>
              <a:off x="2875101" y="3220058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5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7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301" name="Rectangle 65"/>
            <p:cNvSpPr>
              <a:spLocks noChangeArrowheads="true"/>
            </p:cNvSpPr>
            <p:nvPr/>
          </p:nvSpPr>
          <p:spPr bwMode="auto">
            <a:xfrm>
              <a:off x="2875101" y="3220058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5" name="Rectangle 66"/>
            <p:cNvSpPr>
              <a:spLocks noChangeArrowheads="true"/>
            </p:cNvSpPr>
            <p:nvPr/>
          </p:nvSpPr>
          <p:spPr bwMode="auto">
            <a:xfrm>
              <a:off x="3643451" y="1689708"/>
              <a:ext cx="423863" cy="39846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0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1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306" name="Rectangle 67"/>
            <p:cNvSpPr>
              <a:spLocks noChangeArrowheads="true"/>
            </p:cNvSpPr>
            <p:nvPr/>
          </p:nvSpPr>
          <p:spPr bwMode="auto">
            <a:xfrm>
              <a:off x="3643451" y="1689708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7" name="Rectangle 68"/>
            <p:cNvSpPr>
              <a:spLocks noChangeArrowheads="true"/>
            </p:cNvSpPr>
            <p:nvPr/>
          </p:nvSpPr>
          <p:spPr bwMode="auto">
            <a:xfrm>
              <a:off x="3643451" y="2188183"/>
              <a:ext cx="423863" cy="39846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2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3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308" name="Rectangle 69"/>
            <p:cNvSpPr>
              <a:spLocks noChangeArrowheads="true"/>
            </p:cNvSpPr>
            <p:nvPr/>
          </p:nvSpPr>
          <p:spPr bwMode="auto">
            <a:xfrm>
              <a:off x="3643451" y="2188183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9" name="Rectangle 70"/>
            <p:cNvSpPr>
              <a:spLocks noChangeArrowheads="true"/>
            </p:cNvSpPr>
            <p:nvPr/>
          </p:nvSpPr>
          <p:spPr bwMode="auto">
            <a:xfrm>
              <a:off x="3643451" y="2697771"/>
              <a:ext cx="423863" cy="39846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4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5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310" name="Rectangle 71"/>
            <p:cNvSpPr>
              <a:spLocks noChangeArrowheads="true"/>
            </p:cNvSpPr>
            <p:nvPr/>
          </p:nvSpPr>
          <p:spPr bwMode="auto">
            <a:xfrm>
              <a:off x="3643451" y="26977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1" name="Rectangle 72"/>
            <p:cNvSpPr>
              <a:spLocks noChangeArrowheads="true"/>
            </p:cNvSpPr>
            <p:nvPr/>
          </p:nvSpPr>
          <p:spPr bwMode="auto">
            <a:xfrm>
              <a:off x="3643451" y="3220058"/>
              <a:ext cx="423863" cy="40005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6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7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312" name="Rectangle 73"/>
            <p:cNvSpPr>
              <a:spLocks noChangeArrowheads="true"/>
            </p:cNvSpPr>
            <p:nvPr/>
          </p:nvSpPr>
          <p:spPr bwMode="auto">
            <a:xfrm>
              <a:off x="3643451" y="322005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3" name="Rectangle 74"/>
            <p:cNvSpPr>
              <a:spLocks noChangeArrowheads="true"/>
            </p:cNvSpPr>
            <p:nvPr/>
          </p:nvSpPr>
          <p:spPr bwMode="auto">
            <a:xfrm>
              <a:off x="547826" y="1689708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0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1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314" name="Rectangle 75"/>
            <p:cNvSpPr>
              <a:spLocks noChangeArrowheads="true"/>
            </p:cNvSpPr>
            <p:nvPr/>
          </p:nvSpPr>
          <p:spPr bwMode="auto">
            <a:xfrm>
              <a:off x="547826" y="1689708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5" name="Rectangle 76"/>
            <p:cNvSpPr>
              <a:spLocks noChangeArrowheads="true"/>
            </p:cNvSpPr>
            <p:nvPr/>
          </p:nvSpPr>
          <p:spPr bwMode="auto">
            <a:xfrm>
              <a:off x="547826" y="2199296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0" name="Rectangle 77"/>
            <p:cNvSpPr>
              <a:spLocks noChangeArrowheads="true"/>
            </p:cNvSpPr>
            <p:nvPr/>
          </p:nvSpPr>
          <p:spPr bwMode="auto">
            <a:xfrm>
              <a:off x="547826" y="2199296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2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3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341" name="Rectangle 78"/>
            <p:cNvSpPr>
              <a:spLocks noChangeArrowheads="true"/>
            </p:cNvSpPr>
            <p:nvPr/>
          </p:nvSpPr>
          <p:spPr bwMode="auto">
            <a:xfrm>
              <a:off x="547826" y="2708883"/>
              <a:ext cx="422275" cy="396875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4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5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342" name="Rectangle 79"/>
            <p:cNvSpPr>
              <a:spLocks noChangeArrowheads="true"/>
            </p:cNvSpPr>
            <p:nvPr/>
          </p:nvSpPr>
          <p:spPr bwMode="auto">
            <a:xfrm>
              <a:off x="558118" y="2708883"/>
              <a:ext cx="422275" cy="396875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3" name="Rectangle 80"/>
            <p:cNvSpPr>
              <a:spLocks noChangeArrowheads="true"/>
            </p:cNvSpPr>
            <p:nvPr/>
          </p:nvSpPr>
          <p:spPr bwMode="auto">
            <a:xfrm>
              <a:off x="552589" y="3220058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344" name="Rectangle 81"/>
            <p:cNvSpPr>
              <a:spLocks noChangeArrowheads="true"/>
            </p:cNvSpPr>
            <p:nvPr/>
          </p:nvSpPr>
          <p:spPr bwMode="auto">
            <a:xfrm>
              <a:off x="552589" y="3220058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800">
                  <a:solidFill>
                    <a:schemeClr val="bg1"/>
                  </a:solidFill>
                  <a:sym typeface="+mn-ea"/>
                </a:rPr>
                <a:t>6</a:t>
              </a:r>
              <a:endParaRPr lang="en-US" sz="800">
                <a:solidFill>
                  <a:schemeClr val="bg1"/>
                </a:solidFill>
                <a:sym typeface="+mn-ea"/>
              </a:endParaRPr>
            </a:p>
            <a:p>
              <a:r>
                <a:rPr lang="en-US" sz="800">
                  <a:solidFill>
                    <a:schemeClr val="bg1"/>
                  </a:solidFill>
                  <a:sym typeface="+mn-ea"/>
                </a:rPr>
                <a:t>7</a:t>
              </a:r>
              <a:endParaRPr lang="en-US" sz="800">
                <a:solidFill>
                  <a:schemeClr val="bg1"/>
                </a:solidFill>
              </a:endParaRPr>
            </a:p>
            <a:p>
              <a:endParaRPr lang="en-US" sz="800">
                <a:solidFill>
                  <a:schemeClr val="bg1"/>
                </a:solidFill>
              </a:endParaRPr>
            </a:p>
          </p:txBody>
        </p:sp>
        <p:sp>
          <p:nvSpPr>
            <p:cNvPr id="345" name="Line 82"/>
            <p:cNvSpPr>
              <a:spLocks noChangeShapeType="true"/>
            </p:cNvSpPr>
            <p:nvPr/>
          </p:nvSpPr>
          <p:spPr bwMode="auto">
            <a:xfrm flipH="true">
              <a:off x="371614" y="180242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6" name="Line 83"/>
            <p:cNvSpPr>
              <a:spLocks noChangeShapeType="true"/>
            </p:cNvSpPr>
            <p:nvPr/>
          </p:nvSpPr>
          <p:spPr bwMode="auto">
            <a:xfrm flipH="true">
              <a:off x="371614" y="195958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7" name="Line 84"/>
            <p:cNvSpPr>
              <a:spLocks noChangeShapeType="true"/>
            </p:cNvSpPr>
            <p:nvPr/>
          </p:nvSpPr>
          <p:spPr bwMode="auto">
            <a:xfrm flipH="true">
              <a:off x="370026" y="231042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8" name="Line 85"/>
            <p:cNvSpPr>
              <a:spLocks noChangeShapeType="true"/>
            </p:cNvSpPr>
            <p:nvPr/>
          </p:nvSpPr>
          <p:spPr bwMode="auto">
            <a:xfrm flipH="true">
              <a:off x="370026" y="246758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9" name="Line 86"/>
            <p:cNvSpPr>
              <a:spLocks noChangeShapeType="true"/>
            </p:cNvSpPr>
            <p:nvPr/>
          </p:nvSpPr>
          <p:spPr bwMode="auto">
            <a:xfrm flipH="true">
              <a:off x="366851" y="282953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0" name="Line 87"/>
            <p:cNvSpPr>
              <a:spLocks noChangeShapeType="true"/>
            </p:cNvSpPr>
            <p:nvPr/>
          </p:nvSpPr>
          <p:spPr bwMode="auto">
            <a:xfrm flipH="true">
              <a:off x="366851" y="2986696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1" name="Line 88"/>
            <p:cNvSpPr>
              <a:spLocks noChangeShapeType="true"/>
            </p:cNvSpPr>
            <p:nvPr/>
          </p:nvSpPr>
          <p:spPr bwMode="auto">
            <a:xfrm flipH="true">
              <a:off x="370026" y="333277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2" name="Line 89"/>
            <p:cNvSpPr>
              <a:spLocks noChangeShapeType="true"/>
            </p:cNvSpPr>
            <p:nvPr/>
          </p:nvSpPr>
          <p:spPr bwMode="auto">
            <a:xfrm flipH="true">
              <a:off x="370026" y="348993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3" name="Line 90"/>
            <p:cNvSpPr>
              <a:spLocks noChangeShapeType="true"/>
            </p:cNvSpPr>
            <p:nvPr/>
          </p:nvSpPr>
          <p:spPr bwMode="auto">
            <a:xfrm flipH="true">
              <a:off x="4070704" y="195811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4" name="Line 93"/>
            <p:cNvSpPr>
              <a:spLocks noChangeShapeType="true"/>
            </p:cNvSpPr>
            <p:nvPr/>
          </p:nvSpPr>
          <p:spPr bwMode="auto">
            <a:xfrm flipH="true">
              <a:off x="4070489" y="245329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5" name="Line 95"/>
            <p:cNvSpPr>
              <a:spLocks noChangeShapeType="true"/>
            </p:cNvSpPr>
            <p:nvPr/>
          </p:nvSpPr>
          <p:spPr bwMode="auto">
            <a:xfrm flipH="true">
              <a:off x="4067314" y="2972408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80" name="Line 97"/>
            <p:cNvSpPr>
              <a:spLocks noChangeShapeType="true"/>
            </p:cNvSpPr>
            <p:nvPr/>
          </p:nvSpPr>
          <p:spPr bwMode="auto">
            <a:xfrm flipH="true">
              <a:off x="4070489" y="347564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</p:grpSp>
      <p:sp>
        <p:nvSpPr>
          <p:cNvPr id="381" name="Text Box 380"/>
          <p:cNvSpPr txBox="true"/>
          <p:nvPr/>
        </p:nvSpPr>
        <p:spPr>
          <a:xfrm>
            <a:off x="7695883" y="3845561"/>
            <a:ext cx="249555" cy="147637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bg1"/>
                </a:solidFill>
              </a:rPr>
              <a:t>1</a:t>
            </a: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bg1"/>
                </a:solidFill>
              </a:rPr>
              <a:t>3</a:t>
            </a: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bg1"/>
                </a:solidFill>
              </a:rPr>
              <a:t>5</a:t>
            </a: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bg1"/>
                </a:solidFill>
              </a:rPr>
              <a:t>7</a:t>
            </a:r>
            <a:endParaRPr lang="en-US" altLang="en-US" sz="10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553720" y="76836"/>
            <a:ext cx="11084560" cy="656590"/>
          </a:xfrm>
        </p:spPr>
        <p:txBody>
          <a:bodyPr/>
          <a:p>
            <a:r>
              <a:rPr lang="en-US" altLang="en-US"/>
              <a:t>RESOURCES/LATENCY COMPARISON</a:t>
            </a:r>
            <a:endParaRPr lang="en-US" altLang="en-US"/>
          </a:p>
        </p:txBody>
      </p:sp>
      <p:grpSp>
        <p:nvGrpSpPr>
          <p:cNvPr id="5" name="Group 4"/>
          <p:cNvGrpSpPr/>
          <p:nvPr/>
        </p:nvGrpSpPr>
        <p:grpSpPr>
          <a:xfrm>
            <a:off x="4154805" y="639445"/>
            <a:ext cx="2552700" cy="2000250"/>
            <a:chOff x="4733" y="5026"/>
            <a:chExt cx="4020" cy="3150"/>
          </a:xfrm>
        </p:grpSpPr>
        <p:sp>
          <p:nvSpPr>
            <p:cNvPr id="6" name="Line 18"/>
            <p:cNvSpPr>
              <a:spLocks noChangeShapeType="true"/>
            </p:cNvSpPr>
            <p:nvPr/>
          </p:nvSpPr>
          <p:spPr bwMode="auto">
            <a:xfrm flipV="true">
              <a:off x="7131" y="6915"/>
              <a:ext cx="590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" name="Line 20"/>
            <p:cNvSpPr>
              <a:spLocks noChangeShapeType="true"/>
            </p:cNvSpPr>
            <p:nvPr/>
          </p:nvSpPr>
          <p:spPr bwMode="auto">
            <a:xfrm>
              <a:off x="7131" y="7139"/>
              <a:ext cx="594" cy="61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" name="Line 21"/>
            <p:cNvSpPr>
              <a:spLocks noChangeShapeType="true"/>
            </p:cNvSpPr>
            <p:nvPr/>
          </p:nvSpPr>
          <p:spPr bwMode="auto">
            <a:xfrm flipH="true">
              <a:off x="7131" y="7153"/>
              <a:ext cx="591" cy="60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" name="Line 22"/>
            <p:cNvSpPr>
              <a:spLocks noChangeShapeType="true"/>
            </p:cNvSpPr>
            <p:nvPr/>
          </p:nvSpPr>
          <p:spPr bwMode="auto">
            <a:xfrm flipV="true">
              <a:off x="7131" y="8012"/>
              <a:ext cx="591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" name="Line 34"/>
            <p:cNvSpPr>
              <a:spLocks noChangeShapeType="true"/>
            </p:cNvSpPr>
            <p:nvPr/>
          </p:nvSpPr>
          <p:spPr bwMode="auto">
            <a:xfrm>
              <a:off x="5768" y="5211"/>
              <a:ext cx="634" cy="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" name="Line 35"/>
            <p:cNvSpPr>
              <a:spLocks noChangeShapeType="true"/>
            </p:cNvSpPr>
            <p:nvPr/>
          </p:nvSpPr>
          <p:spPr bwMode="auto">
            <a:xfrm>
              <a:off x="5768" y="5470"/>
              <a:ext cx="637" cy="1424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" name="Line 36"/>
            <p:cNvSpPr>
              <a:spLocks noChangeShapeType="true"/>
            </p:cNvSpPr>
            <p:nvPr/>
          </p:nvSpPr>
          <p:spPr bwMode="auto">
            <a:xfrm flipH="true">
              <a:off x="5768" y="6081"/>
              <a:ext cx="634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" name="Line 37"/>
            <p:cNvSpPr>
              <a:spLocks noChangeShapeType="true"/>
            </p:cNvSpPr>
            <p:nvPr/>
          </p:nvSpPr>
          <p:spPr bwMode="auto">
            <a:xfrm>
              <a:off x="5768" y="6299"/>
              <a:ext cx="637" cy="14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" name="Line 38"/>
            <p:cNvSpPr>
              <a:spLocks noChangeShapeType="true"/>
            </p:cNvSpPr>
            <p:nvPr/>
          </p:nvSpPr>
          <p:spPr bwMode="auto">
            <a:xfrm flipV="true">
              <a:off x="5768" y="5494"/>
              <a:ext cx="636" cy="140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" name="Line 39"/>
            <p:cNvSpPr>
              <a:spLocks noChangeShapeType="true"/>
            </p:cNvSpPr>
            <p:nvPr/>
          </p:nvSpPr>
          <p:spPr bwMode="auto">
            <a:xfrm>
              <a:off x="5768" y="7171"/>
              <a:ext cx="63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" name="Line 40"/>
            <p:cNvSpPr>
              <a:spLocks noChangeShapeType="true"/>
            </p:cNvSpPr>
            <p:nvPr/>
          </p:nvSpPr>
          <p:spPr bwMode="auto">
            <a:xfrm flipV="true">
              <a:off x="5768" y="6325"/>
              <a:ext cx="637" cy="142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" name="Line 41"/>
            <p:cNvSpPr>
              <a:spLocks noChangeShapeType="true"/>
            </p:cNvSpPr>
            <p:nvPr/>
          </p:nvSpPr>
          <p:spPr bwMode="auto">
            <a:xfrm flipV="true">
              <a:off x="5779" y="8012"/>
              <a:ext cx="62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" name="Rectangle 42"/>
            <p:cNvSpPr>
              <a:spLocks noChangeArrowheads="true"/>
            </p:cNvSpPr>
            <p:nvPr/>
          </p:nvSpPr>
          <p:spPr bwMode="auto">
            <a:xfrm>
              <a:off x="7723" y="5026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bg1"/>
                  </a:solidFill>
                </a:rPr>
                <a:t>0</a:t>
              </a:r>
              <a:endParaRPr lang="en-US" altLang="en-US" sz="1000">
                <a:solidFill>
                  <a:schemeClr val="bg1"/>
                </a:solidFill>
              </a:endParaRPr>
            </a:p>
            <a:p>
              <a:r>
                <a:rPr lang="en-US" altLang="en-US" sz="1000">
                  <a:solidFill>
                    <a:schemeClr val="bg1"/>
                  </a:solidFill>
                </a:rPr>
                <a:t>2</a:t>
              </a:r>
              <a:endParaRPr lang="en-US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25" name="Rectangle 43"/>
            <p:cNvSpPr>
              <a:spLocks noChangeArrowheads="true"/>
            </p:cNvSpPr>
            <p:nvPr/>
          </p:nvSpPr>
          <p:spPr bwMode="auto">
            <a:xfrm>
              <a:off x="7723" y="5026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0" name="Rectangle 44"/>
            <p:cNvSpPr>
              <a:spLocks noChangeArrowheads="true"/>
            </p:cNvSpPr>
            <p:nvPr/>
          </p:nvSpPr>
          <p:spPr bwMode="auto">
            <a:xfrm>
              <a:off x="7723" y="5858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bg1"/>
                  </a:solidFill>
                </a:rPr>
                <a:t>4</a:t>
              </a:r>
              <a:endParaRPr lang="en-US" altLang="en-US" sz="1000">
                <a:solidFill>
                  <a:schemeClr val="bg1"/>
                </a:solidFill>
              </a:endParaRPr>
            </a:p>
            <a:p>
              <a:r>
                <a:rPr lang="en-US" altLang="en-US" sz="1000">
                  <a:solidFill>
                    <a:schemeClr val="bg1"/>
                  </a:solidFill>
                </a:rPr>
                <a:t>6</a:t>
              </a:r>
              <a:endParaRPr lang="en-US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11" name="Rectangle 45"/>
            <p:cNvSpPr>
              <a:spLocks noChangeArrowheads="true"/>
            </p:cNvSpPr>
            <p:nvPr/>
          </p:nvSpPr>
          <p:spPr bwMode="auto">
            <a:xfrm>
              <a:off x="7723" y="5858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" name="Rectangle 46"/>
            <p:cNvSpPr>
              <a:spLocks noChangeArrowheads="true"/>
            </p:cNvSpPr>
            <p:nvPr/>
          </p:nvSpPr>
          <p:spPr bwMode="auto">
            <a:xfrm>
              <a:off x="7723" y="6693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bg1"/>
                  </a:solidFill>
                </a:rPr>
                <a:t>1</a:t>
              </a:r>
              <a:endParaRPr lang="en-US" altLang="en-US" sz="1000">
                <a:solidFill>
                  <a:schemeClr val="bg1"/>
                </a:solidFill>
              </a:endParaRPr>
            </a:p>
            <a:p>
              <a:r>
                <a:rPr lang="en-US" altLang="en-US" sz="1000">
                  <a:solidFill>
                    <a:schemeClr val="bg1"/>
                  </a:solidFill>
                </a:rPr>
                <a:t>3</a:t>
              </a:r>
              <a:endParaRPr lang="en-US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26" name="Rectangle 47"/>
            <p:cNvSpPr>
              <a:spLocks noChangeArrowheads="true"/>
            </p:cNvSpPr>
            <p:nvPr/>
          </p:nvSpPr>
          <p:spPr bwMode="auto">
            <a:xfrm>
              <a:off x="7723" y="6693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" name="Rectangle 48"/>
            <p:cNvSpPr>
              <a:spLocks noChangeArrowheads="true"/>
            </p:cNvSpPr>
            <p:nvPr/>
          </p:nvSpPr>
          <p:spPr bwMode="auto">
            <a:xfrm>
              <a:off x="7723" y="7520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bg1"/>
                  </a:solidFill>
                </a:rPr>
                <a:t>5</a:t>
              </a:r>
              <a:endParaRPr lang="en-US" altLang="en-US" sz="1000">
                <a:solidFill>
                  <a:schemeClr val="bg1"/>
                </a:solidFill>
              </a:endParaRPr>
            </a:p>
            <a:p>
              <a:r>
                <a:rPr lang="en-US" altLang="en-US" sz="1000">
                  <a:solidFill>
                    <a:schemeClr val="bg1"/>
                  </a:solidFill>
                </a:rPr>
                <a:t>7</a:t>
              </a:r>
              <a:endParaRPr lang="en-US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28" name="Rectangle 49"/>
            <p:cNvSpPr>
              <a:spLocks noChangeArrowheads="true"/>
            </p:cNvSpPr>
            <p:nvPr/>
          </p:nvSpPr>
          <p:spPr bwMode="auto">
            <a:xfrm>
              <a:off x="7723" y="7520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" name="Rectangle 50"/>
            <p:cNvSpPr>
              <a:spLocks noChangeArrowheads="true"/>
            </p:cNvSpPr>
            <p:nvPr/>
          </p:nvSpPr>
          <p:spPr bwMode="auto">
            <a:xfrm>
              <a:off x="6403" y="5026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bg1"/>
                  </a:solidFill>
                </a:rPr>
                <a:t>0</a:t>
              </a:r>
              <a:endParaRPr lang="en-US" altLang="en-US" sz="1000">
                <a:solidFill>
                  <a:schemeClr val="bg1"/>
                </a:solidFill>
              </a:endParaRPr>
            </a:p>
            <a:p>
              <a:r>
                <a:rPr lang="en-US" altLang="en-US" sz="1000">
                  <a:solidFill>
                    <a:schemeClr val="bg1"/>
                  </a:solidFill>
                </a:rPr>
                <a:t>4</a:t>
              </a:r>
              <a:endParaRPr lang="en-US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30" name="Rectangle 51"/>
            <p:cNvSpPr>
              <a:spLocks noChangeArrowheads="true"/>
            </p:cNvSpPr>
            <p:nvPr/>
          </p:nvSpPr>
          <p:spPr bwMode="auto">
            <a:xfrm>
              <a:off x="6403" y="5026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" name="Rectangle 52"/>
            <p:cNvSpPr>
              <a:spLocks noChangeArrowheads="true"/>
            </p:cNvSpPr>
            <p:nvPr/>
          </p:nvSpPr>
          <p:spPr bwMode="auto">
            <a:xfrm>
              <a:off x="6403" y="5858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bg1"/>
                  </a:solidFill>
                </a:rPr>
                <a:t>2</a:t>
              </a:r>
              <a:endParaRPr lang="en-US" altLang="en-US" sz="1000">
                <a:solidFill>
                  <a:schemeClr val="bg1"/>
                </a:solidFill>
              </a:endParaRPr>
            </a:p>
            <a:p>
              <a:r>
                <a:rPr lang="en-US" altLang="en-US" sz="1000">
                  <a:solidFill>
                    <a:schemeClr val="bg1"/>
                  </a:solidFill>
                </a:rPr>
                <a:t>6</a:t>
              </a:r>
              <a:endParaRPr lang="en-US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32" name="Rectangle 53"/>
            <p:cNvSpPr>
              <a:spLocks noChangeArrowheads="true"/>
            </p:cNvSpPr>
            <p:nvPr/>
          </p:nvSpPr>
          <p:spPr bwMode="auto">
            <a:xfrm>
              <a:off x="6403" y="5858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" name="Rectangle 54"/>
            <p:cNvSpPr>
              <a:spLocks noChangeArrowheads="true"/>
            </p:cNvSpPr>
            <p:nvPr/>
          </p:nvSpPr>
          <p:spPr bwMode="auto">
            <a:xfrm>
              <a:off x="6403" y="6705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bg1"/>
                  </a:solidFill>
                </a:rPr>
                <a:t>1</a:t>
              </a:r>
              <a:endParaRPr lang="en-US" altLang="en-US" sz="1000">
                <a:solidFill>
                  <a:schemeClr val="bg1"/>
                </a:solidFill>
              </a:endParaRPr>
            </a:p>
            <a:p>
              <a:r>
                <a:rPr lang="en-US" altLang="en-US" sz="1000">
                  <a:solidFill>
                    <a:schemeClr val="bg1"/>
                  </a:solidFill>
                </a:rPr>
                <a:t>5</a:t>
              </a:r>
              <a:endParaRPr lang="en-US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34" name="Rectangle 55"/>
            <p:cNvSpPr>
              <a:spLocks noChangeArrowheads="true"/>
            </p:cNvSpPr>
            <p:nvPr/>
          </p:nvSpPr>
          <p:spPr bwMode="auto">
            <a:xfrm>
              <a:off x="6403" y="6693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" name="Rectangle 56"/>
            <p:cNvSpPr>
              <a:spLocks noChangeArrowheads="true"/>
            </p:cNvSpPr>
            <p:nvPr/>
          </p:nvSpPr>
          <p:spPr bwMode="auto">
            <a:xfrm>
              <a:off x="6403" y="7520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bg1"/>
                  </a:solidFill>
                </a:rPr>
                <a:t>3</a:t>
              </a:r>
              <a:endParaRPr lang="en-US" altLang="en-US" sz="1000">
                <a:solidFill>
                  <a:schemeClr val="bg1"/>
                </a:solidFill>
              </a:endParaRPr>
            </a:p>
            <a:p>
              <a:r>
                <a:rPr lang="en-US" altLang="en-US" sz="1000">
                  <a:solidFill>
                    <a:schemeClr val="bg1"/>
                  </a:solidFill>
                </a:rPr>
                <a:t>7</a:t>
              </a:r>
              <a:endParaRPr lang="en-US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36" name="Rectangle 57"/>
            <p:cNvSpPr>
              <a:spLocks noChangeArrowheads="true"/>
            </p:cNvSpPr>
            <p:nvPr/>
          </p:nvSpPr>
          <p:spPr bwMode="auto">
            <a:xfrm>
              <a:off x="6403" y="7520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" name="Rectangle 74"/>
            <p:cNvSpPr>
              <a:spLocks noChangeArrowheads="true"/>
            </p:cNvSpPr>
            <p:nvPr/>
          </p:nvSpPr>
          <p:spPr bwMode="auto">
            <a:xfrm>
              <a:off x="5043" y="5026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bg1"/>
                  </a:solidFill>
                </a:rPr>
                <a:t>0</a:t>
              </a:r>
              <a:endParaRPr lang="en-US" altLang="en-US" sz="1000">
                <a:solidFill>
                  <a:schemeClr val="bg1"/>
                </a:solidFill>
              </a:endParaRPr>
            </a:p>
            <a:p>
              <a:r>
                <a:rPr lang="en-US" altLang="en-US" sz="1000">
                  <a:solidFill>
                    <a:schemeClr val="bg1"/>
                  </a:solidFill>
                </a:rPr>
                <a:t>1</a:t>
              </a:r>
              <a:endParaRPr lang="en-US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38" name="Rectangle 75"/>
            <p:cNvSpPr>
              <a:spLocks noChangeArrowheads="true"/>
            </p:cNvSpPr>
            <p:nvPr/>
          </p:nvSpPr>
          <p:spPr bwMode="auto">
            <a:xfrm>
              <a:off x="5043" y="5026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" name="Rectangle 76"/>
            <p:cNvSpPr>
              <a:spLocks noChangeArrowheads="true"/>
            </p:cNvSpPr>
            <p:nvPr/>
          </p:nvSpPr>
          <p:spPr bwMode="auto">
            <a:xfrm>
              <a:off x="5043" y="5858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bg1"/>
                  </a:solidFill>
                </a:rPr>
                <a:t>2</a:t>
              </a:r>
              <a:endParaRPr lang="en-US" altLang="en-US" sz="1000">
                <a:solidFill>
                  <a:schemeClr val="bg1"/>
                </a:solidFill>
              </a:endParaRPr>
            </a:p>
            <a:p>
              <a:r>
                <a:rPr lang="en-US" altLang="en-US" sz="1000">
                  <a:solidFill>
                    <a:schemeClr val="bg1"/>
                  </a:solidFill>
                </a:rPr>
                <a:t>3</a:t>
              </a:r>
              <a:endParaRPr lang="en-US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40" name="Rectangle 77"/>
            <p:cNvSpPr>
              <a:spLocks noChangeArrowheads="true"/>
            </p:cNvSpPr>
            <p:nvPr/>
          </p:nvSpPr>
          <p:spPr bwMode="auto">
            <a:xfrm>
              <a:off x="5043" y="5858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1" name="Rectangle 78"/>
            <p:cNvSpPr>
              <a:spLocks noChangeArrowheads="true"/>
            </p:cNvSpPr>
            <p:nvPr/>
          </p:nvSpPr>
          <p:spPr bwMode="auto">
            <a:xfrm>
              <a:off x="5043" y="6691"/>
              <a:ext cx="724" cy="647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bg1"/>
                  </a:solidFill>
                </a:rPr>
                <a:t>4</a:t>
              </a:r>
              <a:endParaRPr lang="en-US" altLang="en-US" sz="1000">
                <a:solidFill>
                  <a:schemeClr val="bg1"/>
                </a:solidFill>
              </a:endParaRPr>
            </a:p>
            <a:p>
              <a:r>
                <a:rPr lang="en-US" altLang="en-US" sz="1000">
                  <a:solidFill>
                    <a:schemeClr val="bg1"/>
                  </a:solidFill>
                </a:rPr>
                <a:t>5</a:t>
              </a:r>
              <a:endParaRPr lang="en-US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42" name="Rectangle 79"/>
            <p:cNvSpPr>
              <a:spLocks noChangeArrowheads="true"/>
            </p:cNvSpPr>
            <p:nvPr/>
          </p:nvSpPr>
          <p:spPr bwMode="auto">
            <a:xfrm>
              <a:off x="5043" y="6691"/>
              <a:ext cx="724" cy="647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3" name="Rectangle 80"/>
            <p:cNvSpPr>
              <a:spLocks noChangeArrowheads="true"/>
            </p:cNvSpPr>
            <p:nvPr/>
          </p:nvSpPr>
          <p:spPr bwMode="auto">
            <a:xfrm>
              <a:off x="5051" y="7525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bg1"/>
                  </a:solidFill>
                </a:rPr>
                <a:t>6</a:t>
              </a:r>
              <a:endParaRPr lang="en-US" altLang="en-US" sz="1000">
                <a:solidFill>
                  <a:schemeClr val="bg1"/>
                </a:solidFill>
              </a:endParaRPr>
            </a:p>
            <a:p>
              <a:r>
                <a:rPr lang="en-US" altLang="en-US" sz="1000">
                  <a:solidFill>
                    <a:schemeClr val="bg1"/>
                  </a:solidFill>
                </a:rPr>
                <a:t>7</a:t>
              </a:r>
              <a:endParaRPr lang="en-US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44" name="Rectangle 81"/>
            <p:cNvSpPr>
              <a:spLocks noChangeArrowheads="true"/>
            </p:cNvSpPr>
            <p:nvPr/>
          </p:nvSpPr>
          <p:spPr bwMode="auto">
            <a:xfrm>
              <a:off x="5051" y="7525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5" name="Line 82"/>
            <p:cNvSpPr>
              <a:spLocks noChangeShapeType="true"/>
            </p:cNvSpPr>
            <p:nvPr/>
          </p:nvSpPr>
          <p:spPr bwMode="auto">
            <a:xfrm flipH="true">
              <a:off x="4741" y="5211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6" name="Line 83"/>
            <p:cNvSpPr>
              <a:spLocks noChangeShapeType="true"/>
            </p:cNvSpPr>
            <p:nvPr/>
          </p:nvSpPr>
          <p:spPr bwMode="auto">
            <a:xfrm flipH="true">
              <a:off x="4741" y="5467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7" name="Line 84"/>
            <p:cNvSpPr>
              <a:spLocks noChangeShapeType="true"/>
            </p:cNvSpPr>
            <p:nvPr/>
          </p:nvSpPr>
          <p:spPr bwMode="auto">
            <a:xfrm flipH="true">
              <a:off x="4738" y="6040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8" name="Line 85"/>
            <p:cNvSpPr>
              <a:spLocks noChangeShapeType="true"/>
            </p:cNvSpPr>
            <p:nvPr/>
          </p:nvSpPr>
          <p:spPr bwMode="auto">
            <a:xfrm flipH="true">
              <a:off x="4738" y="6296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9" name="Line 86"/>
            <p:cNvSpPr>
              <a:spLocks noChangeShapeType="true"/>
            </p:cNvSpPr>
            <p:nvPr/>
          </p:nvSpPr>
          <p:spPr bwMode="auto">
            <a:xfrm flipH="true">
              <a:off x="4733" y="6887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0" name="Line 87"/>
            <p:cNvSpPr>
              <a:spLocks noChangeShapeType="true"/>
            </p:cNvSpPr>
            <p:nvPr/>
          </p:nvSpPr>
          <p:spPr bwMode="auto">
            <a:xfrm flipH="true">
              <a:off x="4733" y="7144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1" name="Line 88"/>
            <p:cNvSpPr>
              <a:spLocks noChangeShapeType="true"/>
            </p:cNvSpPr>
            <p:nvPr/>
          </p:nvSpPr>
          <p:spPr bwMode="auto">
            <a:xfrm flipH="true">
              <a:off x="4738" y="7709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2" name="Line 89"/>
            <p:cNvSpPr>
              <a:spLocks noChangeShapeType="true"/>
            </p:cNvSpPr>
            <p:nvPr/>
          </p:nvSpPr>
          <p:spPr bwMode="auto">
            <a:xfrm flipH="true">
              <a:off x="4738" y="7966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3" name="Line 90"/>
            <p:cNvSpPr>
              <a:spLocks noChangeShapeType="true"/>
            </p:cNvSpPr>
            <p:nvPr/>
          </p:nvSpPr>
          <p:spPr bwMode="auto">
            <a:xfrm flipH="true">
              <a:off x="8453" y="5235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4" name="Line 91"/>
            <p:cNvSpPr>
              <a:spLocks noChangeShapeType="true"/>
            </p:cNvSpPr>
            <p:nvPr/>
          </p:nvSpPr>
          <p:spPr bwMode="auto">
            <a:xfrm flipH="true">
              <a:off x="8453" y="5492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5" name="Line 92"/>
            <p:cNvSpPr>
              <a:spLocks noChangeShapeType="true"/>
            </p:cNvSpPr>
            <p:nvPr/>
          </p:nvSpPr>
          <p:spPr bwMode="auto">
            <a:xfrm flipH="true">
              <a:off x="8450" y="6067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6" name="Line 93"/>
            <p:cNvSpPr>
              <a:spLocks noChangeShapeType="true"/>
            </p:cNvSpPr>
            <p:nvPr/>
          </p:nvSpPr>
          <p:spPr bwMode="auto">
            <a:xfrm flipH="true">
              <a:off x="8450" y="6324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7" name="Line 94"/>
            <p:cNvSpPr>
              <a:spLocks noChangeShapeType="true"/>
            </p:cNvSpPr>
            <p:nvPr/>
          </p:nvSpPr>
          <p:spPr bwMode="auto">
            <a:xfrm flipH="true">
              <a:off x="8445" y="6915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8" name="Line 95"/>
            <p:cNvSpPr>
              <a:spLocks noChangeShapeType="true"/>
            </p:cNvSpPr>
            <p:nvPr/>
          </p:nvSpPr>
          <p:spPr bwMode="auto">
            <a:xfrm flipH="true">
              <a:off x="8445" y="7172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9" name="Line 96"/>
            <p:cNvSpPr>
              <a:spLocks noChangeShapeType="true"/>
            </p:cNvSpPr>
            <p:nvPr/>
          </p:nvSpPr>
          <p:spPr bwMode="auto">
            <a:xfrm flipH="true">
              <a:off x="8450" y="7737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0" name="Line 97"/>
            <p:cNvSpPr>
              <a:spLocks noChangeShapeType="true"/>
            </p:cNvSpPr>
            <p:nvPr/>
          </p:nvSpPr>
          <p:spPr bwMode="auto">
            <a:xfrm flipH="true">
              <a:off x="8450" y="7994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1" name="Line 18"/>
            <p:cNvSpPr>
              <a:spLocks noChangeShapeType="true"/>
            </p:cNvSpPr>
            <p:nvPr/>
          </p:nvSpPr>
          <p:spPr bwMode="auto">
            <a:xfrm flipV="true">
              <a:off x="7131" y="5235"/>
              <a:ext cx="59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2" name="Line 20"/>
            <p:cNvSpPr>
              <a:spLocks noChangeShapeType="true"/>
            </p:cNvSpPr>
            <p:nvPr/>
          </p:nvSpPr>
          <p:spPr bwMode="auto">
            <a:xfrm>
              <a:off x="7131" y="5464"/>
              <a:ext cx="593" cy="622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3" name="Line 21"/>
            <p:cNvSpPr>
              <a:spLocks noChangeShapeType="true"/>
            </p:cNvSpPr>
            <p:nvPr/>
          </p:nvSpPr>
          <p:spPr bwMode="auto">
            <a:xfrm flipH="true">
              <a:off x="7131" y="5491"/>
              <a:ext cx="591" cy="59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4" name="Line 22"/>
            <p:cNvSpPr>
              <a:spLocks noChangeShapeType="true"/>
            </p:cNvSpPr>
            <p:nvPr/>
          </p:nvSpPr>
          <p:spPr bwMode="auto">
            <a:xfrm flipV="true">
              <a:off x="7131" y="6337"/>
              <a:ext cx="592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</p:grpSp>
      <p:sp>
        <p:nvSpPr>
          <p:cNvPr id="65" name="Text Box 64"/>
          <p:cNvSpPr txBox="true"/>
          <p:nvPr/>
        </p:nvSpPr>
        <p:spPr>
          <a:xfrm>
            <a:off x="6707188" y="639446"/>
            <a:ext cx="249555" cy="203009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bg1"/>
                </a:solidFill>
              </a:rPr>
              <a:t>0</a:t>
            </a: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bg1"/>
                </a:solidFill>
              </a:rPr>
              <a:t>2</a:t>
            </a: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bg1"/>
                </a:solidFill>
              </a:rPr>
              <a:t>4</a:t>
            </a: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bg1"/>
                </a:solidFill>
              </a:rPr>
              <a:t>6</a:t>
            </a: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bg1"/>
                </a:solidFill>
              </a:rPr>
              <a:t>1</a:t>
            </a: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bg1"/>
                </a:solidFill>
              </a:rPr>
              <a:t>3</a:t>
            </a: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bg1"/>
                </a:solidFill>
              </a:rPr>
              <a:t>5</a:t>
            </a: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bg1"/>
                </a:solidFill>
              </a:rPr>
              <a:t>7</a:t>
            </a:r>
            <a:endParaRPr lang="en-US" altLang="en-US" sz="1000" dirty="0" smtClean="0">
              <a:solidFill>
                <a:schemeClr val="bg1"/>
              </a:solidFill>
            </a:endParaRPr>
          </a:p>
        </p:txBody>
      </p:sp>
      <p:grpSp>
        <p:nvGrpSpPr>
          <p:cNvPr id="199" name="Group 198"/>
          <p:cNvGrpSpPr/>
          <p:nvPr/>
        </p:nvGrpSpPr>
        <p:grpSpPr>
          <a:xfrm>
            <a:off x="120015" y="560705"/>
            <a:ext cx="3674110" cy="4155440"/>
            <a:chOff x="8367" y="3129"/>
            <a:chExt cx="5786" cy="6544"/>
          </a:xfrm>
        </p:grpSpPr>
        <p:sp>
          <p:nvSpPr>
            <p:cNvPr id="397" name="Rectangle 74"/>
            <p:cNvSpPr>
              <a:spLocks noChangeArrowheads="true"/>
            </p:cNvSpPr>
            <p:nvPr/>
          </p:nvSpPr>
          <p:spPr bwMode="auto">
            <a:xfrm>
              <a:off x="8681" y="3129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bg1"/>
                  </a:solidFill>
                </a:rPr>
                <a:t>0</a:t>
              </a:r>
              <a:endParaRPr lang="en-US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398" name="Rectangle 75"/>
            <p:cNvSpPr>
              <a:spLocks noChangeArrowheads="true"/>
            </p:cNvSpPr>
            <p:nvPr/>
          </p:nvSpPr>
          <p:spPr bwMode="auto">
            <a:xfrm>
              <a:off x="8681" y="3129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200">
                  <a:solidFill>
                    <a:schemeClr val="bg1"/>
                  </a:solidFill>
                </a:rPr>
                <a:t>0</a:t>
              </a:r>
              <a:endParaRPr lang="en-US" altLang="en-US" sz="1200">
                <a:solidFill>
                  <a:schemeClr val="bg1"/>
                </a:solidFill>
              </a:endParaRPr>
            </a:p>
          </p:txBody>
        </p:sp>
        <p:sp>
          <p:nvSpPr>
            <p:cNvPr id="399" name="Rectangle 76"/>
            <p:cNvSpPr>
              <a:spLocks noChangeArrowheads="true"/>
            </p:cNvSpPr>
            <p:nvPr/>
          </p:nvSpPr>
          <p:spPr bwMode="auto">
            <a:xfrm>
              <a:off x="8681" y="3972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1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00" name="Rectangle 77"/>
            <p:cNvSpPr>
              <a:spLocks noChangeArrowheads="true"/>
            </p:cNvSpPr>
            <p:nvPr/>
          </p:nvSpPr>
          <p:spPr bwMode="auto">
            <a:xfrm>
              <a:off x="8681" y="3961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bg1"/>
                  </a:solidFill>
                  <a:sym typeface="+mn-ea"/>
                </a:rPr>
                <a:t>1</a:t>
              </a:r>
              <a:endParaRPr lang="en-US" altLang="en-US" sz="12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01" name="Rectangle 78"/>
            <p:cNvSpPr>
              <a:spLocks noChangeArrowheads="true"/>
            </p:cNvSpPr>
            <p:nvPr/>
          </p:nvSpPr>
          <p:spPr bwMode="auto">
            <a:xfrm>
              <a:off x="8681" y="4794"/>
              <a:ext cx="724" cy="64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2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02" name="Rectangle 79"/>
            <p:cNvSpPr>
              <a:spLocks noChangeArrowheads="true"/>
            </p:cNvSpPr>
            <p:nvPr/>
          </p:nvSpPr>
          <p:spPr bwMode="auto">
            <a:xfrm>
              <a:off x="8681" y="4794"/>
              <a:ext cx="724" cy="64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bg1"/>
                  </a:solidFill>
                  <a:sym typeface="+mn-ea"/>
                </a:rPr>
                <a:t>2</a:t>
              </a:r>
              <a:endParaRPr lang="en-US" altLang="en-US" sz="12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03" name="Rectangle 80"/>
            <p:cNvSpPr>
              <a:spLocks noChangeArrowheads="true"/>
            </p:cNvSpPr>
            <p:nvPr/>
          </p:nvSpPr>
          <p:spPr bwMode="auto">
            <a:xfrm>
              <a:off x="8689" y="5628"/>
              <a:ext cx="728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3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04" name="Rectangle 81"/>
            <p:cNvSpPr>
              <a:spLocks noChangeArrowheads="true"/>
            </p:cNvSpPr>
            <p:nvPr/>
          </p:nvSpPr>
          <p:spPr bwMode="auto">
            <a:xfrm>
              <a:off x="8689" y="5628"/>
              <a:ext cx="728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bg1"/>
                  </a:solidFill>
                  <a:sym typeface="+mn-ea"/>
                </a:rPr>
                <a:t>3</a:t>
              </a:r>
              <a:endParaRPr lang="en-US" altLang="en-US" sz="12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13" name="Rectangle 74"/>
            <p:cNvSpPr>
              <a:spLocks noChangeArrowheads="true"/>
            </p:cNvSpPr>
            <p:nvPr/>
          </p:nvSpPr>
          <p:spPr bwMode="auto">
            <a:xfrm>
              <a:off x="8675" y="6524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4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14" name="Rectangle 75"/>
            <p:cNvSpPr>
              <a:spLocks noChangeArrowheads="true"/>
            </p:cNvSpPr>
            <p:nvPr/>
          </p:nvSpPr>
          <p:spPr bwMode="auto">
            <a:xfrm>
              <a:off x="8675" y="6524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bg1"/>
                  </a:solidFill>
                  <a:sym typeface="+mn-ea"/>
                </a:rPr>
                <a:t>4</a:t>
              </a:r>
              <a:endParaRPr lang="en-US" altLang="en-US" sz="12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15" name="Rectangle 76"/>
            <p:cNvSpPr>
              <a:spLocks noChangeArrowheads="true"/>
            </p:cNvSpPr>
            <p:nvPr/>
          </p:nvSpPr>
          <p:spPr bwMode="auto">
            <a:xfrm>
              <a:off x="8675" y="7356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5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16" name="Rectangle 77"/>
            <p:cNvSpPr>
              <a:spLocks noChangeArrowheads="true"/>
            </p:cNvSpPr>
            <p:nvPr/>
          </p:nvSpPr>
          <p:spPr bwMode="auto">
            <a:xfrm>
              <a:off x="8675" y="7356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bg1"/>
                  </a:solidFill>
                  <a:sym typeface="+mn-ea"/>
                </a:rPr>
                <a:t>5</a:t>
              </a:r>
              <a:endParaRPr lang="en-US" altLang="en-US" sz="12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17" name="Rectangle 78"/>
            <p:cNvSpPr>
              <a:spLocks noChangeArrowheads="true"/>
            </p:cNvSpPr>
            <p:nvPr/>
          </p:nvSpPr>
          <p:spPr bwMode="auto">
            <a:xfrm>
              <a:off x="8675" y="8189"/>
              <a:ext cx="724" cy="64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6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18" name="Rectangle 79"/>
            <p:cNvSpPr>
              <a:spLocks noChangeArrowheads="true"/>
            </p:cNvSpPr>
            <p:nvPr/>
          </p:nvSpPr>
          <p:spPr bwMode="auto">
            <a:xfrm>
              <a:off x="8691" y="8189"/>
              <a:ext cx="724" cy="64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bg1"/>
                  </a:solidFill>
                  <a:sym typeface="+mn-ea"/>
                </a:rPr>
                <a:t>6</a:t>
              </a:r>
              <a:endParaRPr lang="en-US" altLang="en-US" sz="12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19" name="Rectangle 80"/>
            <p:cNvSpPr>
              <a:spLocks noChangeArrowheads="true"/>
            </p:cNvSpPr>
            <p:nvPr/>
          </p:nvSpPr>
          <p:spPr bwMode="auto">
            <a:xfrm>
              <a:off x="8683" y="9023"/>
              <a:ext cx="728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7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20" name="Rectangle 81"/>
            <p:cNvSpPr>
              <a:spLocks noChangeArrowheads="true"/>
            </p:cNvSpPr>
            <p:nvPr/>
          </p:nvSpPr>
          <p:spPr bwMode="auto">
            <a:xfrm>
              <a:off x="8691" y="9018"/>
              <a:ext cx="728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bg1"/>
                  </a:solidFill>
                  <a:sym typeface="+mn-ea"/>
                </a:rPr>
                <a:t>7</a:t>
              </a:r>
              <a:endParaRPr lang="en-US" altLang="en-US" sz="12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02" name="Line 20"/>
            <p:cNvSpPr>
              <a:spLocks noChangeShapeType="true"/>
            </p:cNvSpPr>
            <p:nvPr/>
          </p:nvSpPr>
          <p:spPr bwMode="auto">
            <a:xfrm>
              <a:off x="12119" y="5242"/>
              <a:ext cx="594" cy="22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3" name="Line 21"/>
            <p:cNvSpPr>
              <a:spLocks noChangeShapeType="true"/>
            </p:cNvSpPr>
            <p:nvPr/>
          </p:nvSpPr>
          <p:spPr bwMode="auto">
            <a:xfrm flipH="true">
              <a:off x="12119" y="5728"/>
              <a:ext cx="583" cy="13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6" name="Line 34"/>
            <p:cNvSpPr>
              <a:spLocks noChangeShapeType="true"/>
            </p:cNvSpPr>
            <p:nvPr/>
          </p:nvSpPr>
          <p:spPr bwMode="auto">
            <a:xfrm>
              <a:off x="10756" y="3314"/>
              <a:ext cx="634" cy="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7" name="Line 35"/>
            <p:cNvSpPr>
              <a:spLocks noChangeShapeType="true"/>
            </p:cNvSpPr>
            <p:nvPr/>
          </p:nvSpPr>
          <p:spPr bwMode="auto">
            <a:xfrm>
              <a:off x="10756" y="3573"/>
              <a:ext cx="637" cy="1424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8" name="Line 36"/>
            <p:cNvSpPr>
              <a:spLocks noChangeShapeType="true"/>
            </p:cNvSpPr>
            <p:nvPr/>
          </p:nvSpPr>
          <p:spPr bwMode="auto">
            <a:xfrm flipH="true">
              <a:off x="10756" y="4184"/>
              <a:ext cx="634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9" name="Line 37"/>
            <p:cNvSpPr>
              <a:spLocks noChangeShapeType="true"/>
            </p:cNvSpPr>
            <p:nvPr/>
          </p:nvSpPr>
          <p:spPr bwMode="auto">
            <a:xfrm>
              <a:off x="10756" y="4402"/>
              <a:ext cx="637" cy="14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0" name="Line 38"/>
            <p:cNvSpPr>
              <a:spLocks noChangeShapeType="true"/>
            </p:cNvSpPr>
            <p:nvPr/>
          </p:nvSpPr>
          <p:spPr bwMode="auto">
            <a:xfrm flipV="true">
              <a:off x="10756" y="3597"/>
              <a:ext cx="636" cy="140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1" name="Line 39"/>
            <p:cNvSpPr>
              <a:spLocks noChangeShapeType="true"/>
            </p:cNvSpPr>
            <p:nvPr/>
          </p:nvSpPr>
          <p:spPr bwMode="auto">
            <a:xfrm>
              <a:off x="10756" y="5274"/>
              <a:ext cx="63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2" name="Line 40"/>
            <p:cNvSpPr>
              <a:spLocks noChangeShapeType="true"/>
            </p:cNvSpPr>
            <p:nvPr/>
          </p:nvSpPr>
          <p:spPr bwMode="auto">
            <a:xfrm flipV="true">
              <a:off x="10756" y="4428"/>
              <a:ext cx="637" cy="142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3" name="Line 41"/>
            <p:cNvSpPr>
              <a:spLocks noChangeShapeType="true"/>
            </p:cNvSpPr>
            <p:nvPr/>
          </p:nvSpPr>
          <p:spPr bwMode="auto">
            <a:xfrm flipV="true">
              <a:off x="10767" y="6115"/>
              <a:ext cx="62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grpSp>
          <p:nvGrpSpPr>
            <p:cNvPr id="8" name="Group 7"/>
            <p:cNvGrpSpPr/>
            <p:nvPr/>
          </p:nvGrpSpPr>
          <p:grpSpPr>
            <a:xfrm rot="0">
              <a:off x="12711" y="3564"/>
              <a:ext cx="728" cy="652"/>
              <a:chOff x="6593" y="3753"/>
              <a:chExt cx="728" cy="652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324" name="Rectangle 42"/>
              <p:cNvSpPr>
                <a:spLocks noChangeArrowheads="true"/>
              </p:cNvSpPr>
              <p:nvPr/>
            </p:nvSpPr>
            <p:spPr bwMode="auto">
              <a:xfrm>
                <a:off x="6593" y="3753"/>
                <a:ext cx="728" cy="65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false" compatLnSpc="true">
                <a:noAutofit/>
              </a:bodyPr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bg1"/>
                    </a:solidFill>
                    <a:sym typeface="+mn-ea"/>
                  </a:rPr>
                  <a:t>0</a:t>
                </a:r>
                <a:endParaRPr lang="en-US" altLang="en-US" sz="1000">
                  <a:solidFill>
                    <a:schemeClr val="bg1"/>
                  </a:solidFill>
                  <a:sym typeface="+mn-ea"/>
                </a:endParaRPr>
              </a:p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bg1"/>
                    </a:solidFill>
                    <a:sym typeface="+mn-ea"/>
                  </a:rPr>
                  <a:t>2</a:t>
                </a:r>
                <a:endParaRPr lang="en-US" altLang="en-US" sz="1000">
                  <a:solidFill>
                    <a:schemeClr val="bg1"/>
                  </a:solidFill>
                  <a:sym typeface="+mn-ea"/>
                </a:endParaRPr>
              </a:p>
            </p:txBody>
          </p:sp>
          <p:sp>
            <p:nvSpPr>
              <p:cNvPr id="325" name="Rectangle 43"/>
              <p:cNvSpPr>
                <a:spLocks noChangeArrowheads="true"/>
              </p:cNvSpPr>
              <p:nvPr/>
            </p:nvSpPr>
            <p:spPr bwMode="auto">
              <a:xfrm>
                <a:off x="6593" y="3753"/>
                <a:ext cx="728" cy="653"/>
              </a:xfrm>
              <a:prstGeom prst="rect">
                <a:avLst/>
              </a:prstGeom>
              <a:grp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altLang="en-US" sz="1000">
                  <a:solidFill>
                    <a:schemeClr val="bg1"/>
                  </a:solidFill>
                </a:endParaRPr>
              </a:p>
              <a:p>
                <a:r>
                  <a:rPr lang="en-US" altLang="en-US" sz="1000">
                    <a:solidFill>
                      <a:schemeClr val="bg1"/>
                    </a:solidFill>
                  </a:rPr>
                  <a:t>7</a:t>
                </a:r>
                <a:endParaRPr lang="en-US" altLang="en-US" sz="100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 rot="0">
              <a:off x="12711" y="5256"/>
              <a:ext cx="728" cy="652"/>
              <a:chOff x="6593" y="6247"/>
              <a:chExt cx="728" cy="652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330" name="Rectangle 48"/>
              <p:cNvSpPr>
                <a:spLocks noChangeArrowheads="true"/>
              </p:cNvSpPr>
              <p:nvPr/>
            </p:nvSpPr>
            <p:spPr bwMode="auto">
              <a:xfrm>
                <a:off x="6593" y="6247"/>
                <a:ext cx="728" cy="65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false" compatLnSpc="true">
                <a:noAutofit/>
              </a:bodyPr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bg1"/>
                    </a:solidFill>
                    <a:sym typeface="+mn-ea"/>
                  </a:rPr>
                  <a:t>c</a:t>
                </a:r>
                <a:endParaRPr lang="en-US" altLang="en-US" sz="1000">
                  <a:solidFill>
                    <a:schemeClr val="bg1"/>
                  </a:solidFill>
                  <a:sym typeface="+mn-ea"/>
                </a:endParaRPr>
              </a:p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bg1"/>
                    </a:solidFill>
                    <a:sym typeface="+mn-ea"/>
                  </a:rPr>
                  <a:t>e</a:t>
                </a:r>
                <a:endParaRPr lang="en-US" altLang="en-US" sz="1000">
                  <a:solidFill>
                    <a:schemeClr val="bg1"/>
                  </a:solidFill>
                  <a:sym typeface="+mn-ea"/>
                </a:endParaRPr>
              </a:p>
            </p:txBody>
          </p:sp>
          <p:sp>
            <p:nvSpPr>
              <p:cNvPr id="331" name="Rectangle 49"/>
              <p:cNvSpPr>
                <a:spLocks noChangeArrowheads="true"/>
              </p:cNvSpPr>
              <p:nvPr/>
            </p:nvSpPr>
            <p:spPr bwMode="auto">
              <a:xfrm>
                <a:off x="6593" y="6247"/>
                <a:ext cx="728" cy="653"/>
              </a:xfrm>
              <a:prstGeom prst="rect">
                <a:avLst/>
              </a:prstGeom>
              <a:grp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altLang="en-US" sz="1000">
                  <a:solidFill>
                    <a:schemeClr val="bg1"/>
                  </a:solidFill>
                </a:endParaRPr>
              </a:p>
              <a:p>
                <a:r>
                  <a:rPr lang="en-US" altLang="en-US" sz="1000">
                    <a:solidFill>
                      <a:schemeClr val="bg1"/>
                    </a:solidFill>
                  </a:rPr>
                  <a:t>1</a:t>
                </a:r>
                <a:endParaRPr lang="en-US" altLang="en-US" sz="100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32" name="Rectangle 50"/>
            <p:cNvSpPr>
              <a:spLocks noChangeArrowheads="true"/>
            </p:cNvSpPr>
            <p:nvPr/>
          </p:nvSpPr>
          <p:spPr bwMode="auto">
            <a:xfrm>
              <a:off x="11391" y="3129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0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4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33" name="Rectangle 51"/>
            <p:cNvSpPr>
              <a:spLocks noChangeArrowheads="true"/>
            </p:cNvSpPr>
            <p:nvPr/>
          </p:nvSpPr>
          <p:spPr bwMode="auto">
            <a:xfrm>
              <a:off x="11391" y="3129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4" name="Rectangle 52"/>
            <p:cNvSpPr>
              <a:spLocks noChangeArrowheads="true"/>
            </p:cNvSpPr>
            <p:nvPr/>
          </p:nvSpPr>
          <p:spPr bwMode="auto">
            <a:xfrm>
              <a:off x="11391" y="3961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7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35" name="Rectangle 53"/>
            <p:cNvSpPr>
              <a:spLocks noChangeArrowheads="true"/>
            </p:cNvSpPr>
            <p:nvPr/>
          </p:nvSpPr>
          <p:spPr bwMode="auto">
            <a:xfrm>
              <a:off x="11391" y="3961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6" name="Rectangle 54"/>
            <p:cNvSpPr>
              <a:spLocks noChangeArrowheads="true"/>
            </p:cNvSpPr>
            <p:nvPr/>
          </p:nvSpPr>
          <p:spPr bwMode="auto">
            <a:xfrm>
              <a:off x="11391" y="4796"/>
              <a:ext cx="728" cy="65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37" name="Rectangle 55"/>
            <p:cNvSpPr>
              <a:spLocks noChangeArrowheads="true"/>
            </p:cNvSpPr>
            <p:nvPr/>
          </p:nvSpPr>
          <p:spPr bwMode="auto">
            <a:xfrm>
              <a:off x="11391" y="4796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8" name="Rectangle 56"/>
            <p:cNvSpPr>
              <a:spLocks noChangeArrowheads="true"/>
            </p:cNvSpPr>
            <p:nvPr/>
          </p:nvSpPr>
          <p:spPr bwMode="auto">
            <a:xfrm>
              <a:off x="11391" y="5623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1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39" name="Rectangle 57"/>
            <p:cNvSpPr>
              <a:spLocks noChangeArrowheads="true"/>
            </p:cNvSpPr>
            <p:nvPr/>
          </p:nvSpPr>
          <p:spPr bwMode="auto">
            <a:xfrm>
              <a:off x="11391" y="5623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6" name="Rectangle 74"/>
            <p:cNvSpPr>
              <a:spLocks noChangeArrowheads="true"/>
            </p:cNvSpPr>
            <p:nvPr/>
          </p:nvSpPr>
          <p:spPr bwMode="auto">
            <a:xfrm>
              <a:off x="10031" y="3129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57" name="Rectangle 75"/>
            <p:cNvSpPr>
              <a:spLocks noChangeArrowheads="true"/>
            </p:cNvSpPr>
            <p:nvPr/>
          </p:nvSpPr>
          <p:spPr bwMode="auto">
            <a:xfrm>
              <a:off x="10031" y="3129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8" name="Rectangle 76"/>
            <p:cNvSpPr>
              <a:spLocks noChangeArrowheads="true"/>
            </p:cNvSpPr>
            <p:nvPr/>
          </p:nvSpPr>
          <p:spPr bwMode="auto">
            <a:xfrm>
              <a:off x="10031" y="3972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1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59" name="Rectangle 77"/>
            <p:cNvSpPr>
              <a:spLocks noChangeArrowheads="true"/>
            </p:cNvSpPr>
            <p:nvPr/>
          </p:nvSpPr>
          <p:spPr bwMode="auto">
            <a:xfrm>
              <a:off x="10031" y="3961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0" name="Rectangle 78"/>
            <p:cNvSpPr>
              <a:spLocks noChangeArrowheads="true"/>
            </p:cNvSpPr>
            <p:nvPr/>
          </p:nvSpPr>
          <p:spPr bwMode="auto">
            <a:xfrm>
              <a:off x="10031" y="4794"/>
              <a:ext cx="724" cy="647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61" name="Rectangle 79"/>
            <p:cNvSpPr>
              <a:spLocks noChangeArrowheads="true"/>
            </p:cNvSpPr>
            <p:nvPr/>
          </p:nvSpPr>
          <p:spPr bwMode="auto">
            <a:xfrm>
              <a:off x="10031" y="4794"/>
              <a:ext cx="724" cy="647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2" name="Rectangle 80"/>
            <p:cNvSpPr>
              <a:spLocks noChangeArrowheads="true"/>
            </p:cNvSpPr>
            <p:nvPr/>
          </p:nvSpPr>
          <p:spPr bwMode="auto">
            <a:xfrm>
              <a:off x="10039" y="5628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7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63" name="Rectangle 81"/>
            <p:cNvSpPr>
              <a:spLocks noChangeArrowheads="true"/>
            </p:cNvSpPr>
            <p:nvPr/>
          </p:nvSpPr>
          <p:spPr bwMode="auto">
            <a:xfrm>
              <a:off x="10039" y="5628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4" name="Line 82"/>
            <p:cNvSpPr>
              <a:spLocks noChangeShapeType="true"/>
            </p:cNvSpPr>
            <p:nvPr/>
          </p:nvSpPr>
          <p:spPr bwMode="auto">
            <a:xfrm flipH="true">
              <a:off x="8381" y="3361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6" name="Line 84"/>
            <p:cNvSpPr>
              <a:spLocks noChangeShapeType="true"/>
            </p:cNvSpPr>
            <p:nvPr/>
          </p:nvSpPr>
          <p:spPr bwMode="auto">
            <a:xfrm flipH="true">
              <a:off x="8378" y="4190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8" name="Line 86"/>
            <p:cNvSpPr>
              <a:spLocks noChangeShapeType="true"/>
            </p:cNvSpPr>
            <p:nvPr/>
          </p:nvSpPr>
          <p:spPr bwMode="auto">
            <a:xfrm flipH="true">
              <a:off x="8373" y="5037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0" name="Line 88"/>
            <p:cNvSpPr>
              <a:spLocks noChangeShapeType="true"/>
            </p:cNvSpPr>
            <p:nvPr/>
          </p:nvSpPr>
          <p:spPr bwMode="auto">
            <a:xfrm flipH="true">
              <a:off x="8378" y="5859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2" name="Line 90"/>
            <p:cNvSpPr>
              <a:spLocks noChangeShapeType="true"/>
            </p:cNvSpPr>
            <p:nvPr/>
          </p:nvSpPr>
          <p:spPr bwMode="auto">
            <a:xfrm flipH="true">
              <a:off x="13439" y="3901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8" name="Line 96"/>
            <p:cNvSpPr>
              <a:spLocks noChangeShapeType="true"/>
            </p:cNvSpPr>
            <p:nvPr/>
          </p:nvSpPr>
          <p:spPr bwMode="auto">
            <a:xfrm flipH="true">
              <a:off x="13439" y="5606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6" name="Line 20"/>
            <p:cNvSpPr>
              <a:spLocks noChangeShapeType="true"/>
            </p:cNvSpPr>
            <p:nvPr/>
          </p:nvSpPr>
          <p:spPr bwMode="auto">
            <a:xfrm>
              <a:off x="12119" y="3567"/>
              <a:ext cx="594" cy="18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7" name="Line 21"/>
            <p:cNvSpPr>
              <a:spLocks noChangeShapeType="true"/>
            </p:cNvSpPr>
            <p:nvPr/>
          </p:nvSpPr>
          <p:spPr bwMode="auto">
            <a:xfrm flipH="true">
              <a:off x="12119" y="4007"/>
              <a:ext cx="583" cy="17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0" name="Line 20"/>
            <p:cNvSpPr>
              <a:spLocks noChangeShapeType="true"/>
            </p:cNvSpPr>
            <p:nvPr/>
          </p:nvSpPr>
          <p:spPr bwMode="auto">
            <a:xfrm>
              <a:off x="12113" y="8637"/>
              <a:ext cx="589" cy="2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1" name="Line 21"/>
            <p:cNvSpPr>
              <a:spLocks noChangeShapeType="true"/>
            </p:cNvSpPr>
            <p:nvPr/>
          </p:nvSpPr>
          <p:spPr bwMode="auto">
            <a:xfrm flipH="true">
              <a:off x="12113" y="9108"/>
              <a:ext cx="600" cy="222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3" name="Line 34"/>
            <p:cNvSpPr>
              <a:spLocks noChangeShapeType="true"/>
            </p:cNvSpPr>
            <p:nvPr/>
          </p:nvSpPr>
          <p:spPr bwMode="auto">
            <a:xfrm>
              <a:off x="10750" y="6709"/>
              <a:ext cx="634" cy="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4" name="Line 35"/>
            <p:cNvSpPr>
              <a:spLocks noChangeShapeType="true"/>
            </p:cNvSpPr>
            <p:nvPr/>
          </p:nvSpPr>
          <p:spPr bwMode="auto">
            <a:xfrm>
              <a:off x="10750" y="6968"/>
              <a:ext cx="637" cy="1424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5" name="Line 36"/>
            <p:cNvSpPr>
              <a:spLocks noChangeShapeType="true"/>
            </p:cNvSpPr>
            <p:nvPr/>
          </p:nvSpPr>
          <p:spPr bwMode="auto">
            <a:xfrm flipH="true">
              <a:off x="10750" y="7579"/>
              <a:ext cx="634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6" name="Line 37"/>
            <p:cNvSpPr>
              <a:spLocks noChangeShapeType="true"/>
            </p:cNvSpPr>
            <p:nvPr/>
          </p:nvSpPr>
          <p:spPr bwMode="auto">
            <a:xfrm>
              <a:off x="10750" y="7797"/>
              <a:ext cx="637" cy="14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7" name="Line 38"/>
            <p:cNvSpPr>
              <a:spLocks noChangeShapeType="true"/>
            </p:cNvSpPr>
            <p:nvPr/>
          </p:nvSpPr>
          <p:spPr bwMode="auto">
            <a:xfrm flipV="true">
              <a:off x="10750" y="6992"/>
              <a:ext cx="636" cy="140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8" name="Line 39"/>
            <p:cNvSpPr>
              <a:spLocks noChangeShapeType="true"/>
            </p:cNvSpPr>
            <p:nvPr/>
          </p:nvSpPr>
          <p:spPr bwMode="auto">
            <a:xfrm>
              <a:off x="10750" y="8669"/>
              <a:ext cx="63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9" name="Line 40"/>
            <p:cNvSpPr>
              <a:spLocks noChangeShapeType="true"/>
            </p:cNvSpPr>
            <p:nvPr/>
          </p:nvSpPr>
          <p:spPr bwMode="auto">
            <a:xfrm flipV="true">
              <a:off x="10750" y="7823"/>
              <a:ext cx="637" cy="142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0" name="Line 41"/>
            <p:cNvSpPr>
              <a:spLocks noChangeShapeType="true"/>
            </p:cNvSpPr>
            <p:nvPr/>
          </p:nvSpPr>
          <p:spPr bwMode="auto">
            <a:xfrm flipV="true">
              <a:off x="10761" y="9510"/>
              <a:ext cx="62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grpSp>
          <p:nvGrpSpPr>
            <p:cNvPr id="12" name="Group 11"/>
            <p:cNvGrpSpPr/>
            <p:nvPr/>
          </p:nvGrpSpPr>
          <p:grpSpPr>
            <a:xfrm rot="0">
              <a:off x="12705" y="6948"/>
              <a:ext cx="728" cy="655"/>
              <a:chOff x="6587" y="7148"/>
              <a:chExt cx="728" cy="655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211" name="Rectangle 42"/>
              <p:cNvSpPr>
                <a:spLocks noChangeArrowheads="true"/>
              </p:cNvSpPr>
              <p:nvPr/>
            </p:nvSpPr>
            <p:spPr bwMode="auto">
              <a:xfrm>
                <a:off x="6587" y="7151"/>
                <a:ext cx="728" cy="65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false" compatLnSpc="true">
                <a:noAutofit/>
              </a:bodyPr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bg1"/>
                    </a:solidFill>
                    <a:sym typeface="+mn-ea"/>
                  </a:rPr>
                  <a:t>1</a:t>
                </a:r>
                <a:endParaRPr lang="en-US" altLang="en-US" sz="1000">
                  <a:solidFill>
                    <a:schemeClr val="bg1"/>
                  </a:solidFill>
                  <a:sym typeface="+mn-ea"/>
                </a:endParaRPr>
              </a:p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bg1"/>
                    </a:solidFill>
                    <a:sym typeface="+mn-ea"/>
                  </a:rPr>
                  <a:t>3</a:t>
                </a:r>
                <a:endParaRPr lang="en-US" altLang="en-US" sz="1000">
                  <a:solidFill>
                    <a:schemeClr val="bg1"/>
                  </a:solidFill>
                  <a:sym typeface="+mn-ea"/>
                </a:endParaRPr>
              </a:p>
            </p:txBody>
          </p:sp>
          <p:sp>
            <p:nvSpPr>
              <p:cNvPr id="212" name="Rectangle 43"/>
              <p:cNvSpPr>
                <a:spLocks noChangeArrowheads="true"/>
              </p:cNvSpPr>
              <p:nvPr/>
            </p:nvSpPr>
            <p:spPr bwMode="auto">
              <a:xfrm>
                <a:off x="6587" y="7148"/>
                <a:ext cx="728" cy="653"/>
              </a:xfrm>
              <a:prstGeom prst="rect">
                <a:avLst/>
              </a:prstGeom>
              <a:grp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altLang="en-US" sz="1000">
                  <a:solidFill>
                    <a:schemeClr val="bg1"/>
                  </a:solidFill>
                </a:endParaRPr>
              </a:p>
              <a:p>
                <a:r>
                  <a:rPr lang="en-US" altLang="en-US" sz="1000">
                    <a:solidFill>
                      <a:schemeClr val="bg1"/>
                    </a:solidFill>
                  </a:rPr>
                  <a:t>1</a:t>
                </a:r>
                <a:endParaRPr lang="en-US" altLang="en-US" sz="100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 rot="0">
              <a:off x="12705" y="8643"/>
              <a:ext cx="728" cy="652"/>
              <a:chOff x="6587" y="9642"/>
              <a:chExt cx="728" cy="652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217" name="Rectangle 48"/>
              <p:cNvSpPr>
                <a:spLocks noChangeArrowheads="true"/>
              </p:cNvSpPr>
              <p:nvPr/>
            </p:nvSpPr>
            <p:spPr bwMode="auto">
              <a:xfrm>
                <a:off x="6587" y="9642"/>
                <a:ext cx="728" cy="65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false" compatLnSpc="true">
                <a:noAutofit/>
              </a:bodyPr>
              <a:p>
                <a:pPr lvl="0" algn="l">
                  <a:buClrTx/>
                  <a:buSzTx/>
                  <a:buFontTx/>
                </a:pPr>
                <a:r>
                  <a:rPr lang="en-US" altLang="en-US" sz="900">
                    <a:solidFill>
                      <a:schemeClr val="bg1"/>
                    </a:solidFill>
                    <a:sym typeface="+mn-ea"/>
                  </a:rPr>
                  <a:t>d</a:t>
                </a:r>
                <a:endParaRPr lang="en-US" altLang="en-US" sz="900">
                  <a:solidFill>
                    <a:schemeClr val="bg1"/>
                  </a:solidFill>
                  <a:sym typeface="+mn-ea"/>
                </a:endParaRPr>
              </a:p>
              <a:p>
                <a:pPr lvl="0" algn="l">
                  <a:buClrTx/>
                  <a:buSzTx/>
                  <a:buFontTx/>
                </a:pPr>
                <a:r>
                  <a:rPr lang="en-US" altLang="en-US" sz="900">
                    <a:solidFill>
                      <a:schemeClr val="bg1"/>
                    </a:solidFill>
                    <a:sym typeface="+mn-ea"/>
                  </a:rPr>
                  <a:t>f</a:t>
                </a:r>
                <a:endParaRPr lang="en-US" altLang="en-US" sz="900">
                  <a:solidFill>
                    <a:schemeClr val="bg1"/>
                  </a:solidFill>
                  <a:sym typeface="+mn-ea"/>
                </a:endParaRPr>
              </a:p>
            </p:txBody>
          </p:sp>
          <p:sp>
            <p:nvSpPr>
              <p:cNvPr id="218" name="Rectangle 49"/>
              <p:cNvSpPr>
                <a:spLocks noChangeArrowheads="true"/>
              </p:cNvSpPr>
              <p:nvPr/>
            </p:nvSpPr>
            <p:spPr bwMode="auto">
              <a:xfrm>
                <a:off x="6587" y="9642"/>
                <a:ext cx="728" cy="653"/>
              </a:xfrm>
              <a:prstGeom prst="rect">
                <a:avLst/>
              </a:prstGeom>
              <a:grp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altLang="en-US" sz="1000">
                  <a:solidFill>
                    <a:schemeClr val="bg1"/>
                  </a:solidFill>
                </a:endParaRPr>
              </a:p>
              <a:p>
                <a:r>
                  <a:rPr lang="en-US" altLang="en-US" sz="1000">
                    <a:solidFill>
                      <a:schemeClr val="bg1"/>
                    </a:solidFill>
                  </a:rPr>
                  <a:t>7</a:t>
                </a:r>
                <a:endParaRPr lang="en-US" altLang="en-US" sz="100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19" name="Rectangle 50"/>
            <p:cNvSpPr>
              <a:spLocks noChangeArrowheads="true"/>
            </p:cNvSpPr>
            <p:nvPr/>
          </p:nvSpPr>
          <p:spPr bwMode="auto">
            <a:xfrm>
              <a:off x="11385" y="6524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20" name="Rectangle 51"/>
            <p:cNvSpPr>
              <a:spLocks noChangeArrowheads="true"/>
            </p:cNvSpPr>
            <p:nvPr/>
          </p:nvSpPr>
          <p:spPr bwMode="auto">
            <a:xfrm>
              <a:off x="11385" y="6524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1" name="Rectangle 52"/>
            <p:cNvSpPr>
              <a:spLocks noChangeArrowheads="true"/>
            </p:cNvSpPr>
            <p:nvPr/>
          </p:nvSpPr>
          <p:spPr bwMode="auto">
            <a:xfrm>
              <a:off x="11385" y="7356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1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22" name="Rectangle 53"/>
            <p:cNvSpPr>
              <a:spLocks noChangeArrowheads="true"/>
            </p:cNvSpPr>
            <p:nvPr/>
          </p:nvSpPr>
          <p:spPr bwMode="auto">
            <a:xfrm>
              <a:off x="11385" y="7356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3" name="Rectangle 54"/>
            <p:cNvSpPr>
              <a:spLocks noChangeArrowheads="true"/>
            </p:cNvSpPr>
            <p:nvPr/>
          </p:nvSpPr>
          <p:spPr bwMode="auto">
            <a:xfrm>
              <a:off x="11385" y="8191"/>
              <a:ext cx="728" cy="65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24" name="Rectangle 55"/>
            <p:cNvSpPr>
              <a:spLocks noChangeArrowheads="true"/>
            </p:cNvSpPr>
            <p:nvPr/>
          </p:nvSpPr>
          <p:spPr bwMode="auto">
            <a:xfrm>
              <a:off x="11385" y="8191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5" name="Rectangle 56"/>
            <p:cNvSpPr>
              <a:spLocks noChangeArrowheads="true"/>
            </p:cNvSpPr>
            <p:nvPr/>
          </p:nvSpPr>
          <p:spPr bwMode="auto">
            <a:xfrm>
              <a:off x="11385" y="9018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b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f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26" name="Rectangle 57"/>
            <p:cNvSpPr>
              <a:spLocks noChangeArrowheads="true"/>
            </p:cNvSpPr>
            <p:nvPr/>
          </p:nvSpPr>
          <p:spPr bwMode="auto">
            <a:xfrm>
              <a:off x="11385" y="9018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7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27" name="Rectangle 74"/>
            <p:cNvSpPr>
              <a:spLocks noChangeArrowheads="true"/>
            </p:cNvSpPr>
            <p:nvPr/>
          </p:nvSpPr>
          <p:spPr bwMode="auto">
            <a:xfrm>
              <a:off x="10025" y="6524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28" name="Rectangle 75"/>
            <p:cNvSpPr>
              <a:spLocks noChangeArrowheads="true"/>
            </p:cNvSpPr>
            <p:nvPr/>
          </p:nvSpPr>
          <p:spPr bwMode="auto">
            <a:xfrm>
              <a:off x="10025" y="6524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9" name="Rectangle 76"/>
            <p:cNvSpPr>
              <a:spLocks noChangeArrowheads="true"/>
            </p:cNvSpPr>
            <p:nvPr/>
          </p:nvSpPr>
          <p:spPr bwMode="auto">
            <a:xfrm>
              <a:off x="10025" y="7356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1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30" name="Rectangle 77"/>
            <p:cNvSpPr>
              <a:spLocks noChangeArrowheads="true"/>
            </p:cNvSpPr>
            <p:nvPr/>
          </p:nvSpPr>
          <p:spPr bwMode="auto">
            <a:xfrm>
              <a:off x="10025" y="7356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1" name="Rectangle 78"/>
            <p:cNvSpPr>
              <a:spLocks noChangeArrowheads="true"/>
            </p:cNvSpPr>
            <p:nvPr/>
          </p:nvSpPr>
          <p:spPr bwMode="auto">
            <a:xfrm>
              <a:off x="10041" y="8189"/>
              <a:ext cx="724" cy="647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32" name="Rectangle 79"/>
            <p:cNvSpPr>
              <a:spLocks noChangeArrowheads="true"/>
            </p:cNvSpPr>
            <p:nvPr/>
          </p:nvSpPr>
          <p:spPr bwMode="auto">
            <a:xfrm>
              <a:off x="10025" y="8189"/>
              <a:ext cx="724" cy="647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3" name="Rectangle 80"/>
            <p:cNvSpPr>
              <a:spLocks noChangeArrowheads="true"/>
            </p:cNvSpPr>
            <p:nvPr/>
          </p:nvSpPr>
          <p:spPr bwMode="auto">
            <a:xfrm>
              <a:off x="10033" y="9023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7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34" name="Rectangle 81"/>
            <p:cNvSpPr>
              <a:spLocks noChangeArrowheads="true"/>
            </p:cNvSpPr>
            <p:nvPr/>
          </p:nvSpPr>
          <p:spPr bwMode="auto">
            <a:xfrm>
              <a:off x="10033" y="9023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5" name="Line 82"/>
            <p:cNvSpPr>
              <a:spLocks noChangeShapeType="true"/>
            </p:cNvSpPr>
            <p:nvPr/>
          </p:nvSpPr>
          <p:spPr bwMode="auto">
            <a:xfrm flipH="true">
              <a:off x="8375" y="6756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7" name="Line 84"/>
            <p:cNvSpPr>
              <a:spLocks noChangeShapeType="true"/>
            </p:cNvSpPr>
            <p:nvPr/>
          </p:nvSpPr>
          <p:spPr bwMode="auto">
            <a:xfrm flipH="true">
              <a:off x="8372" y="7585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9" name="Line 86"/>
            <p:cNvSpPr>
              <a:spLocks noChangeShapeType="true"/>
            </p:cNvSpPr>
            <p:nvPr/>
          </p:nvSpPr>
          <p:spPr bwMode="auto">
            <a:xfrm flipH="true">
              <a:off x="8367" y="8432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1" name="Line 88"/>
            <p:cNvSpPr>
              <a:spLocks noChangeShapeType="true"/>
            </p:cNvSpPr>
            <p:nvPr/>
          </p:nvSpPr>
          <p:spPr bwMode="auto">
            <a:xfrm flipH="true">
              <a:off x="8372" y="9254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3" name="Line 90"/>
            <p:cNvSpPr>
              <a:spLocks noChangeShapeType="true"/>
            </p:cNvSpPr>
            <p:nvPr/>
          </p:nvSpPr>
          <p:spPr bwMode="auto">
            <a:xfrm flipH="true">
              <a:off x="13432" y="7266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0" name="Line 97"/>
            <p:cNvSpPr>
              <a:spLocks noChangeShapeType="true"/>
            </p:cNvSpPr>
            <p:nvPr/>
          </p:nvSpPr>
          <p:spPr bwMode="auto">
            <a:xfrm flipH="true">
              <a:off x="13432" y="8973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2" name="Line 20"/>
            <p:cNvSpPr>
              <a:spLocks noChangeShapeType="true"/>
            </p:cNvSpPr>
            <p:nvPr/>
          </p:nvSpPr>
          <p:spPr bwMode="auto">
            <a:xfrm>
              <a:off x="12113" y="6962"/>
              <a:ext cx="599" cy="212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3" name="Line 21"/>
            <p:cNvSpPr>
              <a:spLocks noChangeShapeType="true"/>
            </p:cNvSpPr>
            <p:nvPr/>
          </p:nvSpPr>
          <p:spPr bwMode="auto">
            <a:xfrm flipH="true">
              <a:off x="12113" y="7403"/>
              <a:ext cx="600" cy="17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89" name="Line 34"/>
            <p:cNvSpPr>
              <a:spLocks noChangeShapeType="true"/>
            </p:cNvSpPr>
            <p:nvPr/>
          </p:nvSpPr>
          <p:spPr bwMode="auto">
            <a:xfrm>
              <a:off x="9406" y="3314"/>
              <a:ext cx="634" cy="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0" name="Line 35"/>
            <p:cNvSpPr>
              <a:spLocks noChangeShapeType="true"/>
            </p:cNvSpPr>
            <p:nvPr/>
          </p:nvSpPr>
          <p:spPr bwMode="auto">
            <a:xfrm>
              <a:off x="9406" y="3573"/>
              <a:ext cx="625" cy="314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1" name="Line 36"/>
            <p:cNvSpPr>
              <a:spLocks noChangeShapeType="true"/>
            </p:cNvSpPr>
            <p:nvPr/>
          </p:nvSpPr>
          <p:spPr bwMode="auto">
            <a:xfrm flipH="true">
              <a:off x="9406" y="4184"/>
              <a:ext cx="634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2" name="Line 37"/>
            <p:cNvSpPr>
              <a:spLocks noChangeShapeType="true"/>
            </p:cNvSpPr>
            <p:nvPr/>
          </p:nvSpPr>
          <p:spPr bwMode="auto">
            <a:xfrm>
              <a:off x="9406" y="4402"/>
              <a:ext cx="625" cy="317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3" name="Line 38"/>
            <p:cNvSpPr>
              <a:spLocks noChangeShapeType="true"/>
            </p:cNvSpPr>
            <p:nvPr/>
          </p:nvSpPr>
          <p:spPr bwMode="auto">
            <a:xfrm flipV="true">
              <a:off x="9406" y="4998"/>
              <a:ext cx="63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4" name="Line 39"/>
            <p:cNvSpPr>
              <a:spLocks noChangeShapeType="true"/>
            </p:cNvSpPr>
            <p:nvPr/>
          </p:nvSpPr>
          <p:spPr bwMode="auto">
            <a:xfrm>
              <a:off x="9406" y="5274"/>
              <a:ext cx="637" cy="315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5" name="Line 40"/>
            <p:cNvSpPr>
              <a:spLocks noChangeShapeType="true"/>
            </p:cNvSpPr>
            <p:nvPr/>
          </p:nvSpPr>
          <p:spPr bwMode="auto">
            <a:xfrm>
              <a:off x="9406" y="5855"/>
              <a:ext cx="619" cy="1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6" name="Line 41"/>
            <p:cNvSpPr>
              <a:spLocks noChangeShapeType="true"/>
            </p:cNvSpPr>
            <p:nvPr/>
          </p:nvSpPr>
          <p:spPr bwMode="auto">
            <a:xfrm>
              <a:off x="9417" y="6116"/>
              <a:ext cx="608" cy="3144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5" name="Line 34"/>
            <p:cNvSpPr>
              <a:spLocks noChangeShapeType="true"/>
            </p:cNvSpPr>
            <p:nvPr/>
          </p:nvSpPr>
          <p:spPr bwMode="auto">
            <a:xfrm flipV="true">
              <a:off x="9400" y="3567"/>
              <a:ext cx="625" cy="3142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6" name="Line 35"/>
            <p:cNvSpPr>
              <a:spLocks noChangeShapeType="true"/>
            </p:cNvSpPr>
            <p:nvPr/>
          </p:nvSpPr>
          <p:spPr bwMode="auto">
            <a:xfrm>
              <a:off x="9400" y="6968"/>
              <a:ext cx="625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7" name="Line 36"/>
            <p:cNvSpPr>
              <a:spLocks noChangeShapeType="true"/>
            </p:cNvSpPr>
            <p:nvPr/>
          </p:nvSpPr>
          <p:spPr bwMode="auto">
            <a:xfrm flipH="true">
              <a:off x="9400" y="4404"/>
              <a:ext cx="634" cy="318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8" name="Line 37"/>
            <p:cNvSpPr>
              <a:spLocks noChangeShapeType="true"/>
            </p:cNvSpPr>
            <p:nvPr/>
          </p:nvSpPr>
          <p:spPr bwMode="auto">
            <a:xfrm>
              <a:off x="9400" y="7797"/>
              <a:ext cx="637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9" name="Line 38"/>
            <p:cNvSpPr>
              <a:spLocks noChangeShapeType="true"/>
            </p:cNvSpPr>
            <p:nvPr/>
          </p:nvSpPr>
          <p:spPr bwMode="auto">
            <a:xfrm flipV="true">
              <a:off x="9400" y="5235"/>
              <a:ext cx="642" cy="315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10" name="Line 39"/>
            <p:cNvSpPr>
              <a:spLocks noChangeShapeType="true"/>
            </p:cNvSpPr>
            <p:nvPr/>
          </p:nvSpPr>
          <p:spPr bwMode="auto">
            <a:xfrm>
              <a:off x="9400" y="8669"/>
              <a:ext cx="63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11" name="Line 40"/>
            <p:cNvSpPr>
              <a:spLocks noChangeShapeType="true"/>
            </p:cNvSpPr>
            <p:nvPr/>
          </p:nvSpPr>
          <p:spPr bwMode="auto">
            <a:xfrm flipV="true">
              <a:off x="9400" y="6069"/>
              <a:ext cx="625" cy="318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12" name="Line 41"/>
            <p:cNvSpPr>
              <a:spLocks noChangeShapeType="true"/>
            </p:cNvSpPr>
            <p:nvPr/>
          </p:nvSpPr>
          <p:spPr bwMode="auto">
            <a:xfrm flipV="true">
              <a:off x="9411" y="9510"/>
              <a:ext cx="62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71" name="Text Box 570"/>
            <p:cNvSpPr txBox="true"/>
            <p:nvPr/>
          </p:nvSpPr>
          <p:spPr>
            <a:xfrm>
              <a:off x="13739" y="3624"/>
              <a:ext cx="414" cy="5636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p>
              <a:pPr algn="ctr">
                <a:lnSpc>
                  <a:spcPct val="90000"/>
                </a:lnSpc>
              </a:pPr>
              <a:r>
                <a:rPr lang="en-US" altLang="en-US" sz="1200" dirty="0" smtClean="0">
                  <a:solidFill>
                    <a:schemeClr val="bg1"/>
                  </a:solidFill>
                </a:rPr>
                <a:t>7</a:t>
              </a: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r>
                <a:rPr lang="en-US" altLang="en-US" sz="1200" dirty="0" smtClean="0">
                  <a:solidFill>
                    <a:schemeClr val="bg1"/>
                  </a:solidFill>
                </a:rPr>
                <a:t>1</a:t>
              </a: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r>
                <a:rPr lang="en-US" altLang="en-US" sz="1200" dirty="0" smtClean="0">
                  <a:solidFill>
                    <a:schemeClr val="bg1"/>
                  </a:solidFill>
                </a:rPr>
                <a:t>1</a:t>
              </a: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r>
                <a:rPr lang="en-US" altLang="en-US" sz="1200" dirty="0" smtClean="0">
                  <a:solidFill>
                    <a:schemeClr val="bg1"/>
                  </a:solidFill>
                </a:rPr>
                <a:t>7</a:t>
              </a:r>
              <a:endParaRPr lang="en-US" altLang="en-US" sz="1200" dirty="0" smtClean="0">
                <a:solidFill>
                  <a:schemeClr val="bg1"/>
                </a:solidFill>
              </a:endParaRPr>
            </a:p>
          </p:txBody>
        </p:sp>
      </p:grpSp>
      <p:sp>
        <p:nvSpPr>
          <p:cNvPr id="68" name="Text Box 67"/>
          <p:cNvSpPr txBox="true"/>
          <p:nvPr/>
        </p:nvSpPr>
        <p:spPr>
          <a:xfrm>
            <a:off x="4502468" y="2724785"/>
            <a:ext cx="188658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dirty="0" smtClean="0">
                <a:solidFill>
                  <a:schemeClr val="bg1"/>
                </a:solidFill>
              </a:rPr>
              <a:t>8 Input Butterfly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69" name="Text Box 68"/>
          <p:cNvSpPr txBox="true"/>
          <p:nvPr/>
        </p:nvSpPr>
        <p:spPr>
          <a:xfrm>
            <a:off x="638176" y="4795520"/>
            <a:ext cx="245745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dirty="0" smtClean="0">
                <a:solidFill>
                  <a:schemeClr val="bg1"/>
                </a:solidFill>
              </a:rPr>
              <a:t>8 Input Distribute NoC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167" name="Text Box 166"/>
          <p:cNvSpPr txBox="true"/>
          <p:nvPr/>
        </p:nvSpPr>
        <p:spPr>
          <a:xfrm>
            <a:off x="8800783" y="2494915"/>
            <a:ext cx="180657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dirty="0" smtClean="0">
                <a:solidFill>
                  <a:schemeClr val="bg1"/>
                </a:solidFill>
              </a:rPr>
              <a:t>8-4 Input BENES</a:t>
            </a:r>
            <a:endParaRPr lang="en-US" dirty="0" smtClean="0">
              <a:solidFill>
                <a:schemeClr val="bg1"/>
              </a:solidFill>
            </a:endParaRPr>
          </a:p>
        </p:txBody>
      </p:sp>
      <p:grpSp>
        <p:nvGrpSpPr>
          <p:cNvPr id="168" name="组合 7"/>
          <p:cNvGrpSpPr/>
          <p:nvPr/>
        </p:nvGrpSpPr>
        <p:grpSpPr>
          <a:xfrm>
            <a:off x="7900492" y="743189"/>
            <a:ext cx="3589534" cy="1721854"/>
            <a:chOff x="366851" y="1689708"/>
            <a:chExt cx="3878478" cy="1930400"/>
          </a:xfrm>
        </p:grpSpPr>
        <p:sp>
          <p:nvSpPr>
            <p:cNvPr id="169" name="Line 10"/>
            <p:cNvSpPr>
              <a:spLocks noChangeShapeType="true"/>
            </p:cNvSpPr>
            <p:nvPr/>
          </p:nvSpPr>
          <p:spPr bwMode="auto">
            <a:xfrm>
              <a:off x="1763851" y="1802421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0" name="Line 11"/>
            <p:cNvSpPr>
              <a:spLocks noChangeShapeType="true"/>
            </p:cNvSpPr>
            <p:nvPr/>
          </p:nvSpPr>
          <p:spPr bwMode="auto">
            <a:xfrm>
              <a:off x="2532201" y="1802421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1" name="Line 12"/>
            <p:cNvSpPr>
              <a:spLocks noChangeShapeType="true"/>
            </p:cNvSpPr>
            <p:nvPr/>
          </p:nvSpPr>
          <p:spPr bwMode="auto">
            <a:xfrm>
              <a:off x="1763851" y="1957996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2" name="Line 13"/>
            <p:cNvSpPr>
              <a:spLocks noChangeShapeType="true"/>
            </p:cNvSpPr>
            <p:nvPr/>
          </p:nvSpPr>
          <p:spPr bwMode="auto">
            <a:xfrm flipH="true">
              <a:off x="1763851" y="1957996"/>
              <a:ext cx="344488" cy="3794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3" name="Line 14"/>
            <p:cNvSpPr>
              <a:spLocks noChangeShapeType="true"/>
            </p:cNvSpPr>
            <p:nvPr/>
          </p:nvSpPr>
          <p:spPr bwMode="auto">
            <a:xfrm>
              <a:off x="1763851" y="2470758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4" name="Line 15"/>
            <p:cNvSpPr>
              <a:spLocks noChangeShapeType="true"/>
            </p:cNvSpPr>
            <p:nvPr/>
          </p:nvSpPr>
          <p:spPr bwMode="auto">
            <a:xfrm>
              <a:off x="2532201" y="1969108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5" name="Line 16"/>
            <p:cNvSpPr>
              <a:spLocks noChangeShapeType="true"/>
            </p:cNvSpPr>
            <p:nvPr/>
          </p:nvSpPr>
          <p:spPr bwMode="auto">
            <a:xfrm flipH="true">
              <a:off x="2532201" y="1969108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6" name="Line 17"/>
            <p:cNvSpPr>
              <a:spLocks noChangeShapeType="true"/>
            </p:cNvSpPr>
            <p:nvPr/>
          </p:nvSpPr>
          <p:spPr bwMode="auto">
            <a:xfrm>
              <a:off x="2532201" y="2470758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7" name="Line 18"/>
            <p:cNvSpPr>
              <a:spLocks noChangeShapeType="true"/>
            </p:cNvSpPr>
            <p:nvPr/>
          </p:nvSpPr>
          <p:spPr bwMode="auto">
            <a:xfrm>
              <a:off x="1763851" y="2850171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8" name="Line 19"/>
            <p:cNvSpPr>
              <a:spLocks noChangeShapeType="true"/>
            </p:cNvSpPr>
            <p:nvPr/>
          </p:nvSpPr>
          <p:spPr bwMode="auto">
            <a:xfrm>
              <a:off x="2532201" y="2850171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9" name="Line 20"/>
            <p:cNvSpPr>
              <a:spLocks noChangeShapeType="true"/>
            </p:cNvSpPr>
            <p:nvPr/>
          </p:nvSpPr>
          <p:spPr bwMode="auto">
            <a:xfrm>
              <a:off x="1763851" y="2983521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0" name="Line 21"/>
            <p:cNvSpPr>
              <a:spLocks noChangeShapeType="true"/>
            </p:cNvSpPr>
            <p:nvPr/>
          </p:nvSpPr>
          <p:spPr bwMode="auto">
            <a:xfrm flipH="true">
              <a:off x="1763851" y="2983521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1" name="Line 22"/>
            <p:cNvSpPr>
              <a:spLocks noChangeShapeType="true"/>
            </p:cNvSpPr>
            <p:nvPr/>
          </p:nvSpPr>
          <p:spPr bwMode="auto">
            <a:xfrm>
              <a:off x="1763851" y="3518508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2" name="Line 23"/>
            <p:cNvSpPr>
              <a:spLocks noChangeShapeType="true"/>
            </p:cNvSpPr>
            <p:nvPr/>
          </p:nvSpPr>
          <p:spPr bwMode="auto">
            <a:xfrm>
              <a:off x="2532201" y="2983521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3" name="Line 24"/>
            <p:cNvSpPr>
              <a:spLocks noChangeShapeType="true"/>
            </p:cNvSpPr>
            <p:nvPr/>
          </p:nvSpPr>
          <p:spPr bwMode="auto">
            <a:xfrm flipH="true">
              <a:off x="2532201" y="2983521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4" name="Line 25"/>
            <p:cNvSpPr>
              <a:spLocks noChangeShapeType="true"/>
            </p:cNvSpPr>
            <p:nvPr/>
          </p:nvSpPr>
          <p:spPr bwMode="auto">
            <a:xfrm>
              <a:off x="2532201" y="3518508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5" name="Line 26"/>
            <p:cNvSpPr>
              <a:spLocks noChangeShapeType="true"/>
            </p:cNvSpPr>
            <p:nvPr/>
          </p:nvSpPr>
          <p:spPr bwMode="auto">
            <a:xfrm>
              <a:off x="3298964" y="1788133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6" name="Line 27"/>
            <p:cNvSpPr>
              <a:spLocks noChangeShapeType="true"/>
            </p:cNvSpPr>
            <p:nvPr/>
          </p:nvSpPr>
          <p:spPr bwMode="auto">
            <a:xfrm flipH="true">
              <a:off x="3298964" y="1945296"/>
              <a:ext cx="344488" cy="8810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7" name="Line 28"/>
            <p:cNvSpPr>
              <a:spLocks noChangeShapeType="true"/>
            </p:cNvSpPr>
            <p:nvPr/>
          </p:nvSpPr>
          <p:spPr bwMode="auto">
            <a:xfrm flipH="true" flipV="true">
              <a:off x="3298964" y="1945296"/>
              <a:ext cx="344488" cy="3794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8" name="Line 29"/>
            <p:cNvSpPr>
              <a:spLocks noChangeShapeType="true"/>
            </p:cNvSpPr>
            <p:nvPr/>
          </p:nvSpPr>
          <p:spPr bwMode="auto">
            <a:xfrm flipH="true">
              <a:off x="3298964" y="2458058"/>
              <a:ext cx="344488" cy="5254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9" name="Line 30"/>
            <p:cNvSpPr>
              <a:spLocks noChangeShapeType="true"/>
            </p:cNvSpPr>
            <p:nvPr/>
          </p:nvSpPr>
          <p:spPr bwMode="auto">
            <a:xfrm flipH="true" flipV="true">
              <a:off x="3298964" y="2291371"/>
              <a:ext cx="344488" cy="52387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0" name="Line 31"/>
            <p:cNvSpPr>
              <a:spLocks noChangeShapeType="true"/>
            </p:cNvSpPr>
            <p:nvPr/>
          </p:nvSpPr>
          <p:spPr bwMode="auto">
            <a:xfrm flipH="true">
              <a:off x="3298964" y="2959708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1" name="Line 32"/>
            <p:cNvSpPr>
              <a:spLocks noChangeShapeType="true"/>
            </p:cNvSpPr>
            <p:nvPr/>
          </p:nvSpPr>
          <p:spPr bwMode="auto">
            <a:xfrm flipH="true" flipV="true">
              <a:off x="3298964" y="2480283"/>
              <a:ext cx="344488" cy="86995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2" name="Line 33"/>
            <p:cNvSpPr>
              <a:spLocks noChangeShapeType="true"/>
            </p:cNvSpPr>
            <p:nvPr/>
          </p:nvSpPr>
          <p:spPr bwMode="auto">
            <a:xfrm flipH="true">
              <a:off x="3298964" y="3507396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3" name="Line 34"/>
            <p:cNvSpPr>
              <a:spLocks noChangeShapeType="true"/>
            </p:cNvSpPr>
            <p:nvPr/>
          </p:nvSpPr>
          <p:spPr bwMode="auto">
            <a:xfrm>
              <a:off x="970101" y="1802421"/>
              <a:ext cx="3698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67" name="Line 35"/>
            <p:cNvSpPr>
              <a:spLocks noChangeShapeType="true"/>
            </p:cNvSpPr>
            <p:nvPr/>
          </p:nvSpPr>
          <p:spPr bwMode="auto">
            <a:xfrm>
              <a:off x="970101" y="1961171"/>
              <a:ext cx="369888" cy="8985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1" name="Line 36"/>
            <p:cNvSpPr>
              <a:spLocks noChangeShapeType="true"/>
            </p:cNvSpPr>
            <p:nvPr/>
          </p:nvSpPr>
          <p:spPr bwMode="auto">
            <a:xfrm flipH="true">
              <a:off x="970101" y="1961171"/>
              <a:ext cx="3698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2" name="Line 37"/>
            <p:cNvSpPr>
              <a:spLocks noChangeShapeType="true"/>
            </p:cNvSpPr>
            <p:nvPr/>
          </p:nvSpPr>
          <p:spPr bwMode="auto">
            <a:xfrm>
              <a:off x="970101" y="2469171"/>
              <a:ext cx="369888" cy="5302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3" name="Line 38"/>
            <p:cNvSpPr>
              <a:spLocks noChangeShapeType="true"/>
            </p:cNvSpPr>
            <p:nvPr/>
          </p:nvSpPr>
          <p:spPr bwMode="auto">
            <a:xfrm flipV="true">
              <a:off x="970101" y="2302483"/>
              <a:ext cx="369888" cy="5318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4" name="Line 39"/>
            <p:cNvSpPr>
              <a:spLocks noChangeShapeType="true"/>
            </p:cNvSpPr>
            <p:nvPr/>
          </p:nvSpPr>
          <p:spPr bwMode="auto">
            <a:xfrm>
              <a:off x="970101" y="3002571"/>
              <a:ext cx="369888" cy="35718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5" name="Line 40"/>
            <p:cNvSpPr>
              <a:spLocks noChangeShapeType="true"/>
            </p:cNvSpPr>
            <p:nvPr/>
          </p:nvSpPr>
          <p:spPr bwMode="auto">
            <a:xfrm flipV="true">
              <a:off x="970101" y="2469171"/>
              <a:ext cx="369888" cy="89058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6" name="Line 41"/>
            <p:cNvSpPr>
              <a:spLocks noChangeShapeType="true"/>
            </p:cNvSpPr>
            <p:nvPr/>
          </p:nvSpPr>
          <p:spPr bwMode="auto">
            <a:xfrm>
              <a:off x="970101" y="3504221"/>
              <a:ext cx="3698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7" name="Rectangle 42"/>
            <p:cNvSpPr>
              <a:spLocks noChangeArrowheads="true"/>
            </p:cNvSpPr>
            <p:nvPr/>
          </p:nvSpPr>
          <p:spPr bwMode="auto">
            <a:xfrm>
              <a:off x="2108339" y="1689708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0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4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278" name="Rectangle 43"/>
            <p:cNvSpPr>
              <a:spLocks noChangeArrowheads="true"/>
            </p:cNvSpPr>
            <p:nvPr/>
          </p:nvSpPr>
          <p:spPr bwMode="auto">
            <a:xfrm>
              <a:off x="2108339" y="168970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9" name="Rectangle 44"/>
            <p:cNvSpPr>
              <a:spLocks noChangeArrowheads="true"/>
            </p:cNvSpPr>
            <p:nvPr/>
          </p:nvSpPr>
          <p:spPr bwMode="auto">
            <a:xfrm>
              <a:off x="2108339" y="2199296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2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6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280" name="Rectangle 45"/>
            <p:cNvSpPr>
              <a:spLocks noChangeArrowheads="true"/>
            </p:cNvSpPr>
            <p:nvPr/>
          </p:nvSpPr>
          <p:spPr bwMode="auto">
            <a:xfrm>
              <a:off x="2108339" y="2199296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1" name="Rectangle 46"/>
            <p:cNvSpPr>
              <a:spLocks noChangeArrowheads="true"/>
            </p:cNvSpPr>
            <p:nvPr/>
          </p:nvSpPr>
          <p:spPr bwMode="auto">
            <a:xfrm>
              <a:off x="2108339" y="2710471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1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5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282" name="Rectangle 47"/>
            <p:cNvSpPr>
              <a:spLocks noChangeArrowheads="true"/>
            </p:cNvSpPr>
            <p:nvPr/>
          </p:nvSpPr>
          <p:spPr bwMode="auto">
            <a:xfrm>
              <a:off x="2108339" y="27104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3" name="Rectangle 48"/>
            <p:cNvSpPr>
              <a:spLocks noChangeArrowheads="true"/>
            </p:cNvSpPr>
            <p:nvPr/>
          </p:nvSpPr>
          <p:spPr bwMode="auto">
            <a:xfrm>
              <a:off x="2108339" y="3216883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1000">
                <a:solidFill>
                  <a:schemeClr val="bg1"/>
                </a:solidFill>
              </a:endParaRPr>
            </a:p>
          </p:txBody>
        </p:sp>
        <p:sp>
          <p:nvSpPr>
            <p:cNvPr id="284" name="Rectangle 49"/>
            <p:cNvSpPr>
              <a:spLocks noChangeArrowheads="true"/>
            </p:cNvSpPr>
            <p:nvPr/>
          </p:nvSpPr>
          <p:spPr bwMode="auto">
            <a:xfrm>
              <a:off x="2108339" y="3216883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  <a:sym typeface="+mn-ea"/>
                </a:rPr>
                <a:t>3</a:t>
              </a:r>
              <a:endParaRPr lang="en-US" sz="900">
                <a:solidFill>
                  <a:schemeClr val="bg1"/>
                </a:solidFill>
                <a:sym typeface="+mn-ea"/>
              </a:endParaRPr>
            </a:p>
            <a:p>
              <a:r>
                <a:rPr lang="en-US" sz="900">
                  <a:solidFill>
                    <a:schemeClr val="bg1"/>
                  </a:solidFill>
                  <a:sym typeface="+mn-ea"/>
                </a:rPr>
                <a:t>7</a:t>
              </a:r>
              <a:endParaRPr lang="en-US" sz="900">
                <a:solidFill>
                  <a:schemeClr val="bg1"/>
                </a:solidFill>
              </a:endParaRPr>
            </a:p>
            <a:p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285" name="Rectangle 50"/>
            <p:cNvSpPr>
              <a:spLocks noChangeArrowheads="true"/>
            </p:cNvSpPr>
            <p:nvPr/>
          </p:nvSpPr>
          <p:spPr bwMode="auto">
            <a:xfrm>
              <a:off x="1339989" y="1689708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0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2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286" name="Rectangle 51"/>
            <p:cNvSpPr>
              <a:spLocks noChangeArrowheads="true"/>
            </p:cNvSpPr>
            <p:nvPr/>
          </p:nvSpPr>
          <p:spPr bwMode="auto">
            <a:xfrm>
              <a:off x="1339989" y="168970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7" name="Rectangle 52"/>
            <p:cNvSpPr>
              <a:spLocks noChangeArrowheads="true"/>
            </p:cNvSpPr>
            <p:nvPr/>
          </p:nvSpPr>
          <p:spPr bwMode="auto">
            <a:xfrm>
              <a:off x="1339989" y="2199296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4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6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288" name="Rectangle 53"/>
            <p:cNvSpPr>
              <a:spLocks noChangeArrowheads="true"/>
            </p:cNvSpPr>
            <p:nvPr/>
          </p:nvSpPr>
          <p:spPr bwMode="auto">
            <a:xfrm>
              <a:off x="1339989" y="2199296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9" name="Rectangle 54"/>
            <p:cNvSpPr>
              <a:spLocks noChangeArrowheads="true"/>
            </p:cNvSpPr>
            <p:nvPr/>
          </p:nvSpPr>
          <p:spPr bwMode="auto">
            <a:xfrm>
              <a:off x="1339989" y="2710471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1000">
                  <a:solidFill>
                    <a:schemeClr val="bg1"/>
                  </a:solidFill>
                </a:rPr>
                <a:t>1</a:t>
              </a:r>
              <a:endParaRPr lang="en-US" sz="1000">
                <a:solidFill>
                  <a:schemeClr val="bg1"/>
                </a:solidFill>
              </a:endParaRPr>
            </a:p>
            <a:p>
              <a:r>
                <a:rPr lang="en-US" sz="1000">
                  <a:solidFill>
                    <a:schemeClr val="bg1"/>
                  </a:solidFill>
                </a:rPr>
                <a:t>3</a:t>
              </a:r>
              <a:endParaRPr lang="en-US" sz="1000">
                <a:solidFill>
                  <a:schemeClr val="bg1"/>
                </a:solidFill>
              </a:endParaRPr>
            </a:p>
          </p:txBody>
        </p:sp>
        <p:sp>
          <p:nvSpPr>
            <p:cNvPr id="290" name="Rectangle 55"/>
            <p:cNvSpPr>
              <a:spLocks noChangeArrowheads="true"/>
            </p:cNvSpPr>
            <p:nvPr/>
          </p:nvSpPr>
          <p:spPr bwMode="auto">
            <a:xfrm>
              <a:off x="1339989" y="27104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1" name="Rectangle 56"/>
            <p:cNvSpPr>
              <a:spLocks noChangeArrowheads="true"/>
            </p:cNvSpPr>
            <p:nvPr/>
          </p:nvSpPr>
          <p:spPr bwMode="auto">
            <a:xfrm>
              <a:off x="1339989" y="3216883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2" name="Rectangle 57"/>
            <p:cNvSpPr>
              <a:spLocks noChangeArrowheads="true"/>
            </p:cNvSpPr>
            <p:nvPr/>
          </p:nvSpPr>
          <p:spPr bwMode="auto">
            <a:xfrm>
              <a:off x="1339989" y="3216883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5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7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293" name="Rectangle 58"/>
            <p:cNvSpPr>
              <a:spLocks noChangeArrowheads="true"/>
            </p:cNvSpPr>
            <p:nvPr/>
          </p:nvSpPr>
          <p:spPr bwMode="auto">
            <a:xfrm>
              <a:off x="2875101" y="1689708"/>
              <a:ext cx="422275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4" name="Rectangle 59"/>
            <p:cNvSpPr>
              <a:spLocks noChangeArrowheads="true"/>
            </p:cNvSpPr>
            <p:nvPr/>
          </p:nvSpPr>
          <p:spPr bwMode="auto">
            <a:xfrm>
              <a:off x="2875101" y="1689708"/>
              <a:ext cx="422275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0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2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295" name="Rectangle 60"/>
            <p:cNvSpPr>
              <a:spLocks noChangeArrowheads="true"/>
            </p:cNvSpPr>
            <p:nvPr/>
          </p:nvSpPr>
          <p:spPr bwMode="auto">
            <a:xfrm>
              <a:off x="2875101" y="2199296"/>
              <a:ext cx="422275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4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6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296" name="Rectangle 61"/>
            <p:cNvSpPr>
              <a:spLocks noChangeArrowheads="true"/>
            </p:cNvSpPr>
            <p:nvPr/>
          </p:nvSpPr>
          <p:spPr bwMode="auto">
            <a:xfrm>
              <a:off x="2875101" y="2199296"/>
              <a:ext cx="422275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7" name="Rectangle 62"/>
            <p:cNvSpPr>
              <a:spLocks noChangeArrowheads="true"/>
            </p:cNvSpPr>
            <p:nvPr/>
          </p:nvSpPr>
          <p:spPr bwMode="auto">
            <a:xfrm>
              <a:off x="2875101" y="2710471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1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3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298" name="Rectangle 63"/>
            <p:cNvSpPr>
              <a:spLocks noChangeArrowheads="true"/>
            </p:cNvSpPr>
            <p:nvPr/>
          </p:nvSpPr>
          <p:spPr bwMode="auto">
            <a:xfrm>
              <a:off x="2875101" y="2710471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9" name="Rectangle 64"/>
            <p:cNvSpPr>
              <a:spLocks noChangeArrowheads="true"/>
            </p:cNvSpPr>
            <p:nvPr/>
          </p:nvSpPr>
          <p:spPr bwMode="auto">
            <a:xfrm>
              <a:off x="2875101" y="3220058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5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7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301" name="Rectangle 65"/>
            <p:cNvSpPr>
              <a:spLocks noChangeArrowheads="true"/>
            </p:cNvSpPr>
            <p:nvPr/>
          </p:nvSpPr>
          <p:spPr bwMode="auto">
            <a:xfrm>
              <a:off x="2875101" y="3220058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5" name="Rectangle 66"/>
            <p:cNvSpPr>
              <a:spLocks noChangeArrowheads="true"/>
            </p:cNvSpPr>
            <p:nvPr/>
          </p:nvSpPr>
          <p:spPr bwMode="auto">
            <a:xfrm>
              <a:off x="3643451" y="1689708"/>
              <a:ext cx="423863" cy="39846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0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1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306" name="Rectangle 67"/>
            <p:cNvSpPr>
              <a:spLocks noChangeArrowheads="true"/>
            </p:cNvSpPr>
            <p:nvPr/>
          </p:nvSpPr>
          <p:spPr bwMode="auto">
            <a:xfrm>
              <a:off x="3643451" y="1689708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7" name="Rectangle 68"/>
            <p:cNvSpPr>
              <a:spLocks noChangeArrowheads="true"/>
            </p:cNvSpPr>
            <p:nvPr/>
          </p:nvSpPr>
          <p:spPr bwMode="auto">
            <a:xfrm>
              <a:off x="3643451" y="2188183"/>
              <a:ext cx="423863" cy="39846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2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3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308" name="Rectangle 69"/>
            <p:cNvSpPr>
              <a:spLocks noChangeArrowheads="true"/>
            </p:cNvSpPr>
            <p:nvPr/>
          </p:nvSpPr>
          <p:spPr bwMode="auto">
            <a:xfrm>
              <a:off x="3643451" y="2188183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9" name="Rectangle 70"/>
            <p:cNvSpPr>
              <a:spLocks noChangeArrowheads="true"/>
            </p:cNvSpPr>
            <p:nvPr/>
          </p:nvSpPr>
          <p:spPr bwMode="auto">
            <a:xfrm>
              <a:off x="3643451" y="2697771"/>
              <a:ext cx="423863" cy="39846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4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5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310" name="Rectangle 71"/>
            <p:cNvSpPr>
              <a:spLocks noChangeArrowheads="true"/>
            </p:cNvSpPr>
            <p:nvPr/>
          </p:nvSpPr>
          <p:spPr bwMode="auto">
            <a:xfrm>
              <a:off x="3643451" y="26977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1" name="Rectangle 72"/>
            <p:cNvSpPr>
              <a:spLocks noChangeArrowheads="true"/>
            </p:cNvSpPr>
            <p:nvPr/>
          </p:nvSpPr>
          <p:spPr bwMode="auto">
            <a:xfrm>
              <a:off x="3643451" y="3220058"/>
              <a:ext cx="423863" cy="40005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6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7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312" name="Rectangle 73"/>
            <p:cNvSpPr>
              <a:spLocks noChangeArrowheads="true"/>
            </p:cNvSpPr>
            <p:nvPr/>
          </p:nvSpPr>
          <p:spPr bwMode="auto">
            <a:xfrm>
              <a:off x="3643451" y="322005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3" name="Rectangle 74"/>
            <p:cNvSpPr>
              <a:spLocks noChangeArrowheads="true"/>
            </p:cNvSpPr>
            <p:nvPr/>
          </p:nvSpPr>
          <p:spPr bwMode="auto">
            <a:xfrm>
              <a:off x="547826" y="1689708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0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1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314" name="Rectangle 75"/>
            <p:cNvSpPr>
              <a:spLocks noChangeArrowheads="true"/>
            </p:cNvSpPr>
            <p:nvPr/>
          </p:nvSpPr>
          <p:spPr bwMode="auto">
            <a:xfrm>
              <a:off x="547826" y="1689708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5" name="Rectangle 76"/>
            <p:cNvSpPr>
              <a:spLocks noChangeArrowheads="true"/>
            </p:cNvSpPr>
            <p:nvPr/>
          </p:nvSpPr>
          <p:spPr bwMode="auto">
            <a:xfrm>
              <a:off x="547826" y="2199296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0" name="Rectangle 77"/>
            <p:cNvSpPr>
              <a:spLocks noChangeArrowheads="true"/>
            </p:cNvSpPr>
            <p:nvPr/>
          </p:nvSpPr>
          <p:spPr bwMode="auto">
            <a:xfrm>
              <a:off x="547826" y="2199296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2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3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341" name="Rectangle 78"/>
            <p:cNvSpPr>
              <a:spLocks noChangeArrowheads="true"/>
            </p:cNvSpPr>
            <p:nvPr/>
          </p:nvSpPr>
          <p:spPr bwMode="auto">
            <a:xfrm>
              <a:off x="547826" y="2708883"/>
              <a:ext cx="422275" cy="396875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4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5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342" name="Rectangle 79"/>
            <p:cNvSpPr>
              <a:spLocks noChangeArrowheads="true"/>
            </p:cNvSpPr>
            <p:nvPr/>
          </p:nvSpPr>
          <p:spPr bwMode="auto">
            <a:xfrm>
              <a:off x="558118" y="2708883"/>
              <a:ext cx="422275" cy="396875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3" name="Rectangle 80"/>
            <p:cNvSpPr>
              <a:spLocks noChangeArrowheads="true"/>
            </p:cNvSpPr>
            <p:nvPr/>
          </p:nvSpPr>
          <p:spPr bwMode="auto">
            <a:xfrm>
              <a:off x="552589" y="3220058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344" name="Rectangle 81"/>
            <p:cNvSpPr>
              <a:spLocks noChangeArrowheads="true"/>
            </p:cNvSpPr>
            <p:nvPr/>
          </p:nvSpPr>
          <p:spPr bwMode="auto">
            <a:xfrm>
              <a:off x="552589" y="3220058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800">
                  <a:solidFill>
                    <a:schemeClr val="bg1"/>
                  </a:solidFill>
                  <a:sym typeface="+mn-ea"/>
                </a:rPr>
                <a:t>6</a:t>
              </a:r>
              <a:endParaRPr lang="en-US" sz="800">
                <a:solidFill>
                  <a:schemeClr val="bg1"/>
                </a:solidFill>
                <a:sym typeface="+mn-ea"/>
              </a:endParaRPr>
            </a:p>
            <a:p>
              <a:r>
                <a:rPr lang="en-US" sz="800">
                  <a:solidFill>
                    <a:schemeClr val="bg1"/>
                  </a:solidFill>
                  <a:sym typeface="+mn-ea"/>
                </a:rPr>
                <a:t>7</a:t>
              </a:r>
              <a:endParaRPr lang="en-US" sz="800">
                <a:solidFill>
                  <a:schemeClr val="bg1"/>
                </a:solidFill>
              </a:endParaRPr>
            </a:p>
            <a:p>
              <a:endParaRPr lang="en-US" sz="800">
                <a:solidFill>
                  <a:schemeClr val="bg1"/>
                </a:solidFill>
              </a:endParaRPr>
            </a:p>
          </p:txBody>
        </p:sp>
        <p:sp>
          <p:nvSpPr>
            <p:cNvPr id="345" name="Line 82"/>
            <p:cNvSpPr>
              <a:spLocks noChangeShapeType="true"/>
            </p:cNvSpPr>
            <p:nvPr/>
          </p:nvSpPr>
          <p:spPr bwMode="auto">
            <a:xfrm flipH="true">
              <a:off x="371614" y="180242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6" name="Line 83"/>
            <p:cNvSpPr>
              <a:spLocks noChangeShapeType="true"/>
            </p:cNvSpPr>
            <p:nvPr/>
          </p:nvSpPr>
          <p:spPr bwMode="auto">
            <a:xfrm flipH="true">
              <a:off x="371614" y="195958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7" name="Line 84"/>
            <p:cNvSpPr>
              <a:spLocks noChangeShapeType="true"/>
            </p:cNvSpPr>
            <p:nvPr/>
          </p:nvSpPr>
          <p:spPr bwMode="auto">
            <a:xfrm flipH="true">
              <a:off x="370026" y="231042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8" name="Line 85"/>
            <p:cNvSpPr>
              <a:spLocks noChangeShapeType="true"/>
            </p:cNvSpPr>
            <p:nvPr/>
          </p:nvSpPr>
          <p:spPr bwMode="auto">
            <a:xfrm flipH="true">
              <a:off x="370026" y="246758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9" name="Line 86"/>
            <p:cNvSpPr>
              <a:spLocks noChangeShapeType="true"/>
            </p:cNvSpPr>
            <p:nvPr/>
          </p:nvSpPr>
          <p:spPr bwMode="auto">
            <a:xfrm flipH="true">
              <a:off x="366851" y="282953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0" name="Line 87"/>
            <p:cNvSpPr>
              <a:spLocks noChangeShapeType="true"/>
            </p:cNvSpPr>
            <p:nvPr/>
          </p:nvSpPr>
          <p:spPr bwMode="auto">
            <a:xfrm flipH="true">
              <a:off x="366851" y="2986696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1" name="Line 88"/>
            <p:cNvSpPr>
              <a:spLocks noChangeShapeType="true"/>
            </p:cNvSpPr>
            <p:nvPr/>
          </p:nvSpPr>
          <p:spPr bwMode="auto">
            <a:xfrm flipH="true">
              <a:off x="370026" y="333277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2" name="Line 89"/>
            <p:cNvSpPr>
              <a:spLocks noChangeShapeType="true"/>
            </p:cNvSpPr>
            <p:nvPr/>
          </p:nvSpPr>
          <p:spPr bwMode="auto">
            <a:xfrm flipH="true">
              <a:off x="370026" y="348993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3" name="Line 90"/>
            <p:cNvSpPr>
              <a:spLocks noChangeShapeType="true"/>
            </p:cNvSpPr>
            <p:nvPr/>
          </p:nvSpPr>
          <p:spPr bwMode="auto">
            <a:xfrm flipH="true">
              <a:off x="4070704" y="195811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4" name="Line 93"/>
            <p:cNvSpPr>
              <a:spLocks noChangeShapeType="true"/>
            </p:cNvSpPr>
            <p:nvPr/>
          </p:nvSpPr>
          <p:spPr bwMode="auto">
            <a:xfrm flipH="true">
              <a:off x="4070489" y="245329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5" name="Line 95"/>
            <p:cNvSpPr>
              <a:spLocks noChangeShapeType="true"/>
            </p:cNvSpPr>
            <p:nvPr/>
          </p:nvSpPr>
          <p:spPr bwMode="auto">
            <a:xfrm flipH="true">
              <a:off x="4067314" y="2972408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80" name="Line 97"/>
            <p:cNvSpPr>
              <a:spLocks noChangeShapeType="true"/>
            </p:cNvSpPr>
            <p:nvPr/>
          </p:nvSpPr>
          <p:spPr bwMode="auto">
            <a:xfrm flipH="true">
              <a:off x="4070489" y="347564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</p:grpSp>
      <p:sp>
        <p:nvSpPr>
          <p:cNvPr id="381" name="Text Box 380"/>
          <p:cNvSpPr txBox="true"/>
          <p:nvPr/>
        </p:nvSpPr>
        <p:spPr>
          <a:xfrm>
            <a:off x="11490008" y="913766"/>
            <a:ext cx="249555" cy="147637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bg1"/>
                </a:solidFill>
              </a:rPr>
              <a:t>1</a:t>
            </a: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bg1"/>
                </a:solidFill>
              </a:rPr>
              <a:t>3</a:t>
            </a: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bg1"/>
                </a:solidFill>
              </a:rPr>
              <a:t>5</a:t>
            </a: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bg1"/>
                </a:solidFill>
              </a:rPr>
              <a:t>7</a:t>
            </a:r>
            <a:endParaRPr lang="en-US" altLang="en-US" sz="1000" dirty="0" smtClean="0">
              <a:solidFill>
                <a:schemeClr val="bg1"/>
              </a:solidFill>
            </a:endParaRPr>
          </a:p>
        </p:txBody>
      </p:sp>
      <p:sp>
        <p:nvSpPr>
          <p:cNvPr id="194" name="Rectangle 75"/>
          <p:cNvSpPr>
            <a:spLocks noChangeArrowheads="true"/>
          </p:cNvSpPr>
          <p:nvPr/>
        </p:nvSpPr>
        <p:spPr bwMode="auto">
          <a:xfrm>
            <a:off x="6957060" y="3112770"/>
            <a:ext cx="342900" cy="30670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0" cap="rnd">
            <a:solidFill>
              <a:srgbClr val="00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false" compatLnSpc="true">
            <a:noAutofit/>
          </a:bodyPr>
          <a:p>
            <a:pPr lvl="0" algn="l">
              <a:buClrTx/>
              <a:buSzTx/>
              <a:buFontTx/>
            </a:pPr>
            <a:endParaRPr lang="en-US" altLang="en-US" sz="1200">
              <a:solidFill>
                <a:schemeClr val="bg1"/>
              </a:solidFill>
              <a:sym typeface="+mn-ea"/>
            </a:endParaRPr>
          </a:p>
        </p:txBody>
      </p:sp>
      <p:sp>
        <p:nvSpPr>
          <p:cNvPr id="195" name="Rectangle 74"/>
          <p:cNvSpPr>
            <a:spLocks noChangeArrowheads="true"/>
          </p:cNvSpPr>
          <p:nvPr/>
        </p:nvSpPr>
        <p:spPr bwMode="auto">
          <a:xfrm>
            <a:off x="4064000" y="3145155"/>
            <a:ext cx="342900" cy="310515"/>
          </a:xfrm>
          <a:prstGeom prst="rect">
            <a:avLst/>
          </a:prstGeom>
          <a:solidFill>
            <a:srgbClr val="CCC2D9"/>
          </a:solidFill>
          <a:ln>
            <a:noFill/>
          </a:ln>
        </p:spPr>
        <p:txBody>
          <a:bodyPr vert="horz" wrap="square" lIns="91440" tIns="45720" rIns="91440" bIns="45720" numCol="1" anchor="t" anchorCtr="false" compatLnSpc="true">
            <a:noAutofit/>
          </a:bodyPr>
          <a:p>
            <a:pPr lvl="0" algn="l">
              <a:buClrTx/>
              <a:buSzTx/>
              <a:buFontTx/>
            </a:pPr>
            <a:endParaRPr lang="en-US" altLang="en-US" sz="1000">
              <a:solidFill>
                <a:schemeClr val="bg1"/>
              </a:solidFill>
              <a:sym typeface="+mn-ea"/>
            </a:endParaRPr>
          </a:p>
        </p:txBody>
      </p:sp>
      <p:sp>
        <p:nvSpPr>
          <p:cNvPr id="197" name="Rectangle 81"/>
          <p:cNvSpPr>
            <a:spLocks noChangeArrowheads="true"/>
          </p:cNvSpPr>
          <p:nvPr/>
        </p:nvSpPr>
        <p:spPr bwMode="auto">
          <a:xfrm>
            <a:off x="4064000" y="3180080"/>
            <a:ext cx="339725" cy="315595"/>
          </a:xfrm>
          <a:prstGeom prst="rect">
            <a:avLst/>
          </a:prstGeom>
          <a:noFill/>
          <a:ln w="31750" cap="rnd">
            <a:solidFill>
              <a:srgbClr val="00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false" compatLnSpc="true"/>
          <a:p>
            <a:endParaRPr lang="en-US"/>
          </a:p>
        </p:txBody>
      </p:sp>
      <p:sp>
        <p:nvSpPr>
          <p:cNvPr id="198" name="Rectangle 51"/>
          <p:cNvSpPr>
            <a:spLocks noChangeArrowheads="true"/>
          </p:cNvSpPr>
          <p:nvPr/>
        </p:nvSpPr>
        <p:spPr bwMode="auto">
          <a:xfrm>
            <a:off x="9714865" y="3088640"/>
            <a:ext cx="344170" cy="3073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0" cap="rnd">
            <a:solidFill>
              <a:srgbClr val="00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false" compatLnSpc="true"/>
          <a:p>
            <a:endParaRPr lang="en-US"/>
          </a:p>
        </p:txBody>
      </p:sp>
      <p:sp>
        <p:nvSpPr>
          <p:cNvPr id="202" name="Text Box 201"/>
          <p:cNvSpPr txBox="true"/>
          <p:nvPr/>
        </p:nvSpPr>
        <p:spPr>
          <a:xfrm>
            <a:off x="7309485" y="3065780"/>
            <a:ext cx="237807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dirty="0" smtClean="0">
                <a:solidFill>
                  <a:schemeClr val="bg1"/>
                </a:solidFill>
              </a:rPr>
              <a:t>1x2 Distribute Switch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213" name="Text Box 212"/>
          <p:cNvSpPr txBox="true"/>
          <p:nvPr/>
        </p:nvSpPr>
        <p:spPr>
          <a:xfrm>
            <a:off x="10108565" y="3088640"/>
            <a:ext cx="197739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dirty="0" smtClean="0">
                <a:solidFill>
                  <a:schemeClr val="bg1"/>
                </a:solidFill>
              </a:rPr>
              <a:t>2x1 Merge Switch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214" name="Text Box 213"/>
          <p:cNvSpPr txBox="true"/>
          <p:nvPr/>
        </p:nvSpPr>
        <p:spPr>
          <a:xfrm>
            <a:off x="4436745" y="3096260"/>
            <a:ext cx="237807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dirty="0" smtClean="0">
                <a:solidFill>
                  <a:schemeClr val="bg1"/>
                </a:solidFill>
              </a:rPr>
              <a:t>2x2 Distribute </a:t>
            </a:r>
            <a:r>
              <a:rPr lang="en-US" dirty="0" smtClean="0">
                <a:solidFill>
                  <a:schemeClr val="bg1"/>
                </a:solidFill>
                <a:sym typeface="+mn-ea"/>
              </a:rPr>
              <a:t>Switch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216" name="Text Box 215"/>
          <p:cNvSpPr txBox="true"/>
          <p:nvPr/>
        </p:nvSpPr>
        <p:spPr>
          <a:xfrm>
            <a:off x="153036" y="5034280"/>
            <a:ext cx="3905250" cy="5886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dirty="0" smtClean="0">
                <a:solidFill>
                  <a:schemeClr val="bg1"/>
                </a:solidFill>
              </a:rPr>
              <a:t>1. Double inner links than BUTTRFLY</a:t>
            </a:r>
            <a:endParaRPr 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dirty="0" smtClean="0">
                <a:solidFill>
                  <a:schemeClr val="bg1"/>
                </a:solidFill>
              </a:rPr>
              <a:t>2.</a:t>
            </a:r>
            <a:r>
              <a:rPr lang="en-US" altLang="en-US" dirty="0" smtClean="0">
                <a:solidFill>
                  <a:schemeClr val="bg1"/>
                </a:solidFill>
              </a:rPr>
              <a:t> [V.S. BENES] more 2x1; less 2x2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graphicFrame>
        <p:nvGraphicFramePr>
          <p:cNvPr id="236" name="Table 235"/>
          <p:cNvGraphicFramePr/>
          <p:nvPr/>
        </p:nvGraphicFramePr>
        <p:xfrm>
          <a:off x="4154805" y="3659505"/>
          <a:ext cx="7896225" cy="3169920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1670685"/>
                <a:gridCol w="2588895"/>
                <a:gridCol w="3636645"/>
              </a:tblGrid>
              <a:tr h="396240">
                <a:tc>
                  <a:txBody>
                    <a:bodyPr/>
                    <a:p>
                      <a:pPr>
                        <a:buNone/>
                      </a:pP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BENES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DIS_NOC</a:t>
                      </a:r>
                      <a:endParaRPr lang="en-US" altLang="en-US"/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#STAGE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 dirty="0" smtClean="0">
                          <a:solidFill>
                            <a:schemeClr val="bg1"/>
                          </a:solidFill>
                          <a:sym typeface="+mn-ea"/>
                        </a:rPr>
                        <a:t>O(2logN-1)</a:t>
                      </a:r>
                      <a:endParaRPr lang="en-US" altLang="en-US" sz="2000" dirty="0" smtClean="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O(log(N))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93192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#1x2 Switch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N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#2x2 Switch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 dirty="0" smtClean="0">
                          <a:solidFill>
                            <a:srgbClr val="FF0000"/>
                          </a:solidFill>
                          <a:sym typeface="+mn-ea"/>
                        </a:rPr>
                        <a:t>(N/2)*O(2logN-2)</a:t>
                      </a:r>
                      <a:endParaRPr lang="en-US" altLang="en-US" sz="2000" dirty="0" smtClean="0">
                        <a:solidFill>
                          <a:srgbClr val="FF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N*[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O(log(M))</a:t>
                      </a: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]-&gt;N*(log(M)-1)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#2x1 Merge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(N/2)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rgbClr val="FF0000"/>
                          </a:solidFill>
                          <a:sym typeface="+mn-ea"/>
                        </a:rPr>
                        <a:t>(N+N/2) -&gt;</a:t>
                      </a:r>
                      <a:r>
                        <a:rPr lang="en-US" altLang="zh-CN" sz="2000">
                          <a:solidFill>
                            <a:srgbClr val="FF0000"/>
                          </a:solidFill>
                          <a:ea typeface="宋体" charset="0"/>
                          <a:sym typeface="+mn-ea"/>
                        </a:rPr>
                        <a:t> 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(2*src/dest) - 1</a:t>
                      </a:r>
                      <a:endParaRPr lang="en-US" altLang="zh-CN" sz="2000">
                        <a:solidFill>
                          <a:srgbClr val="FF0000"/>
                        </a:solidFill>
                        <a:ea typeface="宋体" charset="0"/>
                        <a:sym typeface="+mn-ea"/>
                      </a:endParaRPr>
                    </a:p>
                  </a:txBody>
                  <a:tcPr/>
                </a:tc>
              </a:tr>
              <a:tr h="393192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#WIRE[Inner]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N</a:t>
                      </a:r>
                      <a:r>
                        <a:rPr lang="en-US" altLang="en-US" sz="2000" dirty="0" smtClean="0">
                          <a:solidFill>
                            <a:srgbClr val="FF0000"/>
                          </a:solidFill>
                          <a:sym typeface="+mn-ea"/>
                        </a:rPr>
                        <a:t>*O(2logN-1)+3N/2</a:t>
                      </a:r>
                      <a:endParaRPr lang="en-US" altLang="en-US" sz="2000" dirty="0" smtClean="0">
                        <a:solidFill>
                          <a:srgbClr val="FF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2N*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[O(log(N/2))]</a:t>
                      </a:r>
                      <a:r>
                        <a:rPr lang="en-US" altLang="en-US" sz="2000" dirty="0" smtClean="0">
                          <a:solidFill>
                            <a:schemeClr val="bg1"/>
                          </a:solidFill>
                          <a:sym typeface="+mn-ea"/>
                        </a:rPr>
                        <a:t>+3N/2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93192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Resources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gridSpan="2"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 dirty="0" smtClean="0">
                          <a:solidFill>
                            <a:schemeClr val="bg1"/>
                          </a:solidFill>
                          <a:sym typeface="+mn-ea"/>
                        </a:rPr>
                        <a:t>In need of re-testing on DC-COMPILER</a:t>
                      </a:r>
                      <a:endParaRPr lang="en-US" altLang="en-US" sz="2000" dirty="0" smtClean="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/>
                </a:tc>
                <a:tc hMerge="true">
                  <a:tcPr/>
                </a:tc>
              </a:tr>
              <a:tr h="393192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Latency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en-US" sz="2000" dirty="0" smtClean="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BETTER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40" name="Text Box 239"/>
          <p:cNvSpPr txBox="true"/>
          <p:nvPr/>
        </p:nvSpPr>
        <p:spPr>
          <a:xfrm>
            <a:off x="7938453" y="2768600"/>
            <a:ext cx="354393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High latency than Distribute NoC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3" name="Text Box 2"/>
          <p:cNvSpPr txBox="true"/>
          <p:nvPr/>
        </p:nvSpPr>
        <p:spPr>
          <a:xfrm>
            <a:off x="760095" y="5742623"/>
            <a:ext cx="2690495" cy="108648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dirty="0" smtClean="0">
                <a:solidFill>
                  <a:schemeClr val="bg1"/>
                </a:solidFill>
              </a:rPr>
              <a:t>N -- # input</a:t>
            </a:r>
            <a:endParaRPr 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M -- # output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Fewer stages in BENES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553720" y="175896"/>
            <a:ext cx="11084560" cy="656590"/>
          </a:xfrm>
        </p:spPr>
        <p:txBody>
          <a:bodyPr/>
          <a:p>
            <a:r>
              <a:rPr lang="en-US" altLang="en-US"/>
              <a:t>Resource comparison</a:t>
            </a:r>
            <a:endParaRPr lang="en-US" altLang="en-US"/>
          </a:p>
        </p:txBody>
      </p:sp>
      <p:graphicFrame>
        <p:nvGraphicFramePr>
          <p:cNvPr id="5" name="Content Placeholder 4"/>
          <p:cNvGraphicFramePr/>
          <p:nvPr>
            <p:ph idx="1"/>
          </p:nvPr>
        </p:nvGraphicFramePr>
        <p:xfrm>
          <a:off x="812927" y="1085756"/>
          <a:ext cx="11054080" cy="3962400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1207135"/>
                <a:gridCol w="1406525"/>
                <a:gridCol w="2110105"/>
                <a:gridCol w="2110105"/>
                <a:gridCol w="2110105"/>
                <a:gridCol w="2110105"/>
              </a:tblGrid>
              <a:tr h="3962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NUM_IN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NUM_OUT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BENES-LUT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DIS-LUT</a:t>
                      </a:r>
                      <a:endParaRPr lang="en-US" altLang="en-US" sz="200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BENES-REG</a:t>
                      </a:r>
                      <a:endParaRPr lang="en-US" altLang="en-US" sz="200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DIS-REG</a:t>
                      </a:r>
                      <a:endParaRPr lang="en-US" altLang="en-US" sz="200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8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2135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1438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1657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1649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16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8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000">
                          <a:solidFill>
                            <a:schemeClr val="bg1"/>
                          </a:solidFill>
                          <a:sym typeface="+mn-ea"/>
                        </a:rPr>
                        <a:t>6587</a:t>
                      </a:r>
                      <a:endParaRPr lang="en-US" sz="200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4042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000">
                          <a:solidFill>
                            <a:schemeClr val="bg1"/>
                          </a:solidFill>
                          <a:sym typeface="+mn-ea"/>
                        </a:rPr>
                        <a:t>3889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4481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32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16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13459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7774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9954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8817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64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32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33229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13903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24410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15746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581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128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64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95610</a:t>
                      </a: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(old)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25101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62652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(old)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27826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256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128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224876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(old)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46649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143401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(old)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50110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512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256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499845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(old)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90945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322867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(old)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93229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 Placeholder 3"/>
          <p:cNvSpPr>
            <a:spLocks noGrp="true"/>
          </p:cNvSpPr>
          <p:nvPr>
            <p:ph type="body" sz="quarter" idx="10"/>
          </p:nvPr>
        </p:nvSpPr>
        <p:spPr>
          <a:xfrm>
            <a:off x="553720" y="692515"/>
            <a:ext cx="11084560" cy="583848"/>
          </a:xfrm>
        </p:spPr>
        <p:txBody>
          <a:bodyPr/>
          <a:p>
            <a:r>
              <a:rPr lang="en-US" altLang="en-US"/>
              <a:t>on FPGA synthesized by </a:t>
            </a:r>
            <a:r>
              <a:rPr lang="en-US" altLang="en-US">
                <a:sym typeface="+mn-ea"/>
              </a:rPr>
              <a:t>Vivado 2020.2</a:t>
            </a:r>
            <a:endParaRPr lang="en-US" altLang="en-US">
              <a:sym typeface="+mn-ea"/>
            </a:endParaRPr>
          </a:p>
        </p:txBody>
      </p:sp>
      <p:sp>
        <p:nvSpPr>
          <p:cNvPr id="3" name="Text Box 2"/>
          <p:cNvSpPr txBox="true"/>
          <p:nvPr/>
        </p:nvSpPr>
        <p:spPr>
          <a:xfrm>
            <a:off x="18415" y="4255770"/>
            <a:ext cx="12155170" cy="141986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>
            <a:spAutoFit/>
          </a:bodyPr>
          <a:p>
            <a:pPr algn="l">
              <a:lnSpc>
                <a:spcPct val="90000"/>
              </a:lnSpc>
            </a:pPr>
            <a:r>
              <a:rPr lang="en-US" altLang="en-US" sz="2400" dirty="0" smtClean="0">
                <a:solidFill>
                  <a:schemeClr val="bg1"/>
                </a:solidFill>
                <a:sym typeface="+mn-ea"/>
              </a:rPr>
              <a:t>(1) 2x2 switch for benes are dis_noc are different because of different routing method.</a:t>
            </a:r>
            <a:endParaRPr lang="en-US" altLang="en-US" sz="2400" dirty="0" smtClean="0">
              <a:solidFill>
                <a:schemeClr val="bg1"/>
              </a:solidFill>
            </a:endParaRPr>
          </a:p>
          <a:p>
            <a:pPr algn="l">
              <a:lnSpc>
                <a:spcPct val="90000"/>
              </a:lnSpc>
            </a:pPr>
            <a:r>
              <a:rPr lang="en-US" altLang="en-US" sz="2400" dirty="0" smtClean="0">
                <a:solidFill>
                  <a:schemeClr val="bg1"/>
                </a:solidFill>
                <a:sym typeface="+mn-ea"/>
              </a:rPr>
              <a:t>    1. BENES: Control Word</a:t>
            </a:r>
            <a:endParaRPr lang="en-US" altLang="en-US" sz="2400" dirty="0" smtClean="0">
              <a:solidFill>
                <a:schemeClr val="bg1"/>
              </a:solidFill>
            </a:endParaRPr>
          </a:p>
          <a:p>
            <a:pPr algn="l">
              <a:lnSpc>
                <a:spcPct val="90000"/>
              </a:lnSpc>
            </a:pPr>
            <a:r>
              <a:rPr lang="en-US" altLang="en-US" sz="2400" dirty="0" smtClean="0">
                <a:solidFill>
                  <a:schemeClr val="bg1"/>
                </a:solidFill>
                <a:sym typeface="+mn-ea"/>
              </a:rPr>
              <a:t>    2.  DIS_NOC: DESTINATION TAG</a:t>
            </a:r>
            <a:endParaRPr lang="en-US" sz="2400" dirty="0" smtClean="0">
              <a:solidFill>
                <a:schemeClr val="bg1"/>
              </a:solidFill>
            </a:endParaRPr>
          </a:p>
          <a:p>
            <a:pPr algn="l">
              <a:lnSpc>
                <a:spcPct val="90000"/>
              </a:lnSpc>
            </a:pPr>
            <a:r>
              <a:rPr lang="en-US" altLang="en-US" sz="2400" dirty="0" smtClean="0">
                <a:solidFill>
                  <a:schemeClr val="bg1"/>
                </a:solidFill>
                <a:sym typeface="+mn-ea"/>
              </a:rPr>
              <a:t>Large Resources overhead on FPGA comes from </a:t>
            </a:r>
            <a:r>
              <a:rPr lang="en-US" altLang="en-US" sz="2400" b="1" dirty="0" smtClean="0">
                <a:solidFill>
                  <a:schemeClr val="bg1"/>
                </a:solidFill>
                <a:sym typeface="+mn-ea"/>
              </a:rPr>
              <a:t>COMPLEX 2X2 DISTRIBUTE SWITCH</a:t>
            </a:r>
            <a:endParaRPr lang="en-US" altLang="en-US" sz="2400" b="1" dirty="0" smtClean="0">
              <a:solidFill>
                <a:schemeClr val="bg1"/>
              </a:solidFill>
              <a:sym typeface="+mn-ea"/>
            </a:endParaRPr>
          </a:p>
        </p:txBody>
      </p:sp>
      <p:graphicFrame>
        <p:nvGraphicFramePr>
          <p:cNvPr id="215" name="Table 214"/>
          <p:cNvGraphicFramePr/>
          <p:nvPr/>
        </p:nvGraphicFramePr>
        <p:xfrm>
          <a:off x="4267200" y="5631815"/>
          <a:ext cx="3657600" cy="1232535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1828800"/>
                <a:gridCol w="1828800"/>
              </a:tblGrid>
              <a:tr h="44005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BENES 2x2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DIS_NOC 2x2</a:t>
                      </a:r>
                      <a:endParaRPr lang="en-US" altLang="en-US"/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 dirty="0" smtClean="0">
                          <a:solidFill>
                            <a:schemeClr val="bg1"/>
                          </a:solidFill>
                          <a:sym typeface="+mn-ea"/>
                        </a:rPr>
                        <a:t>LUT 69</a:t>
                      </a:r>
                      <a:endParaRPr lang="en-US" altLang="en-US" sz="2000" dirty="0" smtClean="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LUT 42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93192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REG 67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REG 72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617855" y="163196"/>
            <a:ext cx="11084560" cy="656590"/>
          </a:xfrm>
        </p:spPr>
        <p:txBody>
          <a:bodyPr/>
          <a:p>
            <a:r>
              <a:rPr lang="en-US" altLang="en-US"/>
              <a:t>Resource overhead</a:t>
            </a:r>
            <a:endParaRPr lang="en-US" altLang="en-US"/>
          </a:p>
        </p:txBody>
      </p:sp>
      <p:sp>
        <p:nvSpPr>
          <p:cNvPr id="10" name="Text Box 9"/>
          <p:cNvSpPr txBox="true"/>
          <p:nvPr/>
        </p:nvSpPr>
        <p:spPr>
          <a:xfrm>
            <a:off x="635635" y="4356100"/>
            <a:ext cx="11213465" cy="108775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p>
            <a:pPr algn="l">
              <a:lnSpc>
                <a:spcPct val="90000"/>
              </a:lnSpc>
            </a:pPr>
            <a:r>
              <a:rPr lang="en-US" altLang="en-US" sz="2400" dirty="0" smtClean="0">
                <a:solidFill>
                  <a:schemeClr val="bg1"/>
                </a:solidFill>
              </a:rPr>
              <a:t>Note: </a:t>
            </a:r>
            <a:endParaRPr lang="en-US" altLang="en-US" sz="2400" dirty="0" smtClean="0">
              <a:solidFill>
                <a:schemeClr val="bg1"/>
              </a:solidFill>
            </a:endParaRPr>
          </a:p>
          <a:p>
            <a:pPr algn="l">
              <a:lnSpc>
                <a:spcPct val="90000"/>
              </a:lnSpc>
            </a:pPr>
            <a:r>
              <a:rPr lang="en-US" altLang="en-US" sz="2400" dirty="0" smtClean="0">
                <a:solidFill>
                  <a:schemeClr val="bg1"/>
                </a:solidFill>
              </a:rPr>
              <a:t>(1) Unit: Power-mW; Area-/mu m^2</a:t>
            </a:r>
            <a:endParaRPr lang="en-US" altLang="en-US" sz="2400" dirty="0" smtClean="0">
              <a:solidFill>
                <a:schemeClr val="bg1"/>
              </a:solidFill>
            </a:endParaRPr>
          </a:p>
          <a:p>
            <a:pPr algn="l">
              <a:lnSpc>
                <a:spcPct val="90000"/>
              </a:lnSpc>
            </a:pPr>
            <a:r>
              <a:rPr lang="en-US" altLang="en-US" sz="2400" dirty="0" smtClean="0">
                <a:solidFill>
                  <a:schemeClr val="bg1"/>
                </a:solidFill>
              </a:rPr>
              <a:t>(2) Large Area overhead comes from long wires in Dis NoC</a:t>
            </a:r>
            <a:endParaRPr lang="en-US" altLang="en-US" sz="2400" dirty="0" smtClean="0">
              <a:solidFill>
                <a:schemeClr val="bg1"/>
              </a:solidFill>
            </a:endParaRPr>
          </a:p>
        </p:txBody>
      </p:sp>
      <p:graphicFrame>
        <p:nvGraphicFramePr>
          <p:cNvPr id="236" name="Table 235"/>
          <p:cNvGraphicFramePr/>
          <p:nvPr/>
        </p:nvGraphicFramePr>
        <p:xfrm>
          <a:off x="991235" y="1080135"/>
          <a:ext cx="10502900" cy="3779520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2011680"/>
                <a:gridCol w="2011680"/>
                <a:gridCol w="2011680"/>
                <a:gridCol w="2011680"/>
                <a:gridCol w="2456180"/>
              </a:tblGrid>
              <a:tr h="396240">
                <a:tc>
                  <a:txBody>
                    <a:bodyPr/>
                    <a:p>
                      <a:pPr>
                        <a:buNone/>
                      </a:pP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BENES-AREA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ym typeface="+mn-ea"/>
                        </a:rPr>
                        <a:t>BENES-POWER</a:t>
                      </a:r>
                      <a:endParaRPr lang="en-US" altLang="en-US" sz="20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DIS_NOC-AREA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DIS_NOC-POWER</a:t>
                      </a:r>
                      <a:endParaRPr lang="en-US" altLang="en-US"/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8-IN-4-OUT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 dirty="0" smtClean="0">
                          <a:solidFill>
                            <a:schemeClr val="bg1"/>
                          </a:solidFill>
                          <a:sym typeface="+mn-ea"/>
                        </a:rPr>
                        <a:t>6779.191</a:t>
                      </a:r>
                      <a:endParaRPr lang="en-US" altLang="en-US" sz="2000" dirty="0" smtClean="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 dirty="0" smtClean="0">
                          <a:solidFill>
                            <a:schemeClr val="bg1"/>
                          </a:solidFill>
                          <a:sym typeface="+mn-ea"/>
                        </a:rPr>
                        <a:t>13</a:t>
                      </a:r>
                      <a:endParaRPr lang="en-US" altLang="en-US" sz="2000" dirty="0" smtClean="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7698.973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 dirty="0" smtClean="0">
                          <a:solidFill>
                            <a:schemeClr val="bg1"/>
                          </a:solidFill>
                          <a:sym typeface="+mn-ea"/>
                        </a:rPr>
                        <a:t>14.88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93192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16-IN-8-OUT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waiting for data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32-IN-16-OUT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en-US" sz="2000" dirty="0" smtClean="0">
                        <a:solidFill>
                          <a:srgbClr val="FF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en-US" sz="2000" dirty="0" smtClean="0">
                        <a:solidFill>
                          <a:srgbClr val="FF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64-IN-32-OUT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en-US" sz="2000">
                        <a:solidFill>
                          <a:srgbClr val="FF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en-US" sz="2000">
                        <a:solidFill>
                          <a:srgbClr val="FF0000"/>
                        </a:solidFill>
                        <a:sym typeface="+mn-ea"/>
                      </a:endParaRPr>
                    </a:p>
                  </a:txBody>
                  <a:tcPr/>
                </a:tc>
              </a:tr>
              <a:tr h="393192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128-IN-64-OUT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en-US" sz="2000" dirty="0" smtClean="0">
                        <a:solidFill>
                          <a:srgbClr val="FF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en-US" sz="2000" dirty="0" smtClean="0">
                        <a:solidFill>
                          <a:srgbClr val="FF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93192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256-IN-128-OUT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gridSpan="3">
                  <a:txBody>
                    <a:bodyPr/>
                    <a:p>
                      <a:pPr>
                        <a:buNone/>
                      </a:pPr>
                      <a:endParaRPr lang="en-US" altLang="en-US" sz="2000" dirty="0" smtClean="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/>
                </a:tc>
                <a:tc hMerge="true">
                  <a:tcPr/>
                </a:tc>
                <a:tc hMerge="true"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en-US" sz="2000" dirty="0" smtClean="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/>
                </a:tc>
              </a:tr>
              <a:tr h="393192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512-IN-256-OUT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en-US" sz="2000" dirty="0" smtClean="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en-US" sz="2000" dirty="0" smtClean="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 Placeholder 7"/>
          <p:cNvSpPr>
            <a:spLocks noGrp="true"/>
          </p:cNvSpPr>
          <p:nvPr>
            <p:ph type="body" sz="quarter" idx="10"/>
          </p:nvPr>
        </p:nvSpPr>
        <p:spPr>
          <a:xfrm>
            <a:off x="553085" y="616315"/>
            <a:ext cx="11084560" cy="583848"/>
          </a:xfrm>
        </p:spPr>
        <p:txBody>
          <a:bodyPr/>
          <a:p>
            <a:r>
              <a:rPr lang="en-US" altLang="en-US"/>
              <a:t>on DC and Innovus</a:t>
            </a:r>
            <a:endParaRPr lang="en-US" altLang="en-US">
              <a:sym typeface="+mn-ea"/>
            </a:endParaRPr>
          </a:p>
        </p:txBody>
      </p:sp>
      <p:sp>
        <p:nvSpPr>
          <p:cNvPr id="9" name="Text Box 8"/>
          <p:cNvSpPr txBox="true"/>
          <p:nvPr/>
        </p:nvSpPr>
        <p:spPr>
          <a:xfrm>
            <a:off x="424180" y="5695633"/>
            <a:ext cx="11213465" cy="75565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p>
            <a:pPr algn="l">
              <a:lnSpc>
                <a:spcPct val="90000"/>
              </a:lnSpc>
            </a:pPr>
            <a:r>
              <a:rPr lang="en-US" altLang="en-US" sz="2400" dirty="0" smtClean="0">
                <a:solidFill>
                  <a:schemeClr val="bg1"/>
                </a:solidFill>
              </a:rPr>
              <a:t>Estimated Conclusion: Even though BENES takes more resources than dis_noc, when coming into deployment, BENES takes less power &amp; area for shorter wire.</a:t>
            </a:r>
            <a:endParaRPr lang="en-US" altLang="en-US" sz="24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Verilog design note</a:t>
            </a:r>
            <a:endParaRPr lang="en-US" alt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574040" y="2040255"/>
            <a:ext cx="11054080" cy="4786630"/>
          </a:xfrm>
        </p:spPr>
        <p:txBody>
          <a:bodyPr/>
          <a:p>
            <a:r>
              <a:rPr lang="en-US" altLang="en-US"/>
              <a:t>1. localparam defined in a for loop cannot be used in another loop. Otherwise it could not work.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? Derivation.</a:t>
            </a:r>
            <a:endParaRPr lang="en-US" altLang="en-US"/>
          </a:p>
          <a:p>
            <a:r>
              <a:rPr lang="en-US" altLang="en-US"/>
              <a:t>? Combination -&gt; area.</a:t>
            </a:r>
            <a:endParaRPr lang="en-US" altLang="en-US"/>
          </a:p>
          <a:p>
            <a:r>
              <a:rPr lang="en-US" altLang="en-US"/>
              <a:t>Power</a:t>
            </a:r>
            <a:endParaRPr lang="en-US" altLang="en-US"/>
          </a:p>
          <a:p>
            <a:r>
              <a:rPr lang="en-US" altLang="en-US"/>
              <a:t>add _dst_tag_ into.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synthesis -&gt; first small then larger.</a:t>
            </a:r>
            <a:endParaRPr lang="en-US" altLang="en-US"/>
          </a:p>
          <a:p>
            <a:r>
              <a:rPr lang="en-US" altLang="en-US"/>
              <a:t>2x2 -&gt; flattened one.</a:t>
            </a:r>
            <a:endParaRPr lang="en-US" altLang="en-US"/>
          </a:p>
        </p:txBody>
      </p:sp>
      <p:sp>
        <p:nvSpPr>
          <p:cNvPr id="4" name="Text Placeholder 3"/>
          <p:cNvSpPr>
            <a:spLocks noGrp="true"/>
          </p:cNvSpPr>
          <p:nvPr>
            <p:ph type="body" sz="quarter" idx="10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" altLang="en-US"/>
              <a:t>TODO</a:t>
            </a:r>
            <a:endParaRPr lang="" alt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p>
            <a:r>
              <a:rPr lang="" altLang="en-US"/>
              <a:t>1. change </a:t>
            </a:r>
            <a:endParaRPr lang="" altLang="en-US"/>
          </a:p>
        </p:txBody>
      </p:sp>
      <p:sp>
        <p:nvSpPr>
          <p:cNvPr id="4" name="Text Placeholder 3"/>
          <p:cNvSpPr>
            <a:spLocks noGrp="true"/>
          </p:cNvSpPr>
          <p:nvPr>
            <p:ph type="body" sz="quarter" idx="10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Outline</a:t>
            </a:r>
            <a:endParaRPr lang="en-US" cap="none" dirty="0"/>
          </a:p>
        </p:txBody>
      </p:sp>
      <p:sp>
        <p:nvSpPr>
          <p:cNvPr id="6" name="TextBox 5"/>
          <p:cNvSpPr txBox="true"/>
          <p:nvPr/>
        </p:nvSpPr>
        <p:spPr>
          <a:xfrm>
            <a:off x="618374" y="1528217"/>
            <a:ext cx="11084560" cy="465715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marL="317500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dirty="0">
                <a:solidFill>
                  <a:srgbClr val="B3B3B3"/>
                </a:solidFill>
                <a:latin typeface="Trebuchet MS" panose="020B0603020202020204"/>
              </a:rPr>
              <a:t>Microswitch</a:t>
            </a:r>
            <a:endParaRPr lang="en-US" sz="2665" dirty="0">
              <a:solidFill>
                <a:srgbClr val="B3B3B3"/>
              </a:solidFill>
              <a:latin typeface="Trebuchet MS" panose="020B0603020202020204"/>
            </a:endParaRPr>
          </a:p>
          <a:p>
            <a:pPr marL="317500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Microarchitecture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  <a:p>
            <a:pPr marL="825500" lvl="1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Logical Network Topology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  <a:p>
            <a:pPr marL="825500" lvl="1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 err="1">
                <a:solidFill>
                  <a:srgbClr val="000000"/>
                </a:solidFill>
                <a:latin typeface="Trebuchet MS" panose="020B0603020202020204"/>
              </a:rPr>
              <a:t>Microswitch</a:t>
            </a: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 Design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  <a:p>
            <a:pPr marL="825500" lvl="1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Microswitch Network Design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3" name="Arrow: Right 2"/>
          <p:cNvSpPr/>
          <p:nvPr/>
        </p:nvSpPr>
        <p:spPr>
          <a:xfrm>
            <a:off x="618374" y="2963351"/>
            <a:ext cx="571500" cy="373944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err="1"/>
              <a:t>Microswitch</a:t>
            </a:r>
            <a:r>
              <a:rPr lang="en-US" cap="none" dirty="0"/>
              <a:t> Library</a:t>
            </a:r>
            <a:endParaRPr lang="en-US" dirty="0"/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Six 2x2 Switches (Ignoring Rotations)</a:t>
            </a:r>
            <a:endParaRPr lang="en-US" dirty="0"/>
          </a:p>
        </p:txBody>
      </p:sp>
      <p:grpSp>
        <p:nvGrpSpPr>
          <p:cNvPr id="76" name="Group 75"/>
          <p:cNvGrpSpPr/>
          <p:nvPr/>
        </p:nvGrpSpPr>
        <p:grpSpPr>
          <a:xfrm>
            <a:off x="4847113" y="1726505"/>
            <a:ext cx="2065939" cy="1863970"/>
            <a:chOff x="7413625" y="2145127"/>
            <a:chExt cx="1859345" cy="1677573"/>
          </a:xfrm>
        </p:grpSpPr>
        <p:sp>
          <p:nvSpPr>
            <p:cNvPr id="77" name="Oval 76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80" name="Straight Arrow Connector 79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80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82" name="Oval 81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84" name="Straight Arrow Connector 83"/>
            <p:cNvCxnSpPr>
              <a:stCxn id="82" idx="0"/>
              <a:endCxn id="81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>
              <a:stCxn id="82" idx="2"/>
              <a:endCxn id="90" idx="6"/>
            </p:cNvCxnSpPr>
            <p:nvPr/>
          </p:nvCxnSpPr>
          <p:spPr>
            <a:xfrm flipH="true" flipV="true">
              <a:off x="8116846" y="2944373"/>
              <a:ext cx="409669" cy="277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>
              <a:stCxn id="81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Oval 87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89" name="Straight Arrow Connector 88"/>
            <p:cNvCxnSpPr>
              <a:stCxn id="88" idx="1"/>
            </p:cNvCxnSpPr>
            <p:nvPr/>
          </p:nvCxnSpPr>
          <p:spPr>
            <a:xfrm flipH="true" flipV="true">
              <a:off x="8078293" y="3053079"/>
              <a:ext cx="142767" cy="13138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Oval 89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91" name="Straight Arrow Connector 90"/>
            <p:cNvCxnSpPr>
              <a:stCxn id="88" idx="0"/>
              <a:endCxn id="81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>
              <a:stCxn id="90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Group 92"/>
          <p:cNvGrpSpPr/>
          <p:nvPr/>
        </p:nvGrpSpPr>
        <p:grpSpPr>
          <a:xfrm>
            <a:off x="1364095" y="1767136"/>
            <a:ext cx="1775041" cy="1818186"/>
            <a:chOff x="3823976" y="2325284"/>
            <a:chExt cx="2753886" cy="2820821"/>
          </a:xfrm>
        </p:grpSpPr>
        <p:sp>
          <p:nvSpPr>
            <p:cNvPr id="94" name="Oval 93"/>
            <p:cNvSpPr/>
            <p:nvPr/>
          </p:nvSpPr>
          <p:spPr>
            <a:xfrm>
              <a:off x="4304312" y="2771234"/>
              <a:ext cx="1758996" cy="1758996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95" name="Straight Arrow Connector 94"/>
            <p:cNvCxnSpPr/>
            <p:nvPr/>
          </p:nvCxnSpPr>
          <p:spPr>
            <a:xfrm flipH="true">
              <a:off x="5760453" y="3927333"/>
              <a:ext cx="817409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Oval 95"/>
            <p:cNvSpPr/>
            <p:nvPr/>
          </p:nvSpPr>
          <p:spPr>
            <a:xfrm>
              <a:off x="4825188" y="2949258"/>
              <a:ext cx="469354" cy="46935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97" name="Oval 96"/>
            <p:cNvSpPr/>
            <p:nvPr/>
          </p:nvSpPr>
          <p:spPr>
            <a:xfrm>
              <a:off x="5291099" y="3692656"/>
              <a:ext cx="469354" cy="46935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99" name="Straight Arrow Connector 98"/>
            <p:cNvCxnSpPr>
              <a:stCxn id="97" idx="0"/>
              <a:endCxn id="96" idx="5"/>
            </p:cNvCxnSpPr>
            <p:nvPr/>
          </p:nvCxnSpPr>
          <p:spPr>
            <a:xfrm flipH="true" flipV="true">
              <a:off x="5225807" y="3349877"/>
              <a:ext cx="299969" cy="342779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/>
            <p:nvPr/>
          </p:nvCxnSpPr>
          <p:spPr>
            <a:xfrm flipH="true">
              <a:off x="3823976" y="3935730"/>
              <a:ext cx="1467124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>
              <a:endCxn id="96" idx="4"/>
            </p:cNvCxnSpPr>
            <p:nvPr/>
          </p:nvCxnSpPr>
          <p:spPr>
            <a:xfrm flipV="true">
              <a:off x="5059864" y="3418612"/>
              <a:ext cx="2" cy="1727493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/>
            <p:cNvCxnSpPr>
              <a:stCxn id="96" idx="0"/>
            </p:cNvCxnSpPr>
            <p:nvPr/>
          </p:nvCxnSpPr>
          <p:spPr>
            <a:xfrm flipV="true">
              <a:off x="5059865" y="2325284"/>
              <a:ext cx="4496" cy="623974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1395028" y="4632531"/>
            <a:ext cx="1627562" cy="1764980"/>
            <a:chOff x="6192108" y="2427651"/>
            <a:chExt cx="2130845" cy="2310756"/>
          </a:xfrm>
        </p:grpSpPr>
        <p:sp>
          <p:nvSpPr>
            <p:cNvPr id="105" name="Oval 104"/>
            <p:cNvSpPr/>
            <p:nvPr/>
          </p:nvSpPr>
          <p:spPr>
            <a:xfrm>
              <a:off x="6506365" y="2867030"/>
              <a:ext cx="1484368" cy="1484368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sp>
          <p:nvSpPr>
            <p:cNvPr id="106" name="Oval 105"/>
            <p:cNvSpPr/>
            <p:nvPr/>
          </p:nvSpPr>
          <p:spPr>
            <a:xfrm>
              <a:off x="7028275" y="3028971"/>
              <a:ext cx="469354" cy="46935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07" name="Straight Arrow Connector 106"/>
            <p:cNvCxnSpPr>
              <a:stCxn id="106" idx="2"/>
            </p:cNvCxnSpPr>
            <p:nvPr/>
          </p:nvCxnSpPr>
          <p:spPr>
            <a:xfrm flipH="true" flipV="true">
              <a:off x="6192108" y="3241077"/>
              <a:ext cx="836167" cy="2257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/>
            <p:cNvCxnSpPr/>
            <p:nvPr/>
          </p:nvCxnSpPr>
          <p:spPr>
            <a:xfrm>
              <a:off x="7262952" y="2427651"/>
              <a:ext cx="0" cy="601320"/>
            </a:xfrm>
            <a:prstGeom prst="straightConnector1">
              <a:avLst/>
            </a:prstGeom>
            <a:ln w="76200">
              <a:solidFill>
                <a:srgbClr val="0000FF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>
              <a:stCxn id="106" idx="4"/>
            </p:cNvCxnSpPr>
            <p:nvPr/>
          </p:nvCxnSpPr>
          <p:spPr>
            <a:xfrm>
              <a:off x="7262952" y="3498325"/>
              <a:ext cx="0" cy="1240082"/>
            </a:xfrm>
            <a:prstGeom prst="straightConnector1">
              <a:avLst/>
            </a:prstGeom>
            <a:ln w="76200">
              <a:solidFill>
                <a:srgbClr val="0000FF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/>
            <p:cNvCxnSpPr/>
            <p:nvPr/>
          </p:nvCxnSpPr>
          <p:spPr>
            <a:xfrm>
              <a:off x="6192108" y="4048424"/>
              <a:ext cx="2130845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Group 110"/>
          <p:cNvGrpSpPr/>
          <p:nvPr/>
        </p:nvGrpSpPr>
        <p:grpSpPr>
          <a:xfrm>
            <a:off x="8366212" y="1735755"/>
            <a:ext cx="1893756" cy="1863970"/>
            <a:chOff x="7568590" y="2145127"/>
            <a:chExt cx="1704380" cy="1677573"/>
          </a:xfrm>
        </p:grpSpPr>
        <p:sp>
          <p:nvSpPr>
            <p:cNvPr id="112" name="Oval 111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13" name="Straight Arrow Connector 112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Oval 113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115" name="Oval 114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16" name="Straight Arrow Connector 115"/>
            <p:cNvCxnSpPr>
              <a:stCxn id="115" idx="0"/>
              <a:endCxn id="114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/>
            <p:cNvCxnSpPr>
              <a:stCxn id="115" idx="2"/>
            </p:cNvCxnSpPr>
            <p:nvPr/>
          </p:nvCxnSpPr>
          <p:spPr>
            <a:xfrm flipH="true">
              <a:off x="7568590" y="2947148"/>
              <a:ext cx="957925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/>
            <p:cNvCxnSpPr>
              <a:stCxn id="114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Oval 119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21" name="Straight Arrow Connector 120"/>
            <p:cNvCxnSpPr>
              <a:stCxn id="120" idx="0"/>
              <a:endCxn id="114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/>
            <p:cNvCxnSpPr/>
            <p:nvPr/>
          </p:nvCxnSpPr>
          <p:spPr>
            <a:xfrm flipH="true">
              <a:off x="7568590" y="3280722"/>
              <a:ext cx="612597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" name="Group 122"/>
          <p:cNvGrpSpPr/>
          <p:nvPr/>
        </p:nvGrpSpPr>
        <p:grpSpPr>
          <a:xfrm>
            <a:off x="8576838" y="4335729"/>
            <a:ext cx="1356261" cy="1792289"/>
            <a:chOff x="6432874" y="3791757"/>
            <a:chExt cx="1220635" cy="1613060"/>
          </a:xfrm>
        </p:grpSpPr>
        <p:sp>
          <p:nvSpPr>
            <p:cNvPr id="124" name="Oval 123"/>
            <p:cNvSpPr/>
            <p:nvPr/>
          </p:nvSpPr>
          <p:spPr>
            <a:xfrm>
              <a:off x="6532992" y="4107560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25" name="Straight Arrow Connector 124"/>
            <p:cNvCxnSpPr/>
            <p:nvPr/>
          </p:nvCxnSpPr>
          <p:spPr>
            <a:xfrm flipH="true">
              <a:off x="7179328" y="4919675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Oval 125"/>
            <p:cNvSpPr/>
            <p:nvPr/>
          </p:nvSpPr>
          <p:spPr>
            <a:xfrm>
              <a:off x="6907054" y="4190312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27" name="Straight Arrow Connector 126"/>
            <p:cNvCxnSpPr>
              <a:stCxn id="126" idx="0"/>
            </p:cNvCxnSpPr>
            <p:nvPr/>
          </p:nvCxnSpPr>
          <p:spPr>
            <a:xfrm flipV="true">
              <a:off x="7043191" y="3791757"/>
              <a:ext cx="0" cy="398555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127"/>
            <p:cNvCxnSpPr>
              <a:stCxn id="126" idx="2"/>
            </p:cNvCxnSpPr>
            <p:nvPr/>
          </p:nvCxnSpPr>
          <p:spPr>
            <a:xfrm flipH="true">
              <a:off x="6432874" y="4326449"/>
              <a:ext cx="474180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Oval 128"/>
            <p:cNvSpPr/>
            <p:nvPr/>
          </p:nvSpPr>
          <p:spPr>
            <a:xfrm>
              <a:off x="6907054" y="4783538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30" name="Straight Arrow Connector 129"/>
            <p:cNvCxnSpPr>
              <a:stCxn id="129" idx="0"/>
              <a:endCxn id="126" idx="4"/>
            </p:cNvCxnSpPr>
            <p:nvPr/>
          </p:nvCxnSpPr>
          <p:spPr>
            <a:xfrm flipV="true">
              <a:off x="7043191" y="4462586"/>
              <a:ext cx="0" cy="320952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/>
            <p:cNvCxnSpPr/>
            <p:nvPr/>
          </p:nvCxnSpPr>
          <p:spPr>
            <a:xfrm flipV="true">
              <a:off x="7052480" y="5042848"/>
              <a:ext cx="2608" cy="361969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2" name="Group 131"/>
          <p:cNvGrpSpPr/>
          <p:nvPr/>
        </p:nvGrpSpPr>
        <p:grpSpPr>
          <a:xfrm>
            <a:off x="4902087" y="4579997"/>
            <a:ext cx="1987094" cy="1818186"/>
            <a:chOff x="7763279" y="1654071"/>
            <a:chExt cx="1788385" cy="1636367"/>
          </a:xfrm>
        </p:grpSpPr>
        <p:sp>
          <p:nvSpPr>
            <p:cNvPr id="133" name="Oval 132"/>
            <p:cNvSpPr/>
            <p:nvPr/>
          </p:nvSpPr>
          <p:spPr>
            <a:xfrm>
              <a:off x="8061326" y="2045997"/>
              <a:ext cx="1020398" cy="1020398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sp>
          <p:nvSpPr>
            <p:cNvPr id="134" name="Oval 133"/>
            <p:cNvSpPr/>
            <p:nvPr/>
          </p:nvSpPr>
          <p:spPr>
            <a:xfrm>
              <a:off x="8574324" y="2257869"/>
              <a:ext cx="322648" cy="322648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35" name="Straight Arrow Connector 134"/>
            <p:cNvCxnSpPr>
              <a:stCxn id="134" idx="2"/>
            </p:cNvCxnSpPr>
            <p:nvPr/>
          </p:nvCxnSpPr>
          <p:spPr>
            <a:xfrm flipH="true" flipV="true">
              <a:off x="7823053" y="2407948"/>
              <a:ext cx="751271" cy="11245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/>
            <p:cNvCxnSpPr/>
            <p:nvPr/>
          </p:nvCxnSpPr>
          <p:spPr>
            <a:xfrm flipV="true">
              <a:off x="8369227" y="2941433"/>
              <a:ext cx="0" cy="349005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Arrow Connector 141"/>
            <p:cNvCxnSpPr>
              <a:endCxn id="143" idx="2"/>
            </p:cNvCxnSpPr>
            <p:nvPr/>
          </p:nvCxnSpPr>
          <p:spPr>
            <a:xfrm>
              <a:off x="7763279" y="2755012"/>
              <a:ext cx="444624" cy="0"/>
            </a:xfrm>
            <a:prstGeom prst="straightConnector1">
              <a:avLst/>
            </a:prstGeom>
            <a:ln w="76200">
              <a:solidFill>
                <a:srgbClr val="0000FF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" name="Oval 142"/>
            <p:cNvSpPr/>
            <p:nvPr/>
          </p:nvSpPr>
          <p:spPr>
            <a:xfrm>
              <a:off x="8207903" y="2593688"/>
              <a:ext cx="322648" cy="322648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44" name="Straight Arrow Connector 143"/>
            <p:cNvCxnSpPr>
              <a:stCxn id="134" idx="6"/>
            </p:cNvCxnSpPr>
            <p:nvPr/>
          </p:nvCxnSpPr>
          <p:spPr>
            <a:xfrm>
              <a:off x="8896972" y="2419193"/>
              <a:ext cx="654692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Arrow Connector 146"/>
            <p:cNvCxnSpPr>
              <a:stCxn id="143" idx="0"/>
            </p:cNvCxnSpPr>
            <p:nvPr/>
          </p:nvCxnSpPr>
          <p:spPr>
            <a:xfrm flipV="true">
              <a:off x="8369227" y="1668942"/>
              <a:ext cx="0" cy="924746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Arrow Connector 147"/>
            <p:cNvCxnSpPr/>
            <p:nvPr/>
          </p:nvCxnSpPr>
          <p:spPr>
            <a:xfrm flipV="true">
              <a:off x="8739094" y="1654071"/>
              <a:ext cx="0" cy="623430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Arrow Connector 148"/>
            <p:cNvCxnSpPr/>
            <p:nvPr/>
          </p:nvCxnSpPr>
          <p:spPr>
            <a:xfrm flipV="true">
              <a:off x="8739094" y="2588297"/>
              <a:ext cx="0" cy="7021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0" name="TextBox 149"/>
          <p:cNvSpPr txBox="true"/>
          <p:nvPr/>
        </p:nvSpPr>
        <p:spPr>
          <a:xfrm>
            <a:off x="1165198" y="6430695"/>
            <a:ext cx="2127505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Half Distribute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51" name="TextBox 150"/>
          <p:cNvSpPr txBox="true"/>
          <p:nvPr/>
        </p:nvSpPr>
        <p:spPr>
          <a:xfrm>
            <a:off x="1487129" y="3715130"/>
            <a:ext cx="1611339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Half Merge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52" name="TextBox 151"/>
          <p:cNvSpPr txBox="true"/>
          <p:nvPr/>
        </p:nvSpPr>
        <p:spPr>
          <a:xfrm>
            <a:off x="7992905" y="6156003"/>
            <a:ext cx="2826652" cy="707886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Selective Distribute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(</a:t>
            </a:r>
            <a:r>
              <a:rPr lang="en-US" sz="2220" b="1" dirty="0">
                <a:solidFill>
                  <a:srgbClr val="FF0000"/>
                </a:solidFill>
                <a:latin typeface="Trebuchet MS" panose="020B0603020202020204"/>
              </a:rPr>
              <a:t>1:2 bus/1:2 tree</a:t>
            </a: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)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53" name="TextBox 152"/>
          <p:cNvSpPr txBox="true"/>
          <p:nvPr/>
        </p:nvSpPr>
        <p:spPr>
          <a:xfrm>
            <a:off x="4811692" y="6420309"/>
            <a:ext cx="2078902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Full Distribute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54" name="TextBox 153"/>
          <p:cNvSpPr txBox="true"/>
          <p:nvPr/>
        </p:nvSpPr>
        <p:spPr>
          <a:xfrm>
            <a:off x="8207686" y="3585740"/>
            <a:ext cx="2165465" cy="70788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Full Distribute 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and half Merge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55" name="TextBox 154"/>
          <p:cNvSpPr txBox="true"/>
          <p:nvPr/>
        </p:nvSpPr>
        <p:spPr>
          <a:xfrm>
            <a:off x="4696901" y="3640591"/>
            <a:ext cx="2308644" cy="101566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Full Merge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(</a:t>
            </a:r>
            <a:r>
              <a:rPr lang="en-US" sz="2220" b="1" dirty="0">
                <a:solidFill>
                  <a:srgbClr val="FF0000"/>
                </a:solidFill>
                <a:latin typeface="Trebuchet MS" panose="020B0603020202020204"/>
              </a:rPr>
              <a:t>full 2:2 switch/</a:t>
            </a:r>
            <a:endParaRPr lang="en-US" sz="2220" b="1" dirty="0">
              <a:solidFill>
                <a:srgbClr val="FF0000"/>
              </a:solidFill>
              <a:latin typeface="Trebuchet MS" panose="020B0603020202020204"/>
            </a:endParaRPr>
          </a:p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FF0000"/>
                </a:solidFill>
                <a:latin typeface="Trebuchet MS" panose="020B0603020202020204"/>
              </a:rPr>
              <a:t>2:2 crossbar</a:t>
            </a: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)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553720" y="178436"/>
            <a:ext cx="11084560" cy="656590"/>
          </a:xfrm>
        </p:spPr>
        <p:txBody>
          <a:bodyPr/>
          <a:lstStyle/>
          <a:p>
            <a:r>
              <a:rPr lang="en-US" cap="none" dirty="0"/>
              <a:t>Taxonomy of </a:t>
            </a:r>
            <a:r>
              <a:rPr lang="en-US" cap="none" dirty="0" err="1"/>
              <a:t>MicroSwitches</a:t>
            </a:r>
            <a:endParaRPr lang="en-US" dirty="0"/>
          </a:p>
        </p:txBody>
      </p:sp>
      <p:sp>
        <p:nvSpPr>
          <p:cNvPr id="286" name="Text Placeholder 36"/>
          <p:cNvSpPr>
            <a:spLocks noGrp="true"/>
          </p:cNvSpPr>
          <p:nvPr>
            <p:ph type="body" sz="quarter" idx="10"/>
          </p:nvPr>
        </p:nvSpPr>
        <p:spPr>
          <a:xfrm>
            <a:off x="553720" y="1314815"/>
            <a:ext cx="11084560" cy="583848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202" name="Table 201"/>
          <p:cNvGraphicFramePr>
            <a:graphicFrameLocks noGrp="true"/>
          </p:cNvGraphicFramePr>
          <p:nvPr/>
        </p:nvGraphicFramePr>
        <p:xfrm>
          <a:off x="893332" y="834779"/>
          <a:ext cx="10405055" cy="5791410"/>
        </p:xfrm>
        <a:graphic>
          <a:graphicData uri="http://schemas.openxmlformats.org/drawingml/2006/table">
            <a:tbl>
              <a:tblPr firstRow="true" bandRow="true">
                <a:tableStyleId>{21E4AEA4-8DFA-4A89-87EB-49C32662AFE0}</a:tableStyleId>
              </a:tblPr>
              <a:tblGrid>
                <a:gridCol w="3452979"/>
                <a:gridCol w="1683926"/>
                <a:gridCol w="1691849"/>
                <a:gridCol w="1841497"/>
                <a:gridCol w="1734804"/>
              </a:tblGrid>
              <a:tr h="77914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Name</a:t>
                      </a:r>
                      <a:endParaRPr lang="en-US" sz="2200" dirty="0"/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Operation</a:t>
                      </a:r>
                      <a:endParaRPr lang="en-US" sz="2200" dirty="0"/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Operation</a:t>
                      </a:r>
                      <a:endParaRPr lang="en-US" sz="2200" dirty="0"/>
                    </a:p>
                    <a:p>
                      <a:pPr algn="ctr"/>
                      <a:r>
                        <a:rPr lang="en-US" sz="2200" dirty="0"/>
                        <a:t>Direction</a:t>
                      </a:r>
                      <a:endParaRPr lang="en-US" sz="2200" dirty="0"/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Bandwidth</a:t>
                      </a:r>
                      <a:endParaRPr lang="en-US" sz="2200" dirty="0"/>
                    </a:p>
                    <a:p>
                      <a:pPr algn="ctr"/>
                      <a:r>
                        <a:rPr lang="en-US" sz="2200" dirty="0"/>
                        <a:t>(after Op.)</a:t>
                      </a:r>
                      <a:endParaRPr lang="en-US" sz="2200" dirty="0"/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Note</a:t>
                      </a:r>
                      <a:endParaRPr lang="en-US" sz="2200" dirty="0"/>
                    </a:p>
                  </a:txBody>
                  <a:tcPr marL="101600" marR="101600" marT="50800" marB="50800" anchor="ctr"/>
                </a:tc>
              </a:tr>
              <a:tr h="778933"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Half-merge Switch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Merge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Single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1X/1X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Collection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Network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</a:tr>
              <a:tr h="1117600"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Half-Distribute Switch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Distribution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Single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2X/1X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Distribution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Network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</a:tr>
              <a:tr h="778933"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Full-merge Switch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Merge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Both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1X/1X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Full 2x2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Switch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</a:tr>
              <a:tr h="778933"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Full-Distribute Switch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Distribution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Both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2X/2X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</a:tr>
              <a:tr h="778933"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Selective Distribute Switch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M&amp;D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Both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1X/1X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1:2 Bus/Tree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</a:tr>
              <a:tr h="778933"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Full-Distribute and Half-Merge Switch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D&amp;M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Half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1X/2X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Primitive Switching Operations</a:t>
            </a:r>
            <a:endParaRPr lang="en-US" cap="none" dirty="0"/>
          </a:p>
        </p:txBody>
      </p:sp>
      <p:sp>
        <p:nvSpPr>
          <p:cNvPr id="286" name="Text Placeholder 36"/>
          <p:cNvSpPr>
            <a:spLocks noGrp="true"/>
          </p:cNvSpPr>
          <p:nvPr>
            <p:ph type="body" sz="quarter" idx="10"/>
          </p:nvPr>
        </p:nvSpPr>
        <p:spPr>
          <a:xfrm>
            <a:off x="553720" y="1314815"/>
            <a:ext cx="11084560" cy="583848"/>
          </a:xfrm>
        </p:spPr>
        <p:txBody>
          <a:bodyPr/>
          <a:lstStyle/>
          <a:p>
            <a:r>
              <a:rPr lang="en-US" dirty="0"/>
              <a:t>Minimal Switches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553723" y="3460124"/>
            <a:ext cx="5390450" cy="1241781"/>
            <a:chOff x="304800" y="3114111"/>
            <a:chExt cx="4851405" cy="1117603"/>
          </a:xfrm>
        </p:grpSpPr>
        <p:sp>
          <p:nvSpPr>
            <p:cNvPr id="31" name="Rectangle 30"/>
            <p:cNvSpPr/>
            <p:nvPr/>
          </p:nvSpPr>
          <p:spPr>
            <a:xfrm rot="16200000">
              <a:off x="2171701" y="1247210"/>
              <a:ext cx="1117603" cy="4851405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300" name="Oval 299"/>
            <p:cNvSpPr/>
            <p:nvPr/>
          </p:nvSpPr>
          <p:spPr>
            <a:xfrm>
              <a:off x="2485639" y="3434103"/>
              <a:ext cx="469354" cy="469354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53" name="Straight Arrow Connector 52"/>
            <p:cNvCxnSpPr/>
            <p:nvPr/>
          </p:nvCxnSpPr>
          <p:spPr>
            <a:xfrm>
              <a:off x="2045116" y="3692524"/>
              <a:ext cx="440523" cy="0"/>
            </a:xfrm>
            <a:prstGeom prst="straightConnector1">
              <a:avLst/>
            </a:prstGeom>
            <a:ln w="444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 flipV="true">
              <a:off x="2884628" y="3212292"/>
              <a:ext cx="306544" cy="306706"/>
            </a:xfrm>
            <a:prstGeom prst="straightConnector1">
              <a:avLst/>
            </a:prstGeom>
            <a:ln w="444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>
              <a:off x="2884628" y="3837624"/>
              <a:ext cx="306544" cy="287644"/>
            </a:xfrm>
            <a:prstGeom prst="straightConnector1">
              <a:avLst/>
            </a:prstGeom>
            <a:ln w="444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Rectangle 80"/>
            <p:cNvSpPr/>
            <p:nvPr/>
          </p:nvSpPr>
          <p:spPr>
            <a:xfrm>
              <a:off x="427323" y="3455429"/>
              <a:ext cx="1581113" cy="471979"/>
            </a:xfrm>
            <a:prstGeom prst="rect">
              <a:avLst/>
            </a:prstGeom>
          </p:spPr>
          <p:txBody>
            <a:bodyPr wrap="square">
              <a:noAutofit/>
            </a:bodyPr>
            <a:lstStyle/>
            <a:p>
              <a:pPr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665" b="1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rPr>
                <a:t>Duplicate</a:t>
              </a:r>
              <a:endParaRPr lang="en-US" sz="2665" b="1" baseline="-2500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553720" y="2030060"/>
            <a:ext cx="5390451" cy="1270193"/>
            <a:chOff x="304798" y="1827054"/>
            <a:chExt cx="4851406" cy="1143174"/>
          </a:xfrm>
        </p:grpSpPr>
        <p:sp>
          <p:nvSpPr>
            <p:cNvPr id="30" name="Rectangle 29"/>
            <p:cNvSpPr/>
            <p:nvPr/>
          </p:nvSpPr>
          <p:spPr>
            <a:xfrm rot="16200000">
              <a:off x="2158914" y="-27062"/>
              <a:ext cx="1143174" cy="4851406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60" name="Oval 59"/>
            <p:cNvSpPr/>
            <p:nvPr/>
          </p:nvSpPr>
          <p:spPr>
            <a:xfrm>
              <a:off x="2485915" y="2111078"/>
              <a:ext cx="469354" cy="469354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61" name="Straight Arrow Connector 60"/>
            <p:cNvCxnSpPr/>
            <p:nvPr/>
          </p:nvCxnSpPr>
          <p:spPr>
            <a:xfrm>
              <a:off x="2045392" y="2369499"/>
              <a:ext cx="440523" cy="0"/>
            </a:xfrm>
            <a:prstGeom prst="straightConnector1">
              <a:avLst/>
            </a:prstGeom>
            <a:ln w="444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 flipV="true">
              <a:off x="2884904" y="1889267"/>
              <a:ext cx="306544" cy="306706"/>
            </a:xfrm>
            <a:prstGeom prst="straightConnector1">
              <a:avLst/>
            </a:prstGeom>
            <a:ln w="444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>
            <a:xfrm>
              <a:off x="2902130" y="2514503"/>
              <a:ext cx="306544" cy="287644"/>
            </a:xfrm>
            <a:prstGeom prst="straightConnector1">
              <a:avLst/>
            </a:prstGeom>
            <a:ln w="44450">
              <a:solidFill>
                <a:schemeClr val="tx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Rectangle 79"/>
            <p:cNvSpPr/>
            <p:nvPr/>
          </p:nvSpPr>
          <p:spPr>
            <a:xfrm>
              <a:off x="427323" y="2129855"/>
              <a:ext cx="1580559" cy="471979"/>
            </a:xfrm>
            <a:prstGeom prst="rect">
              <a:avLst/>
            </a:prstGeom>
          </p:spPr>
          <p:txBody>
            <a:bodyPr wrap="square">
              <a:noAutofit/>
            </a:bodyPr>
            <a:lstStyle/>
            <a:p>
              <a:pPr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665" b="1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rPr>
                <a:t>Branch</a:t>
              </a:r>
              <a:endParaRPr lang="en-US" sz="2665" b="1" baseline="-2500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4180039" y="2107424"/>
              <a:ext cx="469354" cy="469354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3739516" y="2365845"/>
              <a:ext cx="440523" cy="0"/>
            </a:xfrm>
            <a:prstGeom prst="straightConnector1">
              <a:avLst/>
            </a:prstGeom>
            <a:ln w="444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V="true">
              <a:off x="4579028" y="1885613"/>
              <a:ext cx="306544" cy="306706"/>
            </a:xfrm>
            <a:prstGeom prst="straightConnector1">
              <a:avLst/>
            </a:prstGeom>
            <a:ln w="44450">
              <a:solidFill>
                <a:schemeClr val="tx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4579028" y="2510945"/>
              <a:ext cx="306544" cy="287644"/>
            </a:xfrm>
            <a:prstGeom prst="straightConnector1">
              <a:avLst/>
            </a:prstGeom>
            <a:ln w="444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553722" y="4916152"/>
            <a:ext cx="5390451" cy="1241781"/>
            <a:chOff x="304800" y="4424536"/>
            <a:chExt cx="4851406" cy="1117603"/>
          </a:xfrm>
        </p:grpSpPr>
        <p:sp>
          <p:nvSpPr>
            <p:cNvPr id="32" name="Rectangle 31"/>
            <p:cNvSpPr/>
            <p:nvPr/>
          </p:nvSpPr>
          <p:spPr>
            <a:xfrm rot="16200000">
              <a:off x="2171701" y="2557635"/>
              <a:ext cx="1117603" cy="4851406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64" name="Oval 63"/>
            <p:cNvSpPr/>
            <p:nvPr/>
          </p:nvSpPr>
          <p:spPr>
            <a:xfrm>
              <a:off x="4180039" y="4719052"/>
              <a:ext cx="469354" cy="469354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65" name="Straight Arrow Connector 64"/>
            <p:cNvCxnSpPr/>
            <p:nvPr/>
          </p:nvCxnSpPr>
          <p:spPr>
            <a:xfrm>
              <a:off x="3936890" y="4497241"/>
              <a:ext cx="320846" cy="275394"/>
            </a:xfrm>
            <a:prstGeom prst="straightConnector1">
              <a:avLst/>
            </a:prstGeom>
            <a:ln w="4445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 flipV="true">
              <a:off x="3959218" y="5162531"/>
              <a:ext cx="320846" cy="247686"/>
            </a:xfrm>
            <a:prstGeom prst="straightConnector1">
              <a:avLst/>
            </a:prstGeom>
            <a:ln w="44450">
              <a:solidFill>
                <a:schemeClr val="accent6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>
              <a:off x="4656355" y="4983339"/>
              <a:ext cx="390848" cy="0"/>
            </a:xfrm>
            <a:prstGeom prst="straightConnector1">
              <a:avLst/>
            </a:prstGeom>
            <a:ln w="44450">
              <a:solidFill>
                <a:schemeClr val="accent6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Rectangle 81"/>
            <p:cNvSpPr/>
            <p:nvPr/>
          </p:nvSpPr>
          <p:spPr>
            <a:xfrm>
              <a:off x="427323" y="4784197"/>
              <a:ext cx="1581113" cy="471979"/>
            </a:xfrm>
            <a:prstGeom prst="rect">
              <a:avLst/>
            </a:prstGeom>
          </p:spPr>
          <p:txBody>
            <a:bodyPr wrap="square">
              <a:noAutofit/>
            </a:bodyPr>
            <a:lstStyle/>
            <a:p>
              <a:pPr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665" b="1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rPr>
                <a:t>Merge</a:t>
              </a:r>
              <a:endParaRPr lang="en-US" sz="2665" b="1" baseline="-2500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endParaRPr>
            </a:p>
          </p:txBody>
        </p:sp>
        <p:sp>
          <p:nvSpPr>
            <p:cNvPr id="26" name="Oval 25"/>
            <p:cNvSpPr/>
            <p:nvPr/>
          </p:nvSpPr>
          <p:spPr>
            <a:xfrm>
              <a:off x="2485639" y="4719052"/>
              <a:ext cx="469354" cy="469354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>
              <a:off x="2242490" y="4497241"/>
              <a:ext cx="320846" cy="275394"/>
            </a:xfrm>
            <a:prstGeom prst="straightConnector1">
              <a:avLst/>
            </a:prstGeom>
            <a:ln w="4445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V="true">
              <a:off x="2264818" y="5162531"/>
              <a:ext cx="320846" cy="247686"/>
            </a:xfrm>
            <a:prstGeom prst="straightConnector1">
              <a:avLst/>
            </a:prstGeom>
            <a:ln w="44450">
              <a:solidFill>
                <a:schemeClr val="accent6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2961955" y="4983339"/>
              <a:ext cx="390848" cy="0"/>
            </a:xfrm>
            <a:prstGeom prst="straightConnector1">
              <a:avLst/>
            </a:prstGeom>
            <a:ln w="4445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/>
        </p:nvGrpSpPr>
        <p:grpSpPr>
          <a:xfrm>
            <a:off x="6580298" y="2095126"/>
            <a:ext cx="3770801" cy="2685719"/>
            <a:chOff x="5922268" y="1885613"/>
            <a:chExt cx="3393721" cy="2417147"/>
          </a:xfrm>
        </p:grpSpPr>
        <p:sp>
          <p:nvSpPr>
            <p:cNvPr id="33" name="Left Brace 32"/>
            <p:cNvSpPr/>
            <p:nvPr/>
          </p:nvSpPr>
          <p:spPr>
            <a:xfrm rot="10800000">
              <a:off x="5922268" y="1885613"/>
              <a:ext cx="321734" cy="2417147"/>
            </a:xfrm>
            <a:prstGeom prst="leftBrac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6543177" y="2858196"/>
              <a:ext cx="2772812" cy="471979"/>
            </a:xfrm>
            <a:prstGeom prst="rect">
              <a:avLst/>
            </a:prstGeom>
          </p:spPr>
          <p:txBody>
            <a:bodyPr wrap="square">
              <a:noAutofit/>
            </a:bodyPr>
            <a:lstStyle/>
            <a:p>
              <a:pPr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665" b="1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rPr>
                <a:t>Distribute Switch</a:t>
              </a:r>
              <a:endParaRPr lang="en-US" sz="2665" b="1" baseline="-2500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580298" y="4878025"/>
            <a:ext cx="3770801" cy="1399919"/>
            <a:chOff x="5922268" y="4390222"/>
            <a:chExt cx="3393721" cy="1259927"/>
          </a:xfrm>
        </p:grpSpPr>
        <p:sp>
          <p:nvSpPr>
            <p:cNvPr id="34" name="Left Brace 33"/>
            <p:cNvSpPr/>
            <p:nvPr/>
          </p:nvSpPr>
          <p:spPr>
            <a:xfrm rot="10800000">
              <a:off x="5922268" y="4390222"/>
              <a:ext cx="321734" cy="1259927"/>
            </a:xfrm>
            <a:prstGeom prst="leftBrac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6543177" y="4747348"/>
              <a:ext cx="2772812" cy="471979"/>
            </a:xfrm>
            <a:prstGeom prst="rect">
              <a:avLst/>
            </a:prstGeom>
          </p:spPr>
          <p:txBody>
            <a:bodyPr wrap="square">
              <a:noAutofit/>
            </a:bodyPr>
            <a:lstStyle/>
            <a:p>
              <a:pPr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665" b="1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rPr>
                <a:t>Merge Switch</a:t>
              </a:r>
              <a:endParaRPr lang="en-US" sz="2665" b="1" baseline="-2500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553720" y="441326"/>
            <a:ext cx="11084560" cy="656590"/>
          </a:xfrm>
        </p:spPr>
        <p:txBody>
          <a:bodyPr/>
          <a:lstStyle/>
          <a:p>
            <a:r>
              <a:rPr lang="en-US" cap="none" dirty="0"/>
              <a:t>Organizing </a:t>
            </a:r>
            <a:r>
              <a:rPr lang="en-US" cap="none" dirty="0" err="1"/>
              <a:t>Microswitches</a:t>
            </a:r>
            <a:endParaRPr lang="en-US" dirty="0"/>
          </a:p>
        </p:txBody>
      </p:sp>
      <p:grpSp>
        <p:nvGrpSpPr>
          <p:cNvPr id="231" name="Group 230"/>
          <p:cNvGrpSpPr/>
          <p:nvPr/>
        </p:nvGrpSpPr>
        <p:grpSpPr>
          <a:xfrm>
            <a:off x="4847113" y="1433135"/>
            <a:ext cx="2065939" cy="1863970"/>
            <a:chOff x="7413625" y="2145127"/>
            <a:chExt cx="1859345" cy="1677573"/>
          </a:xfrm>
        </p:grpSpPr>
        <p:sp>
          <p:nvSpPr>
            <p:cNvPr id="214" name="Oval 213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15" name="Straight Arrow Connector 214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6" name="Oval 215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217" name="Oval 216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18" name="Straight Arrow Connector 217"/>
            <p:cNvCxnSpPr>
              <a:stCxn id="217" idx="0"/>
              <a:endCxn id="216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Arrow Connector 218"/>
            <p:cNvCxnSpPr>
              <a:stCxn id="217" idx="2"/>
              <a:endCxn id="224" idx="6"/>
            </p:cNvCxnSpPr>
            <p:nvPr/>
          </p:nvCxnSpPr>
          <p:spPr>
            <a:xfrm flipH="true" flipV="true">
              <a:off x="8116846" y="2944373"/>
              <a:ext cx="409669" cy="277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Arrow Connector 219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Arrow Connector 220"/>
            <p:cNvCxnSpPr>
              <a:stCxn id="216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2" name="Oval 221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23" name="Straight Arrow Connector 222"/>
            <p:cNvCxnSpPr>
              <a:stCxn id="222" idx="1"/>
            </p:cNvCxnSpPr>
            <p:nvPr/>
          </p:nvCxnSpPr>
          <p:spPr>
            <a:xfrm flipH="true" flipV="true">
              <a:off x="8078293" y="3053079"/>
              <a:ext cx="142767" cy="13138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4" name="Oval 223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25" name="Straight Arrow Connector 224"/>
            <p:cNvCxnSpPr>
              <a:stCxn id="222" idx="0"/>
              <a:endCxn id="216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Arrow Connector 225"/>
            <p:cNvCxnSpPr>
              <a:stCxn id="224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8" name="Group 177"/>
          <p:cNvGrpSpPr/>
          <p:nvPr/>
        </p:nvGrpSpPr>
        <p:grpSpPr>
          <a:xfrm>
            <a:off x="1364095" y="1473766"/>
            <a:ext cx="1775041" cy="1818186"/>
            <a:chOff x="3823976" y="2325284"/>
            <a:chExt cx="2753886" cy="2820821"/>
          </a:xfrm>
        </p:grpSpPr>
        <p:sp>
          <p:nvSpPr>
            <p:cNvPr id="179" name="Oval 178"/>
            <p:cNvSpPr/>
            <p:nvPr/>
          </p:nvSpPr>
          <p:spPr>
            <a:xfrm>
              <a:off x="4304312" y="2771234"/>
              <a:ext cx="1758996" cy="1758996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80" name="Straight Arrow Connector 179"/>
            <p:cNvCxnSpPr/>
            <p:nvPr/>
          </p:nvCxnSpPr>
          <p:spPr>
            <a:xfrm flipH="true">
              <a:off x="5760453" y="3927333"/>
              <a:ext cx="817409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1" name="Oval 180"/>
            <p:cNvSpPr/>
            <p:nvPr/>
          </p:nvSpPr>
          <p:spPr>
            <a:xfrm>
              <a:off x="4825188" y="2949258"/>
              <a:ext cx="469354" cy="46935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182" name="Oval 181"/>
            <p:cNvSpPr/>
            <p:nvPr/>
          </p:nvSpPr>
          <p:spPr>
            <a:xfrm>
              <a:off x="5291099" y="3692656"/>
              <a:ext cx="469354" cy="46935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83" name="Straight Arrow Connector 182"/>
            <p:cNvCxnSpPr>
              <a:stCxn id="182" idx="0"/>
              <a:endCxn id="181" idx="5"/>
            </p:cNvCxnSpPr>
            <p:nvPr/>
          </p:nvCxnSpPr>
          <p:spPr>
            <a:xfrm flipH="true" flipV="true">
              <a:off x="5225807" y="3349877"/>
              <a:ext cx="299969" cy="342779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Arrow Connector 183"/>
            <p:cNvCxnSpPr/>
            <p:nvPr/>
          </p:nvCxnSpPr>
          <p:spPr>
            <a:xfrm flipH="true">
              <a:off x="3823976" y="3935730"/>
              <a:ext cx="1467124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Arrow Connector 184"/>
            <p:cNvCxnSpPr>
              <a:endCxn id="181" idx="4"/>
            </p:cNvCxnSpPr>
            <p:nvPr/>
          </p:nvCxnSpPr>
          <p:spPr>
            <a:xfrm flipV="true">
              <a:off x="5059864" y="3418612"/>
              <a:ext cx="2" cy="1727493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Arrow Connector 185"/>
            <p:cNvCxnSpPr>
              <a:stCxn id="181" idx="0"/>
            </p:cNvCxnSpPr>
            <p:nvPr/>
          </p:nvCxnSpPr>
          <p:spPr>
            <a:xfrm flipV="true">
              <a:off x="5059865" y="2325284"/>
              <a:ext cx="4496" cy="623974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1395028" y="4339161"/>
            <a:ext cx="1627562" cy="1764980"/>
            <a:chOff x="6192108" y="2427651"/>
            <a:chExt cx="2130845" cy="2310756"/>
          </a:xfrm>
        </p:grpSpPr>
        <p:sp>
          <p:nvSpPr>
            <p:cNvPr id="191" name="Oval 190"/>
            <p:cNvSpPr/>
            <p:nvPr/>
          </p:nvSpPr>
          <p:spPr>
            <a:xfrm>
              <a:off x="6506365" y="2867030"/>
              <a:ext cx="1484368" cy="1484368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sp>
          <p:nvSpPr>
            <p:cNvPr id="197" name="Oval 196"/>
            <p:cNvSpPr/>
            <p:nvPr/>
          </p:nvSpPr>
          <p:spPr>
            <a:xfrm>
              <a:off x="7028275" y="3028971"/>
              <a:ext cx="469354" cy="46935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98" name="Straight Arrow Connector 197"/>
            <p:cNvCxnSpPr>
              <a:stCxn id="197" idx="2"/>
            </p:cNvCxnSpPr>
            <p:nvPr/>
          </p:nvCxnSpPr>
          <p:spPr>
            <a:xfrm flipH="true" flipV="true">
              <a:off x="6192108" y="3241077"/>
              <a:ext cx="836167" cy="2257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Arrow Connector 198"/>
            <p:cNvCxnSpPr/>
            <p:nvPr/>
          </p:nvCxnSpPr>
          <p:spPr>
            <a:xfrm>
              <a:off x="7262952" y="2427651"/>
              <a:ext cx="0" cy="601320"/>
            </a:xfrm>
            <a:prstGeom prst="straightConnector1">
              <a:avLst/>
            </a:prstGeom>
            <a:ln w="76200">
              <a:solidFill>
                <a:srgbClr val="0000FF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Arrow Connector 199"/>
            <p:cNvCxnSpPr>
              <a:stCxn id="197" idx="4"/>
            </p:cNvCxnSpPr>
            <p:nvPr/>
          </p:nvCxnSpPr>
          <p:spPr>
            <a:xfrm>
              <a:off x="7262952" y="3498325"/>
              <a:ext cx="0" cy="1240082"/>
            </a:xfrm>
            <a:prstGeom prst="straightConnector1">
              <a:avLst/>
            </a:prstGeom>
            <a:ln w="76200">
              <a:solidFill>
                <a:srgbClr val="0000FF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Arrow Connector 200"/>
            <p:cNvCxnSpPr/>
            <p:nvPr/>
          </p:nvCxnSpPr>
          <p:spPr>
            <a:xfrm>
              <a:off x="6192108" y="4048424"/>
              <a:ext cx="2130845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2" name="Group 231"/>
          <p:cNvGrpSpPr/>
          <p:nvPr/>
        </p:nvGrpSpPr>
        <p:grpSpPr>
          <a:xfrm>
            <a:off x="8366212" y="1442385"/>
            <a:ext cx="1893756" cy="1863970"/>
            <a:chOff x="7568590" y="2145127"/>
            <a:chExt cx="1704380" cy="1677573"/>
          </a:xfrm>
        </p:grpSpPr>
        <p:sp>
          <p:nvSpPr>
            <p:cNvPr id="233" name="Oval 232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34" name="Straight Arrow Connector 233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5" name="Oval 234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236" name="Oval 235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37" name="Straight Arrow Connector 236"/>
            <p:cNvCxnSpPr>
              <a:stCxn id="236" idx="0"/>
              <a:endCxn id="235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Arrow Connector 237"/>
            <p:cNvCxnSpPr>
              <a:stCxn id="236" idx="2"/>
            </p:cNvCxnSpPr>
            <p:nvPr/>
          </p:nvCxnSpPr>
          <p:spPr>
            <a:xfrm flipH="true">
              <a:off x="7568590" y="2947148"/>
              <a:ext cx="957925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Arrow Connector 238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Arrow Connector 239"/>
            <p:cNvCxnSpPr>
              <a:stCxn id="235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1" name="Oval 240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44" name="Straight Arrow Connector 243"/>
            <p:cNvCxnSpPr>
              <a:stCxn id="241" idx="0"/>
              <a:endCxn id="235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Arrow Connector 244"/>
            <p:cNvCxnSpPr/>
            <p:nvPr/>
          </p:nvCxnSpPr>
          <p:spPr>
            <a:xfrm flipH="true">
              <a:off x="7568590" y="3280722"/>
              <a:ext cx="612597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8576838" y="4042359"/>
            <a:ext cx="1356261" cy="1792289"/>
            <a:chOff x="6432874" y="3791757"/>
            <a:chExt cx="1220635" cy="1613060"/>
          </a:xfrm>
        </p:grpSpPr>
        <p:sp>
          <p:nvSpPr>
            <p:cNvPr id="267" name="Oval 266"/>
            <p:cNvSpPr/>
            <p:nvPr/>
          </p:nvSpPr>
          <p:spPr>
            <a:xfrm>
              <a:off x="6532992" y="4107560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68" name="Straight Arrow Connector 267"/>
            <p:cNvCxnSpPr/>
            <p:nvPr/>
          </p:nvCxnSpPr>
          <p:spPr>
            <a:xfrm flipH="true">
              <a:off x="7179328" y="4919675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0" name="Oval 269"/>
            <p:cNvSpPr/>
            <p:nvPr/>
          </p:nvSpPr>
          <p:spPr>
            <a:xfrm>
              <a:off x="6907054" y="4190312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73" name="Straight Arrow Connector 72"/>
            <p:cNvCxnSpPr>
              <a:stCxn id="270" idx="0"/>
            </p:cNvCxnSpPr>
            <p:nvPr/>
          </p:nvCxnSpPr>
          <p:spPr>
            <a:xfrm flipV="true">
              <a:off x="7043191" y="3791757"/>
              <a:ext cx="0" cy="398555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>
              <a:stCxn id="270" idx="2"/>
            </p:cNvCxnSpPr>
            <p:nvPr/>
          </p:nvCxnSpPr>
          <p:spPr>
            <a:xfrm flipH="true">
              <a:off x="6432874" y="4326449"/>
              <a:ext cx="474180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Oval 77"/>
            <p:cNvSpPr/>
            <p:nvPr/>
          </p:nvSpPr>
          <p:spPr>
            <a:xfrm>
              <a:off x="6907054" y="4783538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79" name="Straight Arrow Connector 78"/>
            <p:cNvCxnSpPr>
              <a:stCxn id="78" idx="0"/>
              <a:endCxn id="270" idx="4"/>
            </p:cNvCxnSpPr>
            <p:nvPr/>
          </p:nvCxnSpPr>
          <p:spPr>
            <a:xfrm flipV="true">
              <a:off x="7043191" y="4462586"/>
              <a:ext cx="0" cy="320952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/>
            <p:nvPr/>
          </p:nvCxnSpPr>
          <p:spPr>
            <a:xfrm flipV="true">
              <a:off x="7052480" y="5042848"/>
              <a:ext cx="2608" cy="361969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9" name="Group 228"/>
          <p:cNvGrpSpPr/>
          <p:nvPr/>
        </p:nvGrpSpPr>
        <p:grpSpPr>
          <a:xfrm>
            <a:off x="4902087" y="4286627"/>
            <a:ext cx="1987094" cy="1818186"/>
            <a:chOff x="7763279" y="1654071"/>
            <a:chExt cx="1788385" cy="1636367"/>
          </a:xfrm>
        </p:grpSpPr>
        <p:sp>
          <p:nvSpPr>
            <p:cNvPr id="204" name="Oval 203"/>
            <p:cNvSpPr/>
            <p:nvPr/>
          </p:nvSpPr>
          <p:spPr>
            <a:xfrm>
              <a:off x="8061326" y="2045997"/>
              <a:ext cx="1020398" cy="1020398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sp>
          <p:nvSpPr>
            <p:cNvPr id="205" name="Oval 204"/>
            <p:cNvSpPr/>
            <p:nvPr/>
          </p:nvSpPr>
          <p:spPr>
            <a:xfrm>
              <a:off x="8574324" y="2257869"/>
              <a:ext cx="322648" cy="322648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06" name="Straight Arrow Connector 205"/>
            <p:cNvCxnSpPr>
              <a:stCxn id="205" idx="2"/>
            </p:cNvCxnSpPr>
            <p:nvPr/>
          </p:nvCxnSpPr>
          <p:spPr>
            <a:xfrm flipH="true" flipV="true">
              <a:off x="7823053" y="2407948"/>
              <a:ext cx="751271" cy="11245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Arrow Connector 207"/>
            <p:cNvCxnSpPr/>
            <p:nvPr/>
          </p:nvCxnSpPr>
          <p:spPr>
            <a:xfrm flipV="true">
              <a:off x="8369227" y="2941433"/>
              <a:ext cx="0" cy="349005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Arrow Connector 208"/>
            <p:cNvCxnSpPr>
              <a:endCxn id="210" idx="2"/>
            </p:cNvCxnSpPr>
            <p:nvPr/>
          </p:nvCxnSpPr>
          <p:spPr>
            <a:xfrm>
              <a:off x="7763279" y="2755012"/>
              <a:ext cx="444624" cy="0"/>
            </a:xfrm>
            <a:prstGeom prst="straightConnector1">
              <a:avLst/>
            </a:prstGeom>
            <a:ln w="76200">
              <a:solidFill>
                <a:srgbClr val="0000FF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0" name="Oval 209"/>
            <p:cNvSpPr/>
            <p:nvPr/>
          </p:nvSpPr>
          <p:spPr>
            <a:xfrm>
              <a:off x="8207903" y="2593688"/>
              <a:ext cx="322648" cy="322648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11" name="Straight Arrow Connector 210"/>
            <p:cNvCxnSpPr>
              <a:stCxn id="205" idx="6"/>
            </p:cNvCxnSpPr>
            <p:nvPr/>
          </p:nvCxnSpPr>
          <p:spPr>
            <a:xfrm>
              <a:off x="8896972" y="2419193"/>
              <a:ext cx="654692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Arrow Connector 211"/>
            <p:cNvCxnSpPr>
              <a:stCxn id="210" idx="0"/>
            </p:cNvCxnSpPr>
            <p:nvPr/>
          </p:nvCxnSpPr>
          <p:spPr>
            <a:xfrm flipV="true">
              <a:off x="8369227" y="1668942"/>
              <a:ext cx="0" cy="924746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/>
            <p:nvPr/>
          </p:nvCxnSpPr>
          <p:spPr>
            <a:xfrm flipV="true">
              <a:off x="8739094" y="1654071"/>
              <a:ext cx="0" cy="623430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/>
            <p:nvPr/>
          </p:nvCxnSpPr>
          <p:spPr>
            <a:xfrm flipV="true">
              <a:off x="8739094" y="2588297"/>
              <a:ext cx="0" cy="7021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6" name="TextBox 135"/>
          <p:cNvSpPr txBox="true"/>
          <p:nvPr/>
        </p:nvSpPr>
        <p:spPr>
          <a:xfrm>
            <a:off x="1165198" y="6137325"/>
            <a:ext cx="2127505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Half Distribute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37" name="TextBox 136"/>
          <p:cNvSpPr txBox="true"/>
          <p:nvPr/>
        </p:nvSpPr>
        <p:spPr>
          <a:xfrm>
            <a:off x="1487129" y="3421760"/>
            <a:ext cx="1611339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Half Merge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38" name="TextBox 137"/>
          <p:cNvSpPr txBox="true"/>
          <p:nvPr/>
        </p:nvSpPr>
        <p:spPr>
          <a:xfrm>
            <a:off x="7992905" y="5862633"/>
            <a:ext cx="2826652" cy="707886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Selective Distribute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(</a:t>
            </a:r>
            <a:r>
              <a:rPr lang="en-US" sz="2220" b="1" dirty="0">
                <a:solidFill>
                  <a:srgbClr val="FF0000"/>
                </a:solidFill>
                <a:latin typeface="Trebuchet MS" panose="020B0603020202020204"/>
              </a:rPr>
              <a:t>1:2 bus/1:2 tree</a:t>
            </a: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)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39" name="TextBox 138"/>
          <p:cNvSpPr txBox="true"/>
          <p:nvPr/>
        </p:nvSpPr>
        <p:spPr>
          <a:xfrm>
            <a:off x="4811692" y="6126939"/>
            <a:ext cx="2078902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Full Distribute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40" name="TextBox 139"/>
          <p:cNvSpPr txBox="true"/>
          <p:nvPr/>
        </p:nvSpPr>
        <p:spPr>
          <a:xfrm>
            <a:off x="8207686" y="3292370"/>
            <a:ext cx="2165465" cy="70788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Full Distribute 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and half Merge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45" name="TextBox 144"/>
          <p:cNvSpPr txBox="true"/>
          <p:nvPr/>
        </p:nvSpPr>
        <p:spPr>
          <a:xfrm>
            <a:off x="4696901" y="3347221"/>
            <a:ext cx="2308644" cy="101566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Full Merge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(</a:t>
            </a:r>
            <a:r>
              <a:rPr lang="en-US" sz="2220" b="1" dirty="0">
                <a:solidFill>
                  <a:srgbClr val="FF0000"/>
                </a:solidFill>
                <a:latin typeface="Trebuchet MS" panose="020B0603020202020204"/>
              </a:rPr>
              <a:t>full 2:2 switch/</a:t>
            </a:r>
            <a:endParaRPr lang="en-US" sz="2220" b="1" dirty="0">
              <a:solidFill>
                <a:srgbClr val="FF0000"/>
              </a:solidFill>
              <a:latin typeface="Trebuchet MS" panose="020B0603020202020204"/>
            </a:endParaRPr>
          </a:p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FF0000"/>
                </a:solidFill>
                <a:latin typeface="Trebuchet MS" panose="020B0603020202020204"/>
              </a:rPr>
              <a:t>2:2 crossbar</a:t>
            </a: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)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10"/>
          </p:nvPr>
        </p:nvSpPr>
        <p:spPr>
          <a:xfrm>
            <a:off x="553720" y="1021445"/>
            <a:ext cx="11084560" cy="58384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6" name="Rectangle 75"/>
          <p:cNvSpPr/>
          <p:nvPr/>
        </p:nvSpPr>
        <p:spPr>
          <a:xfrm>
            <a:off x="453037" y="1433134"/>
            <a:ext cx="11157670" cy="5044669"/>
          </a:xfrm>
          <a:prstGeom prst="rect">
            <a:avLst/>
          </a:prstGeom>
          <a:solidFill>
            <a:schemeClr val="bg2">
              <a:lumMod val="60000"/>
              <a:lumOff val="40000"/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1000452" y="3627178"/>
            <a:ext cx="10322587" cy="1110126"/>
          </a:xfrm>
          <a:prstGeom prst="rect">
            <a:avLst/>
          </a:prstGeom>
          <a:solidFill>
            <a:schemeClr val="tx1"/>
          </a:solidFill>
        </p:spPr>
        <p:txBody>
          <a:bodyPr wrap="square" anchor="ctr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3335" b="1" dirty="0">
                <a:solidFill>
                  <a:srgbClr val="FF0000"/>
                </a:solidFill>
                <a:latin typeface="Arial" panose="020B0604020202020204" pitchFamily="34" charset="0"/>
                <a:ea typeface="MS PGothic" pitchFamily="34" charset="-128"/>
              </a:rPr>
              <a:t>How can we efficiently construct an array of </a:t>
            </a:r>
            <a:r>
              <a:rPr lang="en-US" sz="3335" b="1" dirty="0" err="1">
                <a:solidFill>
                  <a:srgbClr val="FF0000"/>
                </a:solidFill>
                <a:latin typeface="Arial" panose="020B0604020202020204" pitchFamily="34" charset="0"/>
                <a:ea typeface="MS PGothic" pitchFamily="34" charset="-128"/>
              </a:rPr>
              <a:t>microswitch</a:t>
            </a:r>
            <a:r>
              <a:rPr lang="en-US" sz="3335" b="1" dirty="0">
                <a:solidFill>
                  <a:srgbClr val="FF0000"/>
                </a:solidFill>
                <a:latin typeface="Arial" panose="020B0604020202020204" pitchFamily="34" charset="0"/>
                <a:ea typeface="MS PGothic" pitchFamily="34" charset="-128"/>
              </a:rPr>
              <a:t> to provide desired connectivity?</a:t>
            </a:r>
            <a:endParaRPr lang="en-US" sz="3335" b="1" dirty="0">
              <a:solidFill>
                <a:srgbClr val="FF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bldLvl="0" animBg="true"/>
      <p:bldP spid="75" grpId="0" bldLvl="0" animBg="true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Revisit: Traffic Patterns in DNN accelerators</a:t>
            </a:r>
            <a:endParaRPr lang="en-US" cap="none" dirty="0"/>
          </a:p>
        </p:txBody>
      </p:sp>
      <p:graphicFrame>
        <p:nvGraphicFramePr>
          <p:cNvPr id="3" name="Table 2"/>
          <p:cNvGraphicFramePr>
            <a:graphicFrameLocks noGrp="true"/>
          </p:cNvGraphicFramePr>
          <p:nvPr/>
        </p:nvGraphicFramePr>
        <p:xfrm>
          <a:off x="714960" y="2404063"/>
          <a:ext cx="10923321" cy="2629840"/>
        </p:xfrm>
        <a:graphic>
          <a:graphicData uri="http://schemas.openxmlformats.org/drawingml/2006/table">
            <a:tbl>
              <a:tblPr firstRow="true" bandRow="true">
                <a:tableStyleId>{21E4AEA4-8DFA-4A89-87EB-49C32662AFE0}</a:tableStyleId>
              </a:tblPr>
              <a:tblGrid>
                <a:gridCol w="1879076"/>
                <a:gridCol w="1545223"/>
                <a:gridCol w="1608667"/>
                <a:gridCol w="2483337"/>
                <a:gridCol w="3407018"/>
              </a:tblGrid>
              <a:tr h="778933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Pattern</a:t>
                      </a:r>
                      <a:endParaRPr lang="en-US" sz="2200" dirty="0"/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Source</a:t>
                      </a:r>
                      <a:endParaRPr lang="en-US" sz="2200" dirty="0"/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Destination</a:t>
                      </a:r>
                      <a:endParaRPr lang="en-US" sz="2200" dirty="0"/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Need</a:t>
                      </a:r>
                      <a:endParaRPr lang="en-US" sz="2200" dirty="0"/>
                    </a:p>
                    <a:p>
                      <a:pPr algn="ctr"/>
                      <a:r>
                        <a:rPr lang="en-US" sz="2200" dirty="0"/>
                        <a:t>Multicast?</a:t>
                      </a:r>
                      <a:endParaRPr lang="en-US" sz="2200" dirty="0"/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Note</a:t>
                      </a:r>
                      <a:endParaRPr lang="en-US" sz="2200" dirty="0"/>
                    </a:p>
                  </a:txBody>
                  <a:tcPr marL="101600" marR="101600" marT="50800" marB="50800" anchor="ctr"/>
                </a:tc>
              </a:tr>
              <a:tr h="616969"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Distribution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GBM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PEs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Yes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1:Many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</a:tr>
              <a:tr h="616969"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Collection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PEs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GBM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No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Many:1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</a:tr>
              <a:tr h="616969"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Local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PEs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PEs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No (Mostly)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Many 1:1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</a:tr>
            </a:tbl>
          </a:graphicData>
        </a:graphic>
      </p:graphicFrame>
      <p:sp>
        <p:nvSpPr>
          <p:cNvPr id="5" name="Text Placeholder 4"/>
          <p:cNvSpPr>
            <a:spLocks noGrp="true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558815" y="2404063"/>
            <a:ext cx="3170297" cy="2562107"/>
          </a:xfrm>
          <a:prstGeom prst="rect">
            <a:avLst/>
          </a:prstGeom>
          <a:noFill/>
          <a:ln w="571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5729112" y="2404063"/>
            <a:ext cx="2502370" cy="2562107"/>
          </a:xfrm>
          <a:prstGeom prst="rect">
            <a:avLst/>
          </a:prstGeom>
          <a:noFill/>
          <a:ln w="571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15327" y="5328479"/>
            <a:ext cx="10322587" cy="1110126"/>
          </a:xfrm>
          <a:prstGeom prst="rect">
            <a:avLst/>
          </a:prstGeom>
          <a:solidFill>
            <a:schemeClr val="tx1"/>
          </a:solidFill>
        </p:spPr>
        <p:txBody>
          <a:bodyPr wrap="square" anchor="ctr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3335" b="1" dirty="0">
                <a:solidFill>
                  <a:srgbClr val="FF0000"/>
                </a:solidFill>
                <a:latin typeface="Arial" panose="020B0604020202020204" pitchFamily="34" charset="0"/>
                <a:ea typeface="MS PGothic" pitchFamily="34" charset="-128"/>
              </a:rPr>
              <a:t>We can exploit the static knowledge about traffic to construct minimal network topology</a:t>
            </a:r>
            <a:endParaRPr lang="en-US" sz="3335" b="1" dirty="0">
              <a:solidFill>
                <a:srgbClr val="FF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true"/>
      <p:bldP spid="52" grpId="0" animBg="true"/>
      <p:bldP spid="8" grpId="0" animBg="true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Network Logical Topology</a:t>
            </a:r>
            <a:endParaRPr lang="en-US" cap="none" dirty="0"/>
          </a:p>
        </p:txBody>
      </p:sp>
      <p:sp>
        <p:nvSpPr>
          <p:cNvPr id="4" name="Text Placeholder 3"/>
          <p:cNvSpPr>
            <a:spLocks noGrp="true"/>
          </p:cNvSpPr>
          <p:nvPr>
            <p:ph type="body" sz="quarter" idx="10"/>
          </p:nvPr>
        </p:nvSpPr>
        <p:spPr>
          <a:xfrm>
            <a:off x="553720" y="1296343"/>
            <a:ext cx="11084560" cy="583848"/>
          </a:xfrm>
        </p:spPr>
        <p:txBody>
          <a:bodyPr/>
          <a:lstStyle/>
          <a:p>
            <a:r>
              <a:rPr lang="en-US" dirty="0"/>
              <a:t>PE and GBM Placement</a:t>
            </a:r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6899701" y="2003031"/>
            <a:ext cx="0" cy="4183911"/>
          </a:xfrm>
          <a:prstGeom prst="line">
            <a:avLst/>
          </a:prstGeom>
          <a:ln w="28575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1" name="Group 110"/>
          <p:cNvGrpSpPr/>
          <p:nvPr/>
        </p:nvGrpSpPr>
        <p:grpSpPr>
          <a:xfrm>
            <a:off x="7021423" y="2997811"/>
            <a:ext cx="4367187" cy="1158058"/>
            <a:chOff x="6105889" y="2749502"/>
            <a:chExt cx="3930468" cy="1042252"/>
          </a:xfrm>
        </p:grpSpPr>
        <p:sp>
          <p:nvSpPr>
            <p:cNvPr id="89" name="Rectangle 88"/>
            <p:cNvSpPr/>
            <p:nvPr/>
          </p:nvSpPr>
          <p:spPr>
            <a:xfrm rot="16200000">
              <a:off x="7549997" y="1305394"/>
              <a:ext cx="1042252" cy="393046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6211551" y="2877164"/>
              <a:ext cx="757485" cy="241459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80" dirty="0">
                  <a:solidFill>
                    <a:srgbClr val="FFFFFF"/>
                  </a:solidFill>
                  <a:latin typeface="Trebuchet MS" panose="020B0603020202020204"/>
                </a:rPr>
                <a:t>GBM0</a:t>
              </a:r>
              <a:endParaRPr lang="en-US" sz="178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7123714" y="2891448"/>
              <a:ext cx="477244" cy="2271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80" dirty="0">
                  <a:solidFill>
                    <a:srgbClr val="FFFFFF"/>
                  </a:solidFill>
                  <a:latin typeface="Trebuchet MS" panose="020B0603020202020204"/>
                </a:rPr>
                <a:t>PE</a:t>
              </a:r>
              <a:endParaRPr lang="en-US" sz="1780" baseline="-25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7755635" y="2891448"/>
              <a:ext cx="477244" cy="2271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80" dirty="0">
                  <a:solidFill>
                    <a:srgbClr val="FFFFFF"/>
                  </a:solidFill>
                  <a:latin typeface="Trebuchet MS" panose="020B0603020202020204"/>
                </a:rPr>
                <a:t>PE</a:t>
              </a:r>
              <a:endParaRPr lang="en-US" sz="1780" baseline="-25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29" name="TextBox 28"/>
            <p:cNvSpPr txBox="true"/>
            <p:nvPr/>
          </p:nvSpPr>
          <p:spPr>
            <a:xfrm>
              <a:off x="9150792" y="2845545"/>
              <a:ext cx="286206" cy="30469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 defTabSz="5080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780" b="1" dirty="0">
                  <a:solidFill>
                    <a:srgbClr val="000000"/>
                  </a:solidFill>
                  <a:latin typeface="Trebuchet MS" panose="020B0603020202020204"/>
                </a:rPr>
                <a:t>…</a:t>
              </a:r>
              <a:endParaRPr lang="en-US" sz="1780" b="1" dirty="0">
                <a:solidFill>
                  <a:srgbClr val="000000"/>
                </a:solidFill>
                <a:latin typeface="Trebuchet MS" panose="020B0603020202020204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9478510" y="2891448"/>
              <a:ext cx="477244" cy="2271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80" dirty="0">
                  <a:solidFill>
                    <a:srgbClr val="FFFFFF"/>
                  </a:solidFill>
                  <a:latin typeface="Trebuchet MS" panose="020B0603020202020204"/>
                </a:rPr>
                <a:t>PE</a:t>
              </a:r>
              <a:endParaRPr lang="en-US" sz="1780" baseline="-25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8346483" y="2875060"/>
              <a:ext cx="757485" cy="241459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80" dirty="0">
                  <a:solidFill>
                    <a:srgbClr val="FFFFFF"/>
                  </a:solidFill>
                  <a:latin typeface="Trebuchet MS" panose="020B0603020202020204"/>
                </a:rPr>
                <a:t>GBM1</a:t>
              </a:r>
              <a:endParaRPr lang="en-US" sz="178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32" name="Straight Connector 31"/>
            <p:cNvCxnSpPr/>
            <p:nvPr/>
          </p:nvCxnSpPr>
          <p:spPr>
            <a:xfrm>
              <a:off x="6595312" y="3449419"/>
              <a:ext cx="312182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flipV="true">
              <a:off x="6595312" y="3118624"/>
              <a:ext cx="1" cy="330795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flipV="true">
              <a:off x="8733282" y="3116517"/>
              <a:ext cx="0" cy="330796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flipV="true">
              <a:off x="7367354" y="3123239"/>
              <a:ext cx="1" cy="330795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 flipV="true">
              <a:off x="7999275" y="3117157"/>
              <a:ext cx="1" cy="330795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 flipV="true">
              <a:off x="9717132" y="3123239"/>
              <a:ext cx="1" cy="330795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7362335" y="3473095"/>
              <a:ext cx="1369156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>
              <a:off x="7491787" y="3588695"/>
              <a:ext cx="1115818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>
              <a:off x="7467818" y="3681404"/>
              <a:ext cx="1115818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roup 109"/>
          <p:cNvGrpSpPr/>
          <p:nvPr/>
        </p:nvGrpSpPr>
        <p:grpSpPr>
          <a:xfrm>
            <a:off x="2415138" y="3008675"/>
            <a:ext cx="4367187" cy="1158058"/>
            <a:chOff x="1960232" y="2759280"/>
            <a:chExt cx="3930468" cy="1042252"/>
          </a:xfrm>
        </p:grpSpPr>
        <p:sp>
          <p:nvSpPr>
            <p:cNvPr id="88" name="Rectangle 87"/>
            <p:cNvSpPr/>
            <p:nvPr/>
          </p:nvSpPr>
          <p:spPr>
            <a:xfrm rot="16200000">
              <a:off x="3404340" y="1315172"/>
              <a:ext cx="1042252" cy="393046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2052339" y="2878632"/>
              <a:ext cx="757485" cy="241459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80" dirty="0">
                  <a:solidFill>
                    <a:srgbClr val="FFFFFF"/>
                  </a:solidFill>
                  <a:latin typeface="Trebuchet MS" panose="020B0603020202020204"/>
                </a:rPr>
                <a:t>GBM0</a:t>
              </a:r>
              <a:endParaRPr lang="en-US" sz="178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737790" y="2892916"/>
              <a:ext cx="477244" cy="2271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80" dirty="0">
                  <a:solidFill>
                    <a:srgbClr val="FFFFFF"/>
                  </a:solidFill>
                  <a:latin typeface="Trebuchet MS" panose="020B0603020202020204"/>
                </a:rPr>
                <a:t>PE</a:t>
              </a:r>
              <a:endParaRPr lang="en-US" sz="1780" baseline="-25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4328638" y="2892916"/>
              <a:ext cx="477244" cy="2271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80" dirty="0">
                  <a:solidFill>
                    <a:srgbClr val="FFFFFF"/>
                  </a:solidFill>
                  <a:latin typeface="Trebuchet MS" panose="020B0603020202020204"/>
                </a:rPr>
                <a:t>PE</a:t>
              </a:r>
              <a:endParaRPr lang="en-US" sz="1780" baseline="-25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8" name="TextBox 7"/>
            <p:cNvSpPr txBox="true"/>
            <p:nvPr/>
          </p:nvSpPr>
          <p:spPr>
            <a:xfrm>
              <a:off x="4919488" y="2847010"/>
              <a:ext cx="286206" cy="30469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 defTabSz="5080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780" b="1" dirty="0">
                  <a:solidFill>
                    <a:srgbClr val="000000"/>
                  </a:solidFill>
                  <a:latin typeface="Trebuchet MS" panose="020B0603020202020204"/>
                </a:rPr>
                <a:t>…</a:t>
              </a:r>
              <a:endParaRPr lang="en-US" sz="1780" b="1" dirty="0">
                <a:solidFill>
                  <a:srgbClr val="000000"/>
                </a:solidFill>
                <a:latin typeface="Trebuchet MS" panose="020B0603020202020204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5319298" y="2892916"/>
              <a:ext cx="477244" cy="2271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80" dirty="0">
                  <a:solidFill>
                    <a:srgbClr val="FFFFFF"/>
                  </a:solidFill>
                  <a:latin typeface="Trebuchet MS" panose="020B0603020202020204"/>
                </a:rPr>
                <a:t>PE</a:t>
              </a:r>
              <a:endParaRPr lang="en-US" sz="1780" baseline="-25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895064" y="2878630"/>
              <a:ext cx="757485" cy="241459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80" dirty="0">
                  <a:solidFill>
                    <a:srgbClr val="FFFFFF"/>
                  </a:solidFill>
                  <a:latin typeface="Trebuchet MS" panose="020B0603020202020204"/>
                </a:rPr>
                <a:t>GBM1</a:t>
              </a:r>
              <a:endParaRPr lang="en-US" sz="178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2436100" y="3450885"/>
              <a:ext cx="312182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V="true">
              <a:off x="2436100" y="3120091"/>
              <a:ext cx="1" cy="330795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V="true">
              <a:off x="3278826" y="3120089"/>
              <a:ext cx="0" cy="330796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V="true">
              <a:off x="3981430" y="3124705"/>
              <a:ext cx="1" cy="330795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V="true">
              <a:off x="4572280" y="3118623"/>
              <a:ext cx="1" cy="330795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flipV="true">
              <a:off x="5557920" y="3124705"/>
              <a:ext cx="1" cy="330795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>
              <a:off x="3388530" y="3626720"/>
              <a:ext cx="1115818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3" name="Group 112"/>
          <p:cNvGrpSpPr/>
          <p:nvPr/>
        </p:nvGrpSpPr>
        <p:grpSpPr>
          <a:xfrm>
            <a:off x="7009433" y="4400443"/>
            <a:ext cx="4367187" cy="1158058"/>
            <a:chOff x="6095098" y="4011871"/>
            <a:chExt cx="3930468" cy="1042252"/>
          </a:xfrm>
        </p:grpSpPr>
        <p:sp>
          <p:nvSpPr>
            <p:cNvPr id="91" name="Rectangle 90"/>
            <p:cNvSpPr/>
            <p:nvPr/>
          </p:nvSpPr>
          <p:spPr>
            <a:xfrm rot="16200000">
              <a:off x="7539206" y="2567763"/>
              <a:ext cx="1042252" cy="393046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6229402" y="4113992"/>
              <a:ext cx="757485" cy="241459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80" dirty="0">
                  <a:solidFill>
                    <a:srgbClr val="FFFFFF"/>
                  </a:solidFill>
                  <a:latin typeface="Trebuchet MS" panose="020B0603020202020204"/>
                </a:rPr>
                <a:t>GBM0</a:t>
              </a:r>
              <a:endParaRPr lang="en-US" sz="178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7141565" y="4128276"/>
              <a:ext cx="477244" cy="2271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80" dirty="0">
                  <a:solidFill>
                    <a:srgbClr val="FFFFFF"/>
                  </a:solidFill>
                  <a:latin typeface="Trebuchet MS" panose="020B0603020202020204"/>
                </a:rPr>
                <a:t>PE</a:t>
              </a:r>
              <a:endParaRPr lang="en-US" sz="1780" baseline="-25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7773486" y="4128276"/>
              <a:ext cx="477244" cy="2271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80" dirty="0">
                  <a:solidFill>
                    <a:srgbClr val="FFFFFF"/>
                  </a:solidFill>
                  <a:latin typeface="Trebuchet MS" panose="020B0603020202020204"/>
                </a:rPr>
                <a:t>PE</a:t>
              </a:r>
              <a:endParaRPr lang="en-US" sz="1780" baseline="-25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69" name="TextBox 68"/>
            <p:cNvSpPr txBox="true"/>
            <p:nvPr/>
          </p:nvSpPr>
          <p:spPr>
            <a:xfrm>
              <a:off x="9168642" y="4082372"/>
              <a:ext cx="286206" cy="30469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 defTabSz="5080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780" b="1" dirty="0">
                  <a:solidFill>
                    <a:srgbClr val="000000"/>
                  </a:solidFill>
                  <a:latin typeface="Trebuchet MS" panose="020B0603020202020204"/>
                </a:rPr>
                <a:t>…</a:t>
              </a:r>
              <a:endParaRPr lang="en-US" sz="1780" b="1" dirty="0">
                <a:solidFill>
                  <a:srgbClr val="000000"/>
                </a:solidFill>
                <a:latin typeface="Trebuchet MS" panose="020B0603020202020204"/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9496362" y="4128276"/>
              <a:ext cx="477244" cy="2271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80" dirty="0">
                  <a:solidFill>
                    <a:srgbClr val="FFFFFF"/>
                  </a:solidFill>
                  <a:latin typeface="Trebuchet MS" panose="020B0603020202020204"/>
                </a:rPr>
                <a:t>PE</a:t>
              </a:r>
              <a:endParaRPr lang="en-US" sz="1780" baseline="-25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8364335" y="4111887"/>
              <a:ext cx="757485" cy="241459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80" dirty="0">
                  <a:solidFill>
                    <a:srgbClr val="FFFFFF"/>
                  </a:solidFill>
                  <a:latin typeface="Trebuchet MS" panose="020B0603020202020204"/>
                </a:rPr>
                <a:t>GBM1</a:t>
              </a:r>
              <a:endParaRPr lang="en-US" sz="178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72" name="Straight Connector 71"/>
            <p:cNvCxnSpPr/>
            <p:nvPr/>
          </p:nvCxnSpPr>
          <p:spPr>
            <a:xfrm>
              <a:off x="6613164" y="4686246"/>
              <a:ext cx="312182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 flipV="true">
              <a:off x="6613164" y="4355452"/>
              <a:ext cx="1" cy="330795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 flipV="true">
              <a:off x="8751134" y="4353345"/>
              <a:ext cx="0" cy="330796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 flipV="true">
              <a:off x="7385205" y="4360066"/>
              <a:ext cx="1" cy="330795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 flipV="true">
              <a:off x="8017127" y="4353984"/>
              <a:ext cx="1" cy="330795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 flipV="true">
              <a:off x="9734983" y="4360066"/>
              <a:ext cx="1" cy="330795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>
              <a:off x="7380187" y="4709921"/>
              <a:ext cx="1369156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>
            <a:xfrm>
              <a:off x="7509639" y="4825521"/>
              <a:ext cx="1115818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/>
            <p:nvPr/>
          </p:nvCxnSpPr>
          <p:spPr>
            <a:xfrm>
              <a:off x="7485670" y="4918231"/>
              <a:ext cx="1115818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TextBox 80"/>
          <p:cNvSpPr txBox="true"/>
          <p:nvPr/>
        </p:nvSpPr>
        <p:spPr>
          <a:xfrm>
            <a:off x="7837824" y="5863985"/>
            <a:ext cx="2667513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0000"/>
                </a:solidFill>
                <a:latin typeface="Trebuchet MS" panose="020B0603020202020204"/>
              </a:rPr>
              <a:t>Bidirectional flow</a:t>
            </a:r>
            <a:endParaRPr lang="en-US" sz="2000" b="1" dirty="0">
              <a:solidFill>
                <a:srgbClr val="FF0000"/>
              </a:solidFill>
              <a:latin typeface="Trebuchet MS" panose="020B0603020202020204"/>
            </a:endParaRPr>
          </a:p>
        </p:txBody>
      </p:sp>
      <p:grpSp>
        <p:nvGrpSpPr>
          <p:cNvPr id="112" name="Group 111"/>
          <p:cNvGrpSpPr/>
          <p:nvPr/>
        </p:nvGrpSpPr>
        <p:grpSpPr>
          <a:xfrm>
            <a:off x="2411048" y="4400443"/>
            <a:ext cx="4367187" cy="1158058"/>
            <a:chOff x="1956551" y="4011871"/>
            <a:chExt cx="3930468" cy="1042252"/>
          </a:xfrm>
        </p:grpSpPr>
        <p:sp>
          <p:nvSpPr>
            <p:cNvPr id="90" name="Rectangle 89"/>
            <p:cNvSpPr/>
            <p:nvPr/>
          </p:nvSpPr>
          <p:spPr>
            <a:xfrm rot="16200000">
              <a:off x="3400659" y="2567763"/>
              <a:ext cx="1042252" cy="393046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2048102" y="4106210"/>
              <a:ext cx="757485" cy="241459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80" dirty="0">
                  <a:solidFill>
                    <a:srgbClr val="FFFFFF"/>
                  </a:solidFill>
                  <a:latin typeface="Trebuchet MS" panose="020B0603020202020204"/>
                </a:rPr>
                <a:t>GBM0</a:t>
              </a:r>
              <a:endParaRPr lang="en-US" sz="178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3733553" y="4120495"/>
              <a:ext cx="477244" cy="2271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80" dirty="0">
                  <a:solidFill>
                    <a:srgbClr val="FFFFFF"/>
                  </a:solidFill>
                  <a:latin typeface="Trebuchet MS" panose="020B0603020202020204"/>
                </a:rPr>
                <a:t>PE</a:t>
              </a:r>
              <a:endParaRPr lang="en-US" sz="1780" baseline="-25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4324402" y="4120495"/>
              <a:ext cx="477244" cy="2271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80" dirty="0">
                  <a:solidFill>
                    <a:srgbClr val="FFFFFF"/>
                  </a:solidFill>
                  <a:latin typeface="Trebuchet MS" panose="020B0603020202020204"/>
                </a:rPr>
                <a:t>PE</a:t>
              </a:r>
              <a:endParaRPr lang="en-US" sz="1780" baseline="-25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57" name="TextBox 56"/>
            <p:cNvSpPr txBox="true"/>
            <p:nvPr/>
          </p:nvSpPr>
          <p:spPr>
            <a:xfrm>
              <a:off x="4915250" y="4074590"/>
              <a:ext cx="286206" cy="30469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 defTabSz="5080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780" b="1" dirty="0">
                  <a:solidFill>
                    <a:srgbClr val="000000"/>
                  </a:solidFill>
                  <a:latin typeface="Trebuchet MS" panose="020B0603020202020204"/>
                </a:rPr>
                <a:t>…</a:t>
              </a:r>
              <a:endParaRPr lang="en-US" sz="1780" b="1" dirty="0">
                <a:solidFill>
                  <a:srgbClr val="000000"/>
                </a:solidFill>
                <a:latin typeface="Trebuchet MS" panose="020B0603020202020204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5315062" y="4120495"/>
              <a:ext cx="477244" cy="2271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80" dirty="0">
                  <a:solidFill>
                    <a:srgbClr val="FFFFFF"/>
                  </a:solidFill>
                  <a:latin typeface="Trebuchet MS" panose="020B0603020202020204"/>
                </a:rPr>
                <a:t>PE</a:t>
              </a:r>
              <a:endParaRPr lang="en-US" sz="1780" baseline="-25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2890828" y="4106210"/>
              <a:ext cx="757485" cy="241459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80" dirty="0">
                  <a:solidFill>
                    <a:srgbClr val="FFFFFF"/>
                  </a:solidFill>
                  <a:latin typeface="Trebuchet MS" panose="020B0603020202020204"/>
                </a:rPr>
                <a:t>GBM1</a:t>
              </a:r>
              <a:endParaRPr lang="en-US" sz="178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60" name="Straight Connector 59"/>
            <p:cNvCxnSpPr/>
            <p:nvPr/>
          </p:nvCxnSpPr>
          <p:spPr>
            <a:xfrm>
              <a:off x="2431864" y="4678465"/>
              <a:ext cx="312182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 flipV="true">
              <a:off x="2431864" y="4347671"/>
              <a:ext cx="1" cy="330795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 flipV="true">
              <a:off x="3274590" y="4347669"/>
              <a:ext cx="0" cy="330796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>
            <a:xfrm flipV="true">
              <a:off x="3977193" y="4352284"/>
              <a:ext cx="1" cy="330795"/>
            </a:xfrm>
            <a:prstGeom prst="straightConnector1">
              <a:avLst/>
            </a:prstGeom>
            <a:ln w="38100">
              <a:solidFill>
                <a:schemeClr val="bg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/>
            <p:nvPr/>
          </p:nvCxnSpPr>
          <p:spPr>
            <a:xfrm flipV="true">
              <a:off x="4568043" y="4346203"/>
              <a:ext cx="1" cy="330795"/>
            </a:xfrm>
            <a:prstGeom prst="straightConnector1">
              <a:avLst/>
            </a:prstGeom>
            <a:ln w="38100">
              <a:solidFill>
                <a:schemeClr val="bg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/>
            <p:nvPr/>
          </p:nvCxnSpPr>
          <p:spPr>
            <a:xfrm flipV="true">
              <a:off x="5553684" y="4352284"/>
              <a:ext cx="1" cy="330795"/>
            </a:xfrm>
            <a:prstGeom prst="straightConnector1">
              <a:avLst/>
            </a:prstGeom>
            <a:ln w="38100">
              <a:solidFill>
                <a:schemeClr val="bg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/>
            <p:nvPr/>
          </p:nvCxnSpPr>
          <p:spPr>
            <a:xfrm>
              <a:off x="3388530" y="4929509"/>
              <a:ext cx="1115818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3" name="TextBox 82"/>
          <p:cNvSpPr txBox="true"/>
          <p:nvPr/>
        </p:nvSpPr>
        <p:spPr>
          <a:xfrm>
            <a:off x="3173708" y="5854218"/>
            <a:ext cx="2999619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0000"/>
                </a:solidFill>
                <a:latin typeface="Trebuchet MS" panose="020B0603020202020204"/>
              </a:rPr>
              <a:t>Unidirectional flow</a:t>
            </a:r>
            <a:endParaRPr lang="en-US" sz="2000" b="1" dirty="0">
              <a:solidFill>
                <a:srgbClr val="FF0000"/>
              </a:solidFill>
              <a:latin typeface="Trebuchet MS" panose="020B0603020202020204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2411049" y="2169700"/>
            <a:ext cx="4333643" cy="61816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Separate Placement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7042977" y="2154807"/>
            <a:ext cx="4333643" cy="61816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Interleaved Placement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cxnSp>
        <p:nvCxnSpPr>
          <p:cNvPr id="95" name="Straight Connector 94"/>
          <p:cNvCxnSpPr/>
          <p:nvPr/>
        </p:nvCxnSpPr>
        <p:spPr>
          <a:xfrm flipV="true">
            <a:off x="704383" y="2878676"/>
            <a:ext cx="10812200" cy="43000"/>
          </a:xfrm>
          <a:prstGeom prst="line">
            <a:avLst/>
          </a:prstGeom>
          <a:ln w="28575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2205406" y="2003031"/>
            <a:ext cx="0" cy="4183911"/>
          </a:xfrm>
          <a:prstGeom prst="line">
            <a:avLst/>
          </a:prstGeom>
          <a:ln w="28575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flipV="true">
            <a:off x="623738" y="5682424"/>
            <a:ext cx="10892846" cy="43321"/>
          </a:xfrm>
          <a:prstGeom prst="line">
            <a:avLst/>
          </a:prstGeom>
          <a:ln w="28575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true"/>
          <p:nvPr/>
        </p:nvSpPr>
        <p:spPr>
          <a:xfrm>
            <a:off x="553720" y="4882939"/>
            <a:ext cx="1734282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Collection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05" name="TextBox 104"/>
          <p:cNvSpPr txBox="true"/>
          <p:nvPr/>
        </p:nvSpPr>
        <p:spPr>
          <a:xfrm>
            <a:off x="553720" y="3476393"/>
            <a:ext cx="1734282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Distribution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cxnSp>
        <p:nvCxnSpPr>
          <p:cNvPr id="106" name="Straight Connector 105"/>
          <p:cNvCxnSpPr/>
          <p:nvPr/>
        </p:nvCxnSpPr>
        <p:spPr>
          <a:xfrm flipV="true">
            <a:off x="704383" y="4271620"/>
            <a:ext cx="10812200" cy="43000"/>
          </a:xfrm>
          <a:prstGeom prst="line">
            <a:avLst/>
          </a:prstGeom>
          <a:ln w="28575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Smiley Face 107"/>
          <p:cNvSpPr/>
          <p:nvPr/>
        </p:nvSpPr>
        <p:spPr>
          <a:xfrm>
            <a:off x="6108415" y="5748393"/>
            <a:ext cx="564102" cy="580982"/>
          </a:xfrm>
          <a:prstGeom prst="smileyFac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09" name="Smiley Face 108"/>
          <p:cNvSpPr/>
          <p:nvPr/>
        </p:nvSpPr>
        <p:spPr>
          <a:xfrm>
            <a:off x="-937675" y="2150275"/>
            <a:ext cx="374894" cy="370804"/>
          </a:xfrm>
          <a:prstGeom prst="smileyFace">
            <a:avLst>
              <a:gd name="adj" fmla="val -4653"/>
            </a:avLst>
          </a:prstGeom>
          <a:solidFill>
            <a:schemeClr val="accent1">
              <a:lumMod val="40000"/>
              <a:lumOff val="60000"/>
            </a:schemeClr>
          </a:solidFill>
          <a:ln w="3175" cmpd="sng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  <p:bldP spid="83" grpId="0"/>
      <p:bldP spid="108" grpId="0" animBg="true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Network Logical Topology</a:t>
            </a:r>
            <a:endParaRPr lang="en-US" cap="none" dirty="0"/>
          </a:p>
        </p:txBody>
      </p:sp>
      <p:sp>
        <p:nvSpPr>
          <p:cNvPr id="4" name="Text Placeholder 3"/>
          <p:cNvSpPr>
            <a:spLocks noGrp="true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1D vs 2D</a:t>
            </a:r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4952368" y="2003031"/>
            <a:ext cx="0" cy="4183911"/>
          </a:xfrm>
          <a:prstGeom prst="line">
            <a:avLst/>
          </a:prstGeom>
          <a:ln w="28575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 rot="16200000">
            <a:off x="1536073" y="1525152"/>
            <a:ext cx="1976889" cy="4367187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3266" y="2852915"/>
            <a:ext cx="841650" cy="26828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780" dirty="0">
                <a:solidFill>
                  <a:srgbClr val="FFFFFF"/>
                </a:solidFill>
                <a:latin typeface="Trebuchet MS" panose="020B0603020202020204"/>
              </a:rPr>
              <a:t>GBM0</a:t>
            </a:r>
            <a:endParaRPr lang="en-US" sz="178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315989" y="2868786"/>
            <a:ext cx="530271" cy="25241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78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endParaRPr lang="en-US" sz="178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972487" y="2868786"/>
            <a:ext cx="530271" cy="25241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78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endParaRPr lang="en-US" sz="178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8" name="TextBox 7"/>
          <p:cNvSpPr txBox="true"/>
          <p:nvPr/>
        </p:nvSpPr>
        <p:spPr>
          <a:xfrm>
            <a:off x="3628987" y="2817779"/>
            <a:ext cx="318007" cy="33855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780" b="1" dirty="0">
                <a:solidFill>
                  <a:srgbClr val="000000"/>
                </a:solidFill>
                <a:latin typeface="Trebuchet MS" panose="020B0603020202020204"/>
              </a:rPr>
              <a:t>…</a:t>
            </a:r>
            <a:endParaRPr lang="en-US" sz="178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073220" y="2868786"/>
            <a:ext cx="530271" cy="25241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78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endParaRPr lang="en-US" sz="178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379627" y="2852913"/>
            <a:ext cx="841650" cy="26828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780" dirty="0">
                <a:solidFill>
                  <a:srgbClr val="FFFFFF"/>
                </a:solidFill>
                <a:latin typeface="Trebuchet MS" panose="020B0603020202020204"/>
              </a:rPr>
              <a:t>GBM1</a:t>
            </a:r>
            <a:endParaRPr lang="en-US" sz="178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869667" y="3488751"/>
            <a:ext cx="346868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true">
            <a:off x="869667" y="3121203"/>
            <a:ext cx="1" cy="367550"/>
          </a:xfrm>
          <a:prstGeom prst="straightConnector1">
            <a:avLst/>
          </a:prstGeom>
          <a:ln w="38100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true">
            <a:off x="1806029" y="3121200"/>
            <a:ext cx="0" cy="367551"/>
          </a:xfrm>
          <a:prstGeom prst="straightConnector1">
            <a:avLst/>
          </a:prstGeom>
          <a:ln w="38100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true">
            <a:off x="2586701" y="3126329"/>
            <a:ext cx="1" cy="36755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true">
            <a:off x="3243201" y="3119572"/>
            <a:ext cx="1" cy="36755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true">
            <a:off x="4338356" y="3126329"/>
            <a:ext cx="1" cy="36755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true"/>
          <p:nvPr/>
        </p:nvSpPr>
        <p:spPr>
          <a:xfrm>
            <a:off x="269019" y="4778855"/>
            <a:ext cx="4367188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dirty="0">
                <a:solidFill>
                  <a:srgbClr val="0000FF"/>
                </a:solidFill>
                <a:latin typeface="Trebuchet MS" panose="020B0603020202020204"/>
              </a:rPr>
              <a:t>Congestion between GBMs</a:t>
            </a:r>
            <a:endParaRPr lang="en-US" sz="2220" dirty="0">
              <a:solidFill>
                <a:srgbClr val="0000FF"/>
              </a:solidFill>
              <a:latin typeface="Trebuchet MS" panose="020B0603020202020204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376106" y="2003031"/>
            <a:ext cx="4333643" cy="61816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1D Topology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63" name="Oval 162"/>
          <p:cNvSpPr/>
          <p:nvPr/>
        </p:nvSpPr>
        <p:spPr>
          <a:xfrm>
            <a:off x="4208263" y="3376332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64" name="Oval 163"/>
          <p:cNvSpPr/>
          <p:nvPr/>
        </p:nvSpPr>
        <p:spPr>
          <a:xfrm>
            <a:off x="3115088" y="3342784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65" name="Oval 164"/>
          <p:cNvSpPr/>
          <p:nvPr/>
        </p:nvSpPr>
        <p:spPr>
          <a:xfrm>
            <a:off x="2469732" y="3359962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66" name="Oval 165"/>
          <p:cNvSpPr/>
          <p:nvPr/>
        </p:nvSpPr>
        <p:spPr>
          <a:xfrm>
            <a:off x="1675936" y="3343726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67" name="Oval 166"/>
          <p:cNvSpPr/>
          <p:nvPr/>
        </p:nvSpPr>
        <p:spPr>
          <a:xfrm>
            <a:off x="759488" y="3352097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210" name="Rectangle 209"/>
          <p:cNvSpPr/>
          <p:nvPr/>
        </p:nvSpPr>
        <p:spPr>
          <a:xfrm>
            <a:off x="5112496" y="1906361"/>
            <a:ext cx="3201351" cy="61816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2D Direct Topology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12" name="Rectangle 211"/>
          <p:cNvSpPr/>
          <p:nvPr/>
        </p:nvSpPr>
        <p:spPr>
          <a:xfrm rot="16200000">
            <a:off x="5672053" y="2541564"/>
            <a:ext cx="2217557" cy="239324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20" name="Oval 219"/>
          <p:cNvSpPr/>
          <p:nvPr/>
        </p:nvSpPr>
        <p:spPr>
          <a:xfrm>
            <a:off x="7135216" y="3314946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221" name="Oval 220"/>
          <p:cNvSpPr/>
          <p:nvPr/>
        </p:nvSpPr>
        <p:spPr>
          <a:xfrm>
            <a:off x="7135216" y="3711464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222" name="Oval 221"/>
          <p:cNvSpPr/>
          <p:nvPr/>
        </p:nvSpPr>
        <p:spPr>
          <a:xfrm>
            <a:off x="7135216" y="4426221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226" name="Straight Arrow Connector 225"/>
          <p:cNvCxnSpPr>
            <a:stCxn id="220" idx="0"/>
          </p:cNvCxnSpPr>
          <p:nvPr/>
        </p:nvCxnSpPr>
        <p:spPr>
          <a:xfrm flipV="true">
            <a:off x="7260602" y="3043816"/>
            <a:ext cx="0" cy="271131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Arrow Connector 226"/>
          <p:cNvCxnSpPr>
            <a:endCxn id="220" idx="4"/>
          </p:cNvCxnSpPr>
          <p:nvPr/>
        </p:nvCxnSpPr>
        <p:spPr>
          <a:xfrm flipV="true">
            <a:off x="7260602" y="3565718"/>
            <a:ext cx="0" cy="145744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Arrow Connector 227"/>
          <p:cNvCxnSpPr/>
          <p:nvPr/>
        </p:nvCxnSpPr>
        <p:spPr>
          <a:xfrm flipV="true">
            <a:off x="7273682" y="4143800"/>
            <a:ext cx="0" cy="271131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TextBox 232"/>
          <p:cNvSpPr txBox="true"/>
          <p:nvPr/>
        </p:nvSpPr>
        <p:spPr>
          <a:xfrm>
            <a:off x="7119840" y="3860710"/>
            <a:ext cx="343987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…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39" name="Oval 238"/>
          <p:cNvSpPr/>
          <p:nvPr/>
        </p:nvSpPr>
        <p:spPr>
          <a:xfrm>
            <a:off x="6191526" y="3314791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240" name="Oval 239"/>
          <p:cNvSpPr/>
          <p:nvPr/>
        </p:nvSpPr>
        <p:spPr>
          <a:xfrm>
            <a:off x="6191526" y="3711308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241" name="Oval 240"/>
          <p:cNvSpPr/>
          <p:nvPr/>
        </p:nvSpPr>
        <p:spPr>
          <a:xfrm>
            <a:off x="6191526" y="4426065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242" name="Straight Arrow Connector 241"/>
          <p:cNvCxnSpPr>
            <a:stCxn id="133" idx="1"/>
            <a:endCxn id="216" idx="3"/>
          </p:cNvCxnSpPr>
          <p:nvPr/>
        </p:nvCxnSpPr>
        <p:spPr>
          <a:xfrm flipH="true">
            <a:off x="6622433" y="3437714"/>
            <a:ext cx="351372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Arrow Connector 242"/>
          <p:cNvCxnSpPr>
            <a:stCxn id="214" idx="1"/>
            <a:endCxn id="215" idx="3"/>
          </p:cNvCxnSpPr>
          <p:nvPr/>
        </p:nvCxnSpPr>
        <p:spPr>
          <a:xfrm flipH="true" flipV="true">
            <a:off x="6624790" y="3839632"/>
            <a:ext cx="350807" cy="1132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Arrow Connector 243"/>
          <p:cNvCxnSpPr>
            <a:stCxn id="140" idx="1"/>
            <a:endCxn id="139" idx="3"/>
          </p:cNvCxnSpPr>
          <p:nvPr/>
        </p:nvCxnSpPr>
        <p:spPr>
          <a:xfrm flipH="true">
            <a:off x="6620125" y="4549906"/>
            <a:ext cx="350742" cy="213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Arrow Connector 244"/>
          <p:cNvCxnSpPr>
            <a:stCxn id="239" idx="0"/>
          </p:cNvCxnSpPr>
          <p:nvPr/>
        </p:nvCxnSpPr>
        <p:spPr>
          <a:xfrm flipV="true">
            <a:off x="6316912" y="3043660"/>
            <a:ext cx="0" cy="271131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Arrow Connector 245"/>
          <p:cNvCxnSpPr>
            <a:endCxn id="239" idx="4"/>
          </p:cNvCxnSpPr>
          <p:nvPr/>
        </p:nvCxnSpPr>
        <p:spPr>
          <a:xfrm flipV="true">
            <a:off x="6316912" y="3565562"/>
            <a:ext cx="0" cy="145744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Arrow Connector 246"/>
          <p:cNvCxnSpPr/>
          <p:nvPr/>
        </p:nvCxnSpPr>
        <p:spPr>
          <a:xfrm flipV="true">
            <a:off x="6329992" y="4154933"/>
            <a:ext cx="0" cy="271131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TextBox 251"/>
          <p:cNvSpPr txBox="true"/>
          <p:nvPr/>
        </p:nvSpPr>
        <p:spPr>
          <a:xfrm>
            <a:off x="6166001" y="3837728"/>
            <a:ext cx="343987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…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grpSp>
        <p:nvGrpSpPr>
          <p:cNvPr id="302" name="Group 301"/>
          <p:cNvGrpSpPr/>
          <p:nvPr/>
        </p:nvGrpSpPr>
        <p:grpSpPr>
          <a:xfrm>
            <a:off x="924009" y="3677462"/>
            <a:ext cx="3414347" cy="224096"/>
            <a:chOff x="1378301" y="3029597"/>
            <a:chExt cx="3072912" cy="201686"/>
          </a:xfrm>
        </p:grpSpPr>
        <p:cxnSp>
          <p:nvCxnSpPr>
            <p:cNvPr id="44" name="Straight Arrow Connector 43"/>
            <p:cNvCxnSpPr/>
            <p:nvPr/>
          </p:nvCxnSpPr>
          <p:spPr>
            <a:xfrm>
              <a:off x="1387616" y="3029597"/>
              <a:ext cx="3063597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Arrow Connector 258"/>
            <p:cNvCxnSpPr/>
            <p:nvPr/>
          </p:nvCxnSpPr>
          <p:spPr>
            <a:xfrm>
              <a:off x="1378301" y="3140834"/>
              <a:ext cx="2084817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Arrow Connector 259"/>
            <p:cNvCxnSpPr/>
            <p:nvPr/>
          </p:nvCxnSpPr>
          <p:spPr>
            <a:xfrm>
              <a:off x="1387616" y="3231283"/>
              <a:ext cx="1531798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3" name="Group 302"/>
          <p:cNvGrpSpPr/>
          <p:nvPr/>
        </p:nvGrpSpPr>
        <p:grpSpPr>
          <a:xfrm>
            <a:off x="1705439" y="4009485"/>
            <a:ext cx="2632917" cy="222296"/>
            <a:chOff x="2081588" y="3328418"/>
            <a:chExt cx="2369625" cy="200066"/>
          </a:xfrm>
        </p:grpSpPr>
        <p:cxnSp>
          <p:nvCxnSpPr>
            <p:cNvPr id="263" name="Straight Arrow Connector 262"/>
            <p:cNvCxnSpPr/>
            <p:nvPr/>
          </p:nvCxnSpPr>
          <p:spPr>
            <a:xfrm>
              <a:off x="2081588" y="3328418"/>
              <a:ext cx="2369625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Arrow Connector 263"/>
            <p:cNvCxnSpPr/>
            <p:nvPr/>
          </p:nvCxnSpPr>
          <p:spPr>
            <a:xfrm>
              <a:off x="2081588" y="3421789"/>
              <a:ext cx="1381530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Arrow Connector 264"/>
            <p:cNvCxnSpPr/>
            <p:nvPr/>
          </p:nvCxnSpPr>
          <p:spPr>
            <a:xfrm>
              <a:off x="2081588" y="3528484"/>
              <a:ext cx="836240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Flowchart: Connector 49"/>
          <p:cNvSpPr/>
          <p:nvPr/>
        </p:nvSpPr>
        <p:spPr>
          <a:xfrm>
            <a:off x="1921130" y="3342784"/>
            <a:ext cx="462989" cy="1233713"/>
          </a:xfrm>
          <a:prstGeom prst="flowChartConnector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13" name="Rectangle 212"/>
          <p:cNvSpPr/>
          <p:nvPr/>
        </p:nvSpPr>
        <p:spPr>
          <a:xfrm>
            <a:off x="6791932" y="2742320"/>
            <a:ext cx="863624" cy="29020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GBM1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14" name="Rectangle 213"/>
          <p:cNvSpPr/>
          <p:nvPr/>
        </p:nvSpPr>
        <p:spPr>
          <a:xfrm>
            <a:off x="6975597" y="3704244"/>
            <a:ext cx="573592" cy="27303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15" name="Rectangle 214"/>
          <p:cNvSpPr/>
          <p:nvPr/>
        </p:nvSpPr>
        <p:spPr>
          <a:xfrm>
            <a:off x="6051198" y="3703112"/>
            <a:ext cx="573592" cy="27303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16" name="Rectangle 215"/>
          <p:cNvSpPr/>
          <p:nvPr/>
        </p:nvSpPr>
        <p:spPr>
          <a:xfrm>
            <a:off x="6048841" y="3301195"/>
            <a:ext cx="573592" cy="27303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55" name="Rectangle 254"/>
          <p:cNvSpPr/>
          <p:nvPr/>
        </p:nvSpPr>
        <p:spPr>
          <a:xfrm>
            <a:off x="5867445" y="2742937"/>
            <a:ext cx="863624" cy="29020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GBM0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6973805" y="3301195"/>
            <a:ext cx="573592" cy="27303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39" name="Rectangle 138"/>
          <p:cNvSpPr/>
          <p:nvPr/>
        </p:nvSpPr>
        <p:spPr>
          <a:xfrm>
            <a:off x="6046533" y="4415525"/>
            <a:ext cx="573592" cy="27303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6970867" y="4413386"/>
            <a:ext cx="573592" cy="27303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grpSp>
        <p:nvGrpSpPr>
          <p:cNvPr id="237" name="Group 236"/>
          <p:cNvGrpSpPr/>
          <p:nvPr/>
        </p:nvGrpSpPr>
        <p:grpSpPr>
          <a:xfrm>
            <a:off x="5724483" y="3102651"/>
            <a:ext cx="1231556" cy="1678742"/>
            <a:chOff x="5152035" y="2594068"/>
            <a:chExt cx="1108400" cy="1510868"/>
          </a:xfrm>
        </p:grpSpPr>
        <p:cxnSp>
          <p:nvCxnSpPr>
            <p:cNvPr id="145" name="Straight Arrow Connector 144"/>
            <p:cNvCxnSpPr/>
            <p:nvPr/>
          </p:nvCxnSpPr>
          <p:spPr>
            <a:xfrm>
              <a:off x="5314595" y="2608485"/>
              <a:ext cx="0" cy="345596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Arrow Connector 148"/>
            <p:cNvCxnSpPr/>
            <p:nvPr/>
          </p:nvCxnSpPr>
          <p:spPr>
            <a:xfrm>
              <a:off x="5238395" y="2608485"/>
              <a:ext cx="0" cy="675072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150"/>
            <p:cNvCxnSpPr/>
            <p:nvPr/>
          </p:nvCxnSpPr>
          <p:spPr>
            <a:xfrm>
              <a:off x="5152035" y="2594068"/>
              <a:ext cx="0" cy="1338999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Arrow Connector 154"/>
            <p:cNvCxnSpPr/>
            <p:nvPr/>
          </p:nvCxnSpPr>
          <p:spPr>
            <a:xfrm>
              <a:off x="5965042" y="3076273"/>
              <a:ext cx="295393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157"/>
            <p:cNvCxnSpPr/>
            <p:nvPr/>
          </p:nvCxnSpPr>
          <p:spPr>
            <a:xfrm>
              <a:off x="5965042" y="3459776"/>
              <a:ext cx="295393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Arrow Connector 175"/>
            <p:cNvCxnSpPr/>
            <p:nvPr/>
          </p:nvCxnSpPr>
          <p:spPr>
            <a:xfrm>
              <a:off x="5960189" y="4104936"/>
              <a:ext cx="295393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8" name="Group 237"/>
          <p:cNvGrpSpPr/>
          <p:nvPr/>
        </p:nvGrpSpPr>
        <p:grpSpPr>
          <a:xfrm>
            <a:off x="6608838" y="3095344"/>
            <a:ext cx="1254890" cy="1583580"/>
            <a:chOff x="5947954" y="2587492"/>
            <a:chExt cx="1129401" cy="1425222"/>
          </a:xfrm>
        </p:grpSpPr>
        <p:cxnSp>
          <p:nvCxnSpPr>
            <p:cNvPr id="159" name="Straight Arrow Connector 158"/>
            <p:cNvCxnSpPr/>
            <p:nvPr/>
          </p:nvCxnSpPr>
          <p:spPr>
            <a:xfrm flipH="true">
              <a:off x="5952807" y="3367554"/>
              <a:ext cx="307628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Arrow Connector 160"/>
            <p:cNvCxnSpPr/>
            <p:nvPr/>
          </p:nvCxnSpPr>
          <p:spPr>
            <a:xfrm flipH="true">
              <a:off x="5952807" y="3010202"/>
              <a:ext cx="307628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Arrow Connector 172"/>
            <p:cNvCxnSpPr/>
            <p:nvPr/>
          </p:nvCxnSpPr>
          <p:spPr>
            <a:xfrm>
              <a:off x="6879235" y="2601909"/>
              <a:ext cx="0" cy="345596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Arrow Connector 173"/>
            <p:cNvCxnSpPr/>
            <p:nvPr/>
          </p:nvCxnSpPr>
          <p:spPr>
            <a:xfrm>
              <a:off x="6970675" y="2601909"/>
              <a:ext cx="0" cy="675072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Arrow Connector 174"/>
            <p:cNvCxnSpPr/>
            <p:nvPr/>
          </p:nvCxnSpPr>
          <p:spPr>
            <a:xfrm>
              <a:off x="7077355" y="2587492"/>
              <a:ext cx="0" cy="1338999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Arrow Connector 176"/>
            <p:cNvCxnSpPr/>
            <p:nvPr/>
          </p:nvCxnSpPr>
          <p:spPr>
            <a:xfrm flipH="true">
              <a:off x="5947954" y="4012714"/>
              <a:ext cx="307628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8" name="Rectangle 177"/>
          <p:cNvSpPr/>
          <p:nvPr/>
        </p:nvSpPr>
        <p:spPr>
          <a:xfrm>
            <a:off x="8733536" y="1886590"/>
            <a:ext cx="3473551" cy="9244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2D Indirect Topology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(Proposed)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cxnSp>
        <p:nvCxnSpPr>
          <p:cNvPr id="179" name="Straight Connector 178"/>
          <p:cNvCxnSpPr/>
          <p:nvPr/>
        </p:nvCxnSpPr>
        <p:spPr>
          <a:xfrm>
            <a:off x="8459613" y="1995090"/>
            <a:ext cx="0" cy="3009194"/>
          </a:xfrm>
          <a:prstGeom prst="line">
            <a:avLst/>
          </a:prstGeom>
          <a:ln w="28575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1" name="TextBox 300"/>
          <p:cNvSpPr txBox="true"/>
          <p:nvPr/>
        </p:nvSpPr>
        <p:spPr>
          <a:xfrm>
            <a:off x="5584208" y="5414591"/>
            <a:ext cx="6607792" cy="400110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dirty="0">
                <a:solidFill>
                  <a:srgbClr val="0000FF"/>
                </a:solidFill>
                <a:latin typeface="Trebuchet MS" panose="020B0603020202020204"/>
              </a:rPr>
              <a:t>Extra links to distribute traffic using pass-through</a:t>
            </a:r>
            <a:endParaRPr lang="en-US" sz="2220" dirty="0">
              <a:solidFill>
                <a:srgbClr val="0000FF"/>
              </a:solidFill>
              <a:latin typeface="Trebuchet MS" panose="020B0603020202020204"/>
            </a:endParaRPr>
          </a:p>
        </p:txBody>
      </p:sp>
      <p:sp>
        <p:nvSpPr>
          <p:cNvPr id="319" name="TextBox 318"/>
          <p:cNvSpPr txBox="true"/>
          <p:nvPr/>
        </p:nvSpPr>
        <p:spPr>
          <a:xfrm>
            <a:off x="9082239" y="6317306"/>
            <a:ext cx="2364398" cy="400110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FF0000"/>
                </a:solidFill>
                <a:latin typeface="Trebuchet MS" panose="020B0603020202020204"/>
              </a:rPr>
              <a:t>Overhead?</a:t>
            </a:r>
            <a:endParaRPr lang="en-US" sz="2220" b="1" dirty="0">
              <a:solidFill>
                <a:srgbClr val="FF0000"/>
              </a:solidFill>
              <a:latin typeface="Trebuchet MS" panose="020B0603020202020204"/>
            </a:endParaRPr>
          </a:p>
        </p:txBody>
      </p:sp>
      <p:sp>
        <p:nvSpPr>
          <p:cNvPr id="320" name="TextBox 319"/>
          <p:cNvSpPr txBox="true"/>
          <p:nvPr/>
        </p:nvSpPr>
        <p:spPr>
          <a:xfrm>
            <a:off x="6550557" y="5843140"/>
            <a:ext cx="4367188" cy="400110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FF"/>
                </a:solidFill>
                <a:latin typeface="Trebuchet MS" panose="020B0603020202020204"/>
              </a:rPr>
              <a:t>Less congestion</a:t>
            </a:r>
            <a:endParaRPr lang="en-US" sz="2220" b="1" dirty="0">
              <a:solidFill>
                <a:srgbClr val="0000FF"/>
              </a:solidFill>
              <a:latin typeface="Trebuchet MS" panose="020B0603020202020204"/>
            </a:endParaRPr>
          </a:p>
        </p:txBody>
      </p:sp>
      <p:sp>
        <p:nvSpPr>
          <p:cNvPr id="181" name="Rectangle 180"/>
          <p:cNvSpPr/>
          <p:nvPr/>
        </p:nvSpPr>
        <p:spPr>
          <a:xfrm rot="16200000">
            <a:off x="9332256" y="2481009"/>
            <a:ext cx="2217557" cy="2951959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82" name="Rectangle 181"/>
          <p:cNvSpPr/>
          <p:nvPr/>
        </p:nvSpPr>
        <p:spPr>
          <a:xfrm>
            <a:off x="10006727" y="2961120"/>
            <a:ext cx="863624" cy="29020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GBM1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83" name="Rectangle 182"/>
          <p:cNvSpPr/>
          <p:nvPr/>
        </p:nvSpPr>
        <p:spPr>
          <a:xfrm>
            <a:off x="11171533" y="4633887"/>
            <a:ext cx="573592" cy="27303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84" name="Rectangle 183"/>
          <p:cNvSpPr/>
          <p:nvPr/>
        </p:nvSpPr>
        <p:spPr>
          <a:xfrm>
            <a:off x="11171533" y="3919131"/>
            <a:ext cx="573592" cy="27303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85" name="Rectangle 184"/>
          <p:cNvSpPr/>
          <p:nvPr/>
        </p:nvSpPr>
        <p:spPr>
          <a:xfrm>
            <a:off x="11171533" y="3522614"/>
            <a:ext cx="573592" cy="27303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86" name="Oval 185"/>
          <p:cNvSpPr/>
          <p:nvPr/>
        </p:nvSpPr>
        <p:spPr>
          <a:xfrm>
            <a:off x="10350011" y="3533746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87" name="Oval 186"/>
          <p:cNvSpPr/>
          <p:nvPr/>
        </p:nvSpPr>
        <p:spPr>
          <a:xfrm>
            <a:off x="10350011" y="3930264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88" name="Oval 187"/>
          <p:cNvSpPr/>
          <p:nvPr/>
        </p:nvSpPr>
        <p:spPr>
          <a:xfrm>
            <a:off x="10350011" y="4645021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189" name="Straight Arrow Connector 188"/>
          <p:cNvCxnSpPr>
            <a:stCxn id="185" idx="1"/>
            <a:endCxn id="186" idx="6"/>
          </p:cNvCxnSpPr>
          <p:nvPr/>
        </p:nvCxnSpPr>
        <p:spPr>
          <a:xfrm flipH="true" flipV="true">
            <a:off x="10600783" y="3659133"/>
            <a:ext cx="570750" cy="1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/>
          <p:cNvCxnSpPr>
            <a:stCxn id="184" idx="1"/>
            <a:endCxn id="187" idx="6"/>
          </p:cNvCxnSpPr>
          <p:nvPr/>
        </p:nvCxnSpPr>
        <p:spPr>
          <a:xfrm flipH="true">
            <a:off x="10600783" y="4055650"/>
            <a:ext cx="570750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/>
          <p:cNvCxnSpPr>
            <a:stCxn id="183" idx="1"/>
            <a:endCxn id="188" idx="6"/>
          </p:cNvCxnSpPr>
          <p:nvPr/>
        </p:nvCxnSpPr>
        <p:spPr>
          <a:xfrm flipH="true">
            <a:off x="10600783" y="4770407"/>
            <a:ext cx="570750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/>
          <p:cNvCxnSpPr>
            <a:stCxn id="186" idx="0"/>
          </p:cNvCxnSpPr>
          <p:nvPr/>
        </p:nvCxnSpPr>
        <p:spPr>
          <a:xfrm flipV="true">
            <a:off x="10475397" y="3262616"/>
            <a:ext cx="0" cy="271131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/>
          <p:cNvCxnSpPr>
            <a:endCxn id="186" idx="4"/>
          </p:cNvCxnSpPr>
          <p:nvPr/>
        </p:nvCxnSpPr>
        <p:spPr>
          <a:xfrm flipV="true">
            <a:off x="10475397" y="3784518"/>
            <a:ext cx="0" cy="145744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/>
          <p:cNvCxnSpPr/>
          <p:nvPr/>
        </p:nvCxnSpPr>
        <p:spPr>
          <a:xfrm flipV="true">
            <a:off x="10488477" y="4362600"/>
            <a:ext cx="0" cy="271131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TextBox 194"/>
          <p:cNvSpPr txBox="true"/>
          <p:nvPr/>
        </p:nvSpPr>
        <p:spPr>
          <a:xfrm>
            <a:off x="10334634" y="4079510"/>
            <a:ext cx="343987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…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96" name="Oval 195"/>
          <p:cNvSpPr/>
          <p:nvPr/>
        </p:nvSpPr>
        <p:spPr>
          <a:xfrm>
            <a:off x="9406321" y="3533591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97" name="Oval 196"/>
          <p:cNvSpPr/>
          <p:nvPr/>
        </p:nvSpPr>
        <p:spPr>
          <a:xfrm>
            <a:off x="9406321" y="3930108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98" name="Oval 197"/>
          <p:cNvSpPr/>
          <p:nvPr/>
        </p:nvSpPr>
        <p:spPr>
          <a:xfrm>
            <a:off x="9406321" y="4644865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199" name="Straight Arrow Connector 198"/>
          <p:cNvCxnSpPr>
            <a:stCxn id="186" idx="2"/>
            <a:endCxn id="196" idx="6"/>
          </p:cNvCxnSpPr>
          <p:nvPr/>
        </p:nvCxnSpPr>
        <p:spPr>
          <a:xfrm flipH="true" flipV="true">
            <a:off x="9657092" y="3658976"/>
            <a:ext cx="692918" cy="156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/>
          <p:cNvCxnSpPr>
            <a:stCxn id="187" idx="2"/>
            <a:endCxn id="197" idx="6"/>
          </p:cNvCxnSpPr>
          <p:nvPr/>
        </p:nvCxnSpPr>
        <p:spPr>
          <a:xfrm flipH="true" flipV="true">
            <a:off x="9657092" y="4055494"/>
            <a:ext cx="692918" cy="156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/>
          <p:cNvCxnSpPr>
            <a:stCxn id="188" idx="2"/>
            <a:endCxn id="198" idx="6"/>
          </p:cNvCxnSpPr>
          <p:nvPr/>
        </p:nvCxnSpPr>
        <p:spPr>
          <a:xfrm flipH="true" flipV="true">
            <a:off x="9657092" y="4770251"/>
            <a:ext cx="692918" cy="156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/>
          <p:cNvCxnSpPr>
            <a:stCxn id="196" idx="0"/>
          </p:cNvCxnSpPr>
          <p:nvPr/>
        </p:nvCxnSpPr>
        <p:spPr>
          <a:xfrm flipV="true">
            <a:off x="9531707" y="3262460"/>
            <a:ext cx="0" cy="271131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/>
          <p:cNvCxnSpPr>
            <a:endCxn id="196" idx="4"/>
          </p:cNvCxnSpPr>
          <p:nvPr/>
        </p:nvCxnSpPr>
        <p:spPr>
          <a:xfrm flipV="true">
            <a:off x="9531707" y="3784362"/>
            <a:ext cx="0" cy="145744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/>
          <p:cNvCxnSpPr/>
          <p:nvPr/>
        </p:nvCxnSpPr>
        <p:spPr>
          <a:xfrm flipV="true">
            <a:off x="9544787" y="4373733"/>
            <a:ext cx="0" cy="271131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TextBox 204"/>
          <p:cNvSpPr txBox="true"/>
          <p:nvPr/>
        </p:nvSpPr>
        <p:spPr>
          <a:xfrm>
            <a:off x="9380795" y="4056528"/>
            <a:ext cx="343987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…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06" name="Rectangle 205"/>
          <p:cNvSpPr/>
          <p:nvPr/>
        </p:nvSpPr>
        <p:spPr>
          <a:xfrm>
            <a:off x="9082239" y="2961737"/>
            <a:ext cx="863624" cy="29020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GBM0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07" name="Flowchart: Connector 206"/>
          <p:cNvSpPr/>
          <p:nvPr/>
        </p:nvSpPr>
        <p:spPr>
          <a:xfrm>
            <a:off x="6550557" y="3417040"/>
            <a:ext cx="462989" cy="1233713"/>
          </a:xfrm>
          <a:prstGeom prst="flowChartConnector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08" name="TextBox 207"/>
          <p:cNvSpPr txBox="true"/>
          <p:nvPr/>
        </p:nvSpPr>
        <p:spPr>
          <a:xfrm>
            <a:off x="5432813" y="4945523"/>
            <a:ext cx="2672734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dirty="0">
                <a:solidFill>
                  <a:srgbClr val="0000FF"/>
                </a:solidFill>
                <a:latin typeface="Trebuchet MS" panose="020B0603020202020204"/>
              </a:rPr>
              <a:t>Interleaving Effect</a:t>
            </a:r>
            <a:endParaRPr lang="en-US" sz="2220" dirty="0">
              <a:solidFill>
                <a:srgbClr val="0000FF"/>
              </a:solidFill>
              <a:latin typeface="Trebuchet MS" panose="020B0603020202020204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10084533" y="3267917"/>
            <a:ext cx="933423" cy="1581457"/>
            <a:chOff x="9076079" y="2941125"/>
            <a:chExt cx="840081" cy="1423311"/>
          </a:xfrm>
        </p:grpSpPr>
        <p:cxnSp>
          <p:nvCxnSpPr>
            <p:cNvPr id="272" name="Straight Arrow Connector 271"/>
            <p:cNvCxnSpPr/>
            <p:nvPr/>
          </p:nvCxnSpPr>
          <p:spPr>
            <a:xfrm>
              <a:off x="9238639" y="2955542"/>
              <a:ext cx="0" cy="345596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Arrow Connector 272"/>
            <p:cNvCxnSpPr/>
            <p:nvPr/>
          </p:nvCxnSpPr>
          <p:spPr>
            <a:xfrm>
              <a:off x="9162439" y="2955542"/>
              <a:ext cx="0" cy="675072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Arrow Connector 306"/>
            <p:cNvCxnSpPr/>
            <p:nvPr/>
          </p:nvCxnSpPr>
          <p:spPr>
            <a:xfrm>
              <a:off x="9076079" y="2941125"/>
              <a:ext cx="0" cy="1338999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Arrow Connector 308"/>
            <p:cNvCxnSpPr/>
            <p:nvPr/>
          </p:nvCxnSpPr>
          <p:spPr>
            <a:xfrm>
              <a:off x="9519298" y="3378331"/>
              <a:ext cx="396862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Arrow Connector 309"/>
            <p:cNvCxnSpPr/>
            <p:nvPr/>
          </p:nvCxnSpPr>
          <p:spPr>
            <a:xfrm>
              <a:off x="9519298" y="3729420"/>
              <a:ext cx="396862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Arrow Connector 310"/>
            <p:cNvCxnSpPr/>
            <p:nvPr/>
          </p:nvCxnSpPr>
          <p:spPr>
            <a:xfrm>
              <a:off x="9519298" y="4364436"/>
              <a:ext cx="396862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9091110" y="3290757"/>
            <a:ext cx="1926846" cy="1678742"/>
            <a:chOff x="8181999" y="2961681"/>
            <a:chExt cx="1734161" cy="1510868"/>
          </a:xfrm>
        </p:grpSpPr>
        <p:cxnSp>
          <p:nvCxnSpPr>
            <p:cNvPr id="218" name="Straight Arrow Connector 217"/>
            <p:cNvCxnSpPr/>
            <p:nvPr/>
          </p:nvCxnSpPr>
          <p:spPr>
            <a:xfrm>
              <a:off x="8344559" y="2976098"/>
              <a:ext cx="0" cy="345596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Arrow Connector 218"/>
            <p:cNvCxnSpPr/>
            <p:nvPr/>
          </p:nvCxnSpPr>
          <p:spPr>
            <a:xfrm>
              <a:off x="8268359" y="2976098"/>
              <a:ext cx="0" cy="675072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Arrow Connector 247"/>
            <p:cNvCxnSpPr/>
            <p:nvPr/>
          </p:nvCxnSpPr>
          <p:spPr>
            <a:xfrm>
              <a:off x="8181999" y="2961681"/>
              <a:ext cx="0" cy="1338999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Arrow Connector 248"/>
            <p:cNvCxnSpPr/>
            <p:nvPr/>
          </p:nvCxnSpPr>
          <p:spPr>
            <a:xfrm>
              <a:off x="8776883" y="3471511"/>
              <a:ext cx="1139277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Arrow Connector 249"/>
            <p:cNvCxnSpPr/>
            <p:nvPr/>
          </p:nvCxnSpPr>
          <p:spPr>
            <a:xfrm>
              <a:off x="8776883" y="3807969"/>
              <a:ext cx="1139277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Arrow Connector 250"/>
            <p:cNvCxnSpPr/>
            <p:nvPr/>
          </p:nvCxnSpPr>
          <p:spPr>
            <a:xfrm>
              <a:off x="8803580" y="4472549"/>
              <a:ext cx="1112580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2" name="Flowchart: Connector 311"/>
          <p:cNvSpPr/>
          <p:nvPr/>
        </p:nvSpPr>
        <p:spPr>
          <a:xfrm>
            <a:off x="10630704" y="3438635"/>
            <a:ext cx="462989" cy="1468290"/>
          </a:xfrm>
          <a:prstGeom prst="flowChartConnector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/>
      <p:bldP spid="50" grpId="0" animBg="true"/>
      <p:bldP spid="301" grpId="0" animBg="true"/>
      <p:bldP spid="319" grpId="0" animBg="true"/>
      <p:bldP spid="320" grpId="0" animBg="true"/>
      <p:bldP spid="207" grpId="0" animBg="true"/>
      <p:bldP spid="208" grpId="0"/>
      <p:bldP spid="312" grpId="0" animBg="true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Rectangle 227"/>
          <p:cNvSpPr/>
          <p:nvPr/>
        </p:nvSpPr>
        <p:spPr>
          <a:xfrm>
            <a:off x="5830955" y="3438652"/>
            <a:ext cx="1634533" cy="94084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Composable Buffer(GBM)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27" name="Rectangle 226"/>
          <p:cNvSpPr/>
          <p:nvPr/>
        </p:nvSpPr>
        <p:spPr>
          <a:xfrm>
            <a:off x="5830955" y="2134386"/>
            <a:ext cx="1634533" cy="94084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Composable Buffer(GBM)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Network Logical Topology</a:t>
            </a:r>
            <a:endParaRPr lang="en-US" cap="none" dirty="0"/>
          </a:p>
        </p:txBody>
      </p:sp>
      <p:sp>
        <p:nvSpPr>
          <p:cNvPr id="286" name="Text Placeholder 36"/>
          <p:cNvSpPr>
            <a:spLocks noGrp="true"/>
          </p:cNvSpPr>
          <p:nvPr>
            <p:ph type="body" sz="quarter" idx="10"/>
          </p:nvPr>
        </p:nvSpPr>
        <p:spPr>
          <a:xfrm>
            <a:off x="553720" y="1314815"/>
            <a:ext cx="11084560" cy="583848"/>
          </a:xfrm>
        </p:spPr>
        <p:txBody>
          <a:bodyPr/>
          <a:lstStyle/>
          <a:p>
            <a:r>
              <a:rPr lang="en-US" dirty="0"/>
              <a:t>Overhead Estimation</a:t>
            </a:r>
            <a:endParaRPr lang="en-US" dirty="0"/>
          </a:p>
        </p:txBody>
      </p:sp>
      <p:sp>
        <p:nvSpPr>
          <p:cNvPr id="8" name="Right Brace 7"/>
          <p:cNvSpPr/>
          <p:nvPr/>
        </p:nvSpPr>
        <p:spPr>
          <a:xfrm rot="5400000">
            <a:off x="2201488" y="2998428"/>
            <a:ext cx="416966" cy="2951960"/>
          </a:xfrm>
          <a:prstGeom prst="rightBrac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0000"/>
              </a:solidFill>
              <a:latin typeface="Trebuchet MS" panose="020B0603020202020204"/>
            </a:endParaRPr>
          </a:p>
        </p:txBody>
      </p:sp>
      <p:sp>
        <p:nvSpPr>
          <p:cNvPr id="136" name="TextBox 135"/>
          <p:cNvSpPr txBox="true"/>
          <p:nvPr/>
        </p:nvSpPr>
        <p:spPr>
          <a:xfrm>
            <a:off x="4495804" y="2853112"/>
            <a:ext cx="938021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0000"/>
                </a:solidFill>
                <a:latin typeface="Trebuchet MS" panose="020B0603020202020204"/>
              </a:rPr>
              <a:t>N PEs</a:t>
            </a:r>
            <a:endParaRPr lang="en-US" sz="2000" b="1" dirty="0">
              <a:solidFill>
                <a:srgbClr val="FF0000"/>
              </a:solidFill>
              <a:latin typeface="Trebuchet MS" panose="020B0603020202020204"/>
            </a:endParaRPr>
          </a:p>
        </p:txBody>
      </p:sp>
      <p:sp>
        <p:nvSpPr>
          <p:cNvPr id="137" name="Right Brace 136"/>
          <p:cNvSpPr/>
          <p:nvPr/>
        </p:nvSpPr>
        <p:spPr>
          <a:xfrm>
            <a:off x="4037500" y="1929000"/>
            <a:ext cx="359616" cy="2217558"/>
          </a:xfrm>
          <a:prstGeom prst="rightBrac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0000"/>
              </a:solidFill>
              <a:latin typeface="Trebuchet MS" panose="020B0603020202020204"/>
            </a:endParaRPr>
          </a:p>
        </p:txBody>
      </p:sp>
      <p:sp>
        <p:nvSpPr>
          <p:cNvPr id="138" name="TextBox 137"/>
          <p:cNvSpPr txBox="true"/>
          <p:nvPr/>
        </p:nvSpPr>
        <p:spPr>
          <a:xfrm>
            <a:off x="922127" y="4772658"/>
            <a:ext cx="2970697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0000"/>
                </a:solidFill>
                <a:latin typeface="Trebuchet MS" panose="020B0603020202020204"/>
              </a:rPr>
              <a:t>M GBM Ports</a:t>
            </a:r>
            <a:endParaRPr lang="en-US" sz="2000" b="1" dirty="0">
              <a:solidFill>
                <a:srgbClr val="FF0000"/>
              </a:solidFill>
              <a:latin typeface="Trebuchet MS" panose="020B0603020202020204"/>
            </a:endParaRPr>
          </a:p>
        </p:txBody>
      </p:sp>
      <p:sp>
        <p:nvSpPr>
          <p:cNvPr id="133" name="Rectangle 132"/>
          <p:cNvSpPr/>
          <p:nvPr/>
        </p:nvSpPr>
        <p:spPr>
          <a:xfrm rot="16200000">
            <a:off x="1301193" y="1561799"/>
            <a:ext cx="2217557" cy="2951959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1975664" y="2041910"/>
            <a:ext cx="863624" cy="29020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GBM1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3140470" y="3714677"/>
            <a:ext cx="573592" cy="27303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3140470" y="2999921"/>
            <a:ext cx="573592" cy="27303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42" name="Rectangle 141"/>
          <p:cNvSpPr/>
          <p:nvPr/>
        </p:nvSpPr>
        <p:spPr>
          <a:xfrm>
            <a:off x="3140470" y="2603404"/>
            <a:ext cx="573592" cy="27303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43" name="Oval 142"/>
          <p:cNvSpPr/>
          <p:nvPr/>
        </p:nvSpPr>
        <p:spPr>
          <a:xfrm>
            <a:off x="2318947" y="2614536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44" name="Oval 143"/>
          <p:cNvSpPr/>
          <p:nvPr/>
        </p:nvSpPr>
        <p:spPr>
          <a:xfrm>
            <a:off x="2318947" y="3011054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45" name="Oval 144"/>
          <p:cNvSpPr/>
          <p:nvPr/>
        </p:nvSpPr>
        <p:spPr>
          <a:xfrm>
            <a:off x="2318947" y="3725811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146" name="Straight Arrow Connector 145"/>
          <p:cNvCxnSpPr>
            <a:stCxn id="142" idx="1"/>
            <a:endCxn id="143" idx="6"/>
          </p:cNvCxnSpPr>
          <p:nvPr/>
        </p:nvCxnSpPr>
        <p:spPr>
          <a:xfrm flipH="true" flipV="true">
            <a:off x="2569719" y="2739923"/>
            <a:ext cx="570750" cy="1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>
            <a:stCxn id="141" idx="1"/>
            <a:endCxn id="144" idx="6"/>
          </p:cNvCxnSpPr>
          <p:nvPr/>
        </p:nvCxnSpPr>
        <p:spPr>
          <a:xfrm flipH="true">
            <a:off x="2569719" y="3136440"/>
            <a:ext cx="570750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>
            <a:stCxn id="140" idx="1"/>
            <a:endCxn id="145" idx="6"/>
          </p:cNvCxnSpPr>
          <p:nvPr/>
        </p:nvCxnSpPr>
        <p:spPr>
          <a:xfrm flipH="true">
            <a:off x="2569719" y="3851197"/>
            <a:ext cx="570750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>
            <a:stCxn id="143" idx="0"/>
          </p:cNvCxnSpPr>
          <p:nvPr/>
        </p:nvCxnSpPr>
        <p:spPr>
          <a:xfrm flipV="true">
            <a:off x="2444333" y="2343406"/>
            <a:ext cx="0" cy="271131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>
            <a:endCxn id="143" idx="4"/>
          </p:cNvCxnSpPr>
          <p:nvPr/>
        </p:nvCxnSpPr>
        <p:spPr>
          <a:xfrm flipV="true">
            <a:off x="2444333" y="2865308"/>
            <a:ext cx="0" cy="145744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/>
          <p:nvPr/>
        </p:nvCxnSpPr>
        <p:spPr>
          <a:xfrm flipV="true">
            <a:off x="2457413" y="3443390"/>
            <a:ext cx="0" cy="271131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/>
          <p:cNvSpPr txBox="true"/>
          <p:nvPr/>
        </p:nvSpPr>
        <p:spPr>
          <a:xfrm>
            <a:off x="2303571" y="3160300"/>
            <a:ext cx="343987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…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53" name="Oval 152"/>
          <p:cNvSpPr/>
          <p:nvPr/>
        </p:nvSpPr>
        <p:spPr>
          <a:xfrm>
            <a:off x="1375257" y="2614381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54" name="Oval 153"/>
          <p:cNvSpPr/>
          <p:nvPr/>
        </p:nvSpPr>
        <p:spPr>
          <a:xfrm>
            <a:off x="1375257" y="3010898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55" name="Oval 154"/>
          <p:cNvSpPr/>
          <p:nvPr/>
        </p:nvSpPr>
        <p:spPr>
          <a:xfrm>
            <a:off x="1375257" y="3725655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156" name="Straight Arrow Connector 155"/>
          <p:cNvCxnSpPr>
            <a:stCxn id="143" idx="2"/>
            <a:endCxn id="153" idx="6"/>
          </p:cNvCxnSpPr>
          <p:nvPr/>
        </p:nvCxnSpPr>
        <p:spPr>
          <a:xfrm flipH="true" flipV="true">
            <a:off x="1626029" y="2739766"/>
            <a:ext cx="692918" cy="156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>
            <a:stCxn id="144" idx="2"/>
            <a:endCxn id="154" idx="6"/>
          </p:cNvCxnSpPr>
          <p:nvPr/>
        </p:nvCxnSpPr>
        <p:spPr>
          <a:xfrm flipH="true" flipV="true">
            <a:off x="1626029" y="3136284"/>
            <a:ext cx="692918" cy="156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/>
          <p:cNvCxnSpPr>
            <a:stCxn id="145" idx="2"/>
            <a:endCxn id="155" idx="6"/>
          </p:cNvCxnSpPr>
          <p:nvPr/>
        </p:nvCxnSpPr>
        <p:spPr>
          <a:xfrm flipH="true" flipV="true">
            <a:off x="1626029" y="3851041"/>
            <a:ext cx="692918" cy="156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>
            <a:stCxn id="153" idx="0"/>
          </p:cNvCxnSpPr>
          <p:nvPr/>
        </p:nvCxnSpPr>
        <p:spPr>
          <a:xfrm flipV="true">
            <a:off x="1500643" y="2343250"/>
            <a:ext cx="0" cy="271131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>
            <a:endCxn id="153" idx="4"/>
          </p:cNvCxnSpPr>
          <p:nvPr/>
        </p:nvCxnSpPr>
        <p:spPr>
          <a:xfrm flipV="true">
            <a:off x="1500643" y="2865152"/>
            <a:ext cx="0" cy="145744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 flipV="true">
            <a:off x="1513723" y="3454523"/>
            <a:ext cx="0" cy="271131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/>
          <p:cNvSpPr txBox="true"/>
          <p:nvPr/>
        </p:nvSpPr>
        <p:spPr>
          <a:xfrm>
            <a:off x="1349732" y="3137318"/>
            <a:ext cx="343987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…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63" name="Rectangle 162"/>
          <p:cNvSpPr/>
          <p:nvPr/>
        </p:nvSpPr>
        <p:spPr>
          <a:xfrm>
            <a:off x="1051176" y="2042527"/>
            <a:ext cx="863624" cy="29020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GBM0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67" name="Rounded Rectangle 79"/>
          <p:cNvSpPr/>
          <p:nvPr/>
        </p:nvSpPr>
        <p:spPr>
          <a:xfrm>
            <a:off x="7821701" y="2195151"/>
            <a:ext cx="684044" cy="653480"/>
          </a:xfrm>
          <a:prstGeom prst="roundRect">
            <a:avLst>
              <a:gd name="adj" fmla="val 10823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PE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68" name="Rounded Rectangle 80"/>
          <p:cNvSpPr/>
          <p:nvPr/>
        </p:nvSpPr>
        <p:spPr>
          <a:xfrm>
            <a:off x="7846034" y="2345248"/>
            <a:ext cx="194614" cy="353286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tx2">
                  <a:lumMod val="40000"/>
                  <a:lumOff val="60000"/>
                </a:schemeClr>
              </a:gs>
              <a:gs pos="35000">
                <a:schemeClr val="tx2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155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69" name="Rounded Rectangle 81"/>
          <p:cNvSpPr/>
          <p:nvPr/>
        </p:nvSpPr>
        <p:spPr>
          <a:xfrm>
            <a:off x="8487603" y="1955376"/>
            <a:ext cx="269807" cy="257751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35000">
                <a:schemeClr val="accent6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R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70" name="Rounded Rectangle 82"/>
          <p:cNvSpPr/>
          <p:nvPr/>
        </p:nvSpPr>
        <p:spPr>
          <a:xfrm>
            <a:off x="7846034" y="3046999"/>
            <a:ext cx="684044" cy="653480"/>
          </a:xfrm>
          <a:prstGeom prst="roundRect">
            <a:avLst>
              <a:gd name="adj" fmla="val 10823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PE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71" name="Rounded Rectangle 83"/>
          <p:cNvSpPr/>
          <p:nvPr/>
        </p:nvSpPr>
        <p:spPr>
          <a:xfrm>
            <a:off x="7870366" y="3197096"/>
            <a:ext cx="194614" cy="353286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tx2">
                  <a:lumMod val="40000"/>
                  <a:lumOff val="60000"/>
                </a:schemeClr>
              </a:gs>
              <a:gs pos="35000">
                <a:schemeClr val="tx2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155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72" name="Rounded Rectangle 84"/>
          <p:cNvSpPr/>
          <p:nvPr/>
        </p:nvSpPr>
        <p:spPr>
          <a:xfrm>
            <a:off x="8511935" y="2807223"/>
            <a:ext cx="269807" cy="257751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35000">
                <a:schemeClr val="accent6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R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73" name="Rounded Rectangle 85"/>
          <p:cNvSpPr/>
          <p:nvPr/>
        </p:nvSpPr>
        <p:spPr>
          <a:xfrm>
            <a:off x="7852087" y="3923879"/>
            <a:ext cx="684044" cy="653480"/>
          </a:xfrm>
          <a:prstGeom prst="roundRect">
            <a:avLst>
              <a:gd name="adj" fmla="val 10823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PE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74" name="Rounded Rectangle 86"/>
          <p:cNvSpPr/>
          <p:nvPr/>
        </p:nvSpPr>
        <p:spPr>
          <a:xfrm>
            <a:off x="7876420" y="4073976"/>
            <a:ext cx="194614" cy="353286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tx2">
                  <a:lumMod val="40000"/>
                  <a:lumOff val="60000"/>
                </a:schemeClr>
              </a:gs>
              <a:gs pos="35000">
                <a:schemeClr val="tx2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155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75" name="Rounded Rectangle 87"/>
          <p:cNvSpPr/>
          <p:nvPr/>
        </p:nvSpPr>
        <p:spPr>
          <a:xfrm>
            <a:off x="8517989" y="3684103"/>
            <a:ext cx="269807" cy="257751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35000">
                <a:schemeClr val="accent6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R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76" name="Rounded Rectangle 89"/>
          <p:cNvSpPr/>
          <p:nvPr/>
        </p:nvSpPr>
        <p:spPr>
          <a:xfrm>
            <a:off x="8716724" y="2192133"/>
            <a:ext cx="684044" cy="653480"/>
          </a:xfrm>
          <a:prstGeom prst="roundRect">
            <a:avLst>
              <a:gd name="adj" fmla="val 10823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PE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77" name="Rounded Rectangle 90"/>
          <p:cNvSpPr/>
          <p:nvPr/>
        </p:nvSpPr>
        <p:spPr>
          <a:xfrm>
            <a:off x="8741056" y="2342230"/>
            <a:ext cx="194614" cy="353286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tx2">
                  <a:lumMod val="40000"/>
                  <a:lumOff val="60000"/>
                </a:schemeClr>
              </a:gs>
              <a:gs pos="35000">
                <a:schemeClr val="tx2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155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78" name="Rounded Rectangle 91"/>
          <p:cNvSpPr/>
          <p:nvPr/>
        </p:nvSpPr>
        <p:spPr>
          <a:xfrm>
            <a:off x="9832287" y="1952358"/>
            <a:ext cx="269807" cy="257751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35000">
                <a:schemeClr val="accent6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R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79" name="Rounded Rectangle 92"/>
          <p:cNvSpPr/>
          <p:nvPr/>
        </p:nvSpPr>
        <p:spPr>
          <a:xfrm>
            <a:off x="8741056" y="3043981"/>
            <a:ext cx="684044" cy="653480"/>
          </a:xfrm>
          <a:prstGeom prst="roundRect">
            <a:avLst>
              <a:gd name="adj" fmla="val 10823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PE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80" name="Rounded Rectangle 93"/>
          <p:cNvSpPr/>
          <p:nvPr/>
        </p:nvSpPr>
        <p:spPr>
          <a:xfrm>
            <a:off x="8765389" y="3194078"/>
            <a:ext cx="194614" cy="353286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tx2">
                  <a:lumMod val="40000"/>
                  <a:lumOff val="60000"/>
                </a:schemeClr>
              </a:gs>
              <a:gs pos="35000">
                <a:schemeClr val="tx2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155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81" name="Rounded Rectangle 94"/>
          <p:cNvSpPr/>
          <p:nvPr/>
        </p:nvSpPr>
        <p:spPr>
          <a:xfrm>
            <a:off x="9856619" y="2804206"/>
            <a:ext cx="269807" cy="257751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35000">
                <a:schemeClr val="accent6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R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82" name="Rounded Rectangle 95"/>
          <p:cNvSpPr/>
          <p:nvPr/>
        </p:nvSpPr>
        <p:spPr>
          <a:xfrm>
            <a:off x="8747109" y="3920861"/>
            <a:ext cx="684044" cy="653480"/>
          </a:xfrm>
          <a:prstGeom prst="roundRect">
            <a:avLst>
              <a:gd name="adj" fmla="val 10823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PE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83" name="Rounded Rectangle 96"/>
          <p:cNvSpPr/>
          <p:nvPr/>
        </p:nvSpPr>
        <p:spPr>
          <a:xfrm>
            <a:off x="8771442" y="4070958"/>
            <a:ext cx="194614" cy="353286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tx2">
                  <a:lumMod val="40000"/>
                  <a:lumOff val="60000"/>
                </a:schemeClr>
              </a:gs>
              <a:gs pos="35000">
                <a:schemeClr val="tx2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155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84" name="Rounded Rectangle 97"/>
          <p:cNvSpPr/>
          <p:nvPr/>
        </p:nvSpPr>
        <p:spPr>
          <a:xfrm>
            <a:off x="9862672" y="3681086"/>
            <a:ext cx="269807" cy="257751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35000">
                <a:schemeClr val="accent6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R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85" name="Rounded Rectangle 99"/>
          <p:cNvSpPr/>
          <p:nvPr/>
        </p:nvSpPr>
        <p:spPr>
          <a:xfrm>
            <a:off x="10061407" y="2189116"/>
            <a:ext cx="684044" cy="653480"/>
          </a:xfrm>
          <a:prstGeom prst="roundRect">
            <a:avLst>
              <a:gd name="adj" fmla="val 10823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PE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86" name="Rounded Rectangle 100"/>
          <p:cNvSpPr/>
          <p:nvPr/>
        </p:nvSpPr>
        <p:spPr>
          <a:xfrm>
            <a:off x="10085740" y="2339213"/>
            <a:ext cx="194614" cy="353286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tx2">
                  <a:lumMod val="40000"/>
                  <a:lumOff val="60000"/>
                </a:schemeClr>
              </a:gs>
              <a:gs pos="35000">
                <a:schemeClr val="tx2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155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88" name="Rounded Rectangle 102"/>
          <p:cNvSpPr/>
          <p:nvPr/>
        </p:nvSpPr>
        <p:spPr>
          <a:xfrm>
            <a:off x="10085739" y="3040963"/>
            <a:ext cx="684044" cy="653480"/>
          </a:xfrm>
          <a:prstGeom prst="roundRect">
            <a:avLst>
              <a:gd name="adj" fmla="val 10823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PE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89" name="Rounded Rectangle 103"/>
          <p:cNvSpPr/>
          <p:nvPr/>
        </p:nvSpPr>
        <p:spPr>
          <a:xfrm>
            <a:off x="10110072" y="3191060"/>
            <a:ext cx="194614" cy="353286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tx2">
                  <a:lumMod val="40000"/>
                  <a:lumOff val="60000"/>
                </a:schemeClr>
              </a:gs>
              <a:gs pos="35000">
                <a:schemeClr val="tx2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155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91" name="Rounded Rectangle 105"/>
          <p:cNvSpPr/>
          <p:nvPr/>
        </p:nvSpPr>
        <p:spPr>
          <a:xfrm>
            <a:off x="10091792" y="3917843"/>
            <a:ext cx="684044" cy="653480"/>
          </a:xfrm>
          <a:prstGeom prst="roundRect">
            <a:avLst>
              <a:gd name="adj" fmla="val 10823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PE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92" name="Rounded Rectangle 106"/>
          <p:cNvSpPr/>
          <p:nvPr/>
        </p:nvSpPr>
        <p:spPr>
          <a:xfrm>
            <a:off x="10116125" y="4067940"/>
            <a:ext cx="194614" cy="353286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tx2">
                  <a:lumMod val="40000"/>
                  <a:lumOff val="60000"/>
                </a:schemeClr>
              </a:gs>
              <a:gs pos="35000">
                <a:schemeClr val="tx2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155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21" name="Rounded Rectangle 138"/>
          <p:cNvSpPr/>
          <p:nvPr/>
        </p:nvSpPr>
        <p:spPr>
          <a:xfrm>
            <a:off x="7348080" y="2124709"/>
            <a:ext cx="269807" cy="257751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35000">
                <a:schemeClr val="accent6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R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22" name="Rounded Rectangle 139"/>
          <p:cNvSpPr/>
          <p:nvPr/>
        </p:nvSpPr>
        <p:spPr>
          <a:xfrm>
            <a:off x="7331522" y="3444206"/>
            <a:ext cx="269807" cy="257751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35000">
                <a:schemeClr val="accent6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R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23" name="Rounded Rectangle 140"/>
          <p:cNvSpPr/>
          <p:nvPr/>
        </p:nvSpPr>
        <p:spPr>
          <a:xfrm>
            <a:off x="7314359" y="4121743"/>
            <a:ext cx="269807" cy="257751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35000">
                <a:schemeClr val="accent6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R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24" name="Rounded Rectangle 172"/>
          <p:cNvSpPr/>
          <p:nvPr/>
        </p:nvSpPr>
        <p:spPr>
          <a:xfrm>
            <a:off x="7348080" y="2817609"/>
            <a:ext cx="269807" cy="257751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35000">
                <a:schemeClr val="accent6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R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25" name="TextBox 224"/>
          <p:cNvSpPr txBox="true"/>
          <p:nvPr/>
        </p:nvSpPr>
        <p:spPr>
          <a:xfrm>
            <a:off x="9488300" y="3160300"/>
            <a:ext cx="343987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…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33" name="Rounded Rectangle 91"/>
          <p:cNvSpPr/>
          <p:nvPr/>
        </p:nvSpPr>
        <p:spPr>
          <a:xfrm>
            <a:off x="7665160" y="2001237"/>
            <a:ext cx="269807" cy="257751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35000">
                <a:schemeClr val="accent6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R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34" name="Rounded Rectangle 94"/>
          <p:cNvSpPr/>
          <p:nvPr/>
        </p:nvSpPr>
        <p:spPr>
          <a:xfrm>
            <a:off x="7689492" y="2853085"/>
            <a:ext cx="269807" cy="257751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35000">
                <a:schemeClr val="accent6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R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35" name="Rounded Rectangle 97"/>
          <p:cNvSpPr/>
          <p:nvPr/>
        </p:nvSpPr>
        <p:spPr>
          <a:xfrm>
            <a:off x="7695545" y="3729965"/>
            <a:ext cx="269807" cy="257751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35000">
                <a:schemeClr val="accent6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R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36" name="TextBox 235"/>
          <p:cNvSpPr txBox="true"/>
          <p:nvPr/>
        </p:nvSpPr>
        <p:spPr>
          <a:xfrm>
            <a:off x="5649598" y="4536944"/>
            <a:ext cx="2097000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0000"/>
                </a:solidFill>
                <a:latin typeface="Trebuchet MS" panose="020B0603020202020204"/>
              </a:rPr>
              <a:t>M GBM Ports</a:t>
            </a:r>
            <a:endParaRPr lang="en-US" sz="2000" b="1" dirty="0">
              <a:solidFill>
                <a:srgbClr val="FF0000"/>
              </a:solidFill>
              <a:latin typeface="Trebuchet MS" panose="020B0603020202020204"/>
            </a:endParaRPr>
          </a:p>
        </p:txBody>
      </p:sp>
      <p:sp>
        <p:nvSpPr>
          <p:cNvPr id="237" name="TextBox 236"/>
          <p:cNvSpPr txBox="true"/>
          <p:nvPr/>
        </p:nvSpPr>
        <p:spPr>
          <a:xfrm>
            <a:off x="10988656" y="3161154"/>
            <a:ext cx="938021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0000"/>
                </a:solidFill>
                <a:latin typeface="Trebuchet MS" panose="020B0603020202020204"/>
              </a:rPr>
              <a:t>N PEs</a:t>
            </a:r>
            <a:endParaRPr lang="en-US" sz="2000" b="1" dirty="0">
              <a:solidFill>
                <a:srgbClr val="FF0000"/>
              </a:solidFill>
              <a:latin typeface="Trebuchet MS" panose="020B0603020202020204"/>
            </a:endParaRPr>
          </a:p>
        </p:txBody>
      </p:sp>
      <p:sp>
        <p:nvSpPr>
          <p:cNvPr id="240" name="Rectangle 239"/>
          <p:cNvSpPr/>
          <p:nvPr/>
        </p:nvSpPr>
        <p:spPr>
          <a:xfrm>
            <a:off x="553721" y="5417144"/>
            <a:ext cx="4610799" cy="588163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Number of switches: O(NM)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241" name="Rectangle 240"/>
          <p:cNvSpPr/>
          <p:nvPr/>
        </p:nvSpPr>
        <p:spPr>
          <a:xfrm>
            <a:off x="6317107" y="5426469"/>
            <a:ext cx="4610799" cy="588163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Number of Routers: O(N+M)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5254984" y="5523711"/>
            <a:ext cx="631659" cy="711474"/>
            <a:chOff x="4729485" y="4971342"/>
            <a:chExt cx="568493" cy="640327"/>
          </a:xfrm>
        </p:grpSpPr>
        <p:sp>
          <p:nvSpPr>
            <p:cNvPr id="74" name="TextBox 73"/>
            <p:cNvSpPr txBox="true"/>
            <p:nvPr/>
          </p:nvSpPr>
          <p:spPr>
            <a:xfrm>
              <a:off x="4729485" y="4971342"/>
              <a:ext cx="568493" cy="33239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 defTabSz="5080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0000"/>
                  </a:solidFill>
                  <a:latin typeface="Trebuchet MS" panose="020B0603020202020204"/>
                </a:rPr>
                <a:t>&gt;&gt;</a:t>
              </a:r>
              <a:endParaRPr lang="en-US" sz="2000" b="1" dirty="0">
                <a:solidFill>
                  <a:srgbClr val="FF0000"/>
                </a:solidFill>
                <a:latin typeface="Trebuchet MS" panose="020B0603020202020204"/>
              </a:endParaRPr>
            </a:p>
          </p:txBody>
        </p:sp>
        <p:sp>
          <p:nvSpPr>
            <p:cNvPr id="75" name="TextBox 74"/>
            <p:cNvSpPr txBox="true"/>
            <p:nvPr/>
          </p:nvSpPr>
          <p:spPr>
            <a:xfrm>
              <a:off x="4729485" y="5279270"/>
              <a:ext cx="568493" cy="33239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 defTabSz="5080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0000"/>
                  </a:solidFill>
                  <a:latin typeface="Trebuchet MS" panose="020B0603020202020204"/>
                </a:rPr>
                <a:t>?</a:t>
              </a:r>
              <a:endParaRPr lang="en-US" sz="2000" b="1" dirty="0">
                <a:solidFill>
                  <a:srgbClr val="FF0000"/>
                </a:solidFill>
                <a:latin typeface="Trebuchet MS" panose="020B0603020202020204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0" grpId="0" build="p"/>
      <p:bldP spid="241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Network Topology</a:t>
            </a:r>
            <a:endParaRPr lang="en-US" dirty="0"/>
          </a:p>
        </p:txBody>
      </p:sp>
      <p:sp>
        <p:nvSpPr>
          <p:cNvPr id="4" name="Text Placeholder 3"/>
          <p:cNvSpPr>
            <a:spLocks noGrp="true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Overhead Estimation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41217" y="1971405"/>
            <a:ext cx="8088874" cy="1884637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81000" indent="-381000" defTabSz="5080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We can regard a </a:t>
            </a:r>
            <a:r>
              <a:rPr 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mesh router</a:t>
            </a: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(5x5) as an entity of </a:t>
            </a:r>
            <a:r>
              <a:rPr lang="en-US" sz="2665" b="1" dirty="0">
                <a:solidFill>
                  <a:srgbClr val="FF0000"/>
                </a:solidFill>
                <a:latin typeface="Arial" panose="020B0604020202020204" pitchFamily="34" charset="0"/>
                <a:ea typeface="MS PGothic" pitchFamily="34" charset="-128"/>
              </a:rPr>
              <a:t>25 1:1 switches </a:t>
            </a: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and </a:t>
            </a:r>
            <a:r>
              <a:rPr lang="en-US" sz="2665" b="1" dirty="0">
                <a:solidFill>
                  <a:srgbClr val="FF0000"/>
                </a:solidFill>
                <a:latin typeface="Arial" panose="020B0604020202020204" pitchFamily="34" charset="0"/>
                <a:ea typeface="MS PGothic" pitchFamily="34" charset="-128"/>
              </a:rPr>
              <a:t>five 5:1 arbiters</a:t>
            </a: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.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marL="889000" lvl="1" indent="-381000" defTabSz="5080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(N, E, S, W, and Local) 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marL="508000" lvl="1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    x (N, E, S, W, and Local) = 25 switches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41216" y="4243294"/>
            <a:ext cx="8392264" cy="1884637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81000" indent="-381000" defTabSz="5080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We can regard a </a:t>
            </a:r>
            <a:r>
              <a:rPr lang="en-US" sz="2665" b="1" dirty="0" err="1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microswitch</a:t>
            </a: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(2x2</a:t>
            </a:r>
            <a:r>
              <a:rPr lang="en-US" sz="2665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) as </a:t>
            </a: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an entity of  </a:t>
            </a:r>
            <a:r>
              <a:rPr lang="en-US" sz="2665" b="1" dirty="0">
                <a:solidFill>
                  <a:srgbClr val="FF0000"/>
                </a:solidFill>
                <a:latin typeface="Arial" panose="020B0604020202020204" pitchFamily="34" charset="0"/>
                <a:ea typeface="MS PGothic" pitchFamily="34" charset="-128"/>
              </a:rPr>
              <a:t>four 1:1 switches</a:t>
            </a: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 and </a:t>
            </a:r>
            <a:r>
              <a:rPr lang="en-US" sz="2665" b="1" dirty="0">
                <a:solidFill>
                  <a:srgbClr val="FF0000"/>
                </a:solidFill>
                <a:latin typeface="Arial" panose="020B0604020202020204" pitchFamily="34" charset="0"/>
                <a:ea typeface="MS PGothic" pitchFamily="34" charset="-128"/>
              </a:rPr>
              <a:t>one 2:1 arbiter</a:t>
            </a: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.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marL="889000" lvl="1" indent="-381000" defTabSz="5080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Distribution: two 1:1 switches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marL="889000" lvl="1" indent="-381000" defTabSz="5080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Reduction : two 1:1 switches + 2:1 arbiter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Network Topology</a:t>
            </a:r>
            <a:endParaRPr lang="en-US" dirty="0"/>
          </a:p>
        </p:txBody>
      </p:sp>
      <p:sp>
        <p:nvSpPr>
          <p:cNvPr id="4" name="Text Placeholder 3"/>
          <p:cNvSpPr>
            <a:spLocks noGrp="true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Overhead Estimation</a:t>
            </a:r>
            <a:endParaRPr lang="en-US" dirty="0"/>
          </a:p>
        </p:txBody>
      </p:sp>
      <p:pic>
        <p:nvPicPr>
          <p:cNvPr id="3" name="Picture 2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410346" y="1898662"/>
            <a:ext cx="3254721" cy="195554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73532" y="3808614"/>
            <a:ext cx="3534910" cy="44255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22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Number of GBM Ports = 2</a:t>
            </a:r>
            <a:endParaRPr lang="en-US" sz="222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pic>
        <p:nvPicPr>
          <p:cNvPr id="5" name="Picture 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3808442" y="1898301"/>
            <a:ext cx="3260437" cy="1956262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3729719" y="3816123"/>
            <a:ext cx="3534910" cy="44255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22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Number of GBM Ports = 4</a:t>
            </a:r>
            <a:endParaRPr lang="en-US" sz="222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pic>
        <p:nvPicPr>
          <p:cNvPr id="13" name="Picture 12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410345" y="4220238"/>
            <a:ext cx="3307098" cy="1984259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279667" y="6066111"/>
            <a:ext cx="3534910" cy="44255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22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Number of GBM Ports = 6</a:t>
            </a:r>
            <a:endParaRPr lang="en-US" sz="222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pic>
        <p:nvPicPr>
          <p:cNvPr id="16" name="Picture 1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3820717" y="4220239"/>
            <a:ext cx="3228298" cy="1939663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3729719" y="6043813"/>
            <a:ext cx="3534910" cy="44255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22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Number of GBM Ports = 8</a:t>
            </a:r>
            <a:endParaRPr lang="en-US" sz="222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264629" y="1857607"/>
            <a:ext cx="4809077" cy="85113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22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X-axis: Number of PEs</a:t>
            </a:r>
            <a:endParaRPr lang="en-US" sz="222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22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Y-axis: Total Number of 1:1 Switches</a:t>
            </a:r>
            <a:endParaRPr lang="en-US" sz="222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264629" y="2863642"/>
            <a:ext cx="5145086" cy="1519617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22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Also need to consider…</a:t>
            </a:r>
            <a:endParaRPr lang="en-US" sz="222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marL="508000" indent="-508000" defTabSz="508000" fontAlgn="base">
              <a:spcBef>
                <a:spcPct val="0"/>
              </a:spcBef>
              <a:spcAft>
                <a:spcPct val="0"/>
              </a:spcAft>
              <a:buFontTx/>
              <a:buAutoNum type="arabicParenBoth"/>
            </a:pPr>
            <a:r>
              <a:rPr lang="en-US" sz="222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Output port Arbiter overhead: </a:t>
            </a:r>
            <a:endParaRPr lang="en-US" sz="222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22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       -&gt; </a:t>
            </a:r>
            <a:r>
              <a:rPr lang="en-US" sz="2220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25X</a:t>
            </a:r>
            <a:r>
              <a:rPr lang="en-US" sz="222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 in mesh </a:t>
            </a:r>
            <a:endParaRPr lang="en-US" sz="222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22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           (five 5x1 arbiters vs. 2x1 arbiter)</a:t>
            </a:r>
            <a:endParaRPr lang="en-US" sz="222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264628" y="4410156"/>
            <a:ext cx="4809077" cy="1155357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508000" indent="-508000" defTabSz="508000" fontAlgn="base">
              <a:spcBef>
                <a:spcPct val="0"/>
              </a:spcBef>
              <a:spcAft>
                <a:spcPct val="0"/>
              </a:spcAft>
              <a:buFontTx/>
              <a:buAutoNum type="arabicParenBoth" startAt="2"/>
            </a:pPr>
            <a:r>
              <a:rPr lang="en-US" sz="222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Other router logics:</a:t>
            </a:r>
            <a:endParaRPr lang="en-US" sz="222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22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      - Routing calculation, flow  </a:t>
            </a:r>
            <a:endParaRPr lang="en-US" sz="222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22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        control, etc.</a:t>
            </a:r>
            <a:endParaRPr lang="en-US" sz="222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780433" y="5565512"/>
            <a:ext cx="3618436" cy="111040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220" dirty="0">
                <a:solidFill>
                  <a:srgbClr val="FF0000"/>
                </a:solidFill>
                <a:latin typeface="Arial" panose="020B0604020202020204" pitchFamily="34" charset="0"/>
                <a:ea typeface="MS PGothic" pitchFamily="34" charset="-128"/>
              </a:rPr>
              <a:t>Future works: Applying hierarchical topology to minimize overhead</a:t>
            </a:r>
            <a:endParaRPr lang="en-US" sz="2220" dirty="0">
              <a:solidFill>
                <a:srgbClr val="FF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24" name="Smiley Face 23"/>
          <p:cNvSpPr/>
          <p:nvPr/>
        </p:nvSpPr>
        <p:spPr>
          <a:xfrm>
            <a:off x="3090965" y="1746165"/>
            <a:ext cx="564102" cy="580982"/>
          </a:xfrm>
          <a:prstGeom prst="smileyFac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5" name="Smiley Face 24"/>
          <p:cNvSpPr/>
          <p:nvPr/>
        </p:nvSpPr>
        <p:spPr>
          <a:xfrm>
            <a:off x="6504776" y="1740498"/>
            <a:ext cx="564102" cy="580982"/>
          </a:xfrm>
          <a:prstGeom prst="smileyFac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6" name="Smiley Face 25"/>
          <p:cNvSpPr/>
          <p:nvPr/>
        </p:nvSpPr>
        <p:spPr>
          <a:xfrm>
            <a:off x="3148808" y="4088987"/>
            <a:ext cx="564102" cy="580982"/>
          </a:xfrm>
          <a:prstGeom prst="smileyFac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7" name="Smiley Face 26"/>
          <p:cNvSpPr/>
          <p:nvPr/>
        </p:nvSpPr>
        <p:spPr>
          <a:xfrm>
            <a:off x="6638219" y="4131422"/>
            <a:ext cx="564102" cy="580982"/>
          </a:xfrm>
          <a:prstGeom prst="smileyFace">
            <a:avLst>
              <a:gd name="adj" fmla="val 308"/>
            </a:avLst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uiExpand="1" build="p"/>
      <p:bldP spid="19" grpId="0" build="p"/>
      <p:bldP spid="20" grpId="0" build="p"/>
      <p:bldP spid="23" grpId="0" build="p"/>
      <p:bldP spid="24" grpId="0" animBg="true"/>
      <p:bldP spid="25" grpId="0" animBg="true"/>
      <p:bldP spid="26" grpId="0" animBg="true"/>
      <p:bldP spid="27" grpId="0" animBg="true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Rectangle 196"/>
          <p:cNvSpPr/>
          <p:nvPr/>
        </p:nvSpPr>
        <p:spPr>
          <a:xfrm rot="16200000">
            <a:off x="8568715" y="2394028"/>
            <a:ext cx="2831923" cy="2490266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Communication Pattern on Our Topology</a:t>
            </a:r>
            <a:endParaRPr lang="en-US" cap="none" dirty="0"/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10"/>
          </p:nvPr>
        </p:nvSpPr>
        <p:spPr>
          <a:xfrm>
            <a:off x="553720" y="1314815"/>
            <a:ext cx="11084560" cy="583848"/>
          </a:xfrm>
        </p:spPr>
        <p:txBody>
          <a:bodyPr/>
          <a:lstStyle/>
          <a:p>
            <a:r>
              <a:rPr lang="en-US" dirty="0"/>
              <a:t>Static Knowledge</a:t>
            </a:r>
            <a:endParaRPr lang="en-US" dirty="0"/>
          </a:p>
        </p:txBody>
      </p:sp>
      <p:grpSp>
        <p:nvGrpSpPr>
          <p:cNvPr id="79" name="Group 78"/>
          <p:cNvGrpSpPr/>
          <p:nvPr/>
        </p:nvGrpSpPr>
        <p:grpSpPr>
          <a:xfrm>
            <a:off x="4799124" y="2215745"/>
            <a:ext cx="2490266" cy="2831923"/>
            <a:chOff x="925294" y="1310469"/>
            <a:chExt cx="2241239" cy="2548731"/>
          </a:xfrm>
        </p:grpSpPr>
        <p:sp>
          <p:nvSpPr>
            <p:cNvPr id="78" name="Rectangle 77"/>
            <p:cNvSpPr/>
            <p:nvPr/>
          </p:nvSpPr>
          <p:spPr>
            <a:xfrm rot="16200000">
              <a:off x="771548" y="1464215"/>
              <a:ext cx="2548731" cy="2241239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994055" y="1454633"/>
              <a:ext cx="2041328" cy="2253330"/>
              <a:chOff x="1085734" y="2129856"/>
              <a:chExt cx="2041328" cy="2253330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1085734" y="2129856"/>
                <a:ext cx="1060449" cy="338033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dirty="0">
                    <a:solidFill>
                      <a:srgbClr val="FFFFFF"/>
                    </a:solidFill>
                    <a:latin typeface="Trebuchet MS" panose="020B0603020202020204"/>
                  </a:rPr>
                  <a:t>GBM</a:t>
                </a:r>
                <a:endParaRPr lang="en-US" sz="2000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2458940" y="4065150"/>
                <a:ext cx="668122" cy="318036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dirty="0">
                    <a:solidFill>
                      <a:srgbClr val="FFFFFF"/>
                    </a:solidFill>
                    <a:latin typeface="Trebuchet MS" panose="020B0603020202020204"/>
                  </a:rPr>
                  <a:t>PE</a:t>
                </a:r>
                <a:r>
                  <a:rPr lang="en-US" sz="2000" baseline="-25000" dirty="0">
                    <a:solidFill>
                      <a:srgbClr val="FFFFFF"/>
                    </a:solidFill>
                    <a:latin typeface="Trebuchet MS" panose="020B0603020202020204"/>
                  </a:rPr>
                  <a:t>N-1</a:t>
                </a:r>
                <a:endParaRPr lang="en-US" sz="2000" baseline="-25000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2458940" y="3232599"/>
                <a:ext cx="668122" cy="318036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dirty="0">
                    <a:solidFill>
                      <a:srgbClr val="FFFFFF"/>
                    </a:solidFill>
                    <a:latin typeface="Trebuchet MS" panose="020B0603020202020204"/>
                  </a:rPr>
                  <a:t>PE</a:t>
                </a:r>
                <a:r>
                  <a:rPr lang="en-US" sz="2000" baseline="-25000" dirty="0">
                    <a:solidFill>
                      <a:srgbClr val="FFFFFF"/>
                    </a:solidFill>
                    <a:latin typeface="Trebuchet MS" panose="020B0603020202020204"/>
                  </a:rPr>
                  <a:t>1</a:t>
                </a:r>
                <a:endParaRPr lang="en-US" sz="2000" baseline="-25000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2458940" y="2770735"/>
                <a:ext cx="668122" cy="318036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dirty="0">
                    <a:solidFill>
                      <a:srgbClr val="FFFFFF"/>
                    </a:solidFill>
                    <a:latin typeface="Trebuchet MS" panose="020B0603020202020204"/>
                  </a:rPr>
                  <a:t>PE</a:t>
                </a:r>
                <a:r>
                  <a:rPr lang="en-US" sz="2000" baseline="-25000" dirty="0">
                    <a:solidFill>
                      <a:srgbClr val="FFFFFF"/>
                    </a:solidFill>
                    <a:latin typeface="Trebuchet MS" panose="020B0603020202020204"/>
                  </a:rPr>
                  <a:t>0</a:t>
                </a:r>
                <a:endParaRPr lang="en-US" sz="2000" baseline="-25000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1140232" y="2783703"/>
                <a:ext cx="292100" cy="2921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53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B3B3B3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1140232" y="3245567"/>
                <a:ext cx="292100" cy="2921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53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B3B3B3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1140232" y="4078118"/>
                <a:ext cx="292100" cy="2921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53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B3B3B3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1799586" y="2783703"/>
                <a:ext cx="292100" cy="2921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53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B3B3B3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1799586" y="3245567"/>
                <a:ext cx="292100" cy="2921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53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B3B3B3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1799586" y="4078118"/>
                <a:ext cx="292100" cy="2921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53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B3B3B3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18" name="Straight Arrow Connector 17"/>
              <p:cNvCxnSpPr>
                <a:stCxn id="11" idx="1"/>
                <a:endCxn id="15" idx="6"/>
              </p:cNvCxnSpPr>
              <p:nvPr/>
            </p:nvCxnSpPr>
            <p:spPr>
              <a:xfrm flipH="true">
                <a:off x="2091686" y="2929753"/>
                <a:ext cx="367254" cy="0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>
                <a:stCxn id="10" idx="1"/>
                <a:endCxn id="16" idx="6"/>
              </p:cNvCxnSpPr>
              <p:nvPr/>
            </p:nvCxnSpPr>
            <p:spPr>
              <a:xfrm flipH="true">
                <a:off x="2091686" y="3391617"/>
                <a:ext cx="367254" cy="0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/>
              <p:cNvCxnSpPr>
                <a:stCxn id="9" idx="1"/>
                <a:endCxn id="17" idx="6"/>
              </p:cNvCxnSpPr>
              <p:nvPr/>
            </p:nvCxnSpPr>
            <p:spPr>
              <a:xfrm flipH="true">
                <a:off x="2091686" y="4224168"/>
                <a:ext cx="367254" cy="0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>
                <a:stCxn id="15" idx="0"/>
              </p:cNvCxnSpPr>
              <p:nvPr/>
            </p:nvCxnSpPr>
            <p:spPr>
              <a:xfrm flipV="true">
                <a:off x="1945636" y="2467889"/>
                <a:ext cx="0" cy="315814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>
                <a:endCxn id="15" idx="4"/>
              </p:cNvCxnSpPr>
              <p:nvPr/>
            </p:nvCxnSpPr>
            <p:spPr>
              <a:xfrm flipV="true">
                <a:off x="1945636" y="3075803"/>
                <a:ext cx="0" cy="169764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/>
              <p:cNvCxnSpPr/>
              <p:nvPr/>
            </p:nvCxnSpPr>
            <p:spPr>
              <a:xfrm flipV="true">
                <a:off x="1960872" y="3762304"/>
                <a:ext cx="0" cy="315814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/>
              <p:cNvCxnSpPr/>
              <p:nvPr/>
            </p:nvCxnSpPr>
            <p:spPr>
              <a:xfrm flipV="true">
                <a:off x="1267651" y="3762304"/>
                <a:ext cx="0" cy="315814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>
                <a:stCxn id="13" idx="0"/>
                <a:endCxn id="12" idx="4"/>
              </p:cNvCxnSpPr>
              <p:nvPr/>
            </p:nvCxnSpPr>
            <p:spPr>
              <a:xfrm flipV="true">
                <a:off x="1286282" y="3075803"/>
                <a:ext cx="0" cy="169764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/>
              <p:cNvCxnSpPr/>
              <p:nvPr/>
            </p:nvCxnSpPr>
            <p:spPr>
              <a:xfrm flipH="true">
                <a:off x="1432332" y="2912552"/>
                <a:ext cx="367254" cy="0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/>
              <p:cNvCxnSpPr/>
              <p:nvPr/>
            </p:nvCxnSpPr>
            <p:spPr>
              <a:xfrm flipV="true">
                <a:off x="1293051" y="2485398"/>
                <a:ext cx="0" cy="315814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TextBox 39"/>
              <p:cNvSpPr txBox="true"/>
              <p:nvPr/>
            </p:nvSpPr>
            <p:spPr>
              <a:xfrm>
                <a:off x="1450524" y="3468491"/>
                <a:ext cx="400677" cy="332399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 defTabSz="5080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000000"/>
                    </a:solidFill>
                    <a:latin typeface="Trebuchet MS" panose="020B0603020202020204"/>
                  </a:rPr>
                  <a:t>…</a:t>
                </a:r>
                <a:endParaRPr lang="en-US" sz="2000" b="1" dirty="0">
                  <a:solidFill>
                    <a:srgbClr val="000000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67" name="Straight Arrow Connector 66"/>
              <p:cNvCxnSpPr/>
              <p:nvPr/>
            </p:nvCxnSpPr>
            <p:spPr>
              <a:xfrm flipH="true">
                <a:off x="1432332" y="3405521"/>
                <a:ext cx="367254" cy="0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Arrow Connector 67"/>
              <p:cNvCxnSpPr/>
              <p:nvPr/>
            </p:nvCxnSpPr>
            <p:spPr>
              <a:xfrm flipH="true">
                <a:off x="1422691" y="4257500"/>
                <a:ext cx="367254" cy="0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4" name="Group 133"/>
          <p:cNvGrpSpPr/>
          <p:nvPr/>
        </p:nvGrpSpPr>
        <p:grpSpPr>
          <a:xfrm>
            <a:off x="958214" y="2205436"/>
            <a:ext cx="2490266" cy="2831923"/>
            <a:chOff x="6331363" y="1747181"/>
            <a:chExt cx="2241239" cy="2548731"/>
          </a:xfrm>
        </p:grpSpPr>
        <p:sp>
          <p:nvSpPr>
            <p:cNvPr id="83" name="Rectangle 82"/>
            <p:cNvSpPr/>
            <p:nvPr/>
          </p:nvSpPr>
          <p:spPr>
            <a:xfrm rot="16200000">
              <a:off x="6177617" y="1900927"/>
              <a:ext cx="2548731" cy="2241239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6446031" y="1891345"/>
              <a:ext cx="1060449" cy="338033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rgbClr val="FFFFFF"/>
                  </a:solidFill>
                  <a:latin typeface="Trebuchet MS" panose="020B0603020202020204"/>
                </a:rPr>
                <a:t>GBM</a:t>
              </a:r>
              <a:endParaRPr lang="en-US" sz="2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7819237" y="3826639"/>
              <a:ext cx="668122" cy="31803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rgbClr val="FFFFFF"/>
                  </a:solidFill>
                  <a:latin typeface="Trebuchet MS" panose="020B0603020202020204"/>
                </a:rPr>
                <a:t>PE</a:t>
              </a:r>
              <a:r>
                <a:rPr lang="en-US" sz="2000" baseline="-25000" dirty="0">
                  <a:solidFill>
                    <a:srgbClr val="FFFFFF"/>
                  </a:solidFill>
                  <a:latin typeface="Trebuchet MS" panose="020B0603020202020204"/>
                </a:rPr>
                <a:t>N-1</a:t>
              </a:r>
              <a:endParaRPr lang="en-US" sz="2000" baseline="-25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7819237" y="2994088"/>
              <a:ext cx="668122" cy="31803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rgbClr val="FFFFFF"/>
                  </a:solidFill>
                  <a:latin typeface="Trebuchet MS" panose="020B0603020202020204"/>
                </a:rPr>
                <a:t>PE</a:t>
              </a:r>
              <a:r>
                <a:rPr lang="en-US" sz="2000" baseline="-25000" dirty="0">
                  <a:solidFill>
                    <a:srgbClr val="FFFFFF"/>
                  </a:solidFill>
                  <a:latin typeface="Trebuchet MS" panose="020B0603020202020204"/>
                </a:rPr>
                <a:t>1</a:t>
              </a:r>
              <a:endParaRPr lang="en-US" sz="2000" baseline="-25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7819237" y="2532224"/>
              <a:ext cx="668122" cy="31803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rgbClr val="FFFFFF"/>
                  </a:solidFill>
                  <a:latin typeface="Trebuchet MS" panose="020B0603020202020204"/>
                </a:rPr>
                <a:t>PE</a:t>
              </a:r>
              <a:r>
                <a:rPr lang="en-US" sz="2000" baseline="-25000" dirty="0">
                  <a:solidFill>
                    <a:srgbClr val="FFFFFF"/>
                  </a:solidFill>
                  <a:latin typeface="Trebuchet MS" panose="020B0603020202020204"/>
                </a:rPr>
                <a:t>0</a:t>
              </a:r>
              <a:endParaRPr lang="en-US" sz="2000" baseline="-25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89" name="Oval 88"/>
            <p:cNvSpPr/>
            <p:nvPr/>
          </p:nvSpPr>
          <p:spPr>
            <a:xfrm>
              <a:off x="6500529" y="2545192"/>
              <a:ext cx="292100" cy="2921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sp>
          <p:nvSpPr>
            <p:cNvPr id="90" name="Oval 89"/>
            <p:cNvSpPr/>
            <p:nvPr/>
          </p:nvSpPr>
          <p:spPr>
            <a:xfrm>
              <a:off x="6500529" y="3007056"/>
              <a:ext cx="292100" cy="2921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sp>
          <p:nvSpPr>
            <p:cNvPr id="91" name="Oval 90"/>
            <p:cNvSpPr/>
            <p:nvPr/>
          </p:nvSpPr>
          <p:spPr>
            <a:xfrm>
              <a:off x="6500529" y="3839607"/>
              <a:ext cx="292100" cy="2921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sp>
          <p:nvSpPr>
            <p:cNvPr id="92" name="Oval 91"/>
            <p:cNvSpPr/>
            <p:nvPr/>
          </p:nvSpPr>
          <p:spPr>
            <a:xfrm>
              <a:off x="7159883" y="2545192"/>
              <a:ext cx="292100" cy="2921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sp>
          <p:nvSpPr>
            <p:cNvPr id="93" name="Oval 92"/>
            <p:cNvSpPr/>
            <p:nvPr/>
          </p:nvSpPr>
          <p:spPr>
            <a:xfrm>
              <a:off x="7159883" y="3007056"/>
              <a:ext cx="292100" cy="2921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sp>
          <p:nvSpPr>
            <p:cNvPr id="94" name="Oval 93"/>
            <p:cNvSpPr/>
            <p:nvPr/>
          </p:nvSpPr>
          <p:spPr>
            <a:xfrm>
              <a:off x="7159883" y="3839607"/>
              <a:ext cx="292100" cy="2921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95" name="Straight Arrow Connector 94"/>
            <p:cNvCxnSpPr>
              <a:stCxn id="88" idx="1"/>
              <a:endCxn id="92" idx="6"/>
            </p:cNvCxnSpPr>
            <p:nvPr/>
          </p:nvCxnSpPr>
          <p:spPr>
            <a:xfrm flipH="true">
              <a:off x="7451983" y="2691242"/>
              <a:ext cx="367254" cy="0"/>
            </a:xfrm>
            <a:prstGeom prst="straightConnector1">
              <a:avLst/>
            </a:prstGeom>
            <a:ln w="31750">
              <a:solidFill>
                <a:schemeClr val="bg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>
              <a:stCxn id="87" idx="1"/>
              <a:endCxn id="93" idx="6"/>
            </p:cNvCxnSpPr>
            <p:nvPr/>
          </p:nvCxnSpPr>
          <p:spPr>
            <a:xfrm flipH="true">
              <a:off x="7451983" y="3153106"/>
              <a:ext cx="367254" cy="0"/>
            </a:xfrm>
            <a:prstGeom prst="straightConnector1">
              <a:avLst/>
            </a:prstGeom>
            <a:ln w="31750">
              <a:solidFill>
                <a:schemeClr val="bg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>
              <a:stCxn id="86" idx="1"/>
              <a:endCxn id="94" idx="6"/>
            </p:cNvCxnSpPr>
            <p:nvPr/>
          </p:nvCxnSpPr>
          <p:spPr>
            <a:xfrm flipH="true">
              <a:off x="7451983" y="3985657"/>
              <a:ext cx="367254" cy="0"/>
            </a:xfrm>
            <a:prstGeom prst="straightConnector1">
              <a:avLst/>
            </a:prstGeom>
            <a:ln w="31750">
              <a:solidFill>
                <a:schemeClr val="bg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>
              <a:stCxn id="92" idx="0"/>
            </p:cNvCxnSpPr>
            <p:nvPr/>
          </p:nvCxnSpPr>
          <p:spPr>
            <a:xfrm flipV="true">
              <a:off x="7305933" y="2229378"/>
              <a:ext cx="0" cy="315814"/>
            </a:xfrm>
            <a:prstGeom prst="straightConnector1">
              <a:avLst/>
            </a:prstGeom>
            <a:ln w="31750">
              <a:solidFill>
                <a:schemeClr val="bg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>
              <a:endCxn id="92" idx="4"/>
            </p:cNvCxnSpPr>
            <p:nvPr/>
          </p:nvCxnSpPr>
          <p:spPr>
            <a:xfrm flipV="true">
              <a:off x="7305933" y="2837292"/>
              <a:ext cx="0" cy="169764"/>
            </a:xfrm>
            <a:prstGeom prst="straightConnector1">
              <a:avLst/>
            </a:prstGeom>
            <a:ln w="31750">
              <a:solidFill>
                <a:schemeClr val="bg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/>
            <p:nvPr/>
          </p:nvCxnSpPr>
          <p:spPr>
            <a:xfrm flipV="true">
              <a:off x="7321169" y="3523793"/>
              <a:ext cx="0" cy="315814"/>
            </a:xfrm>
            <a:prstGeom prst="straightConnector1">
              <a:avLst/>
            </a:prstGeom>
            <a:ln w="31750">
              <a:solidFill>
                <a:schemeClr val="bg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/>
            <p:nvPr/>
          </p:nvCxnSpPr>
          <p:spPr>
            <a:xfrm flipV="true">
              <a:off x="6627948" y="3523793"/>
              <a:ext cx="0" cy="315814"/>
            </a:xfrm>
            <a:prstGeom prst="straightConnector1">
              <a:avLst/>
            </a:prstGeom>
            <a:ln w="31750">
              <a:solidFill>
                <a:schemeClr val="bg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/>
            <p:cNvCxnSpPr>
              <a:stCxn id="90" idx="0"/>
              <a:endCxn id="89" idx="4"/>
            </p:cNvCxnSpPr>
            <p:nvPr/>
          </p:nvCxnSpPr>
          <p:spPr>
            <a:xfrm flipV="true">
              <a:off x="6646579" y="2837292"/>
              <a:ext cx="0" cy="169764"/>
            </a:xfrm>
            <a:prstGeom prst="straightConnector1">
              <a:avLst/>
            </a:prstGeom>
            <a:ln w="31750">
              <a:solidFill>
                <a:schemeClr val="bg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/>
            <p:nvPr/>
          </p:nvCxnSpPr>
          <p:spPr>
            <a:xfrm flipH="true">
              <a:off x="6792629" y="2674041"/>
              <a:ext cx="367254" cy="0"/>
            </a:xfrm>
            <a:prstGeom prst="straightConnector1">
              <a:avLst/>
            </a:prstGeom>
            <a:ln w="31750">
              <a:solidFill>
                <a:schemeClr val="bg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/>
            <p:cNvCxnSpPr/>
            <p:nvPr/>
          </p:nvCxnSpPr>
          <p:spPr>
            <a:xfrm flipV="true">
              <a:off x="6653348" y="2246887"/>
              <a:ext cx="0" cy="315814"/>
            </a:xfrm>
            <a:prstGeom prst="straightConnector1">
              <a:avLst/>
            </a:prstGeom>
            <a:ln w="31750">
              <a:solidFill>
                <a:schemeClr val="bg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/>
            <p:cNvSpPr txBox="true"/>
            <p:nvPr/>
          </p:nvSpPr>
          <p:spPr>
            <a:xfrm>
              <a:off x="6810821" y="3229980"/>
              <a:ext cx="400677" cy="33239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 defTabSz="5080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000000"/>
                  </a:solidFill>
                  <a:latin typeface="Trebuchet MS" panose="020B0603020202020204"/>
                </a:rPr>
                <a:t>…</a:t>
              </a:r>
              <a:endParaRPr lang="en-US" sz="2000" b="1" dirty="0">
                <a:solidFill>
                  <a:srgbClr val="000000"/>
                </a:solidFill>
                <a:latin typeface="Trebuchet MS" panose="020B0603020202020204"/>
              </a:endParaRPr>
            </a:p>
          </p:txBody>
        </p:sp>
        <p:cxnSp>
          <p:nvCxnSpPr>
            <p:cNvPr id="106" name="Straight Arrow Connector 105"/>
            <p:cNvCxnSpPr/>
            <p:nvPr/>
          </p:nvCxnSpPr>
          <p:spPr>
            <a:xfrm flipH="true">
              <a:off x="6792629" y="3167010"/>
              <a:ext cx="367254" cy="0"/>
            </a:xfrm>
            <a:prstGeom prst="straightConnector1">
              <a:avLst/>
            </a:prstGeom>
            <a:ln w="31750">
              <a:solidFill>
                <a:schemeClr val="bg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/>
            <p:cNvCxnSpPr/>
            <p:nvPr/>
          </p:nvCxnSpPr>
          <p:spPr>
            <a:xfrm flipH="true">
              <a:off x="6782988" y="4018989"/>
              <a:ext cx="367254" cy="0"/>
            </a:xfrm>
            <a:prstGeom prst="straightConnector1">
              <a:avLst/>
            </a:prstGeom>
            <a:ln w="31750">
              <a:solidFill>
                <a:schemeClr val="bg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2" name="TextBox 131"/>
          <p:cNvSpPr txBox="true"/>
          <p:nvPr/>
        </p:nvSpPr>
        <p:spPr>
          <a:xfrm>
            <a:off x="5385038" y="5040622"/>
            <a:ext cx="1524776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Collection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33" name="TextBox 132"/>
          <p:cNvSpPr txBox="true"/>
          <p:nvPr/>
        </p:nvSpPr>
        <p:spPr>
          <a:xfrm>
            <a:off x="1325542" y="5028241"/>
            <a:ext cx="1755609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Distribution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75" name="Rectangle: Rounded Corners 174"/>
          <p:cNvSpPr/>
          <p:nvPr/>
        </p:nvSpPr>
        <p:spPr>
          <a:xfrm>
            <a:off x="6900356" y="3141687"/>
            <a:ext cx="243311" cy="24602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76" name="Rectangle: Rounded Corners 175"/>
          <p:cNvSpPr/>
          <p:nvPr/>
        </p:nvSpPr>
        <p:spPr>
          <a:xfrm>
            <a:off x="6909488" y="3649469"/>
            <a:ext cx="243311" cy="246028"/>
          </a:xfrm>
          <a:prstGeom prst="round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83" name="Rectangle 182"/>
          <p:cNvSpPr/>
          <p:nvPr/>
        </p:nvSpPr>
        <p:spPr>
          <a:xfrm>
            <a:off x="9671047" y="2584441"/>
            <a:ext cx="742358" cy="35337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r>
              <a:rPr lang="en-US" sz="2000" baseline="-25000" dirty="0">
                <a:solidFill>
                  <a:srgbClr val="FFFFFF"/>
                </a:solidFill>
                <a:latin typeface="Trebuchet MS" panose="020B0603020202020204"/>
              </a:rPr>
              <a:t>0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84" name="Rectangle 183"/>
          <p:cNvSpPr/>
          <p:nvPr/>
        </p:nvSpPr>
        <p:spPr>
          <a:xfrm>
            <a:off x="9671047" y="3257197"/>
            <a:ext cx="742358" cy="35337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r>
              <a:rPr lang="en-US" sz="2000" baseline="-25000" dirty="0">
                <a:solidFill>
                  <a:srgbClr val="FFFFFF"/>
                </a:solidFill>
                <a:latin typeface="Trebuchet MS" panose="020B0603020202020204"/>
              </a:rPr>
              <a:t>1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85" name="Rectangle 184"/>
          <p:cNvSpPr/>
          <p:nvPr/>
        </p:nvSpPr>
        <p:spPr>
          <a:xfrm>
            <a:off x="9671047" y="3946966"/>
            <a:ext cx="742358" cy="35337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r>
              <a:rPr lang="en-US" sz="2000" baseline="-25000" dirty="0">
                <a:solidFill>
                  <a:srgbClr val="FFFFFF"/>
                </a:solidFill>
                <a:latin typeface="Trebuchet MS" panose="020B0603020202020204"/>
              </a:rPr>
              <a:t>2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186" name="Straight Arrow Connector 185"/>
          <p:cNvCxnSpPr/>
          <p:nvPr/>
        </p:nvCxnSpPr>
        <p:spPr>
          <a:xfrm flipV="true">
            <a:off x="10020718" y="2937815"/>
            <a:ext cx="0" cy="319382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/>
          <p:cNvCxnSpPr/>
          <p:nvPr/>
        </p:nvCxnSpPr>
        <p:spPr>
          <a:xfrm flipV="true">
            <a:off x="10042226" y="3610570"/>
            <a:ext cx="0" cy="319382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Rectangle: Rounded Corners 192"/>
          <p:cNvSpPr/>
          <p:nvPr/>
        </p:nvSpPr>
        <p:spPr>
          <a:xfrm>
            <a:off x="9917527" y="2637652"/>
            <a:ext cx="243311" cy="24602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94" name="Rectangle: Rounded Corners 193"/>
          <p:cNvSpPr/>
          <p:nvPr/>
        </p:nvSpPr>
        <p:spPr>
          <a:xfrm>
            <a:off x="9917527" y="3354252"/>
            <a:ext cx="243311" cy="246028"/>
          </a:xfrm>
          <a:prstGeom prst="round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95" name="Rectangle: Rounded Corners 194"/>
          <p:cNvSpPr/>
          <p:nvPr/>
        </p:nvSpPr>
        <p:spPr>
          <a:xfrm>
            <a:off x="1181949" y="2430399"/>
            <a:ext cx="243311" cy="24602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96" name="Rectangle: Rounded Corners 195"/>
          <p:cNvSpPr/>
          <p:nvPr/>
        </p:nvSpPr>
        <p:spPr>
          <a:xfrm>
            <a:off x="1194319" y="2439807"/>
            <a:ext cx="243311" cy="24602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98" name="TextBox 197"/>
          <p:cNvSpPr txBox="true"/>
          <p:nvPr/>
        </p:nvSpPr>
        <p:spPr>
          <a:xfrm>
            <a:off x="9596593" y="5018063"/>
            <a:ext cx="885178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Local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90141" y="2187416"/>
            <a:ext cx="3461926" cy="3700482"/>
          </a:xfrm>
          <a:prstGeom prst="rect">
            <a:avLst/>
          </a:prstGeom>
          <a:solidFill>
            <a:srgbClr val="BFBFB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17" name="TextBox 116"/>
          <p:cNvSpPr txBox="true"/>
          <p:nvPr/>
        </p:nvSpPr>
        <p:spPr>
          <a:xfrm>
            <a:off x="466984" y="2647311"/>
            <a:ext cx="3485084" cy="1754326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Trebuchet MS" panose="020B0603020202020204"/>
              </a:rPr>
              <a:t>Most dataflows </a:t>
            </a: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repeats the same communication </a:t>
            </a:r>
            <a:r>
              <a:rPr lang="en-US" sz="2000" dirty="0">
                <a:solidFill>
                  <a:srgbClr val="000000"/>
                </a:solidFill>
                <a:latin typeface="Trebuchet MS" panose="020B0603020202020204"/>
              </a:rPr>
              <a:t>pattern many times</a:t>
            </a:r>
            <a:endParaRPr lang="en-US" sz="2000" dirty="0">
              <a:solidFill>
                <a:srgbClr val="000000"/>
              </a:solidFill>
              <a:latin typeface="Trebuchet MS" panose="020B0603020202020204"/>
            </a:endParaRPr>
          </a:p>
          <a:p>
            <a:pPr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Trebuchet MS" panose="020B0603020202020204"/>
              </a:rPr>
              <a:t>-&gt; Remove routing calculation using </a:t>
            </a:r>
            <a:r>
              <a:rPr lang="en-US" sz="2000" b="1" dirty="0">
                <a:solidFill>
                  <a:srgbClr val="FF0000"/>
                </a:solidFill>
                <a:latin typeface="Trebuchet MS" panose="020B0603020202020204"/>
              </a:rPr>
              <a:t>coarse-grained circuit switching</a:t>
            </a:r>
            <a:endParaRPr lang="en-US" sz="2000" b="1" dirty="0">
              <a:solidFill>
                <a:srgbClr val="FF0000"/>
              </a:solidFill>
              <a:latin typeface="Trebuchet MS" panose="020B0603020202020204"/>
            </a:endParaRPr>
          </a:p>
        </p:txBody>
      </p:sp>
      <p:sp>
        <p:nvSpPr>
          <p:cNvPr id="118" name="TextBox 117"/>
          <p:cNvSpPr txBox="true"/>
          <p:nvPr/>
        </p:nvSpPr>
        <p:spPr>
          <a:xfrm>
            <a:off x="465842" y="4756345"/>
            <a:ext cx="3478344" cy="1477328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Trebuchet MS" panose="020B0603020202020204"/>
              </a:rPr>
              <a:t>Sends the </a:t>
            </a: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same data to multiple PEs</a:t>
            </a:r>
            <a:r>
              <a:rPr lang="en-US" sz="2000" dirty="0">
                <a:solidFill>
                  <a:srgbClr val="000000"/>
                </a:solidFill>
                <a:latin typeface="Trebuchet MS" panose="020B0603020202020204"/>
              </a:rPr>
              <a:t> from GBMs</a:t>
            </a:r>
            <a:endParaRPr lang="en-US" sz="2000" dirty="0">
              <a:solidFill>
                <a:srgbClr val="000000"/>
              </a:solidFill>
              <a:latin typeface="Trebuchet MS" panose="020B0603020202020204"/>
            </a:endParaRPr>
          </a:p>
          <a:p>
            <a:pPr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Trebuchet MS" panose="020B0603020202020204"/>
              </a:rPr>
              <a:t>-&gt; Support </a:t>
            </a:r>
            <a:r>
              <a:rPr lang="en-US" sz="2000" b="1" dirty="0">
                <a:solidFill>
                  <a:srgbClr val="FF0000"/>
                </a:solidFill>
                <a:latin typeface="Trebuchet MS" panose="020B0603020202020204"/>
              </a:rPr>
              <a:t>simultaneous multiple multicasting </a:t>
            </a:r>
            <a:r>
              <a:rPr lang="en-US" sz="2000" dirty="0">
                <a:solidFill>
                  <a:srgbClr val="000000"/>
                </a:solidFill>
                <a:latin typeface="Trebuchet MS" panose="020B0603020202020204"/>
              </a:rPr>
              <a:t>from GBMs</a:t>
            </a:r>
            <a:endParaRPr lang="en-US" sz="2000" b="1" dirty="0">
              <a:solidFill>
                <a:srgbClr val="FF0000"/>
              </a:solidFill>
              <a:latin typeface="Trebuchet MS" panose="020B0603020202020204"/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4330408" y="2224781"/>
            <a:ext cx="3461926" cy="3700482"/>
          </a:xfrm>
          <a:prstGeom prst="rect">
            <a:avLst/>
          </a:prstGeom>
          <a:solidFill>
            <a:srgbClr val="BFBFB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19" name="TextBox 118"/>
          <p:cNvSpPr txBox="true"/>
          <p:nvPr/>
        </p:nvSpPr>
        <p:spPr>
          <a:xfrm>
            <a:off x="4338288" y="4187571"/>
            <a:ext cx="3454046" cy="1754326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Trebuchet MS" panose="020B0603020202020204"/>
              </a:rPr>
              <a:t>Many to some communication </a:t>
            </a: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bound to GBM write bandwidth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  <a:p>
            <a:pPr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Trebuchet MS" panose="020B0603020202020204"/>
              </a:rPr>
              <a:t>-&gt; Provide </a:t>
            </a:r>
            <a:r>
              <a:rPr lang="en-US" sz="2000" b="1" dirty="0">
                <a:solidFill>
                  <a:srgbClr val="FF0000"/>
                </a:solidFill>
                <a:latin typeface="Trebuchet MS" panose="020B0603020202020204"/>
              </a:rPr>
              <a:t>the same bisection bandwidth with GBM write bandwidth</a:t>
            </a:r>
            <a:endParaRPr lang="en-US" sz="2000" b="1" dirty="0">
              <a:solidFill>
                <a:srgbClr val="FF0000"/>
              </a:solidFill>
              <a:latin typeface="Trebuchet MS" panose="020B0603020202020204"/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8264218" y="2215745"/>
            <a:ext cx="3461926" cy="3700482"/>
          </a:xfrm>
          <a:prstGeom prst="rect">
            <a:avLst/>
          </a:prstGeom>
          <a:solidFill>
            <a:srgbClr val="BFBFB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16" name="TextBox 115"/>
          <p:cNvSpPr txBox="true"/>
          <p:nvPr/>
        </p:nvSpPr>
        <p:spPr>
          <a:xfrm>
            <a:off x="8080963" y="4191458"/>
            <a:ext cx="4018590" cy="923330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Trebuchet MS" panose="020B0603020202020204"/>
              </a:rPr>
              <a:t>Because of </a:t>
            </a: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locality</a:t>
            </a:r>
            <a:r>
              <a:rPr lang="en-US" sz="2000" dirty="0">
                <a:solidFill>
                  <a:srgbClr val="000000"/>
                </a:solidFill>
                <a:latin typeface="Trebuchet MS" panose="020B0603020202020204"/>
              </a:rPr>
              <a:t>, local traffic in most of efficient dataflow is </a:t>
            </a:r>
            <a:r>
              <a:rPr lang="en-US" sz="2000" b="1" dirty="0">
                <a:solidFill>
                  <a:srgbClr val="FF0000"/>
                </a:solidFill>
                <a:latin typeface="Trebuchet MS" panose="020B0603020202020204"/>
              </a:rPr>
              <a:t>between adjacent PEs</a:t>
            </a:r>
            <a:endParaRPr lang="en-US" sz="2000" b="1" dirty="0">
              <a:solidFill>
                <a:srgbClr val="FF0000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9 0.00077 L -0.00029 0.10365 L 0.13541 0.10365 " pathEditMode="relative" rAng="0" ptsTypes="AAA">
                                      <p:cBhvr>
                                        <p:cTn id="6" dur="20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85" y="514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4 0.00103 L 0.00014 0.17644 L 0.13527 0.17644 " pathEditMode="relative" rAng="0" ptsTypes="AAA">
                                      <p:cBhvr>
                                        <p:cTn id="8" dur="20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56" y="87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74 -0.00257 L -0.09693 0.00154 L -0.09693 -0.09311 " pathEditMode="relative" rAng="0" ptsTypes="AAA">
                                      <p:cBhvr>
                                        <p:cTn id="27" dur="2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33" y="-4321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75926E-6 2.88066E-6 L -0.15972 2.88066E-6 L -0.15972 -0.16718 " pathEditMode="relative" rAng="0" ptsTypes="AAA">
                                      <p:cBhvr>
                                        <p:cTn id="29" dur="2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86" y="-83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94444E-7 -5.76132E-7 L -6.94444E-7 0.09774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887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94444E-7 -4.44444E-6 L -6.94444E-7 0.0944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7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" grpId="0" animBg="true"/>
      <p:bldP spid="176" grpId="0" animBg="true"/>
      <p:bldP spid="193" grpId="0" animBg="true"/>
      <p:bldP spid="194" grpId="0" animBg="true"/>
      <p:bldP spid="195" grpId="0" animBg="true"/>
      <p:bldP spid="196" grpId="0" animBg="true"/>
      <p:bldP spid="3" grpId="0" animBg="true"/>
      <p:bldP spid="117" grpId="0" animBg="true"/>
      <p:bldP spid="118" grpId="0" animBg="true"/>
      <p:bldP spid="122" grpId="0" animBg="true"/>
      <p:bldP spid="119" grpId="0" animBg="true"/>
      <p:bldP spid="123" grpId="0" animBg="true"/>
      <p:bldP spid="116" grpId="0" animBg="true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553720" y="734696"/>
            <a:ext cx="11084560" cy="656590"/>
          </a:xfrm>
        </p:spPr>
        <p:txBody>
          <a:bodyPr/>
          <a:lstStyle/>
          <a:p>
            <a:r>
              <a:rPr lang="en-US" cap="none" dirty="0"/>
              <a:t>Switch Design</a:t>
            </a:r>
            <a:endParaRPr lang="en-US" dirty="0"/>
          </a:p>
        </p:txBody>
      </p:sp>
      <p:sp>
        <p:nvSpPr>
          <p:cNvPr id="4" name="Text Placeholder 3"/>
          <p:cNvSpPr>
            <a:spLocks noGrp="true"/>
          </p:cNvSpPr>
          <p:nvPr>
            <p:ph type="body" sz="quarter" idx="10"/>
          </p:nvPr>
        </p:nvSpPr>
        <p:spPr>
          <a:xfrm>
            <a:off x="553720" y="1314815"/>
            <a:ext cx="11084560" cy="583848"/>
          </a:xfrm>
        </p:spPr>
        <p:txBody>
          <a:bodyPr/>
          <a:lstStyle/>
          <a:p>
            <a:r>
              <a:rPr lang="en-US" dirty="0"/>
              <a:t>Collection Network</a:t>
            </a:r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553720" y="2478782"/>
            <a:ext cx="2490266" cy="2831923"/>
            <a:chOff x="925294" y="1310469"/>
            <a:chExt cx="2241239" cy="2548731"/>
          </a:xfrm>
        </p:grpSpPr>
        <p:sp>
          <p:nvSpPr>
            <p:cNvPr id="29" name="Rectangle 28"/>
            <p:cNvSpPr/>
            <p:nvPr/>
          </p:nvSpPr>
          <p:spPr>
            <a:xfrm rot="16200000">
              <a:off x="771548" y="1464215"/>
              <a:ext cx="2548731" cy="2241239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994055" y="1454633"/>
              <a:ext cx="2041328" cy="2253330"/>
              <a:chOff x="1085734" y="2129856"/>
              <a:chExt cx="2041328" cy="2253330"/>
            </a:xfrm>
          </p:grpSpPr>
          <p:sp>
            <p:nvSpPr>
              <p:cNvPr id="31" name="Rectangle 30"/>
              <p:cNvSpPr/>
              <p:nvPr/>
            </p:nvSpPr>
            <p:spPr>
              <a:xfrm>
                <a:off x="1085734" y="2129856"/>
                <a:ext cx="1060449" cy="338033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dirty="0">
                    <a:solidFill>
                      <a:srgbClr val="FFFFFF"/>
                    </a:solidFill>
                    <a:latin typeface="Trebuchet MS" panose="020B0603020202020204"/>
                  </a:rPr>
                  <a:t>GBM</a:t>
                </a:r>
                <a:endParaRPr lang="en-US" sz="2000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2458940" y="4065150"/>
                <a:ext cx="668122" cy="318036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dirty="0">
                    <a:solidFill>
                      <a:srgbClr val="FFFFFF"/>
                    </a:solidFill>
                    <a:latin typeface="Trebuchet MS" panose="020B0603020202020204"/>
                  </a:rPr>
                  <a:t>PE</a:t>
                </a:r>
                <a:r>
                  <a:rPr lang="en-US" sz="2000" baseline="-25000" dirty="0">
                    <a:solidFill>
                      <a:srgbClr val="FFFFFF"/>
                    </a:solidFill>
                    <a:latin typeface="Trebuchet MS" panose="020B0603020202020204"/>
                  </a:rPr>
                  <a:t>N-1</a:t>
                </a:r>
                <a:endParaRPr lang="en-US" sz="2000" baseline="-25000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2458940" y="3232599"/>
                <a:ext cx="668122" cy="318036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dirty="0">
                    <a:solidFill>
                      <a:srgbClr val="FFFFFF"/>
                    </a:solidFill>
                    <a:latin typeface="Trebuchet MS" panose="020B0603020202020204"/>
                  </a:rPr>
                  <a:t>PE</a:t>
                </a:r>
                <a:r>
                  <a:rPr lang="en-US" sz="2000" baseline="-25000" dirty="0">
                    <a:solidFill>
                      <a:srgbClr val="FFFFFF"/>
                    </a:solidFill>
                    <a:latin typeface="Trebuchet MS" panose="020B0603020202020204"/>
                  </a:rPr>
                  <a:t>1</a:t>
                </a:r>
                <a:endParaRPr lang="en-US" sz="2000" baseline="-25000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2458940" y="2770735"/>
                <a:ext cx="668122" cy="318036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dirty="0">
                    <a:solidFill>
                      <a:srgbClr val="FFFFFF"/>
                    </a:solidFill>
                    <a:latin typeface="Trebuchet MS" panose="020B0603020202020204"/>
                  </a:rPr>
                  <a:t>PE</a:t>
                </a:r>
                <a:r>
                  <a:rPr lang="en-US" sz="2000" baseline="-25000" dirty="0">
                    <a:solidFill>
                      <a:srgbClr val="FFFFFF"/>
                    </a:solidFill>
                    <a:latin typeface="Trebuchet MS" panose="020B0603020202020204"/>
                  </a:rPr>
                  <a:t>0</a:t>
                </a:r>
                <a:endParaRPr lang="en-US" sz="2000" baseline="-25000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1140232" y="2783703"/>
                <a:ext cx="292100" cy="2921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53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B3B3B3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1140232" y="3245567"/>
                <a:ext cx="292100" cy="2921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53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B3B3B3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1140232" y="4078118"/>
                <a:ext cx="292100" cy="2921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53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B3B3B3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1799586" y="2783703"/>
                <a:ext cx="292100" cy="2921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53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B3B3B3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1799586" y="3245567"/>
                <a:ext cx="292100" cy="2921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53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B3B3B3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1799586" y="4078118"/>
                <a:ext cx="292100" cy="2921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53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B3B3B3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41" name="Straight Arrow Connector 40"/>
              <p:cNvCxnSpPr>
                <a:stCxn id="34" idx="1"/>
                <a:endCxn id="38" idx="6"/>
              </p:cNvCxnSpPr>
              <p:nvPr/>
            </p:nvCxnSpPr>
            <p:spPr>
              <a:xfrm flipH="true">
                <a:off x="2091686" y="2929753"/>
                <a:ext cx="367254" cy="0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/>
              <p:cNvCxnSpPr>
                <a:stCxn id="33" idx="1"/>
                <a:endCxn id="39" idx="6"/>
              </p:cNvCxnSpPr>
              <p:nvPr/>
            </p:nvCxnSpPr>
            <p:spPr>
              <a:xfrm flipH="true">
                <a:off x="2091686" y="3391617"/>
                <a:ext cx="367254" cy="0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/>
              <p:cNvCxnSpPr>
                <a:stCxn id="32" idx="1"/>
                <a:endCxn id="40" idx="6"/>
              </p:cNvCxnSpPr>
              <p:nvPr/>
            </p:nvCxnSpPr>
            <p:spPr>
              <a:xfrm flipH="true">
                <a:off x="2091686" y="4224168"/>
                <a:ext cx="367254" cy="0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>
                <a:stCxn id="38" idx="0"/>
              </p:cNvCxnSpPr>
              <p:nvPr/>
            </p:nvCxnSpPr>
            <p:spPr>
              <a:xfrm flipV="true">
                <a:off x="1945636" y="2467889"/>
                <a:ext cx="0" cy="315814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/>
              <p:cNvCxnSpPr>
                <a:endCxn id="38" idx="4"/>
              </p:cNvCxnSpPr>
              <p:nvPr/>
            </p:nvCxnSpPr>
            <p:spPr>
              <a:xfrm flipV="true">
                <a:off x="1945636" y="3075803"/>
                <a:ext cx="0" cy="169764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/>
              <p:cNvCxnSpPr/>
              <p:nvPr/>
            </p:nvCxnSpPr>
            <p:spPr>
              <a:xfrm flipV="true">
                <a:off x="1960872" y="3762304"/>
                <a:ext cx="0" cy="315814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/>
              <p:cNvCxnSpPr/>
              <p:nvPr/>
            </p:nvCxnSpPr>
            <p:spPr>
              <a:xfrm flipV="true">
                <a:off x="1267651" y="3762304"/>
                <a:ext cx="0" cy="315814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/>
              <p:cNvCxnSpPr>
                <a:stCxn id="36" idx="0"/>
                <a:endCxn id="35" idx="4"/>
              </p:cNvCxnSpPr>
              <p:nvPr/>
            </p:nvCxnSpPr>
            <p:spPr>
              <a:xfrm flipV="true">
                <a:off x="1286282" y="3075803"/>
                <a:ext cx="0" cy="169764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/>
              <p:cNvCxnSpPr/>
              <p:nvPr/>
            </p:nvCxnSpPr>
            <p:spPr>
              <a:xfrm flipH="true">
                <a:off x="1432332" y="2912552"/>
                <a:ext cx="367254" cy="0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/>
              <p:cNvCxnSpPr/>
              <p:nvPr/>
            </p:nvCxnSpPr>
            <p:spPr>
              <a:xfrm flipV="true">
                <a:off x="1293051" y="2485398"/>
                <a:ext cx="0" cy="315814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TextBox 50"/>
              <p:cNvSpPr txBox="true"/>
              <p:nvPr/>
            </p:nvSpPr>
            <p:spPr>
              <a:xfrm>
                <a:off x="1450524" y="3468491"/>
                <a:ext cx="400677" cy="332399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 defTabSz="5080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000000"/>
                    </a:solidFill>
                    <a:latin typeface="Trebuchet MS" panose="020B0603020202020204"/>
                  </a:rPr>
                  <a:t>…</a:t>
                </a:r>
                <a:endParaRPr lang="en-US" sz="2000" b="1" dirty="0">
                  <a:solidFill>
                    <a:srgbClr val="000000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52" name="Straight Arrow Connector 51"/>
              <p:cNvCxnSpPr/>
              <p:nvPr/>
            </p:nvCxnSpPr>
            <p:spPr>
              <a:xfrm flipH="true">
                <a:off x="1432332" y="3405521"/>
                <a:ext cx="367254" cy="0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/>
              <p:cNvCxnSpPr/>
              <p:nvPr/>
            </p:nvCxnSpPr>
            <p:spPr>
              <a:xfrm flipH="true">
                <a:off x="1422691" y="4257500"/>
                <a:ext cx="367254" cy="0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11" name="Straight Connector 110"/>
          <p:cNvCxnSpPr/>
          <p:nvPr/>
        </p:nvCxnSpPr>
        <p:spPr>
          <a:xfrm>
            <a:off x="7108434" y="1953531"/>
            <a:ext cx="0" cy="4396469"/>
          </a:xfrm>
          <a:prstGeom prst="line">
            <a:avLst/>
          </a:prstGeom>
          <a:ln w="285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true"/>
          <p:nvPr/>
        </p:nvSpPr>
        <p:spPr>
          <a:xfrm>
            <a:off x="2342603" y="6094435"/>
            <a:ext cx="2839559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&lt;Traffic to support&gt;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grpSp>
        <p:nvGrpSpPr>
          <p:cNvPr id="146" name="Group 145"/>
          <p:cNvGrpSpPr/>
          <p:nvPr/>
        </p:nvGrpSpPr>
        <p:grpSpPr>
          <a:xfrm>
            <a:off x="5557204" y="4206186"/>
            <a:ext cx="907139" cy="821772"/>
            <a:chOff x="2600303" y="3612340"/>
            <a:chExt cx="816425" cy="739595"/>
          </a:xfrm>
        </p:grpSpPr>
        <p:cxnSp>
          <p:nvCxnSpPr>
            <p:cNvPr id="114" name="Straight Connector 113"/>
            <p:cNvCxnSpPr/>
            <p:nvPr/>
          </p:nvCxnSpPr>
          <p:spPr>
            <a:xfrm>
              <a:off x="2775625" y="3612340"/>
              <a:ext cx="0" cy="374387"/>
            </a:xfrm>
            <a:prstGeom prst="line">
              <a:avLst/>
            </a:prstGeom>
            <a:ln w="38100">
              <a:solidFill>
                <a:srgbClr val="C00000"/>
              </a:solidFill>
              <a:head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Oval 115"/>
            <p:cNvSpPr/>
            <p:nvPr/>
          </p:nvSpPr>
          <p:spPr>
            <a:xfrm>
              <a:off x="2600303" y="3988936"/>
              <a:ext cx="362999" cy="3629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18" name="Straight Connector 117"/>
            <p:cNvCxnSpPr>
              <a:stCxn id="116" idx="6"/>
            </p:cNvCxnSpPr>
            <p:nvPr/>
          </p:nvCxnSpPr>
          <p:spPr>
            <a:xfrm>
              <a:off x="2963302" y="4170435"/>
              <a:ext cx="453426" cy="0"/>
            </a:xfrm>
            <a:prstGeom prst="line">
              <a:avLst/>
            </a:prstGeom>
            <a:ln w="38100">
              <a:solidFill>
                <a:srgbClr val="C00000"/>
              </a:solidFill>
              <a:head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9" name="Group 138"/>
          <p:cNvGrpSpPr/>
          <p:nvPr/>
        </p:nvGrpSpPr>
        <p:grpSpPr>
          <a:xfrm>
            <a:off x="3924290" y="2440922"/>
            <a:ext cx="403332" cy="1313819"/>
            <a:chOff x="1130680" y="2023602"/>
            <a:chExt cx="362999" cy="1182437"/>
          </a:xfrm>
        </p:grpSpPr>
        <p:cxnSp>
          <p:nvCxnSpPr>
            <p:cNvPr id="122" name="Straight Connector 121"/>
            <p:cNvCxnSpPr/>
            <p:nvPr/>
          </p:nvCxnSpPr>
          <p:spPr>
            <a:xfrm>
              <a:off x="1306002" y="2023602"/>
              <a:ext cx="0" cy="421111"/>
            </a:xfrm>
            <a:prstGeom prst="line">
              <a:avLst/>
            </a:prstGeom>
            <a:ln w="38100">
              <a:solidFill>
                <a:srgbClr val="0000FF"/>
              </a:solidFill>
              <a:head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Oval 122"/>
            <p:cNvSpPr/>
            <p:nvPr/>
          </p:nvSpPr>
          <p:spPr>
            <a:xfrm>
              <a:off x="1130680" y="2446922"/>
              <a:ext cx="362999" cy="3629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25" name="Straight Connector 124"/>
            <p:cNvCxnSpPr/>
            <p:nvPr/>
          </p:nvCxnSpPr>
          <p:spPr>
            <a:xfrm>
              <a:off x="1306002" y="2784928"/>
              <a:ext cx="0" cy="421111"/>
            </a:xfrm>
            <a:prstGeom prst="line">
              <a:avLst/>
            </a:prstGeom>
            <a:ln w="38100">
              <a:solidFill>
                <a:srgbClr val="0000FF"/>
              </a:solidFill>
              <a:head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1" name="Group 140"/>
          <p:cNvGrpSpPr/>
          <p:nvPr/>
        </p:nvGrpSpPr>
        <p:grpSpPr>
          <a:xfrm>
            <a:off x="5095089" y="2922002"/>
            <a:ext cx="1369253" cy="403332"/>
            <a:chOff x="2184400" y="2456574"/>
            <a:chExt cx="1232328" cy="362999"/>
          </a:xfrm>
        </p:grpSpPr>
        <p:sp>
          <p:nvSpPr>
            <p:cNvPr id="127" name="Oval 126"/>
            <p:cNvSpPr/>
            <p:nvPr/>
          </p:nvSpPr>
          <p:spPr>
            <a:xfrm>
              <a:off x="2600303" y="2456574"/>
              <a:ext cx="362999" cy="3629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29" name="Straight Connector 128"/>
            <p:cNvCxnSpPr/>
            <p:nvPr/>
          </p:nvCxnSpPr>
          <p:spPr>
            <a:xfrm>
              <a:off x="2963302" y="2658412"/>
              <a:ext cx="453426" cy="0"/>
            </a:xfrm>
            <a:prstGeom prst="line">
              <a:avLst/>
            </a:prstGeom>
            <a:ln w="38100">
              <a:solidFill>
                <a:srgbClr val="C00000"/>
              </a:solidFill>
              <a:head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/>
          </p:nvCxnSpPr>
          <p:spPr>
            <a:xfrm>
              <a:off x="2184400" y="2658412"/>
              <a:ext cx="402920" cy="0"/>
            </a:xfrm>
            <a:prstGeom prst="line">
              <a:avLst/>
            </a:prstGeom>
            <a:ln w="38100">
              <a:solidFill>
                <a:srgbClr val="C00000"/>
              </a:solidFill>
              <a:head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5" name="Group 144"/>
          <p:cNvGrpSpPr/>
          <p:nvPr/>
        </p:nvGrpSpPr>
        <p:grpSpPr>
          <a:xfrm>
            <a:off x="3448792" y="4206186"/>
            <a:ext cx="1341902" cy="1289672"/>
            <a:chOff x="702733" y="3612340"/>
            <a:chExt cx="1207712" cy="1160705"/>
          </a:xfrm>
        </p:grpSpPr>
        <p:sp>
          <p:nvSpPr>
            <p:cNvPr id="131" name="Oval 130"/>
            <p:cNvSpPr/>
            <p:nvPr/>
          </p:nvSpPr>
          <p:spPr>
            <a:xfrm>
              <a:off x="1094021" y="3988936"/>
              <a:ext cx="362999" cy="3629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32" name="Straight Connector 131"/>
            <p:cNvCxnSpPr/>
            <p:nvPr/>
          </p:nvCxnSpPr>
          <p:spPr>
            <a:xfrm>
              <a:off x="1457019" y="4190774"/>
              <a:ext cx="453426" cy="0"/>
            </a:xfrm>
            <a:prstGeom prst="line">
              <a:avLst/>
            </a:prstGeom>
            <a:ln w="38100">
              <a:solidFill>
                <a:srgbClr val="C00000"/>
              </a:solidFill>
              <a:head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/>
          </p:nvCxnSpPr>
          <p:spPr>
            <a:xfrm>
              <a:off x="702733" y="4190774"/>
              <a:ext cx="378305" cy="0"/>
            </a:xfrm>
            <a:prstGeom prst="line">
              <a:avLst/>
            </a:prstGeom>
            <a:ln w="38100">
              <a:solidFill>
                <a:srgbClr val="C00000"/>
              </a:solidFill>
              <a:head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/>
          </p:nvCxnSpPr>
          <p:spPr>
            <a:xfrm>
              <a:off x="1280636" y="4351934"/>
              <a:ext cx="0" cy="421111"/>
            </a:xfrm>
            <a:prstGeom prst="line">
              <a:avLst/>
            </a:prstGeom>
            <a:ln w="38100">
              <a:solidFill>
                <a:srgbClr val="0000FF"/>
              </a:solidFill>
              <a:head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/>
          </p:nvCxnSpPr>
          <p:spPr>
            <a:xfrm>
              <a:off x="1280636" y="3612340"/>
              <a:ext cx="0" cy="367933"/>
            </a:xfrm>
            <a:prstGeom prst="line">
              <a:avLst/>
            </a:prstGeom>
            <a:ln w="38100">
              <a:solidFill>
                <a:srgbClr val="0000FF"/>
              </a:solidFill>
              <a:head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7505600" y="2351848"/>
            <a:ext cx="4195399" cy="3024769"/>
            <a:chOff x="2827787" y="2109368"/>
            <a:chExt cx="3775859" cy="2722292"/>
          </a:xfrm>
        </p:grpSpPr>
        <p:grpSp>
          <p:nvGrpSpPr>
            <p:cNvPr id="108" name="Group 107"/>
            <p:cNvGrpSpPr/>
            <p:nvPr/>
          </p:nvGrpSpPr>
          <p:grpSpPr>
            <a:xfrm>
              <a:off x="2827787" y="2109368"/>
              <a:ext cx="3775859" cy="2722292"/>
              <a:chOff x="3036191" y="1911614"/>
              <a:chExt cx="4474445" cy="3225954"/>
            </a:xfrm>
          </p:grpSpPr>
          <p:sp>
            <p:nvSpPr>
              <p:cNvPr id="66" name="Oval 65"/>
              <p:cNvSpPr/>
              <p:nvPr/>
            </p:nvSpPr>
            <p:spPr>
              <a:xfrm>
                <a:off x="4304312" y="2771234"/>
                <a:ext cx="1758996" cy="1758996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53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B3B3B3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67" name="Straight Arrow Connector 66"/>
              <p:cNvCxnSpPr/>
              <p:nvPr/>
            </p:nvCxnSpPr>
            <p:spPr>
              <a:xfrm flipH="true">
                <a:off x="5760453" y="3927333"/>
                <a:ext cx="817409" cy="0"/>
              </a:xfrm>
              <a:prstGeom prst="straightConnector1">
                <a:avLst/>
              </a:prstGeom>
              <a:ln w="76200">
                <a:solidFill>
                  <a:srgbClr val="B1001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" name="Oval 82"/>
              <p:cNvSpPr/>
              <p:nvPr/>
            </p:nvSpPr>
            <p:spPr>
              <a:xfrm>
                <a:off x="4825188" y="2949258"/>
                <a:ext cx="469354" cy="469354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FFFFFF"/>
                    </a:solidFill>
                    <a:latin typeface="Trebuchet MS" panose="020B0603020202020204"/>
                  </a:rPr>
                  <a:t>M</a:t>
                </a:r>
                <a:endParaRPr lang="en-US" sz="2000" b="1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84" name="Oval 83"/>
              <p:cNvSpPr/>
              <p:nvPr/>
            </p:nvSpPr>
            <p:spPr>
              <a:xfrm>
                <a:off x="5291099" y="3692656"/>
                <a:ext cx="469354" cy="469354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FFFFFF"/>
                    </a:solidFill>
                    <a:latin typeface="Trebuchet MS" panose="020B0603020202020204"/>
                  </a:rPr>
                  <a:t>D</a:t>
                </a:r>
                <a:endParaRPr lang="en-US" sz="2000" b="1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86" name="Straight Arrow Connector 85"/>
              <p:cNvCxnSpPr>
                <a:stCxn id="84" idx="0"/>
                <a:endCxn id="83" idx="5"/>
              </p:cNvCxnSpPr>
              <p:nvPr/>
            </p:nvCxnSpPr>
            <p:spPr>
              <a:xfrm flipH="true" flipV="true">
                <a:off x="5225807" y="3349877"/>
                <a:ext cx="299969" cy="342779"/>
              </a:xfrm>
              <a:prstGeom prst="straightConnector1">
                <a:avLst/>
              </a:prstGeom>
              <a:ln w="76200">
                <a:solidFill>
                  <a:srgbClr val="B1001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/>
              <p:cNvCxnSpPr>
                <a:stCxn id="83" idx="0"/>
              </p:cNvCxnSpPr>
              <p:nvPr/>
            </p:nvCxnSpPr>
            <p:spPr>
              <a:xfrm flipV="true">
                <a:off x="5059865" y="2325284"/>
                <a:ext cx="4496" cy="623974"/>
              </a:xfrm>
              <a:prstGeom prst="straightConnector1">
                <a:avLst/>
              </a:prstGeom>
              <a:ln w="762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1" name="TextBox 100"/>
              <p:cNvSpPr txBox="true"/>
              <p:nvPr/>
            </p:nvSpPr>
            <p:spPr>
              <a:xfrm>
                <a:off x="4584231" y="4710846"/>
                <a:ext cx="1062017" cy="426722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spAutoFit/>
              </a:bodyPr>
              <a:lstStyle/>
              <a:p>
                <a:pPr algn="ctr" defTabSz="5080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220" b="1" dirty="0" err="1">
                    <a:solidFill>
                      <a:srgbClr val="000000"/>
                    </a:solidFill>
                    <a:latin typeface="Trebuchet MS" panose="020B0603020202020204"/>
                  </a:rPr>
                  <a:t>In_SW</a:t>
                </a:r>
                <a:endParaRPr lang="en-US" sz="2220" b="1" dirty="0">
                  <a:solidFill>
                    <a:srgbClr val="000000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102" name="TextBox 101"/>
              <p:cNvSpPr txBox="true"/>
              <p:nvPr/>
            </p:nvSpPr>
            <p:spPr>
              <a:xfrm>
                <a:off x="6522132" y="3724950"/>
                <a:ext cx="988504" cy="426722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spAutoFit/>
              </a:bodyPr>
              <a:lstStyle/>
              <a:p>
                <a:pPr algn="ctr" defTabSz="5080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220" b="1" dirty="0" err="1">
                    <a:solidFill>
                      <a:srgbClr val="000000"/>
                    </a:solidFill>
                    <a:latin typeface="Trebuchet MS" panose="020B0603020202020204"/>
                  </a:rPr>
                  <a:t>In_PE</a:t>
                </a:r>
                <a:endParaRPr lang="en-US" sz="2220" b="1" dirty="0">
                  <a:solidFill>
                    <a:srgbClr val="000000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103" name="TextBox 102"/>
              <p:cNvSpPr txBox="true"/>
              <p:nvPr/>
            </p:nvSpPr>
            <p:spPr>
              <a:xfrm>
                <a:off x="4321988" y="1911614"/>
                <a:ext cx="1497971" cy="426722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spAutoFit/>
              </a:bodyPr>
              <a:lstStyle/>
              <a:p>
                <a:pPr algn="ctr" defTabSz="5080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220" b="1" dirty="0" err="1">
                    <a:solidFill>
                      <a:srgbClr val="000000"/>
                    </a:solidFill>
                    <a:latin typeface="Trebuchet MS" panose="020B0603020202020204"/>
                  </a:rPr>
                  <a:t>Out_GBM</a:t>
                </a:r>
                <a:endParaRPr lang="en-US" sz="2220" b="1" dirty="0">
                  <a:solidFill>
                    <a:srgbClr val="000000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104" name="TextBox 103"/>
              <p:cNvSpPr txBox="true"/>
              <p:nvPr/>
            </p:nvSpPr>
            <p:spPr>
              <a:xfrm>
                <a:off x="3036191" y="3402880"/>
                <a:ext cx="1311623" cy="426722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spAutoFit/>
              </a:bodyPr>
              <a:lstStyle/>
              <a:p>
                <a:pPr algn="ctr" defTabSz="5080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220" b="1" dirty="0" err="1">
                    <a:solidFill>
                      <a:srgbClr val="000000"/>
                    </a:solidFill>
                    <a:latin typeface="Trebuchet MS" panose="020B0603020202020204"/>
                  </a:rPr>
                  <a:t>Out_SW</a:t>
                </a:r>
                <a:endParaRPr lang="en-US" sz="2220" b="1" dirty="0">
                  <a:solidFill>
                    <a:srgbClr val="000000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89" name="Straight Arrow Connector 88"/>
              <p:cNvCxnSpPr/>
              <p:nvPr/>
            </p:nvCxnSpPr>
            <p:spPr>
              <a:xfrm flipH="true">
                <a:off x="3823976" y="3935730"/>
                <a:ext cx="1467124" cy="0"/>
              </a:xfrm>
              <a:prstGeom prst="straightConnector1">
                <a:avLst/>
              </a:prstGeom>
              <a:ln w="76200">
                <a:solidFill>
                  <a:srgbClr val="B1001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Arrow Connector 90"/>
              <p:cNvCxnSpPr>
                <a:endCxn id="83" idx="4"/>
              </p:cNvCxnSpPr>
              <p:nvPr/>
            </p:nvCxnSpPr>
            <p:spPr>
              <a:xfrm flipV="true">
                <a:off x="5047908" y="3418612"/>
                <a:ext cx="11957" cy="1301957"/>
              </a:xfrm>
              <a:prstGeom prst="straightConnector1">
                <a:avLst/>
              </a:prstGeom>
              <a:ln w="76200">
                <a:solidFill>
                  <a:srgbClr val="0000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8" name="Rectangle 147"/>
            <p:cNvSpPr/>
            <p:nvPr/>
          </p:nvSpPr>
          <p:spPr>
            <a:xfrm rot="2700000">
              <a:off x="4463174" y="3747358"/>
              <a:ext cx="135115" cy="14020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</p:grpSp>
      <p:sp>
        <p:nvSpPr>
          <p:cNvPr id="138" name="TextBox 137"/>
          <p:cNvSpPr txBox="true"/>
          <p:nvPr/>
        </p:nvSpPr>
        <p:spPr>
          <a:xfrm>
            <a:off x="8102771" y="6094435"/>
            <a:ext cx="2904962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&lt;Microarchitecture&gt;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Generic </a:t>
            </a:r>
            <a:r>
              <a:rPr lang="en-US" cap="none" dirty="0" err="1"/>
              <a:t>Microswitch</a:t>
            </a:r>
            <a:r>
              <a:rPr lang="en-US" cap="none" dirty="0"/>
              <a:t> Approach</a:t>
            </a:r>
            <a:endParaRPr lang="en-US" dirty="0"/>
          </a:p>
        </p:txBody>
      </p:sp>
      <p:grpSp>
        <p:nvGrpSpPr>
          <p:cNvPr id="231" name="Group 230"/>
          <p:cNvGrpSpPr/>
          <p:nvPr/>
        </p:nvGrpSpPr>
        <p:grpSpPr>
          <a:xfrm>
            <a:off x="4847113" y="1726505"/>
            <a:ext cx="2065939" cy="1863970"/>
            <a:chOff x="7413625" y="2145127"/>
            <a:chExt cx="1859345" cy="1677573"/>
          </a:xfrm>
        </p:grpSpPr>
        <p:sp>
          <p:nvSpPr>
            <p:cNvPr id="214" name="Oval 213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15" name="Straight Arrow Connector 214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6" name="Oval 215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217" name="Oval 216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18" name="Straight Arrow Connector 217"/>
            <p:cNvCxnSpPr>
              <a:stCxn id="217" idx="0"/>
              <a:endCxn id="216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Arrow Connector 218"/>
            <p:cNvCxnSpPr>
              <a:stCxn id="217" idx="2"/>
              <a:endCxn id="224" idx="6"/>
            </p:cNvCxnSpPr>
            <p:nvPr/>
          </p:nvCxnSpPr>
          <p:spPr>
            <a:xfrm flipH="true" flipV="true">
              <a:off x="8116846" y="2944373"/>
              <a:ext cx="409669" cy="277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Arrow Connector 219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Arrow Connector 220"/>
            <p:cNvCxnSpPr>
              <a:stCxn id="216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2" name="Oval 221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23" name="Straight Arrow Connector 222"/>
            <p:cNvCxnSpPr>
              <a:stCxn id="222" idx="1"/>
            </p:cNvCxnSpPr>
            <p:nvPr/>
          </p:nvCxnSpPr>
          <p:spPr>
            <a:xfrm flipH="true" flipV="true">
              <a:off x="8078293" y="3053079"/>
              <a:ext cx="142767" cy="13138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4" name="Oval 223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25" name="Straight Arrow Connector 224"/>
            <p:cNvCxnSpPr>
              <a:stCxn id="222" idx="0"/>
              <a:endCxn id="216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Arrow Connector 225"/>
            <p:cNvCxnSpPr>
              <a:stCxn id="224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8" name="Group 177"/>
          <p:cNvGrpSpPr/>
          <p:nvPr/>
        </p:nvGrpSpPr>
        <p:grpSpPr>
          <a:xfrm>
            <a:off x="1364095" y="1767136"/>
            <a:ext cx="1775041" cy="1818186"/>
            <a:chOff x="3823976" y="2325284"/>
            <a:chExt cx="2753886" cy="2820821"/>
          </a:xfrm>
        </p:grpSpPr>
        <p:sp>
          <p:nvSpPr>
            <p:cNvPr id="179" name="Oval 178"/>
            <p:cNvSpPr/>
            <p:nvPr/>
          </p:nvSpPr>
          <p:spPr>
            <a:xfrm>
              <a:off x="4304312" y="2771234"/>
              <a:ext cx="1758996" cy="1758996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80" name="Straight Arrow Connector 179"/>
            <p:cNvCxnSpPr/>
            <p:nvPr/>
          </p:nvCxnSpPr>
          <p:spPr>
            <a:xfrm flipH="true">
              <a:off x="5760453" y="3927333"/>
              <a:ext cx="817409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1" name="Oval 180"/>
            <p:cNvSpPr/>
            <p:nvPr/>
          </p:nvSpPr>
          <p:spPr>
            <a:xfrm>
              <a:off x="4825188" y="2949258"/>
              <a:ext cx="469354" cy="46935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182" name="Oval 181"/>
            <p:cNvSpPr/>
            <p:nvPr/>
          </p:nvSpPr>
          <p:spPr>
            <a:xfrm>
              <a:off x="5291099" y="3692656"/>
              <a:ext cx="469354" cy="46935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83" name="Straight Arrow Connector 182"/>
            <p:cNvCxnSpPr>
              <a:stCxn id="182" idx="0"/>
              <a:endCxn id="181" idx="5"/>
            </p:cNvCxnSpPr>
            <p:nvPr/>
          </p:nvCxnSpPr>
          <p:spPr>
            <a:xfrm flipH="true" flipV="true">
              <a:off x="5225807" y="3349877"/>
              <a:ext cx="299969" cy="342779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Arrow Connector 183"/>
            <p:cNvCxnSpPr/>
            <p:nvPr/>
          </p:nvCxnSpPr>
          <p:spPr>
            <a:xfrm flipH="true">
              <a:off x="3823976" y="3935730"/>
              <a:ext cx="1467124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Arrow Connector 184"/>
            <p:cNvCxnSpPr>
              <a:endCxn id="181" idx="4"/>
            </p:cNvCxnSpPr>
            <p:nvPr/>
          </p:nvCxnSpPr>
          <p:spPr>
            <a:xfrm flipV="true">
              <a:off x="5059864" y="3418612"/>
              <a:ext cx="2" cy="1727493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Arrow Connector 185"/>
            <p:cNvCxnSpPr>
              <a:stCxn id="181" idx="0"/>
            </p:cNvCxnSpPr>
            <p:nvPr/>
          </p:nvCxnSpPr>
          <p:spPr>
            <a:xfrm flipV="true">
              <a:off x="5059865" y="2325284"/>
              <a:ext cx="4496" cy="623974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1395028" y="4632531"/>
            <a:ext cx="1627562" cy="1764980"/>
            <a:chOff x="6192108" y="2427651"/>
            <a:chExt cx="2130845" cy="2310756"/>
          </a:xfrm>
        </p:grpSpPr>
        <p:sp>
          <p:nvSpPr>
            <p:cNvPr id="191" name="Oval 190"/>
            <p:cNvSpPr/>
            <p:nvPr/>
          </p:nvSpPr>
          <p:spPr>
            <a:xfrm>
              <a:off x="6506365" y="2867030"/>
              <a:ext cx="1484368" cy="1484368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sp>
          <p:nvSpPr>
            <p:cNvPr id="197" name="Oval 196"/>
            <p:cNvSpPr/>
            <p:nvPr/>
          </p:nvSpPr>
          <p:spPr>
            <a:xfrm>
              <a:off x="7028275" y="3028971"/>
              <a:ext cx="469354" cy="46935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98" name="Straight Arrow Connector 197"/>
            <p:cNvCxnSpPr>
              <a:stCxn id="197" idx="2"/>
            </p:cNvCxnSpPr>
            <p:nvPr/>
          </p:nvCxnSpPr>
          <p:spPr>
            <a:xfrm flipH="true" flipV="true">
              <a:off x="6192108" y="3241077"/>
              <a:ext cx="836167" cy="2257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Arrow Connector 198"/>
            <p:cNvCxnSpPr/>
            <p:nvPr/>
          </p:nvCxnSpPr>
          <p:spPr>
            <a:xfrm>
              <a:off x="7262952" y="2427651"/>
              <a:ext cx="0" cy="601320"/>
            </a:xfrm>
            <a:prstGeom prst="straightConnector1">
              <a:avLst/>
            </a:prstGeom>
            <a:ln w="76200">
              <a:solidFill>
                <a:srgbClr val="0000FF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Arrow Connector 199"/>
            <p:cNvCxnSpPr>
              <a:stCxn id="197" idx="4"/>
            </p:cNvCxnSpPr>
            <p:nvPr/>
          </p:nvCxnSpPr>
          <p:spPr>
            <a:xfrm>
              <a:off x="7262952" y="3498325"/>
              <a:ext cx="0" cy="1240082"/>
            </a:xfrm>
            <a:prstGeom prst="straightConnector1">
              <a:avLst/>
            </a:prstGeom>
            <a:ln w="76200">
              <a:solidFill>
                <a:srgbClr val="0000FF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Arrow Connector 200"/>
            <p:cNvCxnSpPr/>
            <p:nvPr/>
          </p:nvCxnSpPr>
          <p:spPr>
            <a:xfrm>
              <a:off x="6192108" y="4048424"/>
              <a:ext cx="2130845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2" name="Group 231"/>
          <p:cNvGrpSpPr/>
          <p:nvPr/>
        </p:nvGrpSpPr>
        <p:grpSpPr>
          <a:xfrm>
            <a:off x="8366212" y="1735755"/>
            <a:ext cx="1893756" cy="1863970"/>
            <a:chOff x="7568590" y="2145127"/>
            <a:chExt cx="1704380" cy="1677573"/>
          </a:xfrm>
        </p:grpSpPr>
        <p:sp>
          <p:nvSpPr>
            <p:cNvPr id="233" name="Oval 232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34" name="Straight Arrow Connector 233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5" name="Oval 234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236" name="Oval 235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37" name="Straight Arrow Connector 236"/>
            <p:cNvCxnSpPr>
              <a:stCxn id="236" idx="0"/>
              <a:endCxn id="235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Arrow Connector 237"/>
            <p:cNvCxnSpPr>
              <a:stCxn id="236" idx="2"/>
            </p:cNvCxnSpPr>
            <p:nvPr/>
          </p:nvCxnSpPr>
          <p:spPr>
            <a:xfrm flipH="true">
              <a:off x="7568590" y="2947148"/>
              <a:ext cx="957925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Arrow Connector 238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Arrow Connector 239"/>
            <p:cNvCxnSpPr>
              <a:stCxn id="235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1" name="Oval 240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44" name="Straight Arrow Connector 243"/>
            <p:cNvCxnSpPr>
              <a:stCxn id="241" idx="0"/>
              <a:endCxn id="235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Arrow Connector 244"/>
            <p:cNvCxnSpPr/>
            <p:nvPr/>
          </p:nvCxnSpPr>
          <p:spPr>
            <a:xfrm flipH="true">
              <a:off x="7568590" y="3280722"/>
              <a:ext cx="612597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8576838" y="4335729"/>
            <a:ext cx="1356261" cy="1792289"/>
            <a:chOff x="6432874" y="3791757"/>
            <a:chExt cx="1220635" cy="1613060"/>
          </a:xfrm>
        </p:grpSpPr>
        <p:sp>
          <p:nvSpPr>
            <p:cNvPr id="267" name="Oval 266"/>
            <p:cNvSpPr/>
            <p:nvPr/>
          </p:nvSpPr>
          <p:spPr>
            <a:xfrm>
              <a:off x="6532992" y="4107560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68" name="Straight Arrow Connector 267"/>
            <p:cNvCxnSpPr/>
            <p:nvPr/>
          </p:nvCxnSpPr>
          <p:spPr>
            <a:xfrm flipH="true">
              <a:off x="7179328" y="4919675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0" name="Oval 269"/>
            <p:cNvSpPr/>
            <p:nvPr/>
          </p:nvSpPr>
          <p:spPr>
            <a:xfrm>
              <a:off x="6907054" y="4190312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73" name="Straight Arrow Connector 72"/>
            <p:cNvCxnSpPr>
              <a:stCxn id="270" idx="0"/>
            </p:cNvCxnSpPr>
            <p:nvPr/>
          </p:nvCxnSpPr>
          <p:spPr>
            <a:xfrm flipV="true">
              <a:off x="7043191" y="3791757"/>
              <a:ext cx="0" cy="398555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>
              <a:stCxn id="270" idx="2"/>
            </p:cNvCxnSpPr>
            <p:nvPr/>
          </p:nvCxnSpPr>
          <p:spPr>
            <a:xfrm flipH="true">
              <a:off x="6432874" y="4326449"/>
              <a:ext cx="474180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Oval 77"/>
            <p:cNvSpPr/>
            <p:nvPr/>
          </p:nvSpPr>
          <p:spPr>
            <a:xfrm>
              <a:off x="6907054" y="4783538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79" name="Straight Arrow Connector 78"/>
            <p:cNvCxnSpPr>
              <a:stCxn id="78" idx="0"/>
              <a:endCxn id="270" idx="4"/>
            </p:cNvCxnSpPr>
            <p:nvPr/>
          </p:nvCxnSpPr>
          <p:spPr>
            <a:xfrm flipV="true">
              <a:off x="7043191" y="4462586"/>
              <a:ext cx="0" cy="320952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/>
            <p:nvPr/>
          </p:nvCxnSpPr>
          <p:spPr>
            <a:xfrm flipV="true">
              <a:off x="7052480" y="5042848"/>
              <a:ext cx="2608" cy="361969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9" name="Group 228"/>
          <p:cNvGrpSpPr/>
          <p:nvPr/>
        </p:nvGrpSpPr>
        <p:grpSpPr>
          <a:xfrm>
            <a:off x="4902087" y="4579997"/>
            <a:ext cx="1987094" cy="1818186"/>
            <a:chOff x="7763279" y="1654071"/>
            <a:chExt cx="1788385" cy="1636367"/>
          </a:xfrm>
        </p:grpSpPr>
        <p:sp>
          <p:nvSpPr>
            <p:cNvPr id="204" name="Oval 203"/>
            <p:cNvSpPr/>
            <p:nvPr/>
          </p:nvSpPr>
          <p:spPr>
            <a:xfrm>
              <a:off x="8061326" y="2045997"/>
              <a:ext cx="1020398" cy="1020398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sp>
          <p:nvSpPr>
            <p:cNvPr id="205" name="Oval 204"/>
            <p:cNvSpPr/>
            <p:nvPr/>
          </p:nvSpPr>
          <p:spPr>
            <a:xfrm>
              <a:off x="8574324" y="2257869"/>
              <a:ext cx="322648" cy="322648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06" name="Straight Arrow Connector 205"/>
            <p:cNvCxnSpPr>
              <a:stCxn id="205" idx="2"/>
            </p:cNvCxnSpPr>
            <p:nvPr/>
          </p:nvCxnSpPr>
          <p:spPr>
            <a:xfrm flipH="true" flipV="true">
              <a:off x="7823053" y="2407948"/>
              <a:ext cx="751271" cy="11245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Arrow Connector 207"/>
            <p:cNvCxnSpPr/>
            <p:nvPr/>
          </p:nvCxnSpPr>
          <p:spPr>
            <a:xfrm flipV="true">
              <a:off x="8369227" y="2941433"/>
              <a:ext cx="0" cy="349005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Arrow Connector 208"/>
            <p:cNvCxnSpPr>
              <a:endCxn id="210" idx="2"/>
            </p:cNvCxnSpPr>
            <p:nvPr/>
          </p:nvCxnSpPr>
          <p:spPr>
            <a:xfrm>
              <a:off x="7763279" y="2755012"/>
              <a:ext cx="444624" cy="0"/>
            </a:xfrm>
            <a:prstGeom prst="straightConnector1">
              <a:avLst/>
            </a:prstGeom>
            <a:ln w="76200">
              <a:solidFill>
                <a:srgbClr val="0000FF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0" name="Oval 209"/>
            <p:cNvSpPr/>
            <p:nvPr/>
          </p:nvSpPr>
          <p:spPr>
            <a:xfrm>
              <a:off x="8207903" y="2593688"/>
              <a:ext cx="322648" cy="322648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11" name="Straight Arrow Connector 210"/>
            <p:cNvCxnSpPr>
              <a:stCxn id="205" idx="6"/>
            </p:cNvCxnSpPr>
            <p:nvPr/>
          </p:nvCxnSpPr>
          <p:spPr>
            <a:xfrm>
              <a:off x="8896972" y="2419193"/>
              <a:ext cx="654692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Arrow Connector 211"/>
            <p:cNvCxnSpPr>
              <a:stCxn id="210" idx="0"/>
            </p:cNvCxnSpPr>
            <p:nvPr/>
          </p:nvCxnSpPr>
          <p:spPr>
            <a:xfrm flipV="true">
              <a:off x="8369227" y="1668942"/>
              <a:ext cx="0" cy="924746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/>
            <p:nvPr/>
          </p:nvCxnSpPr>
          <p:spPr>
            <a:xfrm flipV="true">
              <a:off x="8739094" y="1654071"/>
              <a:ext cx="0" cy="623430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/>
            <p:nvPr/>
          </p:nvCxnSpPr>
          <p:spPr>
            <a:xfrm flipV="true">
              <a:off x="8739094" y="2588297"/>
              <a:ext cx="0" cy="7021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6" name="TextBox 135"/>
          <p:cNvSpPr txBox="true"/>
          <p:nvPr/>
        </p:nvSpPr>
        <p:spPr>
          <a:xfrm>
            <a:off x="1165198" y="6430695"/>
            <a:ext cx="2127505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Half Distribute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37" name="TextBox 136"/>
          <p:cNvSpPr txBox="true"/>
          <p:nvPr/>
        </p:nvSpPr>
        <p:spPr>
          <a:xfrm>
            <a:off x="1487129" y="3715130"/>
            <a:ext cx="1611339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Half Merge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38" name="TextBox 137"/>
          <p:cNvSpPr txBox="true"/>
          <p:nvPr/>
        </p:nvSpPr>
        <p:spPr>
          <a:xfrm>
            <a:off x="7992905" y="6156003"/>
            <a:ext cx="2826652" cy="707886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Selective Distribute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(</a:t>
            </a:r>
            <a:r>
              <a:rPr lang="en-US" sz="2220" b="1" dirty="0">
                <a:solidFill>
                  <a:srgbClr val="FF0000"/>
                </a:solidFill>
                <a:latin typeface="Trebuchet MS" panose="020B0603020202020204"/>
              </a:rPr>
              <a:t>1:2 bus/1:2 tree</a:t>
            </a: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)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39" name="TextBox 138"/>
          <p:cNvSpPr txBox="true"/>
          <p:nvPr/>
        </p:nvSpPr>
        <p:spPr>
          <a:xfrm>
            <a:off x="4811692" y="6420309"/>
            <a:ext cx="2078902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Full Distribute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40" name="TextBox 139"/>
          <p:cNvSpPr txBox="true"/>
          <p:nvPr/>
        </p:nvSpPr>
        <p:spPr>
          <a:xfrm>
            <a:off x="8207686" y="3585740"/>
            <a:ext cx="2165465" cy="70788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Full Distribute 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and half Merge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45" name="TextBox 144"/>
          <p:cNvSpPr txBox="true"/>
          <p:nvPr/>
        </p:nvSpPr>
        <p:spPr>
          <a:xfrm>
            <a:off x="4696901" y="3640591"/>
            <a:ext cx="2308644" cy="101566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Full Merge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(</a:t>
            </a:r>
            <a:r>
              <a:rPr lang="en-US" sz="2220" b="1" dirty="0">
                <a:solidFill>
                  <a:srgbClr val="FF0000"/>
                </a:solidFill>
                <a:latin typeface="Trebuchet MS" panose="020B0603020202020204"/>
              </a:rPr>
              <a:t>full 2:2 switch/</a:t>
            </a:r>
            <a:endParaRPr lang="en-US" sz="2220" b="1" dirty="0">
              <a:solidFill>
                <a:srgbClr val="FF0000"/>
              </a:solidFill>
              <a:latin typeface="Trebuchet MS" panose="020B0603020202020204"/>
            </a:endParaRPr>
          </a:p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FF0000"/>
                </a:solidFill>
                <a:latin typeface="Trebuchet MS" panose="020B0603020202020204"/>
              </a:rPr>
              <a:t>2:2 crossbar</a:t>
            </a: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)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55651" y="1679023"/>
            <a:ext cx="2156298" cy="24413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87"/>
          <p:cNvSpPr/>
          <p:nvPr/>
        </p:nvSpPr>
        <p:spPr>
          <a:xfrm rot="16200000">
            <a:off x="7987117" y="2832580"/>
            <a:ext cx="3222808" cy="2223721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86" name="Rectangle 85"/>
          <p:cNvSpPr/>
          <p:nvPr/>
        </p:nvSpPr>
        <p:spPr>
          <a:xfrm rot="16200000">
            <a:off x="2899311" y="1553037"/>
            <a:ext cx="1499011" cy="62881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85" name="Rectangle 84"/>
          <p:cNvSpPr/>
          <p:nvPr/>
        </p:nvSpPr>
        <p:spPr>
          <a:xfrm rot="16200000">
            <a:off x="2889186" y="-61508"/>
            <a:ext cx="1499011" cy="62881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Primitive Switches</a:t>
            </a:r>
            <a:endParaRPr lang="en-US" cap="none" dirty="0"/>
          </a:p>
        </p:txBody>
      </p:sp>
      <p:sp>
        <p:nvSpPr>
          <p:cNvPr id="286" name="Text Placeholder 36"/>
          <p:cNvSpPr>
            <a:spLocks noGrp="true"/>
          </p:cNvSpPr>
          <p:nvPr>
            <p:ph type="body" sz="quarter" idx="10"/>
          </p:nvPr>
        </p:nvSpPr>
        <p:spPr>
          <a:xfrm>
            <a:off x="553720" y="1314815"/>
            <a:ext cx="11084560" cy="583848"/>
          </a:xfrm>
        </p:spPr>
        <p:txBody>
          <a:bodyPr/>
          <a:lstStyle/>
          <a:p>
            <a:r>
              <a:rPr lang="en-US" dirty="0"/>
              <a:t>Distribute Switch</a:t>
            </a:r>
            <a:endParaRPr lang="en-US" dirty="0"/>
          </a:p>
        </p:txBody>
      </p:sp>
      <p:sp>
        <p:nvSpPr>
          <p:cNvPr id="44" name="Oval 43"/>
          <p:cNvSpPr/>
          <p:nvPr/>
        </p:nvSpPr>
        <p:spPr>
          <a:xfrm>
            <a:off x="3035194" y="2860347"/>
            <a:ext cx="521504" cy="52150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200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2545724" y="3147481"/>
            <a:ext cx="489470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true">
            <a:off x="3478515" y="2613890"/>
            <a:ext cx="340604" cy="340784"/>
          </a:xfrm>
          <a:prstGeom prst="straightConnector1">
            <a:avLst/>
          </a:prstGeom>
          <a:ln w="44450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3478515" y="3308704"/>
            <a:ext cx="340604" cy="319604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/>
          <p:cNvSpPr/>
          <p:nvPr/>
        </p:nvSpPr>
        <p:spPr>
          <a:xfrm>
            <a:off x="3733086" y="2208883"/>
            <a:ext cx="770422" cy="54698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 err="1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OutA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3732936" y="3385693"/>
            <a:ext cx="770422" cy="54698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 err="1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OutB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2073030" y="2868851"/>
            <a:ext cx="455726" cy="54698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In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48" name="Trapezoid 47"/>
          <p:cNvSpPr/>
          <p:nvPr/>
        </p:nvSpPr>
        <p:spPr>
          <a:xfrm rot="5400000">
            <a:off x="9649247" y="3122313"/>
            <a:ext cx="924209" cy="207977"/>
          </a:xfrm>
          <a:prstGeom prst="trapezoid">
            <a:avLst>
              <a:gd name="adj" fmla="val 94910"/>
            </a:avLst>
          </a:prstGeom>
          <a:solidFill>
            <a:srgbClr val="005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8649803" y="2956802"/>
            <a:ext cx="1389703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9565685" y="3498104"/>
            <a:ext cx="441678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rapezoid 51"/>
          <p:cNvSpPr/>
          <p:nvPr/>
        </p:nvSpPr>
        <p:spPr>
          <a:xfrm rot="5400000">
            <a:off x="9681390" y="4484058"/>
            <a:ext cx="924209" cy="207977"/>
          </a:xfrm>
          <a:prstGeom prst="trapezoid">
            <a:avLst>
              <a:gd name="adj" fmla="val 94910"/>
            </a:avLst>
          </a:prstGeom>
          <a:solidFill>
            <a:srgbClr val="005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9582387" y="4289692"/>
            <a:ext cx="457120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8649803" y="4875778"/>
            <a:ext cx="1389703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10215340" y="3226301"/>
            <a:ext cx="749778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10247484" y="4588044"/>
            <a:ext cx="717634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V="true">
            <a:off x="8649802" y="2956802"/>
            <a:ext cx="0" cy="1918976"/>
          </a:xfrm>
          <a:prstGeom prst="straightConnector1">
            <a:avLst/>
          </a:prstGeom>
          <a:ln w="44450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8186311" y="3904130"/>
            <a:ext cx="463492" cy="0"/>
          </a:xfrm>
          <a:prstGeom prst="straightConnector1">
            <a:avLst/>
          </a:prstGeom>
          <a:ln w="44450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oup 68"/>
          <p:cNvGrpSpPr/>
          <p:nvPr/>
        </p:nvGrpSpPr>
        <p:grpSpPr>
          <a:xfrm rot="5400000">
            <a:off x="10036894" y="5023749"/>
            <a:ext cx="260373" cy="585313"/>
            <a:chOff x="6731499" y="1695044"/>
            <a:chExt cx="233815" cy="525610"/>
          </a:xfrm>
        </p:grpSpPr>
        <p:sp>
          <p:nvSpPr>
            <p:cNvPr id="70" name="Rectangle 69"/>
            <p:cNvSpPr/>
            <p:nvPr/>
          </p:nvSpPr>
          <p:spPr>
            <a:xfrm>
              <a:off x="6731499" y="1695044"/>
              <a:ext cx="233815" cy="52561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E2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71" name="Isosceles Triangle 70"/>
            <p:cNvSpPr/>
            <p:nvPr/>
          </p:nvSpPr>
          <p:spPr>
            <a:xfrm>
              <a:off x="6731499" y="1996214"/>
              <a:ext cx="233815" cy="224440"/>
            </a:xfrm>
            <a:prstGeom prst="triangle">
              <a:avLst/>
            </a:prstGeom>
            <a:solidFill>
              <a:srgbClr val="FFC000"/>
            </a:solidFill>
            <a:ln>
              <a:solidFill>
                <a:srgbClr val="E2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</p:grpSp>
      <p:cxnSp>
        <p:nvCxnSpPr>
          <p:cNvPr id="72" name="Straight Arrow Connector 71"/>
          <p:cNvCxnSpPr/>
          <p:nvPr/>
        </p:nvCxnSpPr>
        <p:spPr>
          <a:xfrm>
            <a:off x="10167079" y="4903038"/>
            <a:ext cx="5382" cy="265246"/>
          </a:xfrm>
          <a:prstGeom prst="straightConnector1">
            <a:avLst/>
          </a:prstGeom>
          <a:ln w="28575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oup 79"/>
          <p:cNvGrpSpPr/>
          <p:nvPr/>
        </p:nvGrpSpPr>
        <p:grpSpPr>
          <a:xfrm rot="5400000">
            <a:off x="10028937" y="2243944"/>
            <a:ext cx="260373" cy="585313"/>
            <a:chOff x="6731499" y="1695044"/>
            <a:chExt cx="233815" cy="525610"/>
          </a:xfrm>
        </p:grpSpPr>
        <p:sp>
          <p:nvSpPr>
            <p:cNvPr id="81" name="Rectangle 80"/>
            <p:cNvSpPr/>
            <p:nvPr/>
          </p:nvSpPr>
          <p:spPr>
            <a:xfrm>
              <a:off x="6731499" y="1695044"/>
              <a:ext cx="233815" cy="52561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E2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82" name="Isosceles Triangle 81"/>
            <p:cNvSpPr/>
            <p:nvPr/>
          </p:nvSpPr>
          <p:spPr>
            <a:xfrm>
              <a:off x="6731499" y="1996214"/>
              <a:ext cx="233815" cy="224440"/>
            </a:xfrm>
            <a:prstGeom prst="triangle">
              <a:avLst/>
            </a:prstGeom>
            <a:solidFill>
              <a:srgbClr val="FFC000"/>
            </a:solidFill>
            <a:ln>
              <a:solidFill>
                <a:srgbClr val="E2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</p:grpSp>
      <p:cxnSp>
        <p:nvCxnSpPr>
          <p:cNvPr id="83" name="Straight Arrow Connector 82"/>
          <p:cNvCxnSpPr/>
          <p:nvPr/>
        </p:nvCxnSpPr>
        <p:spPr>
          <a:xfrm flipV="true">
            <a:off x="10146101" y="2666786"/>
            <a:ext cx="0" cy="290016"/>
          </a:xfrm>
          <a:prstGeom prst="straightConnector1">
            <a:avLst/>
          </a:prstGeom>
          <a:ln w="28575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8758043" y="3306573"/>
            <a:ext cx="807642" cy="37574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555" b="1" dirty="0" err="1">
                <a:solidFill>
                  <a:srgbClr val="FFFFFF"/>
                </a:solidFill>
                <a:latin typeface="Trebuchet MS" panose="020B0603020202020204"/>
              </a:rPr>
              <a:t>Inv</a:t>
            </a:r>
            <a:endParaRPr lang="en-US" sz="155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04" name="Oval 103"/>
          <p:cNvSpPr/>
          <p:nvPr/>
        </p:nvSpPr>
        <p:spPr>
          <a:xfrm>
            <a:off x="8774745" y="4101822"/>
            <a:ext cx="807642" cy="37574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555" b="1" dirty="0" err="1">
                <a:solidFill>
                  <a:srgbClr val="FFFFFF"/>
                </a:solidFill>
                <a:latin typeface="Trebuchet MS" panose="020B0603020202020204"/>
              </a:rPr>
              <a:t>Inv</a:t>
            </a:r>
            <a:endParaRPr lang="en-US" sz="155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10965118" y="2970205"/>
            <a:ext cx="909170" cy="645493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 err="1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OutA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10965118" y="4314839"/>
            <a:ext cx="909170" cy="645493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 err="1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OutB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7715149" y="3626272"/>
            <a:ext cx="537799" cy="645493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In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14" name="Oval 113"/>
          <p:cNvSpPr/>
          <p:nvPr/>
        </p:nvSpPr>
        <p:spPr>
          <a:xfrm>
            <a:off x="5233210" y="2858311"/>
            <a:ext cx="521504" cy="52150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200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115" name="Straight Arrow Connector 114"/>
          <p:cNvCxnSpPr/>
          <p:nvPr/>
        </p:nvCxnSpPr>
        <p:spPr>
          <a:xfrm>
            <a:off x="4743741" y="3145446"/>
            <a:ext cx="489470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 flipV="true">
            <a:off x="5676531" y="2611855"/>
            <a:ext cx="340604" cy="340784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>
            <a:off x="5676531" y="3306668"/>
            <a:ext cx="340604" cy="319604"/>
          </a:xfrm>
          <a:prstGeom prst="straightConnector1">
            <a:avLst/>
          </a:prstGeom>
          <a:ln w="44450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tangle 117"/>
          <p:cNvSpPr/>
          <p:nvPr/>
        </p:nvSpPr>
        <p:spPr>
          <a:xfrm>
            <a:off x="5931102" y="2206847"/>
            <a:ext cx="770422" cy="54698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 err="1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OutA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5930952" y="3383657"/>
            <a:ext cx="770422" cy="54698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 err="1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OutB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4271047" y="2866816"/>
            <a:ext cx="455726" cy="54698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In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cxnSp>
        <p:nvCxnSpPr>
          <p:cNvPr id="121" name="Straight Connector 120"/>
          <p:cNvCxnSpPr/>
          <p:nvPr/>
        </p:nvCxnSpPr>
        <p:spPr>
          <a:xfrm>
            <a:off x="7070243" y="2227923"/>
            <a:ext cx="0" cy="3472968"/>
          </a:xfrm>
          <a:prstGeom prst="line">
            <a:avLst/>
          </a:prstGeom>
          <a:ln w="285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/>
          <p:cNvSpPr/>
          <p:nvPr/>
        </p:nvSpPr>
        <p:spPr>
          <a:xfrm>
            <a:off x="4310810" y="4483512"/>
            <a:ext cx="521504" cy="52150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200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65" name="Straight Arrow Connector 64"/>
          <p:cNvCxnSpPr/>
          <p:nvPr/>
        </p:nvCxnSpPr>
        <p:spPr>
          <a:xfrm>
            <a:off x="3821341" y="4770647"/>
            <a:ext cx="489470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V="true">
            <a:off x="4754131" y="4237056"/>
            <a:ext cx="340604" cy="340784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4754131" y="4931869"/>
            <a:ext cx="340604" cy="319604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5008702" y="3832048"/>
            <a:ext cx="770422" cy="54698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 err="1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OutA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5008552" y="5008858"/>
            <a:ext cx="770422" cy="54698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 err="1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OutB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348647" y="4492017"/>
            <a:ext cx="455726" cy="54698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In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523479" y="2915783"/>
            <a:ext cx="1756177" cy="52442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Branch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523479" y="4434875"/>
            <a:ext cx="1756177" cy="52442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Duplicate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78" name="TextBox 77"/>
          <p:cNvSpPr txBox="true"/>
          <p:nvPr/>
        </p:nvSpPr>
        <p:spPr>
          <a:xfrm>
            <a:off x="2070834" y="5599801"/>
            <a:ext cx="3423438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&lt;Supported Operations&gt;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84" name="TextBox 83"/>
          <p:cNvSpPr txBox="true"/>
          <p:nvPr/>
        </p:nvSpPr>
        <p:spPr>
          <a:xfrm>
            <a:off x="8129906" y="5611457"/>
            <a:ext cx="2904962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&lt;Microarchitecture&gt;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9685404" y="1830788"/>
            <a:ext cx="2559427" cy="3485618"/>
            <a:chOff x="8716864" y="1647709"/>
            <a:chExt cx="2303484" cy="3137056"/>
          </a:xfrm>
        </p:grpSpPr>
        <p:sp>
          <p:nvSpPr>
            <p:cNvPr id="98" name="TextBox 97"/>
            <p:cNvSpPr txBox="true"/>
            <p:nvPr/>
          </p:nvSpPr>
          <p:spPr>
            <a:xfrm>
              <a:off x="8716864" y="1647709"/>
              <a:ext cx="2303484" cy="33239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 defTabSz="5080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000000"/>
                  </a:solidFill>
                  <a:latin typeface="Trebuchet MS" panose="020B0603020202020204"/>
                </a:rPr>
                <a:t>Control Registers</a:t>
              </a:r>
              <a:endParaRPr lang="en-US" sz="2000" b="1" dirty="0">
                <a:solidFill>
                  <a:srgbClr val="000000"/>
                </a:solidFill>
                <a:latin typeface="Trebuchet MS" panose="020B0603020202020204"/>
              </a:endParaRPr>
            </a:p>
          </p:txBody>
        </p:sp>
        <p:cxnSp>
          <p:nvCxnSpPr>
            <p:cNvPr id="10" name="Straight Arrow Connector 9"/>
            <p:cNvCxnSpPr>
              <a:stCxn id="98" idx="2"/>
              <a:endCxn id="81" idx="1"/>
            </p:cNvCxnSpPr>
            <p:nvPr/>
          </p:nvCxnSpPr>
          <p:spPr>
            <a:xfrm flipH="true">
              <a:off x="9143211" y="1980108"/>
              <a:ext cx="725395" cy="185665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>
              <a:stCxn id="98" idx="2"/>
              <a:endCxn id="70" idx="0"/>
            </p:cNvCxnSpPr>
            <p:nvPr/>
          </p:nvCxnSpPr>
          <p:spPr>
            <a:xfrm flipH="true">
              <a:off x="9413764" y="1980108"/>
              <a:ext cx="454843" cy="2804657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7199156" y="2233050"/>
            <a:ext cx="1979410" cy="1868772"/>
            <a:chOff x="6479240" y="2009746"/>
            <a:chExt cx="1781469" cy="1681895"/>
          </a:xfrm>
        </p:grpSpPr>
        <p:sp>
          <p:nvSpPr>
            <p:cNvPr id="93" name="TextBox 92"/>
            <p:cNvSpPr txBox="true"/>
            <p:nvPr/>
          </p:nvSpPr>
          <p:spPr>
            <a:xfrm>
              <a:off x="6479240" y="2009746"/>
              <a:ext cx="1063240" cy="581698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 defTabSz="5080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000000"/>
                  </a:solidFill>
                  <a:latin typeface="Trebuchet MS" panose="020B0603020202020204"/>
                </a:rPr>
                <a:t>Invalid Signals</a:t>
              </a:r>
              <a:endParaRPr lang="en-US" sz="2000" b="1" dirty="0">
                <a:solidFill>
                  <a:srgbClr val="000000"/>
                </a:solidFill>
                <a:latin typeface="Trebuchet MS" panose="020B0603020202020204"/>
              </a:endParaRPr>
            </a:p>
          </p:txBody>
        </p:sp>
        <p:cxnSp>
          <p:nvCxnSpPr>
            <p:cNvPr id="100" name="Straight Arrow Connector 99"/>
            <p:cNvCxnSpPr>
              <a:stCxn id="93" idx="2"/>
              <a:endCxn id="27" idx="0"/>
            </p:cNvCxnSpPr>
            <p:nvPr/>
          </p:nvCxnSpPr>
          <p:spPr>
            <a:xfrm>
              <a:off x="7010860" y="2591444"/>
              <a:ext cx="1234817" cy="384473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>
              <a:stCxn id="93" idx="2"/>
              <a:endCxn id="104" idx="0"/>
            </p:cNvCxnSpPr>
            <p:nvPr/>
          </p:nvCxnSpPr>
          <p:spPr>
            <a:xfrm>
              <a:off x="7010860" y="2591444"/>
              <a:ext cx="1249849" cy="1100197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553720" y="734696"/>
            <a:ext cx="11084560" cy="656590"/>
          </a:xfrm>
        </p:spPr>
        <p:txBody>
          <a:bodyPr/>
          <a:lstStyle/>
          <a:p>
            <a:r>
              <a:rPr lang="en-US" cap="none" dirty="0"/>
              <a:t>Switch Design</a:t>
            </a:r>
            <a:endParaRPr lang="en-US" dirty="0"/>
          </a:p>
        </p:txBody>
      </p:sp>
      <p:sp>
        <p:nvSpPr>
          <p:cNvPr id="4" name="Text Placeholder 3"/>
          <p:cNvSpPr>
            <a:spLocks noGrp="true"/>
          </p:cNvSpPr>
          <p:nvPr>
            <p:ph type="body" sz="quarter" idx="10"/>
          </p:nvPr>
        </p:nvSpPr>
        <p:spPr>
          <a:xfrm>
            <a:off x="553720" y="1314815"/>
            <a:ext cx="11084560" cy="583848"/>
          </a:xfrm>
        </p:spPr>
        <p:txBody>
          <a:bodyPr/>
          <a:lstStyle/>
          <a:p>
            <a:r>
              <a:rPr lang="en-US" dirty="0"/>
              <a:t>Distribution Network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 rot="16200000">
            <a:off x="382892" y="2649610"/>
            <a:ext cx="2831923" cy="2490266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30122" y="2638964"/>
            <a:ext cx="1178277" cy="37559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GBM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155905" y="4789290"/>
            <a:ext cx="742358" cy="35337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r>
              <a:rPr lang="en-US" sz="2000" baseline="-25000" dirty="0">
                <a:solidFill>
                  <a:srgbClr val="FFFFFF"/>
                </a:solidFill>
                <a:latin typeface="Trebuchet MS" panose="020B0603020202020204"/>
              </a:rPr>
              <a:t>N-1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155905" y="3864234"/>
            <a:ext cx="742358" cy="35337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r>
              <a:rPr lang="en-US" sz="2000" baseline="-25000" dirty="0">
                <a:solidFill>
                  <a:srgbClr val="FFFFFF"/>
                </a:solidFill>
                <a:latin typeface="Trebuchet MS" panose="020B0603020202020204"/>
              </a:rPr>
              <a:t>1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155905" y="3351051"/>
            <a:ext cx="742358" cy="35337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r>
              <a:rPr lang="en-US" sz="2000" baseline="-25000" dirty="0">
                <a:solidFill>
                  <a:srgbClr val="FFFFFF"/>
                </a:solidFill>
                <a:latin typeface="Trebuchet MS" panose="020B0603020202020204"/>
              </a:rPr>
              <a:t>0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690674" y="3365460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36" name="Oval 35"/>
          <p:cNvSpPr/>
          <p:nvPr/>
        </p:nvSpPr>
        <p:spPr>
          <a:xfrm>
            <a:off x="690674" y="3878642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690674" y="4803699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38" name="Oval 37"/>
          <p:cNvSpPr/>
          <p:nvPr/>
        </p:nvSpPr>
        <p:spPr>
          <a:xfrm>
            <a:off x="1423290" y="3365460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1423290" y="3878642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40" name="Oval 39"/>
          <p:cNvSpPr/>
          <p:nvPr/>
        </p:nvSpPr>
        <p:spPr>
          <a:xfrm>
            <a:off x="1423290" y="4803699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41" name="Straight Arrow Connector 40"/>
          <p:cNvCxnSpPr>
            <a:stCxn id="34" idx="1"/>
            <a:endCxn id="38" idx="6"/>
          </p:cNvCxnSpPr>
          <p:nvPr/>
        </p:nvCxnSpPr>
        <p:spPr>
          <a:xfrm flipH="true">
            <a:off x="1747846" y="3527738"/>
            <a:ext cx="408060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3" idx="1"/>
            <a:endCxn id="39" idx="6"/>
          </p:cNvCxnSpPr>
          <p:nvPr/>
        </p:nvCxnSpPr>
        <p:spPr>
          <a:xfrm flipH="true">
            <a:off x="1747846" y="4040920"/>
            <a:ext cx="408060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2" idx="1"/>
            <a:endCxn id="40" idx="6"/>
          </p:cNvCxnSpPr>
          <p:nvPr/>
        </p:nvCxnSpPr>
        <p:spPr>
          <a:xfrm flipH="true">
            <a:off x="1747846" y="4965977"/>
            <a:ext cx="408060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8" idx="0"/>
          </p:cNvCxnSpPr>
          <p:nvPr/>
        </p:nvCxnSpPr>
        <p:spPr>
          <a:xfrm flipV="true">
            <a:off x="1585568" y="3014556"/>
            <a:ext cx="0" cy="350904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38" idx="4"/>
          </p:cNvCxnSpPr>
          <p:nvPr/>
        </p:nvCxnSpPr>
        <p:spPr>
          <a:xfrm flipV="true">
            <a:off x="1585568" y="3690015"/>
            <a:ext cx="0" cy="188627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true">
            <a:off x="1602497" y="4452795"/>
            <a:ext cx="0" cy="350904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V="true">
            <a:off x="832251" y="4452795"/>
            <a:ext cx="0" cy="350904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6" idx="0"/>
            <a:endCxn id="35" idx="4"/>
          </p:cNvCxnSpPr>
          <p:nvPr/>
        </p:nvCxnSpPr>
        <p:spPr>
          <a:xfrm flipV="true">
            <a:off x="852952" y="3690015"/>
            <a:ext cx="0" cy="188627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true">
            <a:off x="1015230" y="3508626"/>
            <a:ext cx="408060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true">
            <a:off x="860473" y="3034010"/>
            <a:ext cx="0" cy="350904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true"/>
          <p:nvPr/>
        </p:nvSpPr>
        <p:spPr>
          <a:xfrm>
            <a:off x="1035444" y="4126336"/>
            <a:ext cx="445197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…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cxnSp>
        <p:nvCxnSpPr>
          <p:cNvPr id="52" name="Straight Arrow Connector 51"/>
          <p:cNvCxnSpPr/>
          <p:nvPr/>
        </p:nvCxnSpPr>
        <p:spPr>
          <a:xfrm flipH="true">
            <a:off x="1015230" y="4056369"/>
            <a:ext cx="408060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true">
            <a:off x="1004518" y="5003012"/>
            <a:ext cx="408060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7091712" y="1953531"/>
            <a:ext cx="0" cy="4396469"/>
          </a:xfrm>
          <a:prstGeom prst="line">
            <a:avLst/>
          </a:prstGeom>
          <a:ln w="285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6" name="Group 145"/>
          <p:cNvGrpSpPr/>
          <p:nvPr/>
        </p:nvGrpSpPr>
        <p:grpSpPr>
          <a:xfrm>
            <a:off x="5554776" y="4210254"/>
            <a:ext cx="907139" cy="821772"/>
            <a:chOff x="2600303" y="3612340"/>
            <a:chExt cx="816425" cy="739595"/>
          </a:xfrm>
        </p:grpSpPr>
        <p:cxnSp>
          <p:nvCxnSpPr>
            <p:cNvPr id="114" name="Straight Connector 113"/>
            <p:cNvCxnSpPr/>
            <p:nvPr/>
          </p:nvCxnSpPr>
          <p:spPr>
            <a:xfrm>
              <a:off x="2775625" y="3612340"/>
              <a:ext cx="0" cy="374387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Oval 115"/>
            <p:cNvSpPr/>
            <p:nvPr/>
          </p:nvSpPr>
          <p:spPr>
            <a:xfrm>
              <a:off x="2600303" y="3988936"/>
              <a:ext cx="362999" cy="3629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18" name="Straight Connector 117"/>
            <p:cNvCxnSpPr>
              <a:stCxn id="116" idx="6"/>
            </p:cNvCxnSpPr>
            <p:nvPr/>
          </p:nvCxnSpPr>
          <p:spPr>
            <a:xfrm>
              <a:off x="2963302" y="4170435"/>
              <a:ext cx="453426" cy="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9" name="Group 138"/>
          <p:cNvGrpSpPr/>
          <p:nvPr/>
        </p:nvGrpSpPr>
        <p:grpSpPr>
          <a:xfrm>
            <a:off x="3921862" y="2444989"/>
            <a:ext cx="403332" cy="1313819"/>
            <a:chOff x="1130680" y="2023602"/>
            <a:chExt cx="362999" cy="1182437"/>
          </a:xfrm>
        </p:grpSpPr>
        <p:cxnSp>
          <p:nvCxnSpPr>
            <p:cNvPr id="122" name="Straight Connector 121"/>
            <p:cNvCxnSpPr/>
            <p:nvPr/>
          </p:nvCxnSpPr>
          <p:spPr>
            <a:xfrm>
              <a:off x="1306002" y="2023602"/>
              <a:ext cx="0" cy="421111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Oval 122"/>
            <p:cNvSpPr/>
            <p:nvPr/>
          </p:nvSpPr>
          <p:spPr>
            <a:xfrm>
              <a:off x="1130680" y="2446922"/>
              <a:ext cx="362999" cy="3629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25" name="Straight Connector 124"/>
            <p:cNvCxnSpPr/>
            <p:nvPr/>
          </p:nvCxnSpPr>
          <p:spPr>
            <a:xfrm>
              <a:off x="1306002" y="2784928"/>
              <a:ext cx="0" cy="421111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1" name="Group 140"/>
          <p:cNvGrpSpPr/>
          <p:nvPr/>
        </p:nvGrpSpPr>
        <p:grpSpPr>
          <a:xfrm>
            <a:off x="5092661" y="2926070"/>
            <a:ext cx="1369253" cy="403332"/>
            <a:chOff x="2184400" y="2456574"/>
            <a:chExt cx="1232328" cy="362999"/>
          </a:xfrm>
        </p:grpSpPr>
        <p:sp>
          <p:nvSpPr>
            <p:cNvPr id="127" name="Oval 126"/>
            <p:cNvSpPr/>
            <p:nvPr/>
          </p:nvSpPr>
          <p:spPr>
            <a:xfrm>
              <a:off x="2600303" y="2456574"/>
              <a:ext cx="362999" cy="3629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29" name="Straight Connector 128"/>
            <p:cNvCxnSpPr/>
            <p:nvPr/>
          </p:nvCxnSpPr>
          <p:spPr>
            <a:xfrm>
              <a:off x="2963302" y="2658412"/>
              <a:ext cx="453426" cy="0"/>
            </a:xfrm>
            <a:prstGeom prst="line">
              <a:avLst/>
            </a:prstGeom>
            <a:ln w="38100">
              <a:solidFill>
                <a:srgbClr val="C00000"/>
              </a:solidFill>
              <a:headEnd type="none"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/>
          </p:nvCxnSpPr>
          <p:spPr>
            <a:xfrm>
              <a:off x="2184400" y="2658412"/>
              <a:ext cx="402920" cy="0"/>
            </a:xfrm>
            <a:prstGeom prst="line">
              <a:avLst/>
            </a:prstGeom>
            <a:ln w="38100">
              <a:solidFill>
                <a:srgbClr val="C00000"/>
              </a:solidFill>
              <a:headEnd type="none"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5" name="Group 144"/>
          <p:cNvGrpSpPr/>
          <p:nvPr/>
        </p:nvGrpSpPr>
        <p:grpSpPr>
          <a:xfrm>
            <a:off x="3881129" y="4210254"/>
            <a:ext cx="907138" cy="1289672"/>
            <a:chOff x="1094021" y="3612340"/>
            <a:chExt cx="816424" cy="1160705"/>
          </a:xfrm>
        </p:grpSpPr>
        <p:sp>
          <p:nvSpPr>
            <p:cNvPr id="131" name="Oval 130"/>
            <p:cNvSpPr/>
            <p:nvPr/>
          </p:nvSpPr>
          <p:spPr>
            <a:xfrm>
              <a:off x="1094021" y="3988936"/>
              <a:ext cx="362999" cy="3629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32" name="Straight Connector 131"/>
            <p:cNvCxnSpPr/>
            <p:nvPr/>
          </p:nvCxnSpPr>
          <p:spPr>
            <a:xfrm>
              <a:off x="1457019" y="4190774"/>
              <a:ext cx="453426" cy="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/>
          </p:nvCxnSpPr>
          <p:spPr>
            <a:xfrm>
              <a:off x="1280636" y="4351934"/>
              <a:ext cx="0" cy="421111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/>
          </p:nvCxnSpPr>
          <p:spPr>
            <a:xfrm>
              <a:off x="1280636" y="3612340"/>
              <a:ext cx="0" cy="367933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8415339" y="1007230"/>
            <a:ext cx="3488183" cy="3538059"/>
            <a:chOff x="3638940" y="906506"/>
            <a:chExt cx="3139365" cy="3184253"/>
          </a:xfrm>
        </p:grpSpPr>
        <p:sp>
          <p:nvSpPr>
            <p:cNvPr id="97" name="TextBox 96"/>
            <p:cNvSpPr txBox="true"/>
            <p:nvPr/>
          </p:nvSpPr>
          <p:spPr>
            <a:xfrm>
              <a:off x="3638940" y="906506"/>
              <a:ext cx="3139365" cy="637097"/>
            </a:xfrm>
            <a:prstGeom prst="rect">
              <a:avLst/>
            </a:prstGeom>
            <a:solidFill>
              <a:schemeClr val="tx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 defTabSz="5080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220" b="1" dirty="0">
                  <a:solidFill>
                    <a:srgbClr val="FF0000"/>
                  </a:solidFill>
                  <a:latin typeface="Trebuchet MS" panose="020B0603020202020204"/>
                </a:rPr>
                <a:t>Extra Bandwidth for non-blocking Multicast</a:t>
              </a:r>
              <a:endParaRPr lang="en-US" sz="2220" b="1" dirty="0">
                <a:solidFill>
                  <a:srgbClr val="FF0000"/>
                </a:solidFill>
                <a:latin typeface="Trebuchet MS" panose="020B0603020202020204"/>
              </a:endParaRPr>
            </a:p>
          </p:txBody>
        </p:sp>
        <p:sp>
          <p:nvSpPr>
            <p:cNvPr id="16" name="Flowchart: Connector 15"/>
            <p:cNvSpPr/>
            <p:nvPr/>
          </p:nvSpPr>
          <p:spPr>
            <a:xfrm>
              <a:off x="5074429" y="3101181"/>
              <a:ext cx="166110" cy="989578"/>
            </a:xfrm>
            <a:prstGeom prst="flowChartConnector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8" name="Straight Arrow Connector 17"/>
            <p:cNvCxnSpPr>
              <a:stCxn id="97" idx="2"/>
              <a:endCxn id="16" idx="0"/>
            </p:cNvCxnSpPr>
            <p:nvPr/>
          </p:nvCxnSpPr>
          <p:spPr>
            <a:xfrm flipH="true">
              <a:off x="5157485" y="1543603"/>
              <a:ext cx="51138" cy="1557578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TextBox 67"/>
          <p:cNvSpPr txBox="true"/>
          <p:nvPr/>
        </p:nvSpPr>
        <p:spPr>
          <a:xfrm>
            <a:off x="2359009" y="6084699"/>
            <a:ext cx="2839559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&lt;Traffic to support&gt;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69" name="TextBox 68"/>
          <p:cNvSpPr txBox="true"/>
          <p:nvPr/>
        </p:nvSpPr>
        <p:spPr>
          <a:xfrm>
            <a:off x="8102771" y="6094435"/>
            <a:ext cx="2904962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&lt;Microarchitecture&gt;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7595937" y="2343743"/>
            <a:ext cx="4289849" cy="3182531"/>
            <a:chOff x="6836342" y="2109368"/>
            <a:chExt cx="3860864" cy="2864278"/>
          </a:xfrm>
        </p:grpSpPr>
        <p:grpSp>
          <p:nvGrpSpPr>
            <p:cNvPr id="5" name="Group 4"/>
            <p:cNvGrpSpPr/>
            <p:nvPr/>
          </p:nvGrpSpPr>
          <p:grpSpPr>
            <a:xfrm>
              <a:off x="6836342" y="2109368"/>
              <a:ext cx="3860864" cy="2864278"/>
              <a:chOff x="6937942" y="2109368"/>
              <a:chExt cx="3860864" cy="2864278"/>
            </a:xfrm>
          </p:grpSpPr>
          <p:sp>
            <p:nvSpPr>
              <p:cNvPr id="66" name="Oval 65"/>
              <p:cNvSpPr/>
              <p:nvPr/>
            </p:nvSpPr>
            <p:spPr>
              <a:xfrm>
                <a:off x="7928032" y="2834777"/>
                <a:ext cx="1484368" cy="1484368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53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B3B3B3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101" name="TextBox 100"/>
              <p:cNvSpPr txBox="true"/>
              <p:nvPr/>
            </p:nvSpPr>
            <p:spPr>
              <a:xfrm>
                <a:off x="8121700" y="4613547"/>
                <a:ext cx="1106842" cy="360099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spAutoFit/>
              </a:bodyPr>
              <a:lstStyle/>
              <a:p>
                <a:pPr algn="ctr" defTabSz="5080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220" b="1" dirty="0" err="1">
                    <a:solidFill>
                      <a:srgbClr val="000000"/>
                    </a:solidFill>
                    <a:latin typeface="Trebuchet MS" panose="020B0603020202020204"/>
                  </a:rPr>
                  <a:t>Out_SW</a:t>
                </a:r>
                <a:endParaRPr lang="en-US" sz="2220" b="1" dirty="0">
                  <a:solidFill>
                    <a:srgbClr val="000000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102" name="TextBox 101"/>
              <p:cNvSpPr txBox="true"/>
              <p:nvPr/>
            </p:nvSpPr>
            <p:spPr>
              <a:xfrm>
                <a:off x="9754000" y="3431130"/>
                <a:ext cx="1044806" cy="360099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spAutoFit/>
              </a:bodyPr>
              <a:lstStyle/>
              <a:p>
                <a:pPr algn="ctr" defTabSz="5080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220" b="1" dirty="0" err="1">
                    <a:solidFill>
                      <a:srgbClr val="000000"/>
                    </a:solidFill>
                    <a:latin typeface="Trebuchet MS" panose="020B0603020202020204"/>
                  </a:rPr>
                  <a:t>Out_PE</a:t>
                </a:r>
                <a:endParaRPr lang="en-US" sz="2220" b="1" dirty="0">
                  <a:solidFill>
                    <a:srgbClr val="000000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103" name="TextBox 102"/>
              <p:cNvSpPr txBox="true"/>
              <p:nvPr/>
            </p:nvSpPr>
            <p:spPr>
              <a:xfrm>
                <a:off x="8143486" y="2109368"/>
                <a:ext cx="1053462" cy="360099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spAutoFit/>
              </a:bodyPr>
              <a:lstStyle/>
              <a:p>
                <a:pPr algn="ctr" defTabSz="5080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220" b="1" dirty="0" err="1">
                    <a:solidFill>
                      <a:srgbClr val="000000"/>
                    </a:solidFill>
                    <a:latin typeface="Trebuchet MS" panose="020B0603020202020204"/>
                  </a:rPr>
                  <a:t>In_GBM</a:t>
                </a:r>
                <a:endParaRPr lang="en-US" sz="2220" b="1" dirty="0">
                  <a:solidFill>
                    <a:srgbClr val="000000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104" name="TextBox 103"/>
              <p:cNvSpPr txBox="true"/>
              <p:nvPr/>
            </p:nvSpPr>
            <p:spPr>
              <a:xfrm>
                <a:off x="6937942" y="3368511"/>
                <a:ext cx="896206" cy="360099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spAutoFit/>
              </a:bodyPr>
              <a:lstStyle/>
              <a:p>
                <a:pPr algn="ctr" defTabSz="5080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220" b="1" dirty="0" err="1">
                    <a:solidFill>
                      <a:srgbClr val="000000"/>
                    </a:solidFill>
                    <a:latin typeface="Trebuchet MS" panose="020B0603020202020204"/>
                  </a:rPr>
                  <a:t>In_SW</a:t>
                </a:r>
                <a:endParaRPr lang="en-US" sz="2220" b="1" dirty="0">
                  <a:solidFill>
                    <a:srgbClr val="000000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81" name="Oval 80"/>
              <p:cNvSpPr/>
              <p:nvPr/>
            </p:nvSpPr>
            <p:spPr>
              <a:xfrm>
                <a:off x="8449942" y="3142986"/>
                <a:ext cx="469354" cy="469354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FFFFFF"/>
                    </a:solidFill>
                    <a:latin typeface="Trebuchet MS" panose="020B0603020202020204"/>
                  </a:rPr>
                  <a:t>D</a:t>
                </a:r>
                <a:endParaRPr lang="en-US" sz="2000" b="1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82" name="Straight Arrow Connector 81"/>
              <p:cNvCxnSpPr>
                <a:stCxn id="81" idx="6"/>
              </p:cNvCxnSpPr>
              <p:nvPr/>
            </p:nvCxnSpPr>
            <p:spPr>
              <a:xfrm>
                <a:off x="8919296" y="3377663"/>
                <a:ext cx="830548" cy="14359"/>
              </a:xfrm>
              <a:prstGeom prst="straightConnector1">
                <a:avLst/>
              </a:prstGeom>
              <a:ln w="76200">
                <a:solidFill>
                  <a:srgbClr val="0000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Arrow Connector 86"/>
              <p:cNvCxnSpPr/>
              <p:nvPr/>
            </p:nvCxnSpPr>
            <p:spPr>
              <a:xfrm>
                <a:off x="8684619" y="2541666"/>
                <a:ext cx="0" cy="601320"/>
              </a:xfrm>
              <a:prstGeom prst="straightConnector1">
                <a:avLst/>
              </a:prstGeom>
              <a:ln w="76200">
                <a:solidFill>
                  <a:srgbClr val="0000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Arrow Connector 89"/>
              <p:cNvCxnSpPr>
                <a:stCxn id="81" idx="4"/>
                <a:endCxn id="101" idx="0"/>
              </p:cNvCxnSpPr>
              <p:nvPr/>
            </p:nvCxnSpPr>
            <p:spPr>
              <a:xfrm flipH="true">
                <a:off x="8675121" y="3612339"/>
                <a:ext cx="9498" cy="1001208"/>
              </a:xfrm>
              <a:prstGeom prst="straightConnector1">
                <a:avLst/>
              </a:prstGeom>
              <a:ln w="76200">
                <a:solidFill>
                  <a:srgbClr val="0000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Arrow Connector 94"/>
              <p:cNvCxnSpPr/>
              <p:nvPr/>
            </p:nvCxnSpPr>
            <p:spPr>
              <a:xfrm>
                <a:off x="7613775" y="3840597"/>
                <a:ext cx="2130845" cy="0"/>
              </a:xfrm>
              <a:prstGeom prst="straightConnector1">
                <a:avLst/>
              </a:prstGeom>
              <a:ln w="76200">
                <a:solidFill>
                  <a:srgbClr val="B1001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1" name="Rectangle 70"/>
            <p:cNvSpPr/>
            <p:nvPr/>
          </p:nvSpPr>
          <p:spPr>
            <a:xfrm rot="2700000">
              <a:off x="8510039" y="3770493"/>
              <a:ext cx="135115" cy="14020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Generic </a:t>
            </a:r>
            <a:r>
              <a:rPr lang="en-US" cap="none" dirty="0" err="1"/>
              <a:t>Microswitch</a:t>
            </a:r>
            <a:r>
              <a:rPr lang="en-US" cap="none" dirty="0"/>
              <a:t> Approach</a:t>
            </a:r>
            <a:endParaRPr lang="en-US" dirty="0"/>
          </a:p>
        </p:txBody>
      </p:sp>
      <p:grpSp>
        <p:nvGrpSpPr>
          <p:cNvPr id="231" name="Group 230"/>
          <p:cNvGrpSpPr/>
          <p:nvPr/>
        </p:nvGrpSpPr>
        <p:grpSpPr>
          <a:xfrm>
            <a:off x="4847113" y="1726505"/>
            <a:ext cx="2065939" cy="1863970"/>
            <a:chOff x="7413625" y="2145127"/>
            <a:chExt cx="1859345" cy="1677573"/>
          </a:xfrm>
        </p:grpSpPr>
        <p:sp>
          <p:nvSpPr>
            <p:cNvPr id="214" name="Oval 213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15" name="Straight Arrow Connector 214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6" name="Oval 215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217" name="Oval 216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18" name="Straight Arrow Connector 217"/>
            <p:cNvCxnSpPr>
              <a:stCxn id="217" idx="0"/>
              <a:endCxn id="216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Arrow Connector 218"/>
            <p:cNvCxnSpPr>
              <a:stCxn id="217" idx="2"/>
              <a:endCxn id="224" idx="6"/>
            </p:cNvCxnSpPr>
            <p:nvPr/>
          </p:nvCxnSpPr>
          <p:spPr>
            <a:xfrm flipH="true" flipV="true">
              <a:off x="8116846" y="2944373"/>
              <a:ext cx="409669" cy="277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Arrow Connector 219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Arrow Connector 220"/>
            <p:cNvCxnSpPr>
              <a:stCxn id="216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2" name="Oval 221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23" name="Straight Arrow Connector 222"/>
            <p:cNvCxnSpPr>
              <a:stCxn id="222" idx="1"/>
            </p:cNvCxnSpPr>
            <p:nvPr/>
          </p:nvCxnSpPr>
          <p:spPr>
            <a:xfrm flipH="true" flipV="true">
              <a:off x="8078293" y="3053079"/>
              <a:ext cx="142767" cy="13138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4" name="Oval 223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25" name="Straight Arrow Connector 224"/>
            <p:cNvCxnSpPr>
              <a:stCxn id="222" idx="0"/>
              <a:endCxn id="216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Arrow Connector 225"/>
            <p:cNvCxnSpPr>
              <a:stCxn id="224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8" name="Group 177"/>
          <p:cNvGrpSpPr/>
          <p:nvPr/>
        </p:nvGrpSpPr>
        <p:grpSpPr>
          <a:xfrm>
            <a:off x="1364095" y="1767136"/>
            <a:ext cx="1775041" cy="1818186"/>
            <a:chOff x="3823976" y="2325284"/>
            <a:chExt cx="2753886" cy="2820821"/>
          </a:xfrm>
        </p:grpSpPr>
        <p:sp>
          <p:nvSpPr>
            <p:cNvPr id="179" name="Oval 178"/>
            <p:cNvSpPr/>
            <p:nvPr/>
          </p:nvSpPr>
          <p:spPr>
            <a:xfrm>
              <a:off x="4304312" y="2771234"/>
              <a:ext cx="1758996" cy="1758996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80" name="Straight Arrow Connector 179"/>
            <p:cNvCxnSpPr/>
            <p:nvPr/>
          </p:nvCxnSpPr>
          <p:spPr>
            <a:xfrm flipH="true">
              <a:off x="5760453" y="3927333"/>
              <a:ext cx="817409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1" name="Oval 180"/>
            <p:cNvSpPr/>
            <p:nvPr/>
          </p:nvSpPr>
          <p:spPr>
            <a:xfrm>
              <a:off x="4825188" y="2949258"/>
              <a:ext cx="469354" cy="46935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182" name="Oval 181"/>
            <p:cNvSpPr/>
            <p:nvPr/>
          </p:nvSpPr>
          <p:spPr>
            <a:xfrm>
              <a:off x="5291099" y="3692656"/>
              <a:ext cx="469354" cy="46935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83" name="Straight Arrow Connector 182"/>
            <p:cNvCxnSpPr>
              <a:stCxn id="182" idx="0"/>
              <a:endCxn id="181" idx="5"/>
            </p:cNvCxnSpPr>
            <p:nvPr/>
          </p:nvCxnSpPr>
          <p:spPr>
            <a:xfrm flipH="true" flipV="true">
              <a:off x="5225807" y="3349877"/>
              <a:ext cx="299969" cy="342779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Arrow Connector 183"/>
            <p:cNvCxnSpPr/>
            <p:nvPr/>
          </p:nvCxnSpPr>
          <p:spPr>
            <a:xfrm flipH="true">
              <a:off x="3823976" y="3935730"/>
              <a:ext cx="1467124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Arrow Connector 184"/>
            <p:cNvCxnSpPr>
              <a:endCxn id="181" idx="4"/>
            </p:cNvCxnSpPr>
            <p:nvPr/>
          </p:nvCxnSpPr>
          <p:spPr>
            <a:xfrm flipV="true">
              <a:off x="5059864" y="3418612"/>
              <a:ext cx="2" cy="1727493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Arrow Connector 185"/>
            <p:cNvCxnSpPr>
              <a:stCxn id="181" idx="0"/>
            </p:cNvCxnSpPr>
            <p:nvPr/>
          </p:nvCxnSpPr>
          <p:spPr>
            <a:xfrm flipV="true">
              <a:off x="5059865" y="2325284"/>
              <a:ext cx="4496" cy="623974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1395028" y="4632531"/>
            <a:ext cx="1627562" cy="1764980"/>
            <a:chOff x="6192108" y="2427651"/>
            <a:chExt cx="2130845" cy="2310756"/>
          </a:xfrm>
        </p:grpSpPr>
        <p:sp>
          <p:nvSpPr>
            <p:cNvPr id="191" name="Oval 190"/>
            <p:cNvSpPr/>
            <p:nvPr/>
          </p:nvSpPr>
          <p:spPr>
            <a:xfrm>
              <a:off x="6506365" y="2867030"/>
              <a:ext cx="1484368" cy="1484368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sp>
          <p:nvSpPr>
            <p:cNvPr id="197" name="Oval 196"/>
            <p:cNvSpPr/>
            <p:nvPr/>
          </p:nvSpPr>
          <p:spPr>
            <a:xfrm>
              <a:off x="7028275" y="3028971"/>
              <a:ext cx="469354" cy="46935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98" name="Straight Arrow Connector 197"/>
            <p:cNvCxnSpPr>
              <a:stCxn id="197" idx="2"/>
            </p:cNvCxnSpPr>
            <p:nvPr/>
          </p:nvCxnSpPr>
          <p:spPr>
            <a:xfrm flipH="true" flipV="true">
              <a:off x="6192108" y="3241077"/>
              <a:ext cx="836167" cy="2257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Arrow Connector 198"/>
            <p:cNvCxnSpPr/>
            <p:nvPr/>
          </p:nvCxnSpPr>
          <p:spPr>
            <a:xfrm>
              <a:off x="7262952" y="2427651"/>
              <a:ext cx="0" cy="601320"/>
            </a:xfrm>
            <a:prstGeom prst="straightConnector1">
              <a:avLst/>
            </a:prstGeom>
            <a:ln w="76200">
              <a:solidFill>
                <a:srgbClr val="0000FF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Arrow Connector 199"/>
            <p:cNvCxnSpPr>
              <a:stCxn id="197" idx="4"/>
            </p:cNvCxnSpPr>
            <p:nvPr/>
          </p:nvCxnSpPr>
          <p:spPr>
            <a:xfrm>
              <a:off x="7262952" y="3498325"/>
              <a:ext cx="0" cy="1240082"/>
            </a:xfrm>
            <a:prstGeom prst="straightConnector1">
              <a:avLst/>
            </a:prstGeom>
            <a:ln w="76200">
              <a:solidFill>
                <a:srgbClr val="0000FF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Arrow Connector 200"/>
            <p:cNvCxnSpPr/>
            <p:nvPr/>
          </p:nvCxnSpPr>
          <p:spPr>
            <a:xfrm>
              <a:off x="6192108" y="4048424"/>
              <a:ext cx="2130845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2" name="Group 231"/>
          <p:cNvGrpSpPr/>
          <p:nvPr/>
        </p:nvGrpSpPr>
        <p:grpSpPr>
          <a:xfrm>
            <a:off x="8366212" y="1735755"/>
            <a:ext cx="1893756" cy="1863970"/>
            <a:chOff x="7568590" y="2145127"/>
            <a:chExt cx="1704380" cy="1677573"/>
          </a:xfrm>
        </p:grpSpPr>
        <p:sp>
          <p:nvSpPr>
            <p:cNvPr id="233" name="Oval 232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34" name="Straight Arrow Connector 233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5" name="Oval 234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236" name="Oval 235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37" name="Straight Arrow Connector 236"/>
            <p:cNvCxnSpPr>
              <a:stCxn id="236" idx="0"/>
              <a:endCxn id="235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Arrow Connector 237"/>
            <p:cNvCxnSpPr>
              <a:stCxn id="236" idx="2"/>
            </p:cNvCxnSpPr>
            <p:nvPr/>
          </p:nvCxnSpPr>
          <p:spPr>
            <a:xfrm flipH="true">
              <a:off x="7568590" y="2947148"/>
              <a:ext cx="957925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Arrow Connector 238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Arrow Connector 239"/>
            <p:cNvCxnSpPr>
              <a:stCxn id="235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1" name="Oval 240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44" name="Straight Arrow Connector 243"/>
            <p:cNvCxnSpPr>
              <a:stCxn id="241" idx="0"/>
              <a:endCxn id="235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Arrow Connector 244"/>
            <p:cNvCxnSpPr/>
            <p:nvPr/>
          </p:nvCxnSpPr>
          <p:spPr>
            <a:xfrm flipH="true">
              <a:off x="7568590" y="3280722"/>
              <a:ext cx="612597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8576838" y="4335729"/>
            <a:ext cx="1356261" cy="1792289"/>
            <a:chOff x="6432874" y="3791757"/>
            <a:chExt cx="1220635" cy="1613060"/>
          </a:xfrm>
        </p:grpSpPr>
        <p:sp>
          <p:nvSpPr>
            <p:cNvPr id="267" name="Oval 266"/>
            <p:cNvSpPr/>
            <p:nvPr/>
          </p:nvSpPr>
          <p:spPr>
            <a:xfrm>
              <a:off x="6532992" y="4107560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68" name="Straight Arrow Connector 267"/>
            <p:cNvCxnSpPr/>
            <p:nvPr/>
          </p:nvCxnSpPr>
          <p:spPr>
            <a:xfrm flipH="true">
              <a:off x="7179328" y="4919675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0" name="Oval 269"/>
            <p:cNvSpPr/>
            <p:nvPr/>
          </p:nvSpPr>
          <p:spPr>
            <a:xfrm>
              <a:off x="6907054" y="4190312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73" name="Straight Arrow Connector 72"/>
            <p:cNvCxnSpPr>
              <a:stCxn id="270" idx="0"/>
            </p:cNvCxnSpPr>
            <p:nvPr/>
          </p:nvCxnSpPr>
          <p:spPr>
            <a:xfrm flipV="true">
              <a:off x="7043191" y="3791757"/>
              <a:ext cx="0" cy="398555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>
              <a:stCxn id="270" idx="2"/>
            </p:cNvCxnSpPr>
            <p:nvPr/>
          </p:nvCxnSpPr>
          <p:spPr>
            <a:xfrm flipH="true">
              <a:off x="6432874" y="4326449"/>
              <a:ext cx="474180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Oval 77"/>
            <p:cNvSpPr/>
            <p:nvPr/>
          </p:nvSpPr>
          <p:spPr>
            <a:xfrm>
              <a:off x="6907054" y="4783538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79" name="Straight Arrow Connector 78"/>
            <p:cNvCxnSpPr>
              <a:stCxn id="78" idx="0"/>
              <a:endCxn id="270" idx="4"/>
            </p:cNvCxnSpPr>
            <p:nvPr/>
          </p:nvCxnSpPr>
          <p:spPr>
            <a:xfrm flipV="true">
              <a:off x="7043191" y="4462586"/>
              <a:ext cx="0" cy="320952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/>
            <p:nvPr/>
          </p:nvCxnSpPr>
          <p:spPr>
            <a:xfrm flipV="true">
              <a:off x="7052480" y="5042848"/>
              <a:ext cx="2608" cy="361969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9" name="Group 228"/>
          <p:cNvGrpSpPr/>
          <p:nvPr/>
        </p:nvGrpSpPr>
        <p:grpSpPr>
          <a:xfrm>
            <a:off x="4902087" y="4579997"/>
            <a:ext cx="1987094" cy="1818186"/>
            <a:chOff x="7763279" y="1654071"/>
            <a:chExt cx="1788385" cy="1636367"/>
          </a:xfrm>
        </p:grpSpPr>
        <p:sp>
          <p:nvSpPr>
            <p:cNvPr id="204" name="Oval 203"/>
            <p:cNvSpPr/>
            <p:nvPr/>
          </p:nvSpPr>
          <p:spPr>
            <a:xfrm>
              <a:off x="8061326" y="2045997"/>
              <a:ext cx="1020398" cy="1020398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sp>
          <p:nvSpPr>
            <p:cNvPr id="205" name="Oval 204"/>
            <p:cNvSpPr/>
            <p:nvPr/>
          </p:nvSpPr>
          <p:spPr>
            <a:xfrm>
              <a:off x="8574324" y="2257869"/>
              <a:ext cx="322648" cy="322648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06" name="Straight Arrow Connector 205"/>
            <p:cNvCxnSpPr>
              <a:stCxn id="205" idx="2"/>
            </p:cNvCxnSpPr>
            <p:nvPr/>
          </p:nvCxnSpPr>
          <p:spPr>
            <a:xfrm flipH="true" flipV="true">
              <a:off x="7823053" y="2407948"/>
              <a:ext cx="751271" cy="11245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Arrow Connector 207"/>
            <p:cNvCxnSpPr/>
            <p:nvPr/>
          </p:nvCxnSpPr>
          <p:spPr>
            <a:xfrm flipV="true">
              <a:off x="8369227" y="2941433"/>
              <a:ext cx="0" cy="349005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Arrow Connector 208"/>
            <p:cNvCxnSpPr>
              <a:endCxn id="210" idx="2"/>
            </p:cNvCxnSpPr>
            <p:nvPr/>
          </p:nvCxnSpPr>
          <p:spPr>
            <a:xfrm>
              <a:off x="7763279" y="2755012"/>
              <a:ext cx="444624" cy="0"/>
            </a:xfrm>
            <a:prstGeom prst="straightConnector1">
              <a:avLst/>
            </a:prstGeom>
            <a:ln w="76200">
              <a:solidFill>
                <a:srgbClr val="0000FF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0" name="Oval 209"/>
            <p:cNvSpPr/>
            <p:nvPr/>
          </p:nvSpPr>
          <p:spPr>
            <a:xfrm>
              <a:off x="8207903" y="2593688"/>
              <a:ext cx="322648" cy="322648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11" name="Straight Arrow Connector 210"/>
            <p:cNvCxnSpPr>
              <a:stCxn id="205" idx="6"/>
            </p:cNvCxnSpPr>
            <p:nvPr/>
          </p:nvCxnSpPr>
          <p:spPr>
            <a:xfrm>
              <a:off x="8896972" y="2419193"/>
              <a:ext cx="654692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Arrow Connector 211"/>
            <p:cNvCxnSpPr>
              <a:stCxn id="210" idx="0"/>
            </p:cNvCxnSpPr>
            <p:nvPr/>
          </p:nvCxnSpPr>
          <p:spPr>
            <a:xfrm flipV="true">
              <a:off x="8369227" y="1668942"/>
              <a:ext cx="0" cy="924746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/>
            <p:nvPr/>
          </p:nvCxnSpPr>
          <p:spPr>
            <a:xfrm flipV="true">
              <a:off x="8739094" y="1654071"/>
              <a:ext cx="0" cy="623430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/>
            <p:nvPr/>
          </p:nvCxnSpPr>
          <p:spPr>
            <a:xfrm flipV="true">
              <a:off x="8739094" y="2588297"/>
              <a:ext cx="0" cy="7021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6" name="TextBox 135"/>
          <p:cNvSpPr txBox="true"/>
          <p:nvPr/>
        </p:nvSpPr>
        <p:spPr>
          <a:xfrm>
            <a:off x="1165198" y="6430695"/>
            <a:ext cx="2127505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Half Distribute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37" name="TextBox 136"/>
          <p:cNvSpPr txBox="true"/>
          <p:nvPr/>
        </p:nvSpPr>
        <p:spPr>
          <a:xfrm>
            <a:off x="1487129" y="3715130"/>
            <a:ext cx="1611339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Half Merge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38" name="TextBox 137"/>
          <p:cNvSpPr txBox="true"/>
          <p:nvPr/>
        </p:nvSpPr>
        <p:spPr>
          <a:xfrm>
            <a:off x="7992905" y="6156003"/>
            <a:ext cx="2826652" cy="707886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Selective Distribute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(</a:t>
            </a:r>
            <a:r>
              <a:rPr lang="en-US" sz="2220" b="1" dirty="0">
                <a:solidFill>
                  <a:srgbClr val="FF0000"/>
                </a:solidFill>
                <a:latin typeface="Trebuchet MS" panose="020B0603020202020204"/>
              </a:rPr>
              <a:t>1:2 bus/1:2 tree</a:t>
            </a: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)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39" name="TextBox 138"/>
          <p:cNvSpPr txBox="true"/>
          <p:nvPr/>
        </p:nvSpPr>
        <p:spPr>
          <a:xfrm>
            <a:off x="4811692" y="6420309"/>
            <a:ext cx="2078902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Full Distribute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40" name="TextBox 139"/>
          <p:cNvSpPr txBox="true"/>
          <p:nvPr/>
        </p:nvSpPr>
        <p:spPr>
          <a:xfrm>
            <a:off x="8207686" y="3585740"/>
            <a:ext cx="2165465" cy="70788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Full Distribute 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and half Merge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45" name="TextBox 144"/>
          <p:cNvSpPr txBox="true"/>
          <p:nvPr/>
        </p:nvSpPr>
        <p:spPr>
          <a:xfrm>
            <a:off x="4696901" y="3640591"/>
            <a:ext cx="2308644" cy="101566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Full Merge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(</a:t>
            </a:r>
            <a:r>
              <a:rPr lang="en-US" sz="2220" b="1" dirty="0">
                <a:solidFill>
                  <a:srgbClr val="FF0000"/>
                </a:solidFill>
                <a:latin typeface="Trebuchet MS" panose="020B0603020202020204"/>
              </a:rPr>
              <a:t>full 2:2 switch/</a:t>
            </a:r>
            <a:endParaRPr lang="en-US" sz="2220" b="1" dirty="0">
              <a:solidFill>
                <a:srgbClr val="FF0000"/>
              </a:solidFill>
              <a:latin typeface="Trebuchet MS" panose="020B0603020202020204"/>
            </a:endParaRPr>
          </a:p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FF0000"/>
                </a:solidFill>
                <a:latin typeface="Trebuchet MS" panose="020B0603020202020204"/>
              </a:rPr>
              <a:t>2:2 crossbar</a:t>
            </a: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)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30660" y="4361684"/>
            <a:ext cx="2156298" cy="24413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Outline</a:t>
            </a:r>
            <a:endParaRPr lang="en-US" cap="none" dirty="0"/>
          </a:p>
        </p:txBody>
      </p:sp>
      <p:sp>
        <p:nvSpPr>
          <p:cNvPr id="6" name="TextBox 5"/>
          <p:cNvSpPr txBox="true"/>
          <p:nvPr/>
        </p:nvSpPr>
        <p:spPr>
          <a:xfrm>
            <a:off x="618374" y="1528217"/>
            <a:ext cx="11084560" cy="465715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marL="317500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dirty="0">
                <a:solidFill>
                  <a:srgbClr val="B3B3B3"/>
                </a:solidFill>
                <a:latin typeface="Trebuchet MS" panose="020B0603020202020204"/>
              </a:rPr>
              <a:t>Microswitch</a:t>
            </a:r>
            <a:endParaRPr lang="en-US" sz="2665" dirty="0">
              <a:solidFill>
                <a:srgbClr val="B3B3B3"/>
              </a:solidFill>
              <a:latin typeface="Trebuchet MS" panose="020B0603020202020204"/>
            </a:endParaRPr>
          </a:p>
          <a:p>
            <a:pPr marL="317500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Microarchitecture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  <a:p>
            <a:pPr marL="825500" lvl="1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Logical Network Topology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  <a:p>
            <a:pPr marL="825500" lvl="1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 err="1">
                <a:solidFill>
                  <a:srgbClr val="000000"/>
                </a:solidFill>
                <a:latin typeface="Trebuchet MS" panose="020B0603020202020204"/>
              </a:rPr>
              <a:t>Microswitch</a:t>
            </a: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 Design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  <a:p>
            <a:pPr marL="825500" lvl="1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Microswitch Network Design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3" name="Arrow: Right 2"/>
          <p:cNvSpPr/>
          <p:nvPr/>
        </p:nvSpPr>
        <p:spPr>
          <a:xfrm>
            <a:off x="618374" y="3429000"/>
            <a:ext cx="571500" cy="373944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Rectangle 296"/>
          <p:cNvSpPr/>
          <p:nvPr/>
        </p:nvSpPr>
        <p:spPr>
          <a:xfrm rot="16200000">
            <a:off x="1834892" y="4151544"/>
            <a:ext cx="612197" cy="344804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96" name="Rectangle 295"/>
          <p:cNvSpPr/>
          <p:nvPr/>
        </p:nvSpPr>
        <p:spPr>
          <a:xfrm rot="16200000">
            <a:off x="1840637" y="3192787"/>
            <a:ext cx="612197" cy="344804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95" name="Rectangle 294"/>
          <p:cNvSpPr/>
          <p:nvPr/>
        </p:nvSpPr>
        <p:spPr>
          <a:xfrm rot="16200000">
            <a:off x="1843380" y="2522089"/>
            <a:ext cx="612197" cy="344804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7" name="Rectangle 6"/>
          <p:cNvSpPr/>
          <p:nvPr/>
        </p:nvSpPr>
        <p:spPr>
          <a:xfrm rot="16200000">
            <a:off x="1843382" y="1810356"/>
            <a:ext cx="612197" cy="344805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Distribution </a:t>
            </a:r>
            <a:r>
              <a:rPr lang="en-US" cap="none" dirty="0" err="1"/>
              <a:t>NoC</a:t>
            </a:r>
            <a:r>
              <a:rPr lang="en-US" cap="none" dirty="0"/>
              <a:t> Design</a:t>
            </a:r>
            <a:endParaRPr lang="en-US" cap="none" dirty="0"/>
          </a:p>
        </p:txBody>
      </p:sp>
      <p:sp>
        <p:nvSpPr>
          <p:cNvPr id="43" name="Oval 42"/>
          <p:cNvSpPr/>
          <p:nvPr/>
        </p:nvSpPr>
        <p:spPr>
          <a:xfrm>
            <a:off x="621429" y="3372555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45" name="Oval 44"/>
          <p:cNvSpPr/>
          <p:nvPr/>
        </p:nvSpPr>
        <p:spPr>
          <a:xfrm>
            <a:off x="1475151" y="3372555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2328873" y="3379611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48" name="Oval 47"/>
          <p:cNvSpPr/>
          <p:nvPr/>
        </p:nvSpPr>
        <p:spPr>
          <a:xfrm>
            <a:off x="3182595" y="3379611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49" name="Oval 48"/>
          <p:cNvSpPr/>
          <p:nvPr/>
        </p:nvSpPr>
        <p:spPr>
          <a:xfrm>
            <a:off x="621429" y="4035778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54" name="Oval 53"/>
          <p:cNvSpPr/>
          <p:nvPr/>
        </p:nvSpPr>
        <p:spPr>
          <a:xfrm>
            <a:off x="1475151" y="4035778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57" name="Oval 56"/>
          <p:cNvSpPr/>
          <p:nvPr/>
        </p:nvSpPr>
        <p:spPr>
          <a:xfrm>
            <a:off x="2328873" y="4042833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3182595" y="4042833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59" name="Oval 58"/>
          <p:cNvSpPr/>
          <p:nvPr/>
        </p:nvSpPr>
        <p:spPr>
          <a:xfrm>
            <a:off x="621429" y="4706055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0" name="Oval 59"/>
          <p:cNvSpPr/>
          <p:nvPr/>
        </p:nvSpPr>
        <p:spPr>
          <a:xfrm>
            <a:off x="1475151" y="4706055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3" name="Oval 62"/>
          <p:cNvSpPr/>
          <p:nvPr/>
        </p:nvSpPr>
        <p:spPr>
          <a:xfrm>
            <a:off x="2328873" y="4713111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4" name="Oval 63"/>
          <p:cNvSpPr/>
          <p:nvPr/>
        </p:nvSpPr>
        <p:spPr>
          <a:xfrm>
            <a:off x="3182595" y="4713111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5" name="Oval 64"/>
          <p:cNvSpPr/>
          <p:nvPr/>
        </p:nvSpPr>
        <p:spPr>
          <a:xfrm>
            <a:off x="621429" y="5707944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6" name="Oval 65"/>
          <p:cNvSpPr/>
          <p:nvPr/>
        </p:nvSpPr>
        <p:spPr>
          <a:xfrm>
            <a:off x="1475151" y="5707944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7" name="Oval 66"/>
          <p:cNvSpPr/>
          <p:nvPr/>
        </p:nvSpPr>
        <p:spPr>
          <a:xfrm>
            <a:off x="2328873" y="5715000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8" name="Oval 67"/>
          <p:cNvSpPr/>
          <p:nvPr/>
        </p:nvSpPr>
        <p:spPr>
          <a:xfrm>
            <a:off x="3182595" y="5715000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21430" y="2655078"/>
            <a:ext cx="1178278" cy="37559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GBM0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328874" y="2662133"/>
            <a:ext cx="1178277" cy="37559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GBM1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76" name="Straight Arrow Connector 75"/>
          <p:cNvCxnSpPr/>
          <p:nvPr/>
        </p:nvCxnSpPr>
        <p:spPr>
          <a:xfrm>
            <a:off x="777304" y="3040945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1631027" y="3048001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2484749" y="3048001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3345527" y="3048001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777304" y="3697112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1631027" y="3704167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2484749" y="3704167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3345527" y="3704167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770902" y="4367389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1624624" y="4374445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2478347" y="4374445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3339124" y="4374445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4030570" y="3379896"/>
            <a:ext cx="984058" cy="2646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 0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4030569" y="4072808"/>
            <a:ext cx="984058" cy="2646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 1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4030569" y="4736030"/>
            <a:ext cx="984058" cy="2646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 2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4030569" y="5744975"/>
            <a:ext cx="984058" cy="2646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 N-1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92" name="Straight Arrow Connector 91"/>
          <p:cNvCxnSpPr>
            <a:stCxn id="43" idx="6"/>
            <a:endCxn id="45" idx="2"/>
          </p:cNvCxnSpPr>
          <p:nvPr/>
        </p:nvCxnSpPr>
        <p:spPr>
          <a:xfrm>
            <a:off x="945984" y="353483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1799707" y="3464278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>
            <a:off x="1799707" y="3630390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>
            <a:off x="2653429" y="3464278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>
            <a:off x="2653429" y="3556000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>
            <a:off x="2653429" y="364450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>
            <a:off x="3507150" y="340783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3507150" y="3499556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>
            <a:off x="3507150" y="3588057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3507150" y="3693890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>
            <a:off x="945984" y="4201277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1799707" y="413072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1799707" y="429683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2653429" y="413072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2653429" y="422244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>
            <a:off x="2653429" y="4310944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>
            <a:off x="3507150" y="4074277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3507150" y="4165999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>
            <a:off x="3507150" y="4254500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>
            <a:off x="3507150" y="436033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>
            <a:off x="945984" y="4862689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>
            <a:off x="1799707" y="479213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>
            <a:off x="1799707" y="4958246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>
            <a:off x="2653429" y="479213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>
            <a:off x="2653429" y="4883856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>
            <a:off x="2653429" y="4972357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>
            <a:off x="3507150" y="4735689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>
            <a:off x="3507150" y="482741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/>
          <p:nvPr/>
        </p:nvCxnSpPr>
        <p:spPr>
          <a:xfrm>
            <a:off x="3507150" y="4915912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>
            <a:off x="3507150" y="5021746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>
            <a:off x="940237" y="5874854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>
            <a:off x="1793959" y="5804299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>
            <a:off x="1793959" y="597041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>
            <a:off x="2647681" y="5804299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>
            <a:off x="2647681" y="589602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>
            <a:off x="2647681" y="5984522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>
            <a:off x="3501402" y="5747854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/>
          <p:nvPr/>
        </p:nvCxnSpPr>
        <p:spPr>
          <a:xfrm>
            <a:off x="3501402" y="5839577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>
            <a:off x="3501402" y="5928078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/>
          <p:nvPr/>
        </p:nvCxnSpPr>
        <p:spPr>
          <a:xfrm>
            <a:off x="3501402" y="603391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true"/>
          <p:nvPr/>
        </p:nvSpPr>
        <p:spPr>
          <a:xfrm>
            <a:off x="2255748" y="5162524"/>
            <a:ext cx="445197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…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86" name="Text Placeholder 36"/>
          <p:cNvSpPr>
            <a:spLocks noGrp="true"/>
          </p:cNvSpPr>
          <p:nvPr>
            <p:ph type="body" sz="quarter" idx="10"/>
          </p:nvPr>
        </p:nvSpPr>
        <p:spPr>
          <a:xfrm>
            <a:off x="553720" y="1314815"/>
            <a:ext cx="11084560" cy="583848"/>
          </a:xfrm>
        </p:spPr>
        <p:txBody>
          <a:bodyPr/>
          <a:lstStyle/>
          <a:p>
            <a:r>
              <a:rPr lang="en-US" dirty="0"/>
              <a:t>Non-blocking Multiple Data Transfer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3641648" y="1856254"/>
            <a:ext cx="3202552" cy="2083763"/>
            <a:chOff x="3277483" y="1670628"/>
            <a:chExt cx="2882297" cy="1875386"/>
          </a:xfrm>
        </p:grpSpPr>
        <p:sp>
          <p:nvSpPr>
            <p:cNvPr id="133" name="TextBox 132"/>
            <p:cNvSpPr txBox="true"/>
            <p:nvPr/>
          </p:nvSpPr>
          <p:spPr>
            <a:xfrm>
              <a:off x="3486153" y="1670628"/>
              <a:ext cx="2673627" cy="581698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 defTabSz="5080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0000"/>
                  </a:solidFill>
                  <a:latin typeface="Trebuchet MS" panose="020B0603020202020204"/>
                </a:rPr>
                <a:t>The same </a:t>
              </a:r>
              <a:endParaRPr lang="en-US" sz="2000" b="1" dirty="0">
                <a:solidFill>
                  <a:srgbClr val="FF0000"/>
                </a:solidFill>
                <a:latin typeface="Trebuchet MS" panose="020B0603020202020204"/>
              </a:endParaRPr>
            </a:p>
            <a:p>
              <a:pPr algn="ctr" defTabSz="5080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0000"/>
                  </a:solidFill>
                  <a:latin typeface="Trebuchet MS" panose="020B0603020202020204"/>
                </a:rPr>
                <a:t>bandwidth with GBMs</a:t>
              </a:r>
              <a:endParaRPr lang="en-US" sz="2000" b="1" dirty="0">
                <a:solidFill>
                  <a:srgbClr val="FF0000"/>
                </a:solidFill>
                <a:latin typeface="Trebuchet MS" panose="020B0603020202020204"/>
              </a:endParaRPr>
            </a:p>
          </p:txBody>
        </p:sp>
        <p:sp>
          <p:nvSpPr>
            <p:cNvPr id="4" name="Oval 3"/>
            <p:cNvSpPr/>
            <p:nvPr/>
          </p:nvSpPr>
          <p:spPr>
            <a:xfrm>
              <a:off x="3277483" y="2805092"/>
              <a:ext cx="146639" cy="740922"/>
            </a:xfrm>
            <a:prstGeom prst="ellipse">
              <a:avLst/>
            </a:prstGeom>
            <a:noFill/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6" name="Straight Arrow Connector 5"/>
            <p:cNvCxnSpPr>
              <a:stCxn id="4" idx="7"/>
            </p:cNvCxnSpPr>
            <p:nvPr/>
          </p:nvCxnSpPr>
          <p:spPr>
            <a:xfrm flipV="true">
              <a:off x="3402647" y="2236619"/>
              <a:ext cx="732889" cy="676979"/>
            </a:xfrm>
            <a:prstGeom prst="straightConnector1">
              <a:avLst/>
            </a:prstGeom>
            <a:ln w="22225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294" name="Rectangle 293"/>
          <p:cNvSpPr/>
          <p:nvPr/>
        </p:nvSpPr>
        <p:spPr>
          <a:xfrm>
            <a:off x="5008880" y="3927776"/>
            <a:ext cx="7021297" cy="156165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17500" indent="-317500" defTabSz="5080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Vertical lanes: exclusive for each GBM port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marL="317500" indent="-317500" defTabSz="5080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marL="317500" indent="-317500" defTabSz="5080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Horizontal lanes: exclusive for each PE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cxnSp>
        <p:nvCxnSpPr>
          <p:cNvPr id="13" name="Straight Arrow Connector 12"/>
          <p:cNvCxnSpPr>
            <a:stCxn id="88" idx="2"/>
            <a:endCxn id="89" idx="0"/>
          </p:cNvCxnSpPr>
          <p:nvPr/>
        </p:nvCxnSpPr>
        <p:spPr>
          <a:xfrm flipH="true">
            <a:off x="4522598" y="3644501"/>
            <a:ext cx="1" cy="428307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Arrow Connector 297"/>
          <p:cNvCxnSpPr>
            <a:stCxn id="89" idx="2"/>
            <a:endCxn id="90" idx="0"/>
          </p:cNvCxnSpPr>
          <p:nvPr/>
        </p:nvCxnSpPr>
        <p:spPr>
          <a:xfrm>
            <a:off x="4522598" y="4337414"/>
            <a:ext cx="0" cy="398617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Arrow Connector 298"/>
          <p:cNvCxnSpPr>
            <a:stCxn id="90" idx="2"/>
          </p:cNvCxnSpPr>
          <p:nvPr/>
        </p:nvCxnSpPr>
        <p:spPr>
          <a:xfrm>
            <a:off x="4522598" y="5000636"/>
            <a:ext cx="0" cy="378520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621429" y="6135827"/>
            <a:ext cx="3387616" cy="677660"/>
            <a:chOff x="559286" y="5522245"/>
            <a:chExt cx="3048854" cy="609894"/>
          </a:xfrm>
        </p:grpSpPr>
        <p:sp>
          <p:nvSpPr>
            <p:cNvPr id="3" name="Arrow: Right 2"/>
            <p:cNvSpPr/>
            <p:nvPr/>
          </p:nvSpPr>
          <p:spPr>
            <a:xfrm>
              <a:off x="559286" y="5522245"/>
              <a:ext cx="3048854" cy="321733"/>
            </a:xfrm>
            <a:prstGeom prst="rightArrow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134" name="TextBox 133"/>
            <p:cNvSpPr txBox="true"/>
            <p:nvPr/>
          </p:nvSpPr>
          <p:spPr>
            <a:xfrm>
              <a:off x="690065" y="5799740"/>
              <a:ext cx="2673627" cy="33239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 defTabSz="5080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0000"/>
                  </a:solidFill>
                  <a:latin typeface="Trebuchet MS" panose="020B0603020202020204"/>
                </a:rPr>
                <a:t>Bandwidth increases</a:t>
              </a:r>
              <a:endParaRPr lang="en-US" sz="2000" b="1" dirty="0">
                <a:solidFill>
                  <a:srgbClr val="FF0000"/>
                </a:solidFill>
                <a:latin typeface="Trebuchet MS" panose="020B0603020202020204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4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Rectangle 296"/>
          <p:cNvSpPr/>
          <p:nvPr/>
        </p:nvSpPr>
        <p:spPr>
          <a:xfrm rot="16200000">
            <a:off x="1834892" y="4151544"/>
            <a:ext cx="612197" cy="344804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96" name="Rectangle 295"/>
          <p:cNvSpPr/>
          <p:nvPr/>
        </p:nvSpPr>
        <p:spPr>
          <a:xfrm rot="16200000">
            <a:off x="1840637" y="3192787"/>
            <a:ext cx="612197" cy="344804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95" name="Rectangle 294"/>
          <p:cNvSpPr/>
          <p:nvPr/>
        </p:nvSpPr>
        <p:spPr>
          <a:xfrm rot="16200000">
            <a:off x="1843380" y="2522089"/>
            <a:ext cx="612197" cy="344804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7" name="Rectangle 6"/>
          <p:cNvSpPr/>
          <p:nvPr/>
        </p:nvSpPr>
        <p:spPr>
          <a:xfrm rot="16200000">
            <a:off x="1843382" y="1810356"/>
            <a:ext cx="612197" cy="344805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Distribution </a:t>
            </a:r>
            <a:r>
              <a:rPr lang="en-US" cap="none" dirty="0" err="1"/>
              <a:t>NoC</a:t>
            </a:r>
            <a:r>
              <a:rPr lang="en-US" cap="none" dirty="0"/>
              <a:t> Design</a:t>
            </a:r>
            <a:endParaRPr lang="en-US" dirty="0"/>
          </a:p>
        </p:txBody>
      </p:sp>
      <p:sp>
        <p:nvSpPr>
          <p:cNvPr id="43" name="Oval 42"/>
          <p:cNvSpPr/>
          <p:nvPr/>
        </p:nvSpPr>
        <p:spPr>
          <a:xfrm>
            <a:off x="621429" y="3372555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45" name="Oval 44"/>
          <p:cNvSpPr/>
          <p:nvPr/>
        </p:nvSpPr>
        <p:spPr>
          <a:xfrm>
            <a:off x="1475151" y="3372555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2328873" y="3379611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48" name="Oval 47"/>
          <p:cNvSpPr/>
          <p:nvPr/>
        </p:nvSpPr>
        <p:spPr>
          <a:xfrm>
            <a:off x="3182595" y="3379611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49" name="Oval 48"/>
          <p:cNvSpPr/>
          <p:nvPr/>
        </p:nvSpPr>
        <p:spPr>
          <a:xfrm>
            <a:off x="621429" y="4035778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54" name="Oval 53"/>
          <p:cNvSpPr/>
          <p:nvPr/>
        </p:nvSpPr>
        <p:spPr>
          <a:xfrm>
            <a:off x="1475151" y="4035778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57" name="Oval 56"/>
          <p:cNvSpPr/>
          <p:nvPr/>
        </p:nvSpPr>
        <p:spPr>
          <a:xfrm>
            <a:off x="2328873" y="4042833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3182595" y="4042833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59" name="Oval 58"/>
          <p:cNvSpPr/>
          <p:nvPr/>
        </p:nvSpPr>
        <p:spPr>
          <a:xfrm>
            <a:off x="621429" y="4706055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0" name="Oval 59"/>
          <p:cNvSpPr/>
          <p:nvPr/>
        </p:nvSpPr>
        <p:spPr>
          <a:xfrm>
            <a:off x="1475151" y="4706055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3" name="Oval 62"/>
          <p:cNvSpPr/>
          <p:nvPr/>
        </p:nvSpPr>
        <p:spPr>
          <a:xfrm>
            <a:off x="2328873" y="4713111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4" name="Oval 63"/>
          <p:cNvSpPr/>
          <p:nvPr/>
        </p:nvSpPr>
        <p:spPr>
          <a:xfrm>
            <a:off x="3182595" y="4713111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5" name="Oval 64"/>
          <p:cNvSpPr/>
          <p:nvPr/>
        </p:nvSpPr>
        <p:spPr>
          <a:xfrm>
            <a:off x="621429" y="5707944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6" name="Oval 65"/>
          <p:cNvSpPr/>
          <p:nvPr/>
        </p:nvSpPr>
        <p:spPr>
          <a:xfrm>
            <a:off x="1475151" y="5707944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7" name="Oval 66"/>
          <p:cNvSpPr/>
          <p:nvPr/>
        </p:nvSpPr>
        <p:spPr>
          <a:xfrm>
            <a:off x="2328873" y="5715000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8" name="Oval 67"/>
          <p:cNvSpPr/>
          <p:nvPr/>
        </p:nvSpPr>
        <p:spPr>
          <a:xfrm>
            <a:off x="3182595" y="5715000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76" name="Straight Arrow Connector 75"/>
          <p:cNvCxnSpPr/>
          <p:nvPr/>
        </p:nvCxnSpPr>
        <p:spPr>
          <a:xfrm>
            <a:off x="777304" y="3040945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1631027" y="3048001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2484749" y="3048001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3345527" y="3048001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777304" y="3697112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1631027" y="3704167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2484749" y="3704167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3345527" y="3704167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770902" y="4367389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1624624" y="4374445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2478347" y="4374445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3339124" y="4374445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43" idx="6"/>
            <a:endCxn id="45" idx="2"/>
          </p:cNvCxnSpPr>
          <p:nvPr/>
        </p:nvCxnSpPr>
        <p:spPr>
          <a:xfrm>
            <a:off x="945984" y="353483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1799707" y="3464278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>
            <a:off x="1799707" y="3630390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>
            <a:off x="2653429" y="3464278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>
            <a:off x="2653429" y="3556000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>
            <a:off x="2653429" y="364450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>
            <a:off x="3507150" y="340783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3507150" y="3499556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>
            <a:off x="3507150" y="3588057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3507150" y="3693890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>
            <a:off x="945984" y="4201277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1799707" y="413072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1799707" y="429683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2653429" y="413072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2653429" y="422244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>
            <a:off x="2653429" y="4310944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>
            <a:off x="3507150" y="4074277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3507150" y="4165999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>
            <a:off x="3507150" y="4254500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>
            <a:off x="3507150" y="436033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>
            <a:off x="945984" y="4862689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>
            <a:off x="1799707" y="479213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>
            <a:off x="1799707" y="4958246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>
            <a:off x="2653429" y="479213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>
            <a:off x="2653429" y="4883856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>
            <a:off x="2653429" y="4972357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>
            <a:off x="3507150" y="4735689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>
            <a:off x="3507150" y="482741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/>
          <p:nvPr/>
        </p:nvCxnSpPr>
        <p:spPr>
          <a:xfrm>
            <a:off x="3507150" y="4915912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>
            <a:off x="3507150" y="5021746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>
            <a:off x="940237" y="5874854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>
            <a:off x="1793959" y="5804299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>
            <a:off x="1793959" y="597041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>
            <a:off x="2647681" y="5804299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>
            <a:off x="2647681" y="589602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>
            <a:off x="2647681" y="5984522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>
            <a:off x="3501402" y="5747854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/>
          <p:nvPr/>
        </p:nvCxnSpPr>
        <p:spPr>
          <a:xfrm>
            <a:off x="3501402" y="5839577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>
            <a:off x="3501402" y="5928078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/>
          <p:nvPr/>
        </p:nvCxnSpPr>
        <p:spPr>
          <a:xfrm>
            <a:off x="3501402" y="603391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true"/>
          <p:nvPr/>
        </p:nvSpPr>
        <p:spPr>
          <a:xfrm>
            <a:off x="2255748" y="5162524"/>
            <a:ext cx="445197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…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86" name="Text Placeholder 36"/>
          <p:cNvSpPr>
            <a:spLocks noGrp="true"/>
          </p:cNvSpPr>
          <p:nvPr>
            <p:ph type="body" sz="quarter" idx="10"/>
          </p:nvPr>
        </p:nvSpPr>
        <p:spPr>
          <a:xfrm>
            <a:off x="553720" y="1314815"/>
            <a:ext cx="11084560" cy="583848"/>
          </a:xfrm>
        </p:spPr>
        <p:txBody>
          <a:bodyPr/>
          <a:lstStyle/>
          <a:p>
            <a:r>
              <a:rPr lang="en-US" dirty="0"/>
              <a:t>Operation Examples</a:t>
            </a:r>
            <a:endParaRPr lang="en-US" dirty="0"/>
          </a:p>
        </p:txBody>
      </p:sp>
      <p:sp>
        <p:nvSpPr>
          <p:cNvPr id="134" name="Rectangle 133"/>
          <p:cNvSpPr/>
          <p:nvPr/>
        </p:nvSpPr>
        <p:spPr>
          <a:xfrm>
            <a:off x="5585260" y="3230979"/>
            <a:ext cx="6371676" cy="2950688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17500" indent="-317500" defTabSz="5080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Example) </a:t>
            </a:r>
            <a:r>
              <a:rPr 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[Multiple multicast]</a:t>
            </a: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 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PE 0 and 2 require </a:t>
            </a:r>
            <a:r>
              <a:rPr 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W</a:t>
            </a:r>
            <a:r>
              <a:rPr lang="en-US" sz="2665" b="1" baseline="-2500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0</a:t>
            </a: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,  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PE 0, 1 and K-1 require </a:t>
            </a:r>
            <a:r>
              <a:rPr 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I</a:t>
            </a:r>
            <a:r>
              <a:rPr lang="en-US" sz="2665" b="1" baseline="-2500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3</a:t>
            </a: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, 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PE 1 and 2 require </a:t>
            </a:r>
            <a:r>
              <a:rPr 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P</a:t>
            </a:r>
            <a:r>
              <a:rPr lang="en-US" sz="2665" b="1" baseline="-2500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2</a:t>
            </a: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,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and PE 2 and K-1 require </a:t>
            </a:r>
            <a:r>
              <a:rPr 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W</a:t>
            </a:r>
            <a:r>
              <a:rPr lang="en-US" sz="2665" b="1" baseline="-2500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2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3339124" y="2971008"/>
            <a:ext cx="702940" cy="1766957"/>
            <a:chOff x="3005212" y="2673907"/>
            <a:chExt cx="632646" cy="1590261"/>
          </a:xfrm>
        </p:grpSpPr>
        <p:cxnSp>
          <p:nvCxnSpPr>
            <p:cNvPr id="139" name="Straight Arrow Connector 138"/>
            <p:cNvCxnSpPr>
              <a:endCxn id="48" idx="0"/>
            </p:cNvCxnSpPr>
            <p:nvPr/>
          </p:nvCxnSpPr>
          <p:spPr>
            <a:xfrm>
              <a:off x="3010386" y="2753607"/>
              <a:ext cx="0" cy="288043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/>
            <p:cNvCxnSpPr/>
            <p:nvPr/>
          </p:nvCxnSpPr>
          <p:spPr>
            <a:xfrm>
              <a:off x="3152441" y="3067048"/>
              <a:ext cx="481423" cy="0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Arrow Connector 147"/>
            <p:cNvCxnSpPr>
              <a:stCxn id="48" idx="4"/>
              <a:endCxn id="58" idx="0"/>
            </p:cNvCxnSpPr>
            <p:nvPr/>
          </p:nvCxnSpPr>
          <p:spPr>
            <a:xfrm>
              <a:off x="3010386" y="3333750"/>
              <a:ext cx="0" cy="304800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Arrow Connector 148"/>
            <p:cNvCxnSpPr/>
            <p:nvPr/>
          </p:nvCxnSpPr>
          <p:spPr>
            <a:xfrm>
              <a:off x="3005212" y="3930650"/>
              <a:ext cx="0" cy="304800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Arrow Connector 149"/>
            <p:cNvCxnSpPr/>
            <p:nvPr/>
          </p:nvCxnSpPr>
          <p:spPr>
            <a:xfrm>
              <a:off x="3156435" y="4264168"/>
              <a:ext cx="481423" cy="0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Rectangle 3"/>
            <p:cNvSpPr/>
            <p:nvPr/>
          </p:nvSpPr>
          <p:spPr>
            <a:xfrm>
              <a:off x="3023674" y="2673907"/>
              <a:ext cx="469167" cy="3600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rPr>
                <a:t>W</a:t>
              </a:r>
              <a:r>
                <a:rPr lang="en-US" sz="2000" b="1" baseline="-25000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rPr>
                <a:t>0</a:t>
              </a:r>
              <a:endParaRPr lang="en-US" sz="2000" dirty="0">
                <a:solidFill>
                  <a:srgbClr val="FFFFFF"/>
                </a:solidFill>
                <a:latin typeface="Arial" panose="020B0604020202020204" pitchFamily="34" charset="0"/>
                <a:ea typeface="MS PGothic" pitchFamily="34" charset="-128"/>
              </a:endParaRPr>
            </a:p>
          </p:txBody>
        </p:sp>
      </p:grpSp>
      <p:cxnSp>
        <p:nvCxnSpPr>
          <p:cNvPr id="137" name="Straight Arrow Connector 136"/>
          <p:cNvCxnSpPr/>
          <p:nvPr/>
        </p:nvCxnSpPr>
        <p:spPr>
          <a:xfrm>
            <a:off x="2493537" y="4374444"/>
            <a:ext cx="0" cy="338667"/>
          </a:xfrm>
          <a:prstGeom prst="straightConnector1">
            <a:avLst/>
          </a:prstGeom>
          <a:ln w="349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2491152" y="2998139"/>
            <a:ext cx="1564114" cy="2803808"/>
            <a:chOff x="2242036" y="2698325"/>
            <a:chExt cx="1407703" cy="2523427"/>
          </a:xfrm>
        </p:grpSpPr>
        <p:cxnSp>
          <p:nvCxnSpPr>
            <p:cNvPr id="135" name="Straight Arrow Connector 134"/>
            <p:cNvCxnSpPr/>
            <p:nvPr/>
          </p:nvCxnSpPr>
          <p:spPr>
            <a:xfrm>
              <a:off x="2243697" y="2743200"/>
              <a:ext cx="0" cy="304800"/>
            </a:xfrm>
            <a:prstGeom prst="straightConnector1">
              <a:avLst/>
            </a:prstGeom>
            <a:ln w="3492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/>
            <p:cNvCxnSpPr/>
            <p:nvPr/>
          </p:nvCxnSpPr>
          <p:spPr>
            <a:xfrm>
              <a:off x="2242036" y="3333750"/>
              <a:ext cx="0" cy="304800"/>
            </a:xfrm>
            <a:prstGeom prst="straightConnector1">
              <a:avLst/>
            </a:prstGeom>
            <a:ln w="3492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Arrow Connector 137"/>
            <p:cNvCxnSpPr/>
            <p:nvPr/>
          </p:nvCxnSpPr>
          <p:spPr>
            <a:xfrm>
              <a:off x="2242036" y="4847423"/>
              <a:ext cx="0" cy="304800"/>
            </a:xfrm>
            <a:prstGeom prst="straightConnector1">
              <a:avLst/>
            </a:prstGeom>
            <a:ln w="3492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39"/>
            <p:cNvCxnSpPr/>
            <p:nvPr/>
          </p:nvCxnSpPr>
          <p:spPr>
            <a:xfrm>
              <a:off x="2381327" y="3117850"/>
              <a:ext cx="482600" cy="0"/>
            </a:xfrm>
            <a:prstGeom prst="straightConnector1">
              <a:avLst/>
            </a:prstGeom>
            <a:ln w="3492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Arrow Connector 141"/>
            <p:cNvCxnSpPr/>
            <p:nvPr/>
          </p:nvCxnSpPr>
          <p:spPr>
            <a:xfrm>
              <a:off x="3167139" y="3149600"/>
              <a:ext cx="482600" cy="0"/>
            </a:xfrm>
            <a:prstGeom prst="straightConnector1">
              <a:avLst/>
            </a:prstGeom>
            <a:ln w="3492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Arrow Connector 142"/>
            <p:cNvCxnSpPr/>
            <p:nvPr/>
          </p:nvCxnSpPr>
          <p:spPr>
            <a:xfrm>
              <a:off x="2376563" y="5221752"/>
              <a:ext cx="482600" cy="0"/>
            </a:xfrm>
            <a:prstGeom prst="straightConnector1">
              <a:avLst/>
            </a:prstGeom>
            <a:ln w="3492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Arrow Connector 144"/>
            <p:cNvCxnSpPr/>
            <p:nvPr/>
          </p:nvCxnSpPr>
          <p:spPr>
            <a:xfrm>
              <a:off x="3144912" y="5168360"/>
              <a:ext cx="482600" cy="0"/>
            </a:xfrm>
            <a:prstGeom prst="straightConnector1">
              <a:avLst/>
            </a:prstGeom>
            <a:ln w="3492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2288030" y="2698325"/>
              <a:ext cx="314798" cy="3600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rPr>
                <a:t>I</a:t>
              </a:r>
              <a:r>
                <a:rPr lang="en-US" sz="2000" b="1" baseline="-25000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rPr>
                <a:t>3</a:t>
              </a:r>
              <a:endParaRPr lang="en-US" sz="2000" dirty="0">
                <a:solidFill>
                  <a:srgbClr val="FFFFFF"/>
                </a:solidFill>
                <a:latin typeface="Arial" panose="020B0604020202020204" pitchFamily="34" charset="0"/>
                <a:ea typeface="MS PGothic" pitchFamily="34" charset="-128"/>
              </a:endParaRPr>
            </a:p>
          </p:txBody>
        </p:sp>
        <p:cxnSp>
          <p:nvCxnSpPr>
            <p:cNvPr id="146" name="Straight Arrow Connector 145"/>
            <p:cNvCxnSpPr/>
            <p:nvPr/>
          </p:nvCxnSpPr>
          <p:spPr>
            <a:xfrm>
              <a:off x="2409248" y="3717649"/>
              <a:ext cx="482600" cy="0"/>
            </a:xfrm>
            <a:prstGeom prst="straightConnector1">
              <a:avLst/>
            </a:prstGeom>
            <a:ln w="3492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Arrow Connector 146"/>
            <p:cNvCxnSpPr/>
            <p:nvPr/>
          </p:nvCxnSpPr>
          <p:spPr>
            <a:xfrm>
              <a:off x="3144912" y="3665527"/>
              <a:ext cx="482600" cy="0"/>
            </a:xfrm>
            <a:prstGeom prst="straightConnector1">
              <a:avLst/>
            </a:prstGeom>
            <a:ln w="3492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1624625" y="2962187"/>
            <a:ext cx="2434171" cy="1865224"/>
            <a:chOff x="1462162" y="2665968"/>
            <a:chExt cx="2190754" cy="1678702"/>
          </a:xfrm>
        </p:grpSpPr>
        <p:cxnSp>
          <p:nvCxnSpPr>
            <p:cNvPr id="151" name="Straight Arrow Connector 150"/>
            <p:cNvCxnSpPr/>
            <p:nvPr/>
          </p:nvCxnSpPr>
          <p:spPr>
            <a:xfrm>
              <a:off x="1473686" y="2753055"/>
              <a:ext cx="0" cy="304800"/>
            </a:xfrm>
            <a:prstGeom prst="straightConnector1">
              <a:avLst/>
            </a:prstGeom>
            <a:ln w="3492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Arrow Connector 151"/>
            <p:cNvCxnSpPr/>
            <p:nvPr/>
          </p:nvCxnSpPr>
          <p:spPr>
            <a:xfrm>
              <a:off x="1474172" y="3335226"/>
              <a:ext cx="0" cy="304800"/>
            </a:xfrm>
            <a:prstGeom prst="straightConnector1">
              <a:avLst/>
            </a:prstGeom>
            <a:ln w="3492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Rectangle 152"/>
            <p:cNvSpPr/>
            <p:nvPr/>
          </p:nvSpPr>
          <p:spPr>
            <a:xfrm>
              <a:off x="1492911" y="2665968"/>
              <a:ext cx="452414" cy="3600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rPr>
                <a:t>P</a:t>
              </a:r>
              <a:r>
                <a:rPr lang="en-US" sz="2000" b="1" baseline="-25000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rPr>
                <a:t>2</a:t>
              </a:r>
              <a:endParaRPr lang="en-US" sz="2000" dirty="0">
                <a:solidFill>
                  <a:srgbClr val="FFFFFF"/>
                </a:solidFill>
                <a:latin typeface="Arial" panose="020B0604020202020204" pitchFamily="34" charset="0"/>
                <a:ea typeface="MS PGothic" pitchFamily="34" charset="-128"/>
              </a:endParaRPr>
            </a:p>
          </p:txBody>
        </p:sp>
        <p:cxnSp>
          <p:nvCxnSpPr>
            <p:cNvPr id="154" name="Straight Arrow Connector 153"/>
            <p:cNvCxnSpPr/>
            <p:nvPr/>
          </p:nvCxnSpPr>
          <p:spPr>
            <a:xfrm>
              <a:off x="1462162" y="3944591"/>
              <a:ext cx="0" cy="304800"/>
            </a:xfrm>
            <a:prstGeom prst="straightConnector1">
              <a:avLst/>
            </a:prstGeom>
            <a:ln w="3492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Arrow Connector 154"/>
            <p:cNvCxnSpPr/>
            <p:nvPr/>
          </p:nvCxnSpPr>
          <p:spPr>
            <a:xfrm>
              <a:off x="1627263" y="4312920"/>
              <a:ext cx="476250" cy="0"/>
            </a:xfrm>
            <a:prstGeom prst="straightConnector1">
              <a:avLst/>
            </a:prstGeom>
            <a:ln w="3492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Arrow Connector 155"/>
            <p:cNvCxnSpPr/>
            <p:nvPr/>
          </p:nvCxnSpPr>
          <p:spPr>
            <a:xfrm>
              <a:off x="1627263" y="3717649"/>
              <a:ext cx="476250" cy="0"/>
            </a:xfrm>
            <a:prstGeom prst="straightConnector1">
              <a:avLst/>
            </a:prstGeom>
            <a:ln w="3492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/>
            <p:cNvCxnSpPr/>
            <p:nvPr/>
          </p:nvCxnSpPr>
          <p:spPr>
            <a:xfrm>
              <a:off x="2409248" y="3794904"/>
              <a:ext cx="476250" cy="0"/>
            </a:xfrm>
            <a:prstGeom prst="straightConnector1">
              <a:avLst/>
            </a:prstGeom>
            <a:ln w="3492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157"/>
            <p:cNvCxnSpPr/>
            <p:nvPr/>
          </p:nvCxnSpPr>
          <p:spPr>
            <a:xfrm>
              <a:off x="2388686" y="4312920"/>
              <a:ext cx="476250" cy="0"/>
            </a:xfrm>
            <a:prstGeom prst="straightConnector1">
              <a:avLst/>
            </a:prstGeom>
            <a:ln w="3492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Arrow Connector 158"/>
            <p:cNvCxnSpPr/>
            <p:nvPr/>
          </p:nvCxnSpPr>
          <p:spPr>
            <a:xfrm>
              <a:off x="3167139" y="3760470"/>
              <a:ext cx="476250" cy="0"/>
            </a:xfrm>
            <a:prstGeom prst="straightConnector1">
              <a:avLst/>
            </a:prstGeom>
            <a:ln w="3492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Arrow Connector 159"/>
            <p:cNvCxnSpPr/>
            <p:nvPr/>
          </p:nvCxnSpPr>
          <p:spPr>
            <a:xfrm>
              <a:off x="3176666" y="4344670"/>
              <a:ext cx="476250" cy="0"/>
            </a:xfrm>
            <a:prstGeom prst="straightConnector1">
              <a:avLst/>
            </a:prstGeom>
            <a:ln w="3492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2" name="Rectangle 161"/>
          <p:cNvSpPr/>
          <p:nvPr/>
        </p:nvSpPr>
        <p:spPr>
          <a:xfrm>
            <a:off x="621430" y="2650856"/>
            <a:ext cx="1178278" cy="37559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GBM0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63" name="Rectangle 162"/>
          <p:cNvSpPr/>
          <p:nvPr/>
        </p:nvSpPr>
        <p:spPr>
          <a:xfrm>
            <a:off x="2328874" y="2657911"/>
            <a:ext cx="1178277" cy="37559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GBM1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770903" y="2965714"/>
            <a:ext cx="3272474" cy="2939387"/>
            <a:chOff x="693812" y="2669143"/>
            <a:chExt cx="2945227" cy="2645448"/>
          </a:xfrm>
        </p:grpSpPr>
        <p:cxnSp>
          <p:nvCxnSpPr>
            <p:cNvPr id="161" name="Straight Arrow Connector 160"/>
            <p:cNvCxnSpPr/>
            <p:nvPr/>
          </p:nvCxnSpPr>
          <p:spPr>
            <a:xfrm>
              <a:off x="705336" y="2736850"/>
              <a:ext cx="0" cy="304800"/>
            </a:xfrm>
            <a:prstGeom prst="straightConnector1">
              <a:avLst/>
            </a:prstGeom>
            <a:ln w="34925">
              <a:solidFill>
                <a:srgbClr val="E26D3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Arrow Connector 163"/>
            <p:cNvCxnSpPr/>
            <p:nvPr/>
          </p:nvCxnSpPr>
          <p:spPr>
            <a:xfrm>
              <a:off x="705336" y="3329693"/>
              <a:ext cx="0" cy="304800"/>
            </a:xfrm>
            <a:prstGeom prst="straightConnector1">
              <a:avLst/>
            </a:prstGeom>
            <a:ln w="34925">
              <a:solidFill>
                <a:srgbClr val="E26D3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Arrow Connector 164"/>
            <p:cNvCxnSpPr/>
            <p:nvPr/>
          </p:nvCxnSpPr>
          <p:spPr>
            <a:xfrm>
              <a:off x="693812" y="3937000"/>
              <a:ext cx="0" cy="304800"/>
            </a:xfrm>
            <a:prstGeom prst="straightConnector1">
              <a:avLst/>
            </a:prstGeom>
            <a:ln w="34925">
              <a:solidFill>
                <a:srgbClr val="E26D3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Arrow Connector 165"/>
            <p:cNvCxnSpPr/>
            <p:nvPr/>
          </p:nvCxnSpPr>
          <p:spPr>
            <a:xfrm>
              <a:off x="712172" y="4863560"/>
              <a:ext cx="0" cy="304800"/>
            </a:xfrm>
            <a:prstGeom prst="straightConnector1">
              <a:avLst/>
            </a:prstGeom>
            <a:ln w="34925">
              <a:solidFill>
                <a:srgbClr val="E26D3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Arrow Connector 166"/>
            <p:cNvCxnSpPr/>
            <p:nvPr/>
          </p:nvCxnSpPr>
          <p:spPr>
            <a:xfrm>
              <a:off x="846213" y="4382770"/>
              <a:ext cx="481423" cy="0"/>
            </a:xfrm>
            <a:prstGeom prst="straightConnector1">
              <a:avLst/>
            </a:prstGeom>
            <a:ln w="34925">
              <a:solidFill>
                <a:srgbClr val="E26D3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Rectangle 167"/>
            <p:cNvSpPr/>
            <p:nvPr/>
          </p:nvSpPr>
          <p:spPr>
            <a:xfrm>
              <a:off x="701256" y="2669143"/>
              <a:ext cx="469167" cy="3600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rPr>
                <a:t>W</a:t>
              </a:r>
              <a:r>
                <a:rPr lang="en-US" sz="2000" b="1" baseline="-25000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rPr>
                <a:t>2</a:t>
              </a:r>
              <a:endParaRPr lang="en-US" sz="2000" dirty="0">
                <a:solidFill>
                  <a:srgbClr val="FFFFFF"/>
                </a:solidFill>
                <a:latin typeface="Arial" panose="020B0604020202020204" pitchFamily="34" charset="0"/>
                <a:ea typeface="MS PGothic" pitchFamily="34" charset="-128"/>
              </a:endParaRPr>
            </a:p>
          </p:txBody>
        </p:sp>
        <p:cxnSp>
          <p:nvCxnSpPr>
            <p:cNvPr id="169" name="Straight Arrow Connector 168"/>
            <p:cNvCxnSpPr/>
            <p:nvPr/>
          </p:nvCxnSpPr>
          <p:spPr>
            <a:xfrm>
              <a:off x="1627263" y="4462421"/>
              <a:ext cx="481423" cy="0"/>
            </a:xfrm>
            <a:prstGeom prst="straightConnector1">
              <a:avLst/>
            </a:prstGeom>
            <a:ln w="34925">
              <a:solidFill>
                <a:srgbClr val="E26D3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Arrow Connector 169"/>
            <p:cNvCxnSpPr/>
            <p:nvPr/>
          </p:nvCxnSpPr>
          <p:spPr>
            <a:xfrm>
              <a:off x="2385498" y="4397292"/>
              <a:ext cx="481423" cy="0"/>
            </a:xfrm>
            <a:prstGeom prst="straightConnector1">
              <a:avLst/>
            </a:prstGeom>
            <a:ln w="34925">
              <a:solidFill>
                <a:srgbClr val="E26D3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Arrow Connector 170"/>
            <p:cNvCxnSpPr/>
            <p:nvPr/>
          </p:nvCxnSpPr>
          <p:spPr>
            <a:xfrm>
              <a:off x="3151262" y="4424321"/>
              <a:ext cx="481423" cy="0"/>
            </a:xfrm>
            <a:prstGeom prst="straightConnector1">
              <a:avLst/>
            </a:prstGeom>
            <a:ln w="34925">
              <a:solidFill>
                <a:srgbClr val="E26D3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Arrow Connector 171"/>
            <p:cNvCxnSpPr/>
            <p:nvPr/>
          </p:nvCxnSpPr>
          <p:spPr>
            <a:xfrm>
              <a:off x="841040" y="5283200"/>
              <a:ext cx="481423" cy="0"/>
            </a:xfrm>
            <a:prstGeom prst="straightConnector1">
              <a:avLst/>
            </a:prstGeom>
            <a:ln w="34925">
              <a:solidFill>
                <a:srgbClr val="E26D3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Arrow Connector 172"/>
            <p:cNvCxnSpPr/>
            <p:nvPr/>
          </p:nvCxnSpPr>
          <p:spPr>
            <a:xfrm>
              <a:off x="1627263" y="5213773"/>
              <a:ext cx="481423" cy="0"/>
            </a:xfrm>
            <a:prstGeom prst="straightConnector1">
              <a:avLst/>
            </a:prstGeom>
            <a:ln w="34925">
              <a:solidFill>
                <a:srgbClr val="E26D3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Arrow Connector 173"/>
            <p:cNvCxnSpPr/>
            <p:nvPr/>
          </p:nvCxnSpPr>
          <p:spPr>
            <a:xfrm>
              <a:off x="2404075" y="5314591"/>
              <a:ext cx="481423" cy="0"/>
            </a:xfrm>
            <a:prstGeom prst="straightConnector1">
              <a:avLst/>
            </a:prstGeom>
            <a:ln w="34925">
              <a:solidFill>
                <a:srgbClr val="E26D3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Arrow Connector 174"/>
            <p:cNvCxnSpPr/>
            <p:nvPr/>
          </p:nvCxnSpPr>
          <p:spPr>
            <a:xfrm>
              <a:off x="3157616" y="5255619"/>
              <a:ext cx="481423" cy="0"/>
            </a:xfrm>
            <a:prstGeom prst="straightConnector1">
              <a:avLst/>
            </a:prstGeom>
            <a:ln w="34925">
              <a:solidFill>
                <a:srgbClr val="E26D3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1" name="Rectangle 140"/>
          <p:cNvSpPr/>
          <p:nvPr/>
        </p:nvSpPr>
        <p:spPr>
          <a:xfrm>
            <a:off x="4030570" y="3379896"/>
            <a:ext cx="984058" cy="2646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 0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44" name="Rectangle 143"/>
          <p:cNvSpPr/>
          <p:nvPr/>
        </p:nvSpPr>
        <p:spPr>
          <a:xfrm>
            <a:off x="4030569" y="4072808"/>
            <a:ext cx="984058" cy="2646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 1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76" name="Rectangle 175"/>
          <p:cNvSpPr/>
          <p:nvPr/>
        </p:nvSpPr>
        <p:spPr>
          <a:xfrm>
            <a:off x="4030569" y="4736030"/>
            <a:ext cx="984058" cy="2646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 2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77" name="Rectangle 176"/>
          <p:cNvSpPr/>
          <p:nvPr/>
        </p:nvSpPr>
        <p:spPr>
          <a:xfrm>
            <a:off x="4030569" y="5744975"/>
            <a:ext cx="984058" cy="2646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 N-1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Rectangle 296"/>
          <p:cNvSpPr/>
          <p:nvPr/>
        </p:nvSpPr>
        <p:spPr>
          <a:xfrm rot="16200000">
            <a:off x="1834892" y="4151544"/>
            <a:ext cx="612197" cy="344804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96" name="Rectangle 295"/>
          <p:cNvSpPr/>
          <p:nvPr/>
        </p:nvSpPr>
        <p:spPr>
          <a:xfrm rot="16200000">
            <a:off x="1840637" y="3192787"/>
            <a:ext cx="612197" cy="344804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95" name="Rectangle 294"/>
          <p:cNvSpPr/>
          <p:nvPr/>
        </p:nvSpPr>
        <p:spPr>
          <a:xfrm rot="16200000">
            <a:off x="1843380" y="2522089"/>
            <a:ext cx="612197" cy="344804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7" name="Rectangle 6"/>
          <p:cNvSpPr/>
          <p:nvPr/>
        </p:nvSpPr>
        <p:spPr>
          <a:xfrm rot="16200000">
            <a:off x="1843382" y="1810356"/>
            <a:ext cx="612197" cy="344805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Distribution </a:t>
            </a:r>
            <a:r>
              <a:rPr lang="en-US" cap="none" dirty="0" err="1"/>
              <a:t>NoC</a:t>
            </a:r>
            <a:r>
              <a:rPr lang="en-US" cap="none" dirty="0"/>
              <a:t> Design</a:t>
            </a:r>
            <a:endParaRPr lang="en-US" cap="none" dirty="0"/>
          </a:p>
        </p:txBody>
      </p:sp>
      <p:sp>
        <p:nvSpPr>
          <p:cNvPr id="43" name="Oval 42"/>
          <p:cNvSpPr/>
          <p:nvPr/>
        </p:nvSpPr>
        <p:spPr>
          <a:xfrm>
            <a:off x="621429" y="3372555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45" name="Oval 44"/>
          <p:cNvSpPr/>
          <p:nvPr/>
        </p:nvSpPr>
        <p:spPr>
          <a:xfrm>
            <a:off x="1475151" y="3372555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2328873" y="3379611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48" name="Oval 47"/>
          <p:cNvSpPr/>
          <p:nvPr/>
        </p:nvSpPr>
        <p:spPr>
          <a:xfrm>
            <a:off x="3182595" y="3379611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49" name="Oval 48"/>
          <p:cNvSpPr/>
          <p:nvPr/>
        </p:nvSpPr>
        <p:spPr>
          <a:xfrm>
            <a:off x="621429" y="4035778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54" name="Oval 53"/>
          <p:cNvSpPr/>
          <p:nvPr/>
        </p:nvSpPr>
        <p:spPr>
          <a:xfrm>
            <a:off x="1475151" y="4035778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57" name="Oval 56"/>
          <p:cNvSpPr/>
          <p:nvPr/>
        </p:nvSpPr>
        <p:spPr>
          <a:xfrm>
            <a:off x="2328873" y="4042833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3182595" y="4042833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59" name="Oval 58"/>
          <p:cNvSpPr/>
          <p:nvPr/>
        </p:nvSpPr>
        <p:spPr>
          <a:xfrm>
            <a:off x="621429" y="4706055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0" name="Oval 59"/>
          <p:cNvSpPr/>
          <p:nvPr/>
        </p:nvSpPr>
        <p:spPr>
          <a:xfrm>
            <a:off x="1475151" y="4706055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3" name="Oval 62"/>
          <p:cNvSpPr/>
          <p:nvPr/>
        </p:nvSpPr>
        <p:spPr>
          <a:xfrm>
            <a:off x="2328873" y="4713111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4" name="Oval 63"/>
          <p:cNvSpPr/>
          <p:nvPr/>
        </p:nvSpPr>
        <p:spPr>
          <a:xfrm>
            <a:off x="3182595" y="4713111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5" name="Oval 64"/>
          <p:cNvSpPr/>
          <p:nvPr/>
        </p:nvSpPr>
        <p:spPr>
          <a:xfrm>
            <a:off x="621429" y="5707944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6" name="Oval 65"/>
          <p:cNvSpPr/>
          <p:nvPr/>
        </p:nvSpPr>
        <p:spPr>
          <a:xfrm>
            <a:off x="1475151" y="5707944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7" name="Oval 66"/>
          <p:cNvSpPr/>
          <p:nvPr/>
        </p:nvSpPr>
        <p:spPr>
          <a:xfrm>
            <a:off x="2328873" y="5715000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8" name="Oval 67"/>
          <p:cNvSpPr/>
          <p:nvPr/>
        </p:nvSpPr>
        <p:spPr>
          <a:xfrm>
            <a:off x="3182595" y="5715000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21430" y="2655078"/>
            <a:ext cx="1178278" cy="37559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GBM0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328874" y="2662133"/>
            <a:ext cx="1178277" cy="37559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GBM1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76" name="Straight Arrow Connector 75"/>
          <p:cNvCxnSpPr/>
          <p:nvPr/>
        </p:nvCxnSpPr>
        <p:spPr>
          <a:xfrm>
            <a:off x="777304" y="3040945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1631027" y="3048001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2484749" y="3048001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3345527" y="3048001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777304" y="3697112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1631027" y="3704167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2484749" y="3704167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3345527" y="3704167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770902" y="4367389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1624624" y="4374445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2478347" y="4374445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3339124" y="4374445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4030570" y="3379896"/>
            <a:ext cx="984058" cy="2646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 0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4030569" y="4072808"/>
            <a:ext cx="984058" cy="2646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 1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4030569" y="4736030"/>
            <a:ext cx="984058" cy="2646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 2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4030569" y="5744975"/>
            <a:ext cx="984058" cy="2646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 N-1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92" name="Straight Arrow Connector 91"/>
          <p:cNvCxnSpPr>
            <a:stCxn id="43" idx="6"/>
            <a:endCxn id="45" idx="2"/>
          </p:cNvCxnSpPr>
          <p:nvPr/>
        </p:nvCxnSpPr>
        <p:spPr>
          <a:xfrm>
            <a:off x="945984" y="353483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1799707" y="3464278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>
            <a:off x="1799707" y="3630390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>
            <a:off x="2653429" y="3464278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>
            <a:off x="2653429" y="3556000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>
            <a:off x="2653429" y="364450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>
            <a:off x="3507150" y="340783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3507150" y="3499556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>
            <a:off x="3507150" y="3588057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3507150" y="3693890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>
            <a:off x="945984" y="4201277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1799707" y="413072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1799707" y="429683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2653429" y="413072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2653429" y="422244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>
            <a:off x="2653429" y="4310944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>
            <a:off x="3507150" y="4074277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3507150" y="4165999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>
            <a:off x="3507150" y="4254500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>
            <a:off x="3507150" y="436033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>
            <a:off x="945984" y="4862689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>
            <a:off x="1799707" y="479213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>
            <a:off x="1799707" y="4958246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>
            <a:off x="2653429" y="479213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>
            <a:off x="2653429" y="4883856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>
            <a:off x="2653429" y="4972357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>
            <a:off x="3507150" y="4735689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>
            <a:off x="3507150" y="482741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/>
          <p:nvPr/>
        </p:nvCxnSpPr>
        <p:spPr>
          <a:xfrm>
            <a:off x="3507150" y="4915912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>
            <a:off x="3507150" y="5021746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>
            <a:off x="940237" y="5874854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>
            <a:off x="1793959" y="5804299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>
            <a:off x="1793959" y="597041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>
            <a:off x="2647681" y="5804299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>
            <a:off x="2647681" y="589602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>
            <a:off x="2647681" y="5984522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>
            <a:off x="3501402" y="5747854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/>
          <p:nvPr/>
        </p:nvCxnSpPr>
        <p:spPr>
          <a:xfrm>
            <a:off x="3501402" y="5839577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>
            <a:off x="3501402" y="5928078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/>
          <p:nvPr/>
        </p:nvCxnSpPr>
        <p:spPr>
          <a:xfrm>
            <a:off x="3501402" y="603391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true"/>
          <p:nvPr/>
        </p:nvSpPr>
        <p:spPr>
          <a:xfrm>
            <a:off x="2255748" y="5162524"/>
            <a:ext cx="445197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…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86" name="Text Placeholder 36"/>
          <p:cNvSpPr>
            <a:spLocks noGrp="true"/>
          </p:cNvSpPr>
          <p:nvPr>
            <p:ph type="body" sz="quarter" idx="10"/>
          </p:nvPr>
        </p:nvSpPr>
        <p:spPr>
          <a:xfrm>
            <a:off x="553720" y="1314815"/>
            <a:ext cx="11084560" cy="583848"/>
          </a:xfrm>
        </p:spPr>
        <p:txBody>
          <a:bodyPr/>
          <a:lstStyle/>
          <a:p>
            <a:r>
              <a:rPr lang="en-US" dirty="0"/>
              <a:t>Features</a:t>
            </a:r>
            <a:endParaRPr lang="en-US" dirty="0"/>
          </a:p>
        </p:txBody>
      </p:sp>
      <p:sp>
        <p:nvSpPr>
          <p:cNvPr id="294" name="Rectangle 293"/>
          <p:cNvSpPr/>
          <p:nvPr/>
        </p:nvSpPr>
        <p:spPr>
          <a:xfrm>
            <a:off x="5500909" y="2039055"/>
            <a:ext cx="6479424" cy="414261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17500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Non-blocking</a:t>
            </a: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 </a:t>
            </a:r>
            <a:r>
              <a:rPr lang="en-US" sz="2665" dirty="0" err="1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NoC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marL="317500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Deterministic routing</a:t>
            </a: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 (YX)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marL="317500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Circuit-switching</a:t>
            </a: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 without Ack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marL="825500" lvl="1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Each source-destination pair is independent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marL="317500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End-to-end </a:t>
            </a:r>
            <a:r>
              <a:rPr 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Credit-based flow control</a:t>
            </a:r>
            <a:endParaRPr lang="en-US" sz="2665" b="1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marL="825500" lvl="1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Circuit switching guarantees exclusive routes (no need for flow control between switches)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cxnSp>
        <p:nvCxnSpPr>
          <p:cNvPr id="13" name="Straight Arrow Connector 12"/>
          <p:cNvCxnSpPr>
            <a:stCxn id="88" idx="2"/>
            <a:endCxn id="89" idx="0"/>
          </p:cNvCxnSpPr>
          <p:nvPr/>
        </p:nvCxnSpPr>
        <p:spPr>
          <a:xfrm flipH="true">
            <a:off x="4522598" y="3644501"/>
            <a:ext cx="1" cy="428307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Arrow Connector 297"/>
          <p:cNvCxnSpPr>
            <a:stCxn id="89" idx="2"/>
            <a:endCxn id="90" idx="0"/>
          </p:cNvCxnSpPr>
          <p:nvPr/>
        </p:nvCxnSpPr>
        <p:spPr>
          <a:xfrm>
            <a:off x="4522598" y="4337414"/>
            <a:ext cx="0" cy="398617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Arrow Connector 298"/>
          <p:cNvCxnSpPr>
            <a:stCxn id="90" idx="2"/>
          </p:cNvCxnSpPr>
          <p:nvPr/>
        </p:nvCxnSpPr>
        <p:spPr>
          <a:xfrm>
            <a:off x="4522598" y="5000636"/>
            <a:ext cx="0" cy="378520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4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Collection </a:t>
            </a:r>
            <a:r>
              <a:rPr lang="en-US" cap="none" dirty="0" err="1"/>
              <a:t>NoC</a:t>
            </a:r>
            <a:r>
              <a:rPr lang="en-US" cap="none" dirty="0"/>
              <a:t> Design</a:t>
            </a:r>
            <a:endParaRPr lang="en-US" cap="none" dirty="0"/>
          </a:p>
        </p:txBody>
      </p:sp>
      <p:sp>
        <p:nvSpPr>
          <p:cNvPr id="286" name="Text Placeholder 36"/>
          <p:cNvSpPr>
            <a:spLocks noGrp="true"/>
          </p:cNvSpPr>
          <p:nvPr>
            <p:ph type="body" sz="quarter" idx="10"/>
          </p:nvPr>
        </p:nvSpPr>
        <p:spPr>
          <a:xfrm>
            <a:off x="553720" y="1314815"/>
            <a:ext cx="11084560" cy="58384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5" name="Oval 134"/>
          <p:cNvSpPr/>
          <p:nvPr/>
        </p:nvSpPr>
        <p:spPr>
          <a:xfrm>
            <a:off x="574886" y="3320941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36" name="Oval 135"/>
          <p:cNvSpPr/>
          <p:nvPr/>
        </p:nvSpPr>
        <p:spPr>
          <a:xfrm>
            <a:off x="1428609" y="3320941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37" name="Oval 136"/>
          <p:cNvSpPr/>
          <p:nvPr/>
        </p:nvSpPr>
        <p:spPr>
          <a:xfrm>
            <a:off x="2282331" y="3327996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38" name="Oval 137"/>
          <p:cNvSpPr/>
          <p:nvPr/>
        </p:nvSpPr>
        <p:spPr>
          <a:xfrm>
            <a:off x="3136053" y="3327996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39" name="Oval 138"/>
          <p:cNvSpPr/>
          <p:nvPr/>
        </p:nvSpPr>
        <p:spPr>
          <a:xfrm>
            <a:off x="574886" y="3984163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40" name="Oval 139"/>
          <p:cNvSpPr/>
          <p:nvPr/>
        </p:nvSpPr>
        <p:spPr>
          <a:xfrm>
            <a:off x="1428609" y="3984163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41" name="Oval 140"/>
          <p:cNvSpPr/>
          <p:nvPr/>
        </p:nvSpPr>
        <p:spPr>
          <a:xfrm>
            <a:off x="2282331" y="3991219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42" name="Oval 141"/>
          <p:cNvSpPr/>
          <p:nvPr/>
        </p:nvSpPr>
        <p:spPr>
          <a:xfrm>
            <a:off x="3136053" y="3991219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143" name="Straight Arrow Connector 142"/>
          <p:cNvCxnSpPr/>
          <p:nvPr/>
        </p:nvCxnSpPr>
        <p:spPr>
          <a:xfrm>
            <a:off x="730762" y="2989331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/>
          <p:nvPr/>
        </p:nvCxnSpPr>
        <p:spPr>
          <a:xfrm>
            <a:off x="1584484" y="2996386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/>
          <p:nvPr/>
        </p:nvCxnSpPr>
        <p:spPr>
          <a:xfrm>
            <a:off x="2438207" y="2996386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/>
          <p:nvPr/>
        </p:nvCxnSpPr>
        <p:spPr>
          <a:xfrm>
            <a:off x="3298984" y="2996386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/>
          <p:nvPr/>
        </p:nvCxnSpPr>
        <p:spPr>
          <a:xfrm>
            <a:off x="730762" y="3645497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/>
          <p:nvPr/>
        </p:nvCxnSpPr>
        <p:spPr>
          <a:xfrm>
            <a:off x="1584484" y="3652553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/>
          <p:nvPr/>
        </p:nvCxnSpPr>
        <p:spPr>
          <a:xfrm>
            <a:off x="2438207" y="3652553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3298984" y="3652553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/>
          <p:nvPr/>
        </p:nvCxnSpPr>
        <p:spPr>
          <a:xfrm>
            <a:off x="893694" y="3483219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/>
          <p:nvPr/>
        </p:nvCxnSpPr>
        <p:spPr>
          <a:xfrm>
            <a:off x="1753164" y="3483219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/>
          <p:nvPr/>
        </p:nvCxnSpPr>
        <p:spPr>
          <a:xfrm>
            <a:off x="2606887" y="3504386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/>
          <p:nvPr/>
        </p:nvCxnSpPr>
        <p:spPr>
          <a:xfrm>
            <a:off x="3460608" y="3504386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/>
          <p:cNvSpPr txBox="true"/>
          <p:nvPr/>
        </p:nvSpPr>
        <p:spPr>
          <a:xfrm>
            <a:off x="2209206" y="4595265"/>
            <a:ext cx="445197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…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574887" y="2604330"/>
            <a:ext cx="1178278" cy="37559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GBM0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2304443" y="2611384"/>
            <a:ext cx="1178277" cy="37559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GBM1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158" name="Straight Arrow Connector 157"/>
          <p:cNvCxnSpPr/>
          <p:nvPr/>
        </p:nvCxnSpPr>
        <p:spPr>
          <a:xfrm>
            <a:off x="900749" y="4145074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/>
          <p:nvPr/>
        </p:nvCxnSpPr>
        <p:spPr>
          <a:xfrm>
            <a:off x="1760219" y="4145074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/>
          <p:nvPr/>
        </p:nvCxnSpPr>
        <p:spPr>
          <a:xfrm>
            <a:off x="2606885" y="416624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>
            <a:off x="3446495" y="416624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/>
          <p:nvPr/>
        </p:nvCxnSpPr>
        <p:spPr>
          <a:xfrm>
            <a:off x="730762" y="4315775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/>
          <p:nvPr/>
        </p:nvCxnSpPr>
        <p:spPr>
          <a:xfrm>
            <a:off x="1584484" y="4322831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/>
          <p:nvPr/>
        </p:nvCxnSpPr>
        <p:spPr>
          <a:xfrm>
            <a:off x="2438207" y="4322831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/>
          <p:nvPr/>
        </p:nvCxnSpPr>
        <p:spPr>
          <a:xfrm>
            <a:off x="3298984" y="4322831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Oval 165"/>
          <p:cNvSpPr/>
          <p:nvPr/>
        </p:nvSpPr>
        <p:spPr>
          <a:xfrm>
            <a:off x="553720" y="5147349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67" name="Oval 166"/>
          <p:cNvSpPr/>
          <p:nvPr/>
        </p:nvSpPr>
        <p:spPr>
          <a:xfrm>
            <a:off x="1407442" y="5147349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68" name="Oval 167"/>
          <p:cNvSpPr/>
          <p:nvPr/>
        </p:nvSpPr>
        <p:spPr>
          <a:xfrm>
            <a:off x="2261164" y="5154404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69" name="Oval 168"/>
          <p:cNvSpPr/>
          <p:nvPr/>
        </p:nvSpPr>
        <p:spPr>
          <a:xfrm>
            <a:off x="3114886" y="5154404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70" name="Rectangle 169"/>
          <p:cNvSpPr/>
          <p:nvPr/>
        </p:nvSpPr>
        <p:spPr>
          <a:xfrm>
            <a:off x="3941693" y="5143510"/>
            <a:ext cx="742358" cy="35337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r>
              <a:rPr lang="en-US" sz="2000" baseline="-25000" dirty="0">
                <a:solidFill>
                  <a:srgbClr val="FFFFFF"/>
                </a:solidFill>
                <a:latin typeface="Trebuchet MS" panose="020B0603020202020204"/>
              </a:rPr>
              <a:t>N-1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171" name="Straight Arrow Connector 170"/>
          <p:cNvCxnSpPr/>
          <p:nvPr/>
        </p:nvCxnSpPr>
        <p:spPr>
          <a:xfrm>
            <a:off x="879582" y="5308260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/>
          <p:nvPr/>
        </p:nvCxnSpPr>
        <p:spPr>
          <a:xfrm>
            <a:off x="1739052" y="5308260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/>
          <p:cNvCxnSpPr/>
          <p:nvPr/>
        </p:nvCxnSpPr>
        <p:spPr>
          <a:xfrm>
            <a:off x="2585719" y="5329427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/>
          <p:nvPr/>
        </p:nvCxnSpPr>
        <p:spPr>
          <a:xfrm>
            <a:off x="3425329" y="5329427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Rectangle 174"/>
          <p:cNvSpPr/>
          <p:nvPr/>
        </p:nvSpPr>
        <p:spPr>
          <a:xfrm>
            <a:off x="3939514" y="3992786"/>
            <a:ext cx="742358" cy="35337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r>
              <a:rPr lang="en-US" sz="2000" baseline="-25000" dirty="0">
                <a:solidFill>
                  <a:srgbClr val="FFFFFF"/>
                </a:solidFill>
                <a:latin typeface="Trebuchet MS" panose="020B0603020202020204"/>
              </a:rPr>
              <a:t>1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76" name="Rectangle 175"/>
          <p:cNvSpPr/>
          <p:nvPr/>
        </p:nvSpPr>
        <p:spPr>
          <a:xfrm>
            <a:off x="3953118" y="3299179"/>
            <a:ext cx="742358" cy="35337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r>
              <a:rPr lang="en-US" sz="2000" baseline="-25000" dirty="0">
                <a:solidFill>
                  <a:srgbClr val="FFFFFF"/>
                </a:solidFill>
                <a:latin typeface="Trebuchet MS" panose="020B0603020202020204"/>
              </a:rPr>
              <a:t>0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77" name="Rectangle 176"/>
          <p:cNvSpPr/>
          <p:nvPr/>
        </p:nvSpPr>
        <p:spPr>
          <a:xfrm>
            <a:off x="5006429" y="2385132"/>
            <a:ext cx="7021297" cy="94286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17500" indent="-317500" defTabSz="5080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Collection bandwidth is bound to GBM write bandwidth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cxnSp>
        <p:nvCxnSpPr>
          <p:cNvPr id="48" name="Straight Connector 47"/>
          <p:cNvCxnSpPr/>
          <p:nvPr/>
        </p:nvCxnSpPr>
        <p:spPr>
          <a:xfrm>
            <a:off x="190884" y="4509849"/>
            <a:ext cx="4630498" cy="0"/>
          </a:xfrm>
          <a:prstGeom prst="line">
            <a:avLst/>
          </a:prstGeom>
          <a:ln w="285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5013626" y="3986710"/>
            <a:ext cx="7010711" cy="913199"/>
            <a:chOff x="4512263" y="3588040"/>
            <a:chExt cx="6309640" cy="821879"/>
          </a:xfrm>
        </p:grpSpPr>
        <p:sp>
          <p:nvSpPr>
            <p:cNvPr id="3" name="Rectangle 2"/>
            <p:cNvSpPr/>
            <p:nvPr/>
          </p:nvSpPr>
          <p:spPr>
            <a:xfrm>
              <a:off x="5335503" y="3588040"/>
              <a:ext cx="5486400" cy="821879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317500" indent="-317500" defTabSz="5080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US" sz="2665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rPr>
                <a:t>Bisection bandwidth: the same as GBM bandwidth</a:t>
              </a:r>
              <a:endPara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endParaRPr>
            </a:p>
          </p:txBody>
        </p:sp>
        <p:sp>
          <p:nvSpPr>
            <p:cNvPr id="4" name="Arrow: Right 3"/>
            <p:cNvSpPr/>
            <p:nvPr/>
          </p:nvSpPr>
          <p:spPr>
            <a:xfrm>
              <a:off x="4512263" y="3883513"/>
              <a:ext cx="675814" cy="313443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</p:grpSp>
      <p:sp>
        <p:nvSpPr>
          <p:cNvPr id="52" name="Flowchart: Connector 51"/>
          <p:cNvSpPr/>
          <p:nvPr/>
        </p:nvSpPr>
        <p:spPr>
          <a:xfrm>
            <a:off x="595086" y="3096317"/>
            <a:ext cx="2887633" cy="163017"/>
          </a:xfrm>
          <a:prstGeom prst="flowChartConnector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Collection </a:t>
            </a:r>
            <a:r>
              <a:rPr lang="en-US" cap="none" dirty="0" err="1"/>
              <a:t>NoC</a:t>
            </a:r>
            <a:r>
              <a:rPr lang="en-US" cap="none" dirty="0"/>
              <a:t> Design</a:t>
            </a:r>
            <a:endParaRPr lang="en-US" cap="none" dirty="0"/>
          </a:p>
        </p:txBody>
      </p:sp>
      <p:sp>
        <p:nvSpPr>
          <p:cNvPr id="286" name="Text Placeholder 36"/>
          <p:cNvSpPr>
            <a:spLocks noGrp="true"/>
          </p:cNvSpPr>
          <p:nvPr>
            <p:ph type="body" sz="quarter" idx="10"/>
          </p:nvPr>
        </p:nvSpPr>
        <p:spPr>
          <a:xfrm>
            <a:off x="553720" y="1314815"/>
            <a:ext cx="11084560" cy="583848"/>
          </a:xfrm>
        </p:spPr>
        <p:txBody>
          <a:bodyPr/>
          <a:lstStyle/>
          <a:p>
            <a:r>
              <a:rPr lang="en-US" dirty="0"/>
              <a:t>Features</a:t>
            </a:r>
            <a:endParaRPr lang="en-US" dirty="0"/>
          </a:p>
        </p:txBody>
      </p:sp>
      <p:sp>
        <p:nvSpPr>
          <p:cNvPr id="135" name="Oval 134"/>
          <p:cNvSpPr/>
          <p:nvPr/>
        </p:nvSpPr>
        <p:spPr>
          <a:xfrm>
            <a:off x="574886" y="3320941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36" name="Oval 135"/>
          <p:cNvSpPr/>
          <p:nvPr/>
        </p:nvSpPr>
        <p:spPr>
          <a:xfrm>
            <a:off x="1428609" y="3320941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37" name="Oval 136"/>
          <p:cNvSpPr/>
          <p:nvPr/>
        </p:nvSpPr>
        <p:spPr>
          <a:xfrm>
            <a:off x="2282331" y="3327996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38" name="Oval 137"/>
          <p:cNvSpPr/>
          <p:nvPr/>
        </p:nvSpPr>
        <p:spPr>
          <a:xfrm>
            <a:off x="3136053" y="3327996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39" name="Oval 138"/>
          <p:cNvSpPr/>
          <p:nvPr/>
        </p:nvSpPr>
        <p:spPr>
          <a:xfrm>
            <a:off x="574886" y="3984163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40" name="Oval 139"/>
          <p:cNvSpPr/>
          <p:nvPr/>
        </p:nvSpPr>
        <p:spPr>
          <a:xfrm>
            <a:off x="1428609" y="3984163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41" name="Oval 140"/>
          <p:cNvSpPr/>
          <p:nvPr/>
        </p:nvSpPr>
        <p:spPr>
          <a:xfrm>
            <a:off x="2282331" y="3991219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42" name="Oval 141"/>
          <p:cNvSpPr/>
          <p:nvPr/>
        </p:nvSpPr>
        <p:spPr>
          <a:xfrm>
            <a:off x="3136053" y="3991219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143" name="Straight Arrow Connector 142"/>
          <p:cNvCxnSpPr/>
          <p:nvPr/>
        </p:nvCxnSpPr>
        <p:spPr>
          <a:xfrm>
            <a:off x="730762" y="2989331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/>
          <p:nvPr/>
        </p:nvCxnSpPr>
        <p:spPr>
          <a:xfrm>
            <a:off x="1584484" y="2996386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/>
          <p:nvPr/>
        </p:nvCxnSpPr>
        <p:spPr>
          <a:xfrm>
            <a:off x="2438207" y="2996386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/>
          <p:nvPr/>
        </p:nvCxnSpPr>
        <p:spPr>
          <a:xfrm>
            <a:off x="3298984" y="2996386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/>
          <p:nvPr/>
        </p:nvCxnSpPr>
        <p:spPr>
          <a:xfrm>
            <a:off x="730762" y="3645497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/>
          <p:nvPr/>
        </p:nvCxnSpPr>
        <p:spPr>
          <a:xfrm>
            <a:off x="1584484" y="3652553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/>
          <p:nvPr/>
        </p:nvCxnSpPr>
        <p:spPr>
          <a:xfrm>
            <a:off x="2438207" y="3652553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3298984" y="3652553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/>
          <p:nvPr/>
        </p:nvCxnSpPr>
        <p:spPr>
          <a:xfrm>
            <a:off x="893694" y="3483219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/>
          <p:nvPr/>
        </p:nvCxnSpPr>
        <p:spPr>
          <a:xfrm>
            <a:off x="1753164" y="3483219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/>
          <p:nvPr/>
        </p:nvCxnSpPr>
        <p:spPr>
          <a:xfrm>
            <a:off x="2606887" y="3504386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/>
          <p:nvPr/>
        </p:nvCxnSpPr>
        <p:spPr>
          <a:xfrm>
            <a:off x="3460608" y="3504386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/>
          <p:cNvSpPr txBox="true"/>
          <p:nvPr/>
        </p:nvSpPr>
        <p:spPr>
          <a:xfrm>
            <a:off x="2209206" y="4595265"/>
            <a:ext cx="445197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…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574887" y="2604330"/>
            <a:ext cx="1178278" cy="37559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GBM0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2304443" y="2611384"/>
            <a:ext cx="1178277" cy="37559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GBM1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158" name="Straight Arrow Connector 157"/>
          <p:cNvCxnSpPr/>
          <p:nvPr/>
        </p:nvCxnSpPr>
        <p:spPr>
          <a:xfrm>
            <a:off x="900749" y="4145074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/>
          <p:nvPr/>
        </p:nvCxnSpPr>
        <p:spPr>
          <a:xfrm>
            <a:off x="1760219" y="4145074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/>
          <p:nvPr/>
        </p:nvCxnSpPr>
        <p:spPr>
          <a:xfrm>
            <a:off x="2606885" y="416624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>
            <a:off x="3446495" y="416624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/>
          <p:nvPr/>
        </p:nvCxnSpPr>
        <p:spPr>
          <a:xfrm>
            <a:off x="730762" y="4315775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/>
          <p:nvPr/>
        </p:nvCxnSpPr>
        <p:spPr>
          <a:xfrm>
            <a:off x="1584484" y="4322831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/>
          <p:nvPr/>
        </p:nvCxnSpPr>
        <p:spPr>
          <a:xfrm>
            <a:off x="2438207" y="4322831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/>
          <p:nvPr/>
        </p:nvCxnSpPr>
        <p:spPr>
          <a:xfrm>
            <a:off x="3298984" y="4322831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Oval 165"/>
          <p:cNvSpPr/>
          <p:nvPr/>
        </p:nvSpPr>
        <p:spPr>
          <a:xfrm>
            <a:off x="553720" y="5147349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67" name="Oval 166"/>
          <p:cNvSpPr/>
          <p:nvPr/>
        </p:nvSpPr>
        <p:spPr>
          <a:xfrm>
            <a:off x="1407442" y="5147349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68" name="Oval 167"/>
          <p:cNvSpPr/>
          <p:nvPr/>
        </p:nvSpPr>
        <p:spPr>
          <a:xfrm>
            <a:off x="2261164" y="5154404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69" name="Oval 168"/>
          <p:cNvSpPr/>
          <p:nvPr/>
        </p:nvSpPr>
        <p:spPr>
          <a:xfrm>
            <a:off x="3114886" y="5154404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70" name="Rectangle 169"/>
          <p:cNvSpPr/>
          <p:nvPr/>
        </p:nvSpPr>
        <p:spPr>
          <a:xfrm>
            <a:off x="3941693" y="5143510"/>
            <a:ext cx="742358" cy="35337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r>
              <a:rPr lang="en-US" sz="2000" baseline="-25000" dirty="0">
                <a:solidFill>
                  <a:srgbClr val="FFFFFF"/>
                </a:solidFill>
                <a:latin typeface="Trebuchet MS" panose="020B0603020202020204"/>
              </a:rPr>
              <a:t>N-1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171" name="Straight Arrow Connector 170"/>
          <p:cNvCxnSpPr/>
          <p:nvPr/>
        </p:nvCxnSpPr>
        <p:spPr>
          <a:xfrm>
            <a:off x="879582" y="5308260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/>
          <p:nvPr/>
        </p:nvCxnSpPr>
        <p:spPr>
          <a:xfrm>
            <a:off x="1739052" y="5308260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/>
          <p:cNvCxnSpPr/>
          <p:nvPr/>
        </p:nvCxnSpPr>
        <p:spPr>
          <a:xfrm>
            <a:off x="2585719" y="5329427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/>
          <p:nvPr/>
        </p:nvCxnSpPr>
        <p:spPr>
          <a:xfrm>
            <a:off x="3425329" y="5329427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Rectangle 174"/>
          <p:cNvSpPr/>
          <p:nvPr/>
        </p:nvSpPr>
        <p:spPr>
          <a:xfrm>
            <a:off x="3939514" y="3992786"/>
            <a:ext cx="742358" cy="35337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r>
              <a:rPr lang="en-US" sz="2000" baseline="-25000" dirty="0">
                <a:solidFill>
                  <a:srgbClr val="FFFFFF"/>
                </a:solidFill>
                <a:latin typeface="Trebuchet MS" panose="020B0603020202020204"/>
              </a:rPr>
              <a:t>1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76" name="Rectangle 175"/>
          <p:cNvSpPr/>
          <p:nvPr/>
        </p:nvSpPr>
        <p:spPr>
          <a:xfrm>
            <a:off x="3953118" y="3299179"/>
            <a:ext cx="742358" cy="35337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r>
              <a:rPr lang="en-US" sz="2000" baseline="-25000" dirty="0">
                <a:solidFill>
                  <a:srgbClr val="FFFFFF"/>
                </a:solidFill>
                <a:latin typeface="Trebuchet MS" panose="020B0603020202020204"/>
              </a:rPr>
              <a:t>0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48" name="Straight Connector 47"/>
          <p:cNvCxnSpPr/>
          <p:nvPr/>
        </p:nvCxnSpPr>
        <p:spPr>
          <a:xfrm>
            <a:off x="190884" y="4509849"/>
            <a:ext cx="4630498" cy="0"/>
          </a:xfrm>
          <a:prstGeom prst="line">
            <a:avLst/>
          </a:prstGeom>
          <a:ln w="285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5287124" y="2094935"/>
            <a:ext cx="6693210" cy="414261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17500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Deterministic routing</a:t>
            </a: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 (XY)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marL="317500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Packing-switching</a:t>
            </a: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 with minimal arbiters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marL="825500" lvl="1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Merge switches manage 2:1 arbitration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marL="317500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local flow control</a:t>
            </a: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: Switch-to-switch </a:t>
            </a:r>
            <a:r>
              <a:rPr 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on-off flow control</a:t>
            </a:r>
            <a:endParaRPr lang="en-US" sz="2665" b="1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Rectangle 136"/>
          <p:cNvSpPr/>
          <p:nvPr/>
        </p:nvSpPr>
        <p:spPr>
          <a:xfrm rot="16200000">
            <a:off x="6244816" y="2795199"/>
            <a:ext cx="1720433" cy="1936246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75" name="Rectangle 74"/>
          <p:cNvSpPr/>
          <p:nvPr/>
        </p:nvSpPr>
        <p:spPr>
          <a:xfrm rot="16200000">
            <a:off x="2271937" y="1032017"/>
            <a:ext cx="1499011" cy="5505989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Primitive Switches</a:t>
            </a:r>
            <a:endParaRPr lang="en-US" dirty="0"/>
          </a:p>
        </p:txBody>
      </p:sp>
      <p:sp>
        <p:nvSpPr>
          <p:cNvPr id="286" name="Text Placeholder 36"/>
          <p:cNvSpPr>
            <a:spLocks noGrp="true"/>
          </p:cNvSpPr>
          <p:nvPr>
            <p:ph type="body" sz="quarter" idx="10"/>
          </p:nvPr>
        </p:nvSpPr>
        <p:spPr>
          <a:xfrm>
            <a:off x="553720" y="1314815"/>
            <a:ext cx="11084560" cy="583848"/>
          </a:xfrm>
        </p:spPr>
        <p:txBody>
          <a:bodyPr/>
          <a:lstStyle/>
          <a:p>
            <a:r>
              <a:rPr lang="en-US" dirty="0"/>
              <a:t>Merge Switch</a:t>
            </a:r>
            <a:endParaRPr lang="en-US" dirty="0"/>
          </a:p>
        </p:txBody>
      </p:sp>
      <p:sp>
        <p:nvSpPr>
          <p:cNvPr id="44" name="Oval 43"/>
          <p:cNvSpPr/>
          <p:nvPr/>
        </p:nvSpPr>
        <p:spPr>
          <a:xfrm>
            <a:off x="2025264" y="3538577"/>
            <a:ext cx="521504" cy="52150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200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2546768" y="3825711"/>
            <a:ext cx="390767" cy="0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endCxn id="44" idx="1"/>
          </p:cNvCxnSpPr>
          <p:nvPr/>
        </p:nvCxnSpPr>
        <p:spPr>
          <a:xfrm>
            <a:off x="1848360" y="3387158"/>
            <a:ext cx="253276" cy="227791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endCxn id="44" idx="3"/>
          </p:cNvCxnSpPr>
          <p:nvPr/>
        </p:nvCxnSpPr>
        <p:spPr>
          <a:xfrm flipV="true">
            <a:off x="1866788" y="3983709"/>
            <a:ext cx="234848" cy="227791"/>
          </a:xfrm>
          <a:prstGeom prst="straightConnector1">
            <a:avLst/>
          </a:prstGeom>
          <a:ln w="444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1432751" y="7453259"/>
            <a:ext cx="1084494" cy="495989"/>
            <a:chOff x="6610349" y="3611184"/>
            <a:chExt cx="976045" cy="446390"/>
          </a:xfrm>
        </p:grpSpPr>
        <p:sp>
          <p:nvSpPr>
            <p:cNvPr id="87" name="Rectangle 86"/>
            <p:cNvSpPr/>
            <p:nvPr/>
          </p:nvSpPr>
          <p:spPr>
            <a:xfrm>
              <a:off x="6796150" y="3611184"/>
              <a:ext cx="198574" cy="44639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E2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6994724" y="3611184"/>
              <a:ext cx="198574" cy="44639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E2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7189246" y="3611184"/>
              <a:ext cx="198574" cy="44639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E2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7387820" y="3611184"/>
              <a:ext cx="198574" cy="44639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E2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9" name="Straight Connector 18"/>
            <p:cNvCxnSpPr/>
            <p:nvPr/>
          </p:nvCxnSpPr>
          <p:spPr>
            <a:xfrm flipH="true">
              <a:off x="6610350" y="3611184"/>
              <a:ext cx="185801" cy="0"/>
            </a:xfrm>
            <a:prstGeom prst="line">
              <a:avLst/>
            </a:prstGeom>
            <a:ln w="28575">
              <a:solidFill>
                <a:srgbClr val="E26D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 flipH="true">
              <a:off x="6610349" y="4057574"/>
              <a:ext cx="185801" cy="0"/>
            </a:xfrm>
            <a:prstGeom prst="line">
              <a:avLst/>
            </a:prstGeom>
            <a:ln w="28575">
              <a:solidFill>
                <a:srgbClr val="E26D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0" name="Rectangle 109"/>
          <p:cNvSpPr/>
          <p:nvPr/>
        </p:nvSpPr>
        <p:spPr>
          <a:xfrm>
            <a:off x="1240982" y="2955308"/>
            <a:ext cx="770422" cy="54698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 err="1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InA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1247477" y="4033275"/>
            <a:ext cx="770422" cy="54698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 err="1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InB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2906830" y="3547081"/>
            <a:ext cx="690364" cy="54698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Out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cxnSp>
        <p:nvCxnSpPr>
          <p:cNvPr id="121" name="Straight Connector 120"/>
          <p:cNvCxnSpPr/>
          <p:nvPr/>
        </p:nvCxnSpPr>
        <p:spPr>
          <a:xfrm>
            <a:off x="5960170" y="1898663"/>
            <a:ext cx="0" cy="3673659"/>
          </a:xfrm>
          <a:prstGeom prst="line">
            <a:avLst/>
          </a:prstGeom>
          <a:ln w="285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6810501" y="4131524"/>
            <a:ext cx="773419" cy="35722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Arb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60" name="Trapezoid 59"/>
          <p:cNvSpPr/>
          <p:nvPr/>
        </p:nvSpPr>
        <p:spPr>
          <a:xfrm rot="5400000">
            <a:off x="6805493" y="3374175"/>
            <a:ext cx="783167" cy="176238"/>
          </a:xfrm>
          <a:prstGeom prst="trapezoid">
            <a:avLst>
              <a:gd name="adj" fmla="val 94910"/>
            </a:avLst>
          </a:prstGeom>
          <a:solidFill>
            <a:srgbClr val="005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6734685" y="3252540"/>
            <a:ext cx="374273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6734685" y="3683063"/>
            <a:ext cx="374273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6041443" y="2972531"/>
            <a:ext cx="770422" cy="54698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 err="1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InA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6037335" y="3380409"/>
            <a:ext cx="770422" cy="54698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 err="1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InB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cxnSp>
        <p:nvCxnSpPr>
          <p:cNvPr id="68" name="Straight Arrow Connector 67"/>
          <p:cNvCxnSpPr>
            <a:stCxn id="60" idx="3"/>
            <a:endCxn id="12" idx="0"/>
          </p:cNvCxnSpPr>
          <p:nvPr/>
        </p:nvCxnSpPr>
        <p:spPr>
          <a:xfrm>
            <a:off x="7197077" y="3770245"/>
            <a:ext cx="133" cy="361279"/>
          </a:xfrm>
          <a:prstGeom prst="straightConnector1">
            <a:avLst/>
          </a:prstGeom>
          <a:ln w="28575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60" idx="0"/>
          </p:cNvCxnSpPr>
          <p:nvPr/>
        </p:nvCxnSpPr>
        <p:spPr>
          <a:xfrm>
            <a:off x="7285196" y="3462294"/>
            <a:ext cx="226199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7382790" y="3193333"/>
            <a:ext cx="690364" cy="54698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Out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268448" y="3523480"/>
            <a:ext cx="1298869" cy="52442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Merge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20" name="Oval 119"/>
          <p:cNvSpPr/>
          <p:nvPr/>
        </p:nvSpPr>
        <p:spPr>
          <a:xfrm>
            <a:off x="4202506" y="3578867"/>
            <a:ext cx="521504" cy="52150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200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127" name="Straight Arrow Connector 126"/>
          <p:cNvCxnSpPr/>
          <p:nvPr/>
        </p:nvCxnSpPr>
        <p:spPr>
          <a:xfrm>
            <a:off x="4724010" y="3866001"/>
            <a:ext cx="390767" cy="0"/>
          </a:xfrm>
          <a:prstGeom prst="straightConnector1">
            <a:avLst/>
          </a:prstGeom>
          <a:ln w="444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>
            <a:endCxn id="120" idx="1"/>
          </p:cNvCxnSpPr>
          <p:nvPr/>
        </p:nvCxnSpPr>
        <p:spPr>
          <a:xfrm>
            <a:off x="4025602" y="3427448"/>
            <a:ext cx="253276" cy="227791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>
            <a:endCxn id="120" idx="3"/>
          </p:cNvCxnSpPr>
          <p:nvPr/>
        </p:nvCxnSpPr>
        <p:spPr>
          <a:xfrm flipV="true">
            <a:off x="4044030" y="4023999"/>
            <a:ext cx="234848" cy="227791"/>
          </a:xfrm>
          <a:prstGeom prst="straightConnector1">
            <a:avLst/>
          </a:prstGeom>
          <a:ln w="444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ectangle 129"/>
          <p:cNvSpPr/>
          <p:nvPr/>
        </p:nvSpPr>
        <p:spPr>
          <a:xfrm>
            <a:off x="3418225" y="2995598"/>
            <a:ext cx="770422" cy="54698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 err="1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InA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3424719" y="4073565"/>
            <a:ext cx="770422" cy="54698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 err="1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InB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5084072" y="3587371"/>
            <a:ext cx="690364" cy="54698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Out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33" name="TextBox 132"/>
          <p:cNvSpPr txBox="true"/>
          <p:nvPr/>
        </p:nvSpPr>
        <p:spPr>
          <a:xfrm>
            <a:off x="1489363" y="5620260"/>
            <a:ext cx="3423438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&lt;Supported Operations&gt;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34" name="TextBox 133"/>
          <p:cNvSpPr txBox="true"/>
          <p:nvPr/>
        </p:nvSpPr>
        <p:spPr>
          <a:xfrm>
            <a:off x="7589227" y="5617357"/>
            <a:ext cx="2904962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&lt;Microarchitecture&gt;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grpSp>
        <p:nvGrpSpPr>
          <p:cNvPr id="263" name="Group 262"/>
          <p:cNvGrpSpPr/>
          <p:nvPr/>
        </p:nvGrpSpPr>
        <p:grpSpPr>
          <a:xfrm>
            <a:off x="7600453" y="2562421"/>
            <a:ext cx="1058736" cy="2287230"/>
            <a:chOff x="6840408" y="2306178"/>
            <a:chExt cx="952862" cy="2058507"/>
          </a:xfrm>
        </p:grpSpPr>
        <p:cxnSp>
          <p:nvCxnSpPr>
            <p:cNvPr id="135" name="Straight Connector 134"/>
            <p:cNvCxnSpPr/>
            <p:nvPr/>
          </p:nvCxnSpPr>
          <p:spPr>
            <a:xfrm flipH="true">
              <a:off x="6840408" y="2306178"/>
              <a:ext cx="938469" cy="1397838"/>
            </a:xfrm>
            <a:prstGeom prst="line">
              <a:avLst/>
            </a:prstGeom>
            <a:ln w="28575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/>
          </p:nvCxnSpPr>
          <p:spPr>
            <a:xfrm flipH="true" flipV="true">
              <a:off x="6840408" y="4014625"/>
              <a:ext cx="952862" cy="350060"/>
            </a:xfrm>
            <a:prstGeom prst="line">
              <a:avLst/>
            </a:prstGeom>
            <a:ln w="28575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9" name="TextBox 138"/>
          <p:cNvSpPr txBox="true"/>
          <p:nvPr/>
        </p:nvSpPr>
        <p:spPr>
          <a:xfrm>
            <a:off x="8713230" y="5239623"/>
            <a:ext cx="2951169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0000"/>
                </a:solidFill>
                <a:latin typeface="Trebuchet MS" panose="020B0603020202020204"/>
              </a:rPr>
              <a:t>Can use other arbiters</a:t>
            </a:r>
            <a:endParaRPr lang="en-US" sz="2000" dirty="0">
              <a:solidFill>
                <a:srgbClr val="FF0000"/>
              </a:solidFill>
              <a:latin typeface="Trebuchet MS" panose="020B0603020202020204"/>
            </a:endParaRPr>
          </a:p>
        </p:txBody>
      </p:sp>
      <p:grpSp>
        <p:nvGrpSpPr>
          <p:cNvPr id="269" name="Group 268"/>
          <p:cNvGrpSpPr/>
          <p:nvPr/>
        </p:nvGrpSpPr>
        <p:grpSpPr>
          <a:xfrm>
            <a:off x="8620354" y="2420035"/>
            <a:ext cx="3503487" cy="2858717"/>
            <a:chOff x="7758319" y="2178031"/>
            <a:chExt cx="3153138" cy="2572845"/>
          </a:xfrm>
        </p:grpSpPr>
        <p:sp>
          <p:nvSpPr>
            <p:cNvPr id="138" name="Rectangle 137"/>
            <p:cNvSpPr/>
            <p:nvPr/>
          </p:nvSpPr>
          <p:spPr>
            <a:xfrm rot="16200000">
              <a:off x="8053514" y="1981725"/>
              <a:ext cx="2131705" cy="2710177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7758319" y="2178031"/>
              <a:ext cx="3153138" cy="2116190"/>
              <a:chOff x="6702742" y="2873547"/>
              <a:chExt cx="3153138" cy="2116190"/>
            </a:xfrm>
          </p:grpSpPr>
          <p:grpSp>
            <p:nvGrpSpPr>
              <p:cNvPr id="78" name="Group 77"/>
              <p:cNvGrpSpPr/>
              <p:nvPr/>
            </p:nvGrpSpPr>
            <p:grpSpPr>
              <a:xfrm>
                <a:off x="7349816" y="3884404"/>
                <a:ext cx="279683" cy="628721"/>
                <a:chOff x="6731499" y="1695044"/>
                <a:chExt cx="233815" cy="525610"/>
              </a:xfrm>
            </p:grpSpPr>
            <p:sp>
              <p:nvSpPr>
                <p:cNvPr id="79" name="Rectangle 78"/>
                <p:cNvSpPr/>
                <p:nvPr/>
              </p:nvSpPr>
              <p:spPr>
                <a:xfrm>
                  <a:off x="6731499" y="1695044"/>
                  <a:ext cx="233815" cy="525610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rgbClr val="E26D3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0800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dirty="0">
                    <a:solidFill>
                      <a:srgbClr val="FFFFFF"/>
                    </a:solidFill>
                    <a:latin typeface="Trebuchet MS" panose="020B0603020202020204"/>
                  </a:endParaRPr>
                </a:p>
              </p:txBody>
            </p:sp>
            <p:sp>
              <p:nvSpPr>
                <p:cNvPr id="84" name="Isosceles Triangle 83"/>
                <p:cNvSpPr/>
                <p:nvPr/>
              </p:nvSpPr>
              <p:spPr>
                <a:xfrm>
                  <a:off x="6731499" y="1996214"/>
                  <a:ext cx="233815" cy="224440"/>
                </a:xfrm>
                <a:prstGeom prst="triangle">
                  <a:avLst/>
                </a:prstGeom>
                <a:solidFill>
                  <a:srgbClr val="FFC000"/>
                </a:solidFill>
                <a:ln>
                  <a:solidFill>
                    <a:srgbClr val="E26D3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0800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>
                    <a:solidFill>
                      <a:srgbClr val="FFFFFF"/>
                    </a:solidFill>
                    <a:latin typeface="Trebuchet MS" panose="020B0603020202020204"/>
                  </a:endParaRPr>
                </a:p>
              </p:txBody>
            </p:sp>
          </p:grpSp>
          <p:sp>
            <p:nvSpPr>
              <p:cNvPr id="25" name="Flowchart: Delay 24"/>
              <p:cNvSpPr/>
              <p:nvPr/>
            </p:nvSpPr>
            <p:spPr>
              <a:xfrm>
                <a:off x="7867870" y="3369885"/>
                <a:ext cx="492973" cy="427199"/>
              </a:xfrm>
              <a:prstGeom prst="flowChartDelay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28" name="Flowchart: Stored Data 27"/>
              <p:cNvSpPr/>
              <p:nvPr/>
            </p:nvSpPr>
            <p:spPr>
              <a:xfrm rot="10800000">
                <a:off x="8623416" y="3065539"/>
                <a:ext cx="517566" cy="447943"/>
              </a:xfrm>
              <a:prstGeom prst="flowChartOnlineStorag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8573029" y="3154883"/>
                <a:ext cx="115479" cy="115479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88" name="Oval 87"/>
              <p:cNvSpPr/>
              <p:nvPr/>
            </p:nvSpPr>
            <p:spPr>
              <a:xfrm>
                <a:off x="7723991" y="3619234"/>
                <a:ext cx="115479" cy="115479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92" name="Straight Arrow Connector 91"/>
              <p:cNvCxnSpPr/>
              <p:nvPr/>
            </p:nvCxnSpPr>
            <p:spPr>
              <a:xfrm>
                <a:off x="8448356" y="3394963"/>
                <a:ext cx="238101" cy="4078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Arrow Connector 92"/>
              <p:cNvCxnSpPr/>
              <p:nvPr/>
            </p:nvCxnSpPr>
            <p:spPr>
              <a:xfrm flipV="true">
                <a:off x="8472132" y="3398172"/>
                <a:ext cx="0" cy="208026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/>
              <p:cNvCxnSpPr>
                <a:stCxn id="25" idx="3"/>
              </p:cNvCxnSpPr>
              <p:nvPr/>
            </p:nvCxnSpPr>
            <p:spPr>
              <a:xfrm>
                <a:off x="8360843" y="3583485"/>
                <a:ext cx="111289" cy="0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Arrow Connector 97"/>
              <p:cNvCxnSpPr/>
              <p:nvPr/>
            </p:nvCxnSpPr>
            <p:spPr>
              <a:xfrm>
                <a:off x="7410326" y="3216700"/>
                <a:ext cx="1157080" cy="0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Arrow Connector 98"/>
              <p:cNvCxnSpPr/>
              <p:nvPr/>
            </p:nvCxnSpPr>
            <p:spPr>
              <a:xfrm>
                <a:off x="7489658" y="3684834"/>
                <a:ext cx="238101" cy="4078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Arrow Connector 99"/>
              <p:cNvCxnSpPr/>
              <p:nvPr/>
            </p:nvCxnSpPr>
            <p:spPr>
              <a:xfrm flipV="true">
                <a:off x="7489658" y="3665953"/>
                <a:ext cx="0" cy="208026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Arrow Connector 101"/>
              <p:cNvCxnSpPr/>
              <p:nvPr/>
            </p:nvCxnSpPr>
            <p:spPr>
              <a:xfrm>
                <a:off x="9140982" y="3285965"/>
                <a:ext cx="436919" cy="0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Arrow Connector 104"/>
              <p:cNvCxnSpPr/>
              <p:nvPr/>
            </p:nvCxnSpPr>
            <p:spPr>
              <a:xfrm flipV="true">
                <a:off x="9238492" y="3280543"/>
                <a:ext cx="0" cy="928350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Arrow Connector 106"/>
              <p:cNvCxnSpPr>
                <a:endCxn id="79" idx="3"/>
              </p:cNvCxnSpPr>
              <p:nvPr/>
            </p:nvCxnSpPr>
            <p:spPr>
              <a:xfrm flipH="true">
                <a:off x="7629499" y="4188989"/>
                <a:ext cx="1608993" cy="9776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Arrow Connector 121"/>
              <p:cNvCxnSpPr/>
              <p:nvPr/>
            </p:nvCxnSpPr>
            <p:spPr>
              <a:xfrm>
                <a:off x="7410326" y="3499767"/>
                <a:ext cx="452714" cy="0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" name="Rectangle 122"/>
              <p:cNvSpPr/>
              <p:nvPr/>
            </p:nvSpPr>
            <p:spPr>
              <a:xfrm>
                <a:off x="6706480" y="3270362"/>
                <a:ext cx="773028" cy="492287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665" b="1" baseline="-25000" dirty="0" err="1">
                    <a:solidFill>
                      <a:srgbClr val="000000"/>
                    </a:solidFill>
                    <a:latin typeface="Arial" panose="020B0604020202020204" pitchFamily="34" charset="0"/>
                    <a:ea typeface="MS PGothic" pitchFamily="34" charset="-128"/>
                  </a:rPr>
                  <a:t>ReqB</a:t>
                </a:r>
                <a:endParaRPr lang="en-US" sz="2665" b="1" baseline="-25000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124" name="Rectangle 123"/>
              <p:cNvSpPr/>
              <p:nvPr/>
            </p:nvSpPr>
            <p:spPr>
              <a:xfrm>
                <a:off x="6702742" y="2966478"/>
                <a:ext cx="773028" cy="492287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665" b="1" baseline="-25000" dirty="0" err="1">
                    <a:solidFill>
                      <a:srgbClr val="000000"/>
                    </a:solidFill>
                    <a:latin typeface="Arial" panose="020B0604020202020204" pitchFamily="34" charset="0"/>
                    <a:ea typeface="MS PGothic" pitchFamily="34" charset="-128"/>
                  </a:rPr>
                  <a:t>ReqA</a:t>
                </a:r>
                <a:endParaRPr lang="en-US" sz="2665" b="1" baseline="-25000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9119185" y="2873547"/>
                <a:ext cx="736695" cy="492287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665" b="1" baseline="-25000" dirty="0">
                    <a:solidFill>
                      <a:srgbClr val="000000"/>
                    </a:solidFill>
                    <a:latin typeface="Arial" panose="020B0604020202020204" pitchFamily="34" charset="0"/>
                    <a:ea typeface="MS PGothic" pitchFamily="34" charset="-128"/>
                  </a:rPr>
                  <a:t>Grant</a:t>
                </a:r>
                <a:endParaRPr lang="en-US" sz="2665" b="1" baseline="-25000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126" name="Rectangle 125"/>
              <p:cNvSpPr/>
              <p:nvPr/>
            </p:nvSpPr>
            <p:spPr>
              <a:xfrm>
                <a:off x="7103143" y="4399532"/>
                <a:ext cx="773028" cy="590205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665" b="1" baseline="-25000" dirty="0">
                    <a:solidFill>
                      <a:srgbClr val="000000"/>
                    </a:solidFill>
                    <a:latin typeface="Arial" panose="020B0604020202020204" pitchFamily="34" charset="0"/>
                    <a:ea typeface="MS PGothic" pitchFamily="34" charset="-128"/>
                  </a:rPr>
                  <a:t>Last</a:t>
                </a:r>
                <a:endParaRPr lang="en-US" sz="2665" b="1" baseline="-25000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665" b="1" baseline="-25000" dirty="0">
                    <a:solidFill>
                      <a:srgbClr val="000000"/>
                    </a:solidFill>
                    <a:latin typeface="Arial" panose="020B0604020202020204" pitchFamily="34" charset="0"/>
                    <a:ea typeface="MS PGothic" pitchFamily="34" charset="-128"/>
                  </a:rPr>
                  <a:t>Used</a:t>
                </a:r>
                <a:endParaRPr lang="en-US" sz="2665" b="1" baseline="-25000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</p:grpSp>
        <p:sp>
          <p:nvSpPr>
            <p:cNvPr id="140" name="TextBox 139"/>
            <p:cNvSpPr txBox="true"/>
            <p:nvPr/>
          </p:nvSpPr>
          <p:spPr>
            <a:xfrm>
              <a:off x="7948773" y="4390777"/>
              <a:ext cx="2331696" cy="36009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 defTabSz="5080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220" b="1" dirty="0">
                  <a:solidFill>
                    <a:srgbClr val="000000"/>
                  </a:solidFill>
                  <a:latin typeface="Trebuchet MS" panose="020B0603020202020204"/>
                </a:rPr>
                <a:t>2:1 matrix arbiter</a:t>
              </a:r>
              <a:endParaRPr lang="en-US" sz="2220" b="1" dirty="0">
                <a:solidFill>
                  <a:srgbClr val="000000"/>
                </a:solidFill>
                <a:latin typeface="Trebuchet MS" panose="020B0603020202020204"/>
              </a:endParaRPr>
            </a:p>
          </p:txBody>
        </p:sp>
      </p:grpSp>
      <p:sp>
        <p:nvSpPr>
          <p:cNvPr id="69" name="TextBox 68"/>
          <p:cNvSpPr txBox="true"/>
          <p:nvPr/>
        </p:nvSpPr>
        <p:spPr>
          <a:xfrm>
            <a:off x="268447" y="6230917"/>
            <a:ext cx="8023584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0000"/>
                </a:solidFill>
                <a:latin typeface="Trebuchet MS" panose="020B0603020202020204"/>
              </a:rPr>
              <a:t>Combining primitive switches, we can construct larger switches</a:t>
            </a:r>
            <a:endParaRPr lang="en-US" sz="2000" b="1" dirty="0">
              <a:solidFill>
                <a:srgbClr val="FF0000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" grpId="0"/>
      <p:bldP spid="6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451485" y="168276"/>
            <a:ext cx="11084560" cy="656590"/>
          </a:xfrm>
        </p:spPr>
        <p:txBody>
          <a:bodyPr/>
          <a:p>
            <a:r>
              <a:rPr lang="en-US" altLang="en-US"/>
              <a:t>Lookup table</a:t>
            </a:r>
            <a:endParaRPr lang="en-US" altLang="en-US"/>
          </a:p>
        </p:txBody>
      </p:sp>
      <p:graphicFrame>
        <p:nvGraphicFramePr>
          <p:cNvPr id="5" name="Content Placeholder 4"/>
          <p:cNvGraphicFramePr/>
          <p:nvPr>
            <p:ph idx="1"/>
          </p:nvPr>
        </p:nvGraphicFramePr>
        <p:xfrm>
          <a:off x="569087" y="653321"/>
          <a:ext cx="11054080" cy="3566160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2210816"/>
                <a:gridCol w="2210816"/>
                <a:gridCol w="2210816"/>
                <a:gridCol w="2210816"/>
                <a:gridCol w="2210816"/>
              </a:tblGrid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Previous Grant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Req A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ym typeface="+mn-ea"/>
                        </a:rPr>
                        <a:t>Req B</a:t>
                      </a:r>
                      <a:endParaRPr lang="en-US" altLang="en-US" sz="20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Grant[Output]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Expect</a:t>
                      </a:r>
                      <a:endParaRPr lang="en-US" altLang="en-US"/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(pre grant B)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(grant A)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(grant A)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(pre grant B)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1(grant B)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1(grant B)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(pre grant B)</a:t>
                      </a:r>
                      <a:endParaRPr lang="en-US" altLang="en-US" sz="200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0(grant A)</a:t>
                      </a:r>
                      <a:endParaRPr lang="en-US" altLang="en-US" sz="200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0(grant A)</a:t>
                      </a:r>
                      <a:endParaRPr lang="en-US" altLang="en-US" sz="200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(pre grant B)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rgbClr val="FF0000"/>
                          </a:solidFill>
                          <a:sym typeface="+mn-ea"/>
                        </a:rPr>
                        <a:t>1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(grant B)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z(nan)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(pre grant A)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(grant B)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(grant B)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(pre grant A)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(grant B)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(grant B)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(pre grant A)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(grant A)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(grant A)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(pre grant A)</a:t>
                      </a:r>
                      <a:endParaRPr lang="en-US" altLang="en-US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US" altLang="en-US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US" altLang="en-US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(grant B)</a:t>
                      </a:r>
                      <a:endParaRPr lang="en-US" altLang="en-US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z(nan)</a:t>
                      </a:r>
                      <a:endParaRPr lang="en-US" altLang="en-US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69" name="Group 268"/>
          <p:cNvGrpSpPr/>
          <p:nvPr/>
        </p:nvGrpSpPr>
        <p:grpSpPr>
          <a:xfrm>
            <a:off x="272644" y="4101514"/>
            <a:ext cx="3527617" cy="2826333"/>
            <a:chOff x="7758319" y="2207177"/>
            <a:chExt cx="3174855" cy="2543699"/>
          </a:xfrm>
        </p:grpSpPr>
        <p:sp>
          <p:nvSpPr>
            <p:cNvPr id="138" name="Rectangle 137"/>
            <p:cNvSpPr/>
            <p:nvPr/>
          </p:nvSpPr>
          <p:spPr>
            <a:xfrm rot="16200000">
              <a:off x="8053514" y="1981725"/>
              <a:ext cx="2131705" cy="2710177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7758319" y="2207177"/>
              <a:ext cx="3174855" cy="2087044"/>
              <a:chOff x="6702742" y="2902693"/>
              <a:chExt cx="3174855" cy="2087044"/>
            </a:xfrm>
          </p:grpSpPr>
          <p:grpSp>
            <p:nvGrpSpPr>
              <p:cNvPr id="78" name="Group 77"/>
              <p:cNvGrpSpPr/>
              <p:nvPr/>
            </p:nvGrpSpPr>
            <p:grpSpPr>
              <a:xfrm>
                <a:off x="7349816" y="3884404"/>
                <a:ext cx="279683" cy="628721"/>
                <a:chOff x="6731499" y="1695044"/>
                <a:chExt cx="233815" cy="525610"/>
              </a:xfrm>
            </p:grpSpPr>
            <p:sp>
              <p:nvSpPr>
                <p:cNvPr id="79" name="Rectangle 78"/>
                <p:cNvSpPr/>
                <p:nvPr/>
              </p:nvSpPr>
              <p:spPr>
                <a:xfrm>
                  <a:off x="6731499" y="1695044"/>
                  <a:ext cx="233815" cy="525610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rgbClr val="E26D3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 defTabSz="50800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dirty="0">
                    <a:solidFill>
                      <a:srgbClr val="FFFFFF"/>
                    </a:solidFill>
                    <a:latin typeface="Trebuchet MS" panose="020B0603020202020204"/>
                  </a:endParaRPr>
                </a:p>
              </p:txBody>
            </p:sp>
            <p:sp>
              <p:nvSpPr>
                <p:cNvPr id="84" name="Isosceles Triangle 83"/>
                <p:cNvSpPr/>
                <p:nvPr/>
              </p:nvSpPr>
              <p:spPr>
                <a:xfrm>
                  <a:off x="6731499" y="1996214"/>
                  <a:ext cx="233815" cy="224440"/>
                </a:xfrm>
                <a:prstGeom prst="triangle">
                  <a:avLst/>
                </a:prstGeom>
                <a:solidFill>
                  <a:srgbClr val="FFC000"/>
                </a:solidFill>
                <a:ln>
                  <a:solidFill>
                    <a:srgbClr val="E26D3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 defTabSz="50800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>
                    <a:solidFill>
                      <a:srgbClr val="FFFFFF"/>
                    </a:solidFill>
                    <a:latin typeface="Trebuchet MS" panose="020B0603020202020204"/>
                  </a:endParaRPr>
                </a:p>
              </p:txBody>
            </p:sp>
          </p:grpSp>
          <p:sp>
            <p:nvSpPr>
              <p:cNvPr id="25" name="Flowchart: Delay 24"/>
              <p:cNvSpPr/>
              <p:nvPr/>
            </p:nvSpPr>
            <p:spPr>
              <a:xfrm>
                <a:off x="7867870" y="3369885"/>
                <a:ext cx="492973" cy="427199"/>
              </a:xfrm>
              <a:prstGeom prst="flowChartDelay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28" name="Flowchart: Stored Data 27"/>
              <p:cNvSpPr/>
              <p:nvPr/>
            </p:nvSpPr>
            <p:spPr>
              <a:xfrm rot="10800000">
                <a:off x="8623416" y="3065539"/>
                <a:ext cx="517566" cy="447943"/>
              </a:xfrm>
              <a:prstGeom prst="flowChartOnlineStorag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8573029" y="3154883"/>
                <a:ext cx="115479" cy="115479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88" name="Oval 87"/>
              <p:cNvSpPr/>
              <p:nvPr/>
            </p:nvSpPr>
            <p:spPr>
              <a:xfrm>
                <a:off x="7723991" y="3619234"/>
                <a:ext cx="115479" cy="115479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92" name="Straight Arrow Connector 91"/>
              <p:cNvCxnSpPr/>
              <p:nvPr/>
            </p:nvCxnSpPr>
            <p:spPr>
              <a:xfrm>
                <a:off x="8448356" y="3394963"/>
                <a:ext cx="238101" cy="4078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Arrow Connector 92"/>
              <p:cNvCxnSpPr/>
              <p:nvPr/>
            </p:nvCxnSpPr>
            <p:spPr>
              <a:xfrm flipV="true">
                <a:off x="8472132" y="3398172"/>
                <a:ext cx="0" cy="208026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/>
              <p:cNvCxnSpPr>
                <a:stCxn id="25" idx="3"/>
              </p:cNvCxnSpPr>
              <p:nvPr/>
            </p:nvCxnSpPr>
            <p:spPr>
              <a:xfrm>
                <a:off x="8360843" y="3583485"/>
                <a:ext cx="111289" cy="0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Arrow Connector 97"/>
              <p:cNvCxnSpPr/>
              <p:nvPr/>
            </p:nvCxnSpPr>
            <p:spPr>
              <a:xfrm>
                <a:off x="7410326" y="3216700"/>
                <a:ext cx="1157080" cy="0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Arrow Connector 98"/>
              <p:cNvCxnSpPr/>
              <p:nvPr/>
            </p:nvCxnSpPr>
            <p:spPr>
              <a:xfrm>
                <a:off x="7489658" y="3684834"/>
                <a:ext cx="238101" cy="4078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Arrow Connector 99"/>
              <p:cNvCxnSpPr/>
              <p:nvPr/>
            </p:nvCxnSpPr>
            <p:spPr>
              <a:xfrm flipV="true">
                <a:off x="7489658" y="3665953"/>
                <a:ext cx="0" cy="208026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Arrow Connector 101"/>
              <p:cNvCxnSpPr/>
              <p:nvPr/>
            </p:nvCxnSpPr>
            <p:spPr>
              <a:xfrm>
                <a:off x="9140982" y="3285965"/>
                <a:ext cx="436919" cy="0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Arrow Connector 104"/>
              <p:cNvCxnSpPr/>
              <p:nvPr/>
            </p:nvCxnSpPr>
            <p:spPr>
              <a:xfrm flipV="true">
                <a:off x="9238492" y="3280543"/>
                <a:ext cx="0" cy="928350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Arrow Connector 106"/>
              <p:cNvCxnSpPr>
                <a:endCxn id="79" idx="3"/>
              </p:cNvCxnSpPr>
              <p:nvPr/>
            </p:nvCxnSpPr>
            <p:spPr>
              <a:xfrm flipH="true">
                <a:off x="7629499" y="4188989"/>
                <a:ext cx="1608993" cy="9776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Arrow Connector 121"/>
              <p:cNvCxnSpPr/>
              <p:nvPr/>
            </p:nvCxnSpPr>
            <p:spPr>
              <a:xfrm>
                <a:off x="7410326" y="3499767"/>
                <a:ext cx="452714" cy="0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" name="Rectangle 122"/>
              <p:cNvSpPr/>
              <p:nvPr/>
            </p:nvSpPr>
            <p:spPr>
              <a:xfrm>
                <a:off x="6706480" y="3270362"/>
                <a:ext cx="773028" cy="492287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665" b="1" baseline="-25000" dirty="0" err="1">
                    <a:solidFill>
                      <a:srgbClr val="000000"/>
                    </a:solidFill>
                    <a:latin typeface="Arial" panose="020B0604020202020204" pitchFamily="34" charset="0"/>
                    <a:ea typeface="MS PGothic" pitchFamily="34" charset="-128"/>
                  </a:rPr>
                  <a:t>ReqB</a:t>
                </a:r>
                <a:endParaRPr lang="en-US" sz="2665" b="1" baseline="-25000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124" name="Rectangle 123"/>
              <p:cNvSpPr/>
              <p:nvPr/>
            </p:nvSpPr>
            <p:spPr>
              <a:xfrm>
                <a:off x="6702742" y="2966478"/>
                <a:ext cx="773028" cy="492287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665" b="1" baseline="-25000" dirty="0" err="1">
                    <a:solidFill>
                      <a:srgbClr val="000000"/>
                    </a:solidFill>
                    <a:latin typeface="Arial" panose="020B0604020202020204" pitchFamily="34" charset="0"/>
                    <a:ea typeface="MS PGothic" pitchFamily="34" charset="-128"/>
                  </a:rPr>
                  <a:t>ReqA</a:t>
                </a:r>
                <a:endParaRPr lang="en-US" sz="2665" b="1" baseline="-25000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9140902" y="2902693"/>
                <a:ext cx="736695" cy="492287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665" b="1" baseline="-25000" dirty="0">
                    <a:solidFill>
                      <a:srgbClr val="000000"/>
                    </a:solidFill>
                    <a:latin typeface="Arial" panose="020B0604020202020204" pitchFamily="34" charset="0"/>
                    <a:ea typeface="MS PGothic" pitchFamily="34" charset="-128"/>
                  </a:rPr>
                  <a:t>Grant</a:t>
                </a:r>
                <a:endParaRPr lang="en-US" sz="2665" b="1" baseline="-25000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126" name="Rectangle 125"/>
              <p:cNvSpPr/>
              <p:nvPr/>
            </p:nvSpPr>
            <p:spPr>
              <a:xfrm>
                <a:off x="7103143" y="4399532"/>
                <a:ext cx="773028" cy="590205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665" b="1" baseline="-25000" dirty="0">
                    <a:solidFill>
                      <a:srgbClr val="000000"/>
                    </a:solidFill>
                    <a:latin typeface="Arial" panose="020B0604020202020204" pitchFamily="34" charset="0"/>
                    <a:ea typeface="MS PGothic" pitchFamily="34" charset="-128"/>
                  </a:rPr>
                  <a:t>Last</a:t>
                </a:r>
                <a:endParaRPr lang="en-US" sz="2665" b="1" baseline="-25000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665" b="1" baseline="-25000" dirty="0">
                    <a:solidFill>
                      <a:srgbClr val="000000"/>
                    </a:solidFill>
                    <a:latin typeface="Arial" panose="020B0604020202020204" pitchFamily="34" charset="0"/>
                    <a:ea typeface="MS PGothic" pitchFamily="34" charset="-128"/>
                  </a:rPr>
                  <a:t>Used</a:t>
                </a:r>
                <a:endParaRPr lang="en-US" sz="2665" b="1" baseline="-25000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</p:grpSp>
        <p:sp>
          <p:nvSpPr>
            <p:cNvPr id="140" name="TextBox 139"/>
            <p:cNvSpPr txBox="true"/>
            <p:nvPr/>
          </p:nvSpPr>
          <p:spPr>
            <a:xfrm>
              <a:off x="7948773" y="4390777"/>
              <a:ext cx="2331696" cy="36009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p>
              <a:pPr algn="ctr" defTabSz="5080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220" b="1" dirty="0">
                  <a:solidFill>
                    <a:srgbClr val="000000"/>
                  </a:solidFill>
                  <a:latin typeface="Trebuchet MS" panose="020B0603020202020204"/>
                </a:rPr>
                <a:t>2:1 matrix arbiter</a:t>
              </a:r>
              <a:endParaRPr lang="en-US" sz="2220" b="1" dirty="0">
                <a:solidFill>
                  <a:srgbClr val="000000"/>
                </a:solidFill>
                <a:latin typeface="Trebuchet MS" panose="020B0603020202020204"/>
              </a:endParaRPr>
            </a:p>
          </p:txBody>
        </p:sp>
      </p:grpSp>
      <p:sp>
        <p:nvSpPr>
          <p:cNvPr id="133" name="TextBox 132"/>
          <p:cNvSpPr txBox="true"/>
          <p:nvPr/>
        </p:nvSpPr>
        <p:spPr>
          <a:xfrm>
            <a:off x="3351577" y="4718908"/>
            <a:ext cx="8604250" cy="10128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Grant has no meaning when Req A &amp; Req B are 0 simultaneously</a:t>
            </a:r>
            <a:endParaRPr lang="en-US" altLang="en-US" sz="2220" b="1" dirty="0">
              <a:solidFill>
                <a:srgbClr val="000000"/>
              </a:solidFill>
              <a:latin typeface="Trebuchet MS" panose="020B0603020202020204"/>
            </a:endParaRPr>
          </a:p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2220" b="1" dirty="0">
              <a:solidFill>
                <a:srgbClr val="000000"/>
              </a:solidFill>
              <a:latin typeface="Tlwg Mono" panose="02000603000000000000" charset="0"/>
              <a:cs typeface="Tlwg Mono" panose="02000603000000000000" charset="0"/>
            </a:endParaRPr>
          </a:p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lwg Mono" panose="02000603000000000000" charset="0"/>
                <a:cs typeface="Tlwg Mono" panose="02000603000000000000" charset="0"/>
              </a:rPr>
              <a:t>assign o_valid = req_a | req_b</a:t>
            </a:r>
            <a:endParaRPr lang="en-US" altLang="en-US" sz="2220" b="1" dirty="0">
              <a:solidFill>
                <a:srgbClr val="000000"/>
              </a:solidFill>
              <a:latin typeface="Tlwg Mono" panose="02000603000000000000" charset="0"/>
              <a:cs typeface="Tlwg Mono" panose="02000603000000000000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Rectangle 151"/>
          <p:cNvSpPr/>
          <p:nvPr/>
        </p:nvSpPr>
        <p:spPr>
          <a:xfrm rot="16200000">
            <a:off x="1869182" y="2443616"/>
            <a:ext cx="1639399" cy="247615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Combining Primitive Switches Further</a:t>
            </a:r>
            <a:endParaRPr lang="en-US" cap="none" dirty="0"/>
          </a:p>
        </p:txBody>
      </p:sp>
      <p:sp>
        <p:nvSpPr>
          <p:cNvPr id="286" name="Text Placeholder 36"/>
          <p:cNvSpPr>
            <a:spLocks noGrp="true"/>
          </p:cNvSpPr>
          <p:nvPr>
            <p:ph type="body" sz="quarter" idx="10"/>
          </p:nvPr>
        </p:nvSpPr>
        <p:spPr>
          <a:xfrm>
            <a:off x="553720" y="1314815"/>
            <a:ext cx="11084560" cy="583848"/>
          </a:xfrm>
        </p:spPr>
        <p:txBody>
          <a:bodyPr/>
          <a:lstStyle/>
          <a:p>
            <a:r>
              <a:rPr lang="en-US" dirty="0"/>
              <a:t>Larger General switches</a:t>
            </a:r>
            <a:endParaRPr lang="en-US" dirty="0"/>
          </a:p>
        </p:txBody>
      </p:sp>
      <p:sp>
        <p:nvSpPr>
          <p:cNvPr id="44" name="Oval 43"/>
          <p:cNvSpPr/>
          <p:nvPr/>
        </p:nvSpPr>
        <p:spPr>
          <a:xfrm>
            <a:off x="3148475" y="2958617"/>
            <a:ext cx="521504" cy="52150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200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3669979" y="3245751"/>
            <a:ext cx="489470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75" idx="7"/>
            <a:endCxn id="44" idx="1"/>
          </p:cNvCxnSpPr>
          <p:nvPr/>
        </p:nvCxnSpPr>
        <p:spPr>
          <a:xfrm>
            <a:off x="2223590" y="3034989"/>
            <a:ext cx="1001257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76" idx="7"/>
            <a:endCxn id="44" idx="3"/>
          </p:cNvCxnSpPr>
          <p:nvPr/>
        </p:nvCxnSpPr>
        <p:spPr>
          <a:xfrm flipV="true">
            <a:off x="2223590" y="3403749"/>
            <a:ext cx="1001257" cy="515499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/>
          <p:cNvSpPr/>
          <p:nvPr/>
        </p:nvSpPr>
        <p:spPr>
          <a:xfrm>
            <a:off x="1778458" y="2958617"/>
            <a:ext cx="521504" cy="521504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200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76" name="Oval 75"/>
          <p:cNvSpPr/>
          <p:nvPr/>
        </p:nvSpPr>
        <p:spPr>
          <a:xfrm>
            <a:off x="1778458" y="3842876"/>
            <a:ext cx="521504" cy="521504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200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77" name="Oval 76"/>
          <p:cNvSpPr/>
          <p:nvPr/>
        </p:nvSpPr>
        <p:spPr>
          <a:xfrm>
            <a:off x="3148475" y="3842876"/>
            <a:ext cx="521504" cy="52150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200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85" name="Straight Arrow Connector 84"/>
          <p:cNvCxnSpPr/>
          <p:nvPr/>
        </p:nvCxnSpPr>
        <p:spPr>
          <a:xfrm>
            <a:off x="3669978" y="4103628"/>
            <a:ext cx="489470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76" idx="5"/>
            <a:endCxn id="77" idx="3"/>
          </p:cNvCxnSpPr>
          <p:nvPr/>
        </p:nvCxnSpPr>
        <p:spPr>
          <a:xfrm>
            <a:off x="2223590" y="4288008"/>
            <a:ext cx="1001257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75" idx="5"/>
            <a:endCxn id="77" idx="1"/>
          </p:cNvCxnSpPr>
          <p:nvPr/>
        </p:nvCxnSpPr>
        <p:spPr>
          <a:xfrm>
            <a:off x="2223590" y="3403749"/>
            <a:ext cx="1001257" cy="515499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endCxn id="75" idx="2"/>
          </p:cNvCxnSpPr>
          <p:nvPr/>
        </p:nvCxnSpPr>
        <p:spPr>
          <a:xfrm>
            <a:off x="1276154" y="3219369"/>
            <a:ext cx="502304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endCxn id="76" idx="2"/>
          </p:cNvCxnSpPr>
          <p:nvPr/>
        </p:nvCxnSpPr>
        <p:spPr>
          <a:xfrm>
            <a:off x="1276154" y="4103628"/>
            <a:ext cx="502304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true"/>
          <p:nvPr/>
        </p:nvSpPr>
        <p:spPr>
          <a:xfrm>
            <a:off x="1740232" y="4506522"/>
            <a:ext cx="1967975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Full 2:2 Switch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grpSp>
        <p:nvGrpSpPr>
          <p:cNvPr id="93" name="Group 92"/>
          <p:cNvGrpSpPr/>
          <p:nvPr/>
        </p:nvGrpSpPr>
        <p:grpSpPr>
          <a:xfrm>
            <a:off x="4892807" y="1947067"/>
            <a:ext cx="6815591" cy="4497398"/>
            <a:chOff x="4236463" y="1862426"/>
            <a:chExt cx="6134032" cy="4047658"/>
          </a:xfrm>
        </p:grpSpPr>
        <p:sp>
          <p:nvSpPr>
            <p:cNvPr id="94" name="TextBox 93"/>
            <p:cNvSpPr txBox="true"/>
            <p:nvPr/>
          </p:nvSpPr>
          <p:spPr>
            <a:xfrm>
              <a:off x="6683583" y="5328386"/>
              <a:ext cx="1771178" cy="581698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 defTabSz="5080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000000"/>
                  </a:solidFill>
                  <a:latin typeface="Trebuchet MS" panose="020B0603020202020204"/>
                </a:rPr>
                <a:t>Full 5:5 Switch</a:t>
              </a:r>
              <a:endParaRPr lang="en-US" sz="2000" b="1" dirty="0">
                <a:solidFill>
                  <a:srgbClr val="000000"/>
                </a:solidFill>
                <a:latin typeface="Trebuchet MS" panose="020B0603020202020204"/>
              </a:endParaRPr>
            </a:p>
            <a:p>
              <a:pPr algn="ctr" defTabSz="5080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000000"/>
                  </a:solidFill>
                  <a:latin typeface="Trebuchet MS" panose="020B0603020202020204"/>
                </a:rPr>
                <a:t>(Mesh Router)</a:t>
              </a:r>
              <a:endParaRPr lang="en-US" sz="2000" b="1" dirty="0">
                <a:solidFill>
                  <a:srgbClr val="000000"/>
                </a:solidFill>
                <a:latin typeface="Trebuchet MS" panose="020B0603020202020204"/>
              </a:endParaRPr>
            </a:p>
          </p:txBody>
        </p:sp>
        <p:grpSp>
          <p:nvGrpSpPr>
            <p:cNvPr id="86" name="Group 85"/>
            <p:cNvGrpSpPr/>
            <p:nvPr/>
          </p:nvGrpSpPr>
          <p:grpSpPr>
            <a:xfrm>
              <a:off x="4236463" y="1862426"/>
              <a:ext cx="6134032" cy="3461343"/>
              <a:chOff x="4236463" y="1862426"/>
              <a:chExt cx="6134032" cy="3461343"/>
            </a:xfrm>
          </p:grpSpPr>
          <p:sp>
            <p:nvSpPr>
              <p:cNvPr id="151" name="Rectangle 150"/>
              <p:cNvSpPr/>
              <p:nvPr/>
            </p:nvSpPr>
            <p:spPr>
              <a:xfrm rot="16200000">
                <a:off x="5571830" y="1311332"/>
                <a:ext cx="3461343" cy="4563532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5286438" y="2356832"/>
                <a:ext cx="469354" cy="478927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53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FFFFFF"/>
                    </a:solidFill>
                    <a:latin typeface="Trebuchet MS" panose="020B0603020202020204"/>
                  </a:rPr>
                  <a:t>D</a:t>
                </a:r>
                <a:endParaRPr lang="en-US" sz="2000" b="1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5945614" y="2005635"/>
                <a:ext cx="469354" cy="469354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53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FFFFFF"/>
                    </a:solidFill>
                    <a:latin typeface="Trebuchet MS" panose="020B0603020202020204"/>
                  </a:rPr>
                  <a:t>D</a:t>
                </a:r>
                <a:endParaRPr lang="en-US" sz="2000" b="1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5945614" y="2685860"/>
                <a:ext cx="469354" cy="469354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53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FFFFFF"/>
                    </a:solidFill>
                    <a:latin typeface="Trebuchet MS" panose="020B0603020202020204"/>
                  </a:rPr>
                  <a:t>D</a:t>
                </a:r>
                <a:endParaRPr lang="en-US" sz="2000" b="1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5317018" y="4390804"/>
                <a:ext cx="469354" cy="469354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53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FFFFFF"/>
                    </a:solidFill>
                    <a:latin typeface="Trebuchet MS" panose="020B0603020202020204"/>
                  </a:rPr>
                  <a:t>D</a:t>
                </a:r>
                <a:endParaRPr lang="en-US" sz="2000" b="1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6007100" y="4055460"/>
                <a:ext cx="469354" cy="469354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53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FFFFFF"/>
                    </a:solidFill>
                    <a:latin typeface="Trebuchet MS" panose="020B0603020202020204"/>
                  </a:rPr>
                  <a:t>D</a:t>
                </a:r>
                <a:endParaRPr lang="en-US" sz="2000" b="1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6003012" y="4690756"/>
                <a:ext cx="469354" cy="469354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53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FFFFFF"/>
                    </a:solidFill>
                    <a:latin typeface="Trebuchet MS" panose="020B0603020202020204"/>
                  </a:rPr>
                  <a:t>D</a:t>
                </a:r>
                <a:endParaRPr lang="en-US" sz="2000" b="1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50" name="Straight Arrow Connector 49"/>
              <p:cNvCxnSpPr>
                <a:stCxn id="40" idx="7"/>
                <a:endCxn id="41" idx="2"/>
              </p:cNvCxnSpPr>
              <p:nvPr/>
            </p:nvCxnSpPr>
            <p:spPr>
              <a:xfrm flipV="true">
                <a:off x="5687057" y="2240312"/>
                <a:ext cx="258557" cy="186657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/>
              <p:cNvCxnSpPr>
                <a:stCxn id="40" idx="5"/>
                <a:endCxn id="42" idx="2"/>
              </p:cNvCxnSpPr>
              <p:nvPr/>
            </p:nvCxnSpPr>
            <p:spPr>
              <a:xfrm>
                <a:off x="5687057" y="2765622"/>
                <a:ext cx="258557" cy="154915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/>
              <p:cNvCxnSpPr>
                <a:endCxn id="40" idx="2"/>
              </p:cNvCxnSpPr>
              <p:nvPr/>
            </p:nvCxnSpPr>
            <p:spPr>
              <a:xfrm>
                <a:off x="4882986" y="2591510"/>
                <a:ext cx="403452" cy="4786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Arrow Connector 66"/>
              <p:cNvCxnSpPr>
                <a:stCxn id="43" idx="7"/>
                <a:endCxn id="48" idx="2"/>
              </p:cNvCxnSpPr>
              <p:nvPr/>
            </p:nvCxnSpPr>
            <p:spPr>
              <a:xfrm flipV="true">
                <a:off x="5717637" y="4290137"/>
                <a:ext cx="289463" cy="169402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/>
              <p:cNvCxnSpPr>
                <a:stCxn id="43" idx="5"/>
                <a:endCxn id="49" idx="2"/>
              </p:cNvCxnSpPr>
              <p:nvPr/>
            </p:nvCxnSpPr>
            <p:spPr>
              <a:xfrm>
                <a:off x="5717637" y="4791423"/>
                <a:ext cx="285375" cy="134010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/>
              <p:cNvCxnSpPr>
                <a:endCxn id="43" idx="2"/>
              </p:cNvCxnSpPr>
              <p:nvPr/>
            </p:nvCxnSpPr>
            <p:spPr>
              <a:xfrm>
                <a:off x="4929589" y="4625481"/>
                <a:ext cx="387429" cy="0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Oval 80"/>
              <p:cNvSpPr/>
              <p:nvPr/>
            </p:nvSpPr>
            <p:spPr>
              <a:xfrm>
                <a:off x="8981408" y="2295489"/>
                <a:ext cx="469354" cy="469354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FFFFFF"/>
                    </a:solidFill>
                    <a:latin typeface="Trebuchet MS" panose="020B0603020202020204"/>
                  </a:rPr>
                  <a:t>R</a:t>
                </a:r>
                <a:endParaRPr lang="en-US" sz="2000" b="1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82" name="Oval 81"/>
              <p:cNvSpPr/>
              <p:nvPr/>
            </p:nvSpPr>
            <p:spPr>
              <a:xfrm>
                <a:off x="8366835" y="1957615"/>
                <a:ext cx="469354" cy="469354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FFFFFF"/>
                    </a:solidFill>
                    <a:latin typeface="Trebuchet MS" panose="020B0603020202020204"/>
                  </a:rPr>
                  <a:t>R</a:t>
                </a:r>
                <a:endParaRPr lang="en-US" sz="2000" b="1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83" name="Oval 82"/>
              <p:cNvSpPr/>
              <p:nvPr/>
            </p:nvSpPr>
            <p:spPr>
              <a:xfrm>
                <a:off x="8378064" y="2623644"/>
                <a:ext cx="469354" cy="469354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FFFFFF"/>
                    </a:solidFill>
                    <a:latin typeface="Trebuchet MS" panose="020B0603020202020204"/>
                  </a:rPr>
                  <a:t>R</a:t>
                </a:r>
                <a:endParaRPr lang="en-US" sz="2000" b="1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84" name="Straight Arrow Connector 83"/>
              <p:cNvCxnSpPr>
                <a:stCxn id="83" idx="6"/>
                <a:endCxn id="81" idx="3"/>
              </p:cNvCxnSpPr>
              <p:nvPr/>
            </p:nvCxnSpPr>
            <p:spPr>
              <a:xfrm flipV="true">
                <a:off x="8847418" y="2696108"/>
                <a:ext cx="202725" cy="162213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Arrow Connector 87"/>
              <p:cNvCxnSpPr>
                <a:stCxn id="82" idx="6"/>
                <a:endCxn id="81" idx="1"/>
              </p:cNvCxnSpPr>
              <p:nvPr/>
            </p:nvCxnSpPr>
            <p:spPr>
              <a:xfrm>
                <a:off x="8836189" y="2192292"/>
                <a:ext cx="213954" cy="171932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Arrow Connector 91"/>
              <p:cNvCxnSpPr>
                <a:stCxn id="81" idx="6"/>
              </p:cNvCxnSpPr>
              <p:nvPr/>
            </p:nvCxnSpPr>
            <p:spPr>
              <a:xfrm>
                <a:off x="9450762" y="2530166"/>
                <a:ext cx="268971" cy="0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6" name="TextBox 95"/>
              <p:cNvSpPr txBox="true"/>
              <p:nvPr/>
            </p:nvSpPr>
            <p:spPr>
              <a:xfrm>
                <a:off x="5471300" y="3381267"/>
                <a:ext cx="568984" cy="332399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 defTabSz="5080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000000"/>
                    </a:solidFill>
                    <a:latin typeface="Trebuchet MS" panose="020B0603020202020204"/>
                  </a:rPr>
                  <a:t>…</a:t>
                </a:r>
                <a:endParaRPr lang="en-US" sz="2000" b="1" dirty="0">
                  <a:solidFill>
                    <a:srgbClr val="000000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98" name="TextBox 97"/>
              <p:cNvSpPr txBox="true"/>
              <p:nvPr/>
            </p:nvSpPr>
            <p:spPr>
              <a:xfrm>
                <a:off x="4246533" y="2199472"/>
                <a:ext cx="683056" cy="332399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 defTabSz="5080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000000"/>
                    </a:solidFill>
                    <a:latin typeface="Trebuchet MS" panose="020B0603020202020204"/>
                  </a:rPr>
                  <a:t>East</a:t>
                </a:r>
                <a:endParaRPr lang="en-US" sz="2000" b="1" dirty="0">
                  <a:solidFill>
                    <a:srgbClr val="000000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99" name="TextBox 98"/>
              <p:cNvSpPr txBox="true"/>
              <p:nvPr/>
            </p:nvSpPr>
            <p:spPr>
              <a:xfrm>
                <a:off x="4236463" y="4178421"/>
                <a:ext cx="827153" cy="332399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 defTabSz="5080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000000"/>
                    </a:solidFill>
                    <a:latin typeface="Trebuchet MS" panose="020B0603020202020204"/>
                  </a:rPr>
                  <a:t>Local</a:t>
                </a:r>
                <a:endParaRPr lang="en-US" sz="2000" b="1" dirty="0">
                  <a:solidFill>
                    <a:srgbClr val="000000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101" name="Straight Arrow Connector 100"/>
              <p:cNvCxnSpPr>
                <a:endCxn id="82" idx="3"/>
              </p:cNvCxnSpPr>
              <p:nvPr/>
            </p:nvCxnSpPr>
            <p:spPr>
              <a:xfrm flipV="true">
                <a:off x="8221616" y="2358234"/>
                <a:ext cx="213954" cy="113813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Arrow Connector 103"/>
              <p:cNvCxnSpPr>
                <a:endCxn id="83" idx="3"/>
              </p:cNvCxnSpPr>
              <p:nvPr/>
            </p:nvCxnSpPr>
            <p:spPr>
              <a:xfrm flipV="true">
                <a:off x="8244074" y="3024263"/>
                <a:ext cx="202725" cy="116926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Arrow Connector 107"/>
              <p:cNvCxnSpPr>
                <a:endCxn id="83" idx="1"/>
              </p:cNvCxnSpPr>
              <p:nvPr/>
            </p:nvCxnSpPr>
            <p:spPr>
              <a:xfrm>
                <a:off x="8221616" y="2545906"/>
                <a:ext cx="225183" cy="146473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Arrow Connector 120"/>
              <p:cNvCxnSpPr>
                <a:stCxn id="41" idx="7"/>
                <a:endCxn id="82" idx="1"/>
              </p:cNvCxnSpPr>
              <p:nvPr/>
            </p:nvCxnSpPr>
            <p:spPr>
              <a:xfrm flipV="true">
                <a:off x="6346233" y="2026350"/>
                <a:ext cx="2089337" cy="48020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Arrow Connector 121"/>
              <p:cNvCxnSpPr>
                <a:stCxn id="41" idx="5"/>
              </p:cNvCxnSpPr>
              <p:nvPr/>
            </p:nvCxnSpPr>
            <p:spPr>
              <a:xfrm>
                <a:off x="6346233" y="2406254"/>
                <a:ext cx="956268" cy="546365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5" name="TextBox 124"/>
              <p:cNvSpPr txBox="true"/>
              <p:nvPr/>
            </p:nvSpPr>
            <p:spPr>
              <a:xfrm>
                <a:off x="8162307" y="3402451"/>
                <a:ext cx="568984" cy="332399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 defTabSz="5080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000000"/>
                    </a:solidFill>
                    <a:latin typeface="Trebuchet MS" panose="020B0603020202020204"/>
                  </a:rPr>
                  <a:t>…</a:t>
                </a:r>
                <a:endParaRPr lang="en-US" sz="2000" b="1" dirty="0">
                  <a:solidFill>
                    <a:srgbClr val="000000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126" name="Straight Arrow Connector 125"/>
              <p:cNvCxnSpPr>
                <a:stCxn id="42" idx="5"/>
              </p:cNvCxnSpPr>
              <p:nvPr/>
            </p:nvCxnSpPr>
            <p:spPr>
              <a:xfrm>
                <a:off x="6346233" y="3086479"/>
                <a:ext cx="844442" cy="523157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Arrow Connector 132"/>
              <p:cNvCxnSpPr/>
              <p:nvPr/>
            </p:nvCxnSpPr>
            <p:spPr>
              <a:xfrm>
                <a:off x="6400209" y="2901033"/>
                <a:ext cx="827485" cy="496802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5" name="TextBox 134"/>
              <p:cNvSpPr txBox="true"/>
              <p:nvPr/>
            </p:nvSpPr>
            <p:spPr>
              <a:xfrm>
                <a:off x="9558157" y="2124573"/>
                <a:ext cx="812338" cy="332399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 defTabSz="5080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000000"/>
                    </a:solidFill>
                    <a:latin typeface="Trebuchet MS" panose="020B0603020202020204"/>
                  </a:rPr>
                  <a:t>Local</a:t>
                </a:r>
                <a:endParaRPr lang="en-US" sz="2000" b="1" dirty="0">
                  <a:solidFill>
                    <a:srgbClr val="000000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136" name="Oval 135"/>
              <p:cNvSpPr/>
              <p:nvPr/>
            </p:nvSpPr>
            <p:spPr>
              <a:xfrm>
                <a:off x="9008235" y="4377383"/>
                <a:ext cx="469354" cy="469354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FFFFFF"/>
                    </a:solidFill>
                    <a:latin typeface="Trebuchet MS" panose="020B0603020202020204"/>
                  </a:rPr>
                  <a:t>R</a:t>
                </a:r>
                <a:endParaRPr lang="en-US" sz="2000" b="1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137" name="Oval 136"/>
              <p:cNvSpPr/>
              <p:nvPr/>
            </p:nvSpPr>
            <p:spPr>
              <a:xfrm>
                <a:off x="8393662" y="4039509"/>
                <a:ext cx="469354" cy="469354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FFFFFF"/>
                    </a:solidFill>
                    <a:latin typeface="Trebuchet MS" panose="020B0603020202020204"/>
                  </a:rPr>
                  <a:t>R</a:t>
                </a:r>
                <a:endParaRPr lang="en-US" sz="2000" b="1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138" name="Oval 137"/>
              <p:cNvSpPr/>
              <p:nvPr/>
            </p:nvSpPr>
            <p:spPr>
              <a:xfrm>
                <a:off x="8404891" y="4705538"/>
                <a:ext cx="469354" cy="469354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FFFFFF"/>
                    </a:solidFill>
                    <a:latin typeface="Trebuchet MS" panose="020B0603020202020204"/>
                  </a:rPr>
                  <a:t>R</a:t>
                </a:r>
                <a:endParaRPr lang="en-US" sz="2000" b="1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139" name="Straight Arrow Connector 138"/>
              <p:cNvCxnSpPr>
                <a:stCxn id="138" idx="6"/>
                <a:endCxn id="136" idx="3"/>
              </p:cNvCxnSpPr>
              <p:nvPr/>
            </p:nvCxnSpPr>
            <p:spPr>
              <a:xfrm flipV="true">
                <a:off x="8874245" y="4778002"/>
                <a:ext cx="202725" cy="162213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Arrow Connector 139"/>
              <p:cNvCxnSpPr>
                <a:stCxn id="137" idx="6"/>
                <a:endCxn id="136" idx="1"/>
              </p:cNvCxnSpPr>
              <p:nvPr/>
            </p:nvCxnSpPr>
            <p:spPr>
              <a:xfrm>
                <a:off x="8863016" y="4274186"/>
                <a:ext cx="213954" cy="171932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Arrow Connector 140"/>
              <p:cNvCxnSpPr>
                <a:stCxn id="136" idx="6"/>
              </p:cNvCxnSpPr>
              <p:nvPr/>
            </p:nvCxnSpPr>
            <p:spPr>
              <a:xfrm>
                <a:off x="9477589" y="4612060"/>
                <a:ext cx="268971" cy="0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Arrow Connector 141"/>
              <p:cNvCxnSpPr>
                <a:endCxn id="137" idx="3"/>
              </p:cNvCxnSpPr>
              <p:nvPr/>
            </p:nvCxnSpPr>
            <p:spPr>
              <a:xfrm flipV="true">
                <a:off x="8248443" y="4440128"/>
                <a:ext cx="213954" cy="113813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Arrow Connector 145"/>
              <p:cNvCxnSpPr>
                <a:stCxn id="49" idx="5"/>
                <a:endCxn id="138" idx="3"/>
              </p:cNvCxnSpPr>
              <p:nvPr/>
            </p:nvCxnSpPr>
            <p:spPr>
              <a:xfrm>
                <a:off x="6403631" y="5091375"/>
                <a:ext cx="2069995" cy="14782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Arrow Connector 147"/>
              <p:cNvCxnSpPr>
                <a:endCxn id="138" idx="1"/>
              </p:cNvCxnSpPr>
              <p:nvPr/>
            </p:nvCxnSpPr>
            <p:spPr>
              <a:xfrm>
                <a:off x="8248443" y="4627800"/>
                <a:ext cx="225183" cy="146473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9" name="TextBox 148"/>
              <p:cNvSpPr txBox="true"/>
              <p:nvPr/>
            </p:nvSpPr>
            <p:spPr>
              <a:xfrm>
                <a:off x="9557860" y="4216925"/>
                <a:ext cx="812338" cy="332399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 defTabSz="5080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000000"/>
                    </a:solidFill>
                    <a:latin typeface="Trebuchet MS" panose="020B0603020202020204"/>
                  </a:rPr>
                  <a:t>East</a:t>
                </a:r>
                <a:endParaRPr lang="en-US" sz="2000" b="1" dirty="0">
                  <a:solidFill>
                    <a:srgbClr val="000000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150" name="Straight Arrow Connector 149"/>
              <p:cNvCxnSpPr>
                <a:endCxn id="137" idx="1"/>
              </p:cNvCxnSpPr>
              <p:nvPr/>
            </p:nvCxnSpPr>
            <p:spPr>
              <a:xfrm>
                <a:off x="8271933" y="3987392"/>
                <a:ext cx="190464" cy="120852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Arrow Connector 155"/>
              <p:cNvCxnSpPr>
                <a:stCxn id="49" idx="7"/>
              </p:cNvCxnSpPr>
              <p:nvPr/>
            </p:nvCxnSpPr>
            <p:spPr>
              <a:xfrm flipV="true">
                <a:off x="6403631" y="4383115"/>
                <a:ext cx="853007" cy="376376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Arrow Connector 165"/>
              <p:cNvCxnSpPr>
                <a:stCxn id="48" idx="5"/>
              </p:cNvCxnSpPr>
              <p:nvPr/>
            </p:nvCxnSpPr>
            <p:spPr>
              <a:xfrm flipV="true">
                <a:off x="6407719" y="4082431"/>
                <a:ext cx="811070" cy="373648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Arrow Connector 166"/>
              <p:cNvCxnSpPr>
                <a:stCxn id="48" idx="7"/>
              </p:cNvCxnSpPr>
              <p:nvPr/>
            </p:nvCxnSpPr>
            <p:spPr>
              <a:xfrm flipV="true">
                <a:off x="6407719" y="3758514"/>
                <a:ext cx="774254" cy="365681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1" name="TextBox 180"/>
              <p:cNvSpPr txBox="true"/>
              <p:nvPr/>
            </p:nvSpPr>
            <p:spPr>
              <a:xfrm>
                <a:off x="7195338" y="3402451"/>
                <a:ext cx="568984" cy="332399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 defTabSz="5080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000000"/>
                    </a:solidFill>
                    <a:latin typeface="Trebuchet MS" panose="020B0603020202020204"/>
                  </a:rPr>
                  <a:t>…</a:t>
                </a:r>
                <a:endParaRPr lang="en-US" sz="2000" b="1" dirty="0">
                  <a:solidFill>
                    <a:srgbClr val="000000"/>
                  </a:solidFill>
                  <a:latin typeface="Trebuchet MS" panose="020B0603020202020204"/>
                </a:endParaRPr>
              </a:p>
            </p:txBody>
          </p:sp>
        </p:grpSp>
      </p:grpSp>
      <p:sp>
        <p:nvSpPr>
          <p:cNvPr id="171" name="Rectangle 170"/>
          <p:cNvSpPr/>
          <p:nvPr/>
        </p:nvSpPr>
        <p:spPr>
          <a:xfrm>
            <a:off x="1841116" y="3519008"/>
            <a:ext cx="8614412" cy="779901"/>
          </a:xfrm>
          <a:prstGeom prst="rect">
            <a:avLst/>
          </a:prstGeom>
          <a:solidFill>
            <a:schemeClr val="tx1"/>
          </a:solidFill>
        </p:spPr>
        <p:txBody>
          <a:bodyPr wrap="square" anchor="ctr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333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Do we need fully general switches?</a:t>
            </a:r>
            <a:endParaRPr lang="en-US" sz="333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70" name="TextBox 69"/>
          <p:cNvSpPr txBox="true"/>
          <p:nvPr/>
        </p:nvSpPr>
        <p:spPr>
          <a:xfrm>
            <a:off x="1230979" y="4848300"/>
            <a:ext cx="3029163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Four Primitive Switches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71" name="TextBox 70"/>
          <p:cNvSpPr txBox="true"/>
          <p:nvPr/>
        </p:nvSpPr>
        <p:spPr>
          <a:xfrm>
            <a:off x="7247343" y="6384906"/>
            <a:ext cx="2863284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30 Primitive  Switches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84" name="Rectangle 183"/>
          <p:cNvSpPr/>
          <p:nvPr/>
        </p:nvSpPr>
        <p:spPr>
          <a:xfrm>
            <a:off x="480611" y="1778344"/>
            <a:ext cx="11157670" cy="4957360"/>
          </a:xfrm>
          <a:prstGeom prst="rect">
            <a:avLst/>
          </a:prstGeom>
          <a:solidFill>
            <a:schemeClr val="bg2">
              <a:lumMod val="60000"/>
              <a:lumOff val="40000"/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" grpId="0" animBg="true"/>
      <p:bldP spid="71" grpId="0"/>
      <p:bldP spid="184" grpId="0" animBg="true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Rectangle 319"/>
          <p:cNvSpPr/>
          <p:nvPr/>
        </p:nvSpPr>
        <p:spPr>
          <a:xfrm>
            <a:off x="915401" y="2027574"/>
            <a:ext cx="4617744" cy="444048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Breaking Down Router Boundaries</a:t>
            </a:r>
            <a:endParaRPr lang="en-US" cap="none" dirty="0"/>
          </a:p>
        </p:txBody>
      </p:sp>
      <p:sp>
        <p:nvSpPr>
          <p:cNvPr id="4" name="Text Placeholder 3"/>
          <p:cNvSpPr>
            <a:spLocks noGrp="true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4711514" y="2265933"/>
            <a:ext cx="270141" cy="27014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22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122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55" name="Oval 54"/>
          <p:cNvSpPr/>
          <p:nvPr/>
        </p:nvSpPr>
        <p:spPr>
          <a:xfrm>
            <a:off x="4357792" y="2071467"/>
            <a:ext cx="270141" cy="27014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22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122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56" name="Oval 55"/>
          <p:cNvSpPr/>
          <p:nvPr/>
        </p:nvSpPr>
        <p:spPr>
          <a:xfrm>
            <a:off x="4364255" y="2454806"/>
            <a:ext cx="270141" cy="27014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22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122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57" name="Straight Arrow Connector 56"/>
          <p:cNvCxnSpPr>
            <a:stCxn id="56" idx="6"/>
            <a:endCxn id="54" idx="3"/>
          </p:cNvCxnSpPr>
          <p:nvPr/>
        </p:nvCxnSpPr>
        <p:spPr>
          <a:xfrm flipV="true">
            <a:off x="4634394" y="2496513"/>
            <a:ext cx="116680" cy="93363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5" idx="6"/>
            <a:endCxn id="54" idx="1"/>
          </p:cNvCxnSpPr>
          <p:nvPr/>
        </p:nvCxnSpPr>
        <p:spPr>
          <a:xfrm>
            <a:off x="4627933" y="2206537"/>
            <a:ext cx="123143" cy="98957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54" idx="6"/>
          </p:cNvCxnSpPr>
          <p:nvPr/>
        </p:nvCxnSpPr>
        <p:spPr>
          <a:xfrm>
            <a:off x="4981654" y="2401003"/>
            <a:ext cx="154809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/>
          <p:cNvSpPr/>
          <p:nvPr/>
        </p:nvSpPr>
        <p:spPr>
          <a:xfrm rot="16200000">
            <a:off x="7573581" y="2526804"/>
            <a:ext cx="3331639" cy="352976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7663075" y="2750132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8539205" y="2750132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9415336" y="2758786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10291467" y="2741647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7663075" y="3590264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8539205" y="3590264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9415336" y="3598918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10291467" y="3581780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7663075" y="4421912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8539205" y="4421912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9415336" y="4430566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10291467" y="4413428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7663075" y="5262044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8539205" y="5262044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9415336" y="5270698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10291467" y="5253561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100" name="Straight Arrow Connector 99"/>
          <p:cNvCxnSpPr/>
          <p:nvPr/>
        </p:nvCxnSpPr>
        <p:spPr>
          <a:xfrm>
            <a:off x="8213216" y="2931341"/>
            <a:ext cx="32599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>
            <a:off x="8213216" y="3109106"/>
            <a:ext cx="325990" cy="0"/>
          </a:xfrm>
          <a:prstGeom prst="straightConnector1">
            <a:avLst/>
          </a:prstGeom>
          <a:ln w="28575">
            <a:solidFill>
              <a:srgbClr val="0000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9089347" y="2931341"/>
            <a:ext cx="32599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9089347" y="3109106"/>
            <a:ext cx="325990" cy="0"/>
          </a:xfrm>
          <a:prstGeom prst="straightConnector1">
            <a:avLst/>
          </a:prstGeom>
          <a:ln w="28575">
            <a:solidFill>
              <a:srgbClr val="0000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9965477" y="2944863"/>
            <a:ext cx="32599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9965477" y="3122629"/>
            <a:ext cx="325990" cy="0"/>
          </a:xfrm>
          <a:prstGeom prst="straightConnector1">
            <a:avLst/>
          </a:prstGeom>
          <a:ln w="28575">
            <a:solidFill>
              <a:srgbClr val="0000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8213216" y="3779841"/>
            <a:ext cx="32599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>
            <a:off x="8213216" y="3957607"/>
            <a:ext cx="325990" cy="0"/>
          </a:xfrm>
          <a:prstGeom prst="straightConnector1">
            <a:avLst/>
          </a:prstGeom>
          <a:ln w="28575">
            <a:solidFill>
              <a:srgbClr val="0000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>
            <a:off x="9089347" y="3779841"/>
            <a:ext cx="32599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>
            <a:off x="9089347" y="3957607"/>
            <a:ext cx="325990" cy="0"/>
          </a:xfrm>
          <a:prstGeom prst="straightConnector1">
            <a:avLst/>
          </a:prstGeom>
          <a:ln w="28575">
            <a:solidFill>
              <a:srgbClr val="0000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>
            <a:off x="9965477" y="3793364"/>
            <a:ext cx="32599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>
            <a:off x="9965477" y="3971129"/>
            <a:ext cx="325990" cy="0"/>
          </a:xfrm>
          <a:prstGeom prst="straightConnector1">
            <a:avLst/>
          </a:prstGeom>
          <a:ln w="28575">
            <a:solidFill>
              <a:srgbClr val="0000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>
            <a:off x="8213216" y="4607006"/>
            <a:ext cx="32599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>
            <a:off x="8213216" y="4784771"/>
            <a:ext cx="325990" cy="0"/>
          </a:xfrm>
          <a:prstGeom prst="straightConnector1">
            <a:avLst/>
          </a:prstGeom>
          <a:ln w="28575">
            <a:solidFill>
              <a:srgbClr val="0000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>
            <a:off x="9089347" y="4607006"/>
            <a:ext cx="32599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>
            <a:off x="9089347" y="4784771"/>
            <a:ext cx="325990" cy="0"/>
          </a:xfrm>
          <a:prstGeom prst="straightConnector1">
            <a:avLst/>
          </a:prstGeom>
          <a:ln w="28575">
            <a:solidFill>
              <a:srgbClr val="0000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>
            <a:off x="9965477" y="4620529"/>
            <a:ext cx="32599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/>
          <p:nvPr/>
        </p:nvCxnSpPr>
        <p:spPr>
          <a:xfrm>
            <a:off x="9965477" y="4798293"/>
            <a:ext cx="325990" cy="0"/>
          </a:xfrm>
          <a:prstGeom prst="straightConnector1">
            <a:avLst/>
          </a:prstGeom>
          <a:ln w="28575">
            <a:solidFill>
              <a:srgbClr val="0000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>
            <a:off x="8213216" y="5455507"/>
            <a:ext cx="32599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>
            <a:off x="8213216" y="5633271"/>
            <a:ext cx="325990" cy="0"/>
          </a:xfrm>
          <a:prstGeom prst="straightConnector1">
            <a:avLst/>
          </a:prstGeom>
          <a:ln w="28575">
            <a:solidFill>
              <a:srgbClr val="0000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>
            <a:off x="9089347" y="5455507"/>
            <a:ext cx="32599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>
            <a:off x="9089347" y="5633271"/>
            <a:ext cx="325990" cy="0"/>
          </a:xfrm>
          <a:prstGeom prst="straightConnector1">
            <a:avLst/>
          </a:prstGeom>
          <a:ln w="28575">
            <a:solidFill>
              <a:srgbClr val="0000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>
            <a:off x="9965477" y="5469029"/>
            <a:ext cx="32599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>
            <a:off x="9965477" y="5646794"/>
            <a:ext cx="325990" cy="0"/>
          </a:xfrm>
          <a:prstGeom prst="straightConnector1">
            <a:avLst/>
          </a:prstGeom>
          <a:ln w="28575">
            <a:solidFill>
              <a:srgbClr val="0000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>
            <a:off x="8013566" y="3276570"/>
            <a:ext cx="0" cy="289991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/>
          <p:nvPr/>
        </p:nvCxnSpPr>
        <p:spPr>
          <a:xfrm>
            <a:off x="7843866" y="3306260"/>
            <a:ext cx="0" cy="289991"/>
          </a:xfrm>
          <a:prstGeom prst="straightConnector1">
            <a:avLst/>
          </a:prstGeom>
          <a:ln w="285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/>
          <p:nvPr/>
        </p:nvCxnSpPr>
        <p:spPr>
          <a:xfrm>
            <a:off x="8877150" y="3276570"/>
            <a:ext cx="0" cy="289991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/>
          <p:nvPr/>
        </p:nvCxnSpPr>
        <p:spPr>
          <a:xfrm>
            <a:off x="8707451" y="3306260"/>
            <a:ext cx="0" cy="289991"/>
          </a:xfrm>
          <a:prstGeom prst="straightConnector1">
            <a:avLst/>
          </a:prstGeom>
          <a:ln w="285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>
          <a:xfrm>
            <a:off x="9767132" y="3284246"/>
            <a:ext cx="0" cy="289991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/>
          <p:nvPr/>
        </p:nvCxnSpPr>
        <p:spPr>
          <a:xfrm>
            <a:off x="9597433" y="3313936"/>
            <a:ext cx="0" cy="289991"/>
          </a:xfrm>
          <a:prstGeom prst="straightConnector1">
            <a:avLst/>
          </a:prstGeom>
          <a:ln w="285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>
            <a:off x="10630717" y="3284246"/>
            <a:ext cx="0" cy="289991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>
            <a:off x="10461018" y="3313936"/>
            <a:ext cx="0" cy="289991"/>
          </a:xfrm>
          <a:prstGeom prst="straightConnector1">
            <a:avLst/>
          </a:prstGeom>
          <a:ln w="285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8013566" y="4111693"/>
            <a:ext cx="0" cy="289991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/>
          <p:nvPr/>
        </p:nvCxnSpPr>
        <p:spPr>
          <a:xfrm>
            <a:off x="7843866" y="4141383"/>
            <a:ext cx="0" cy="289991"/>
          </a:xfrm>
          <a:prstGeom prst="straightConnector1">
            <a:avLst/>
          </a:prstGeom>
          <a:ln w="285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8877150" y="4111693"/>
            <a:ext cx="0" cy="289991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8707451" y="4141383"/>
            <a:ext cx="0" cy="289991"/>
          </a:xfrm>
          <a:prstGeom prst="straightConnector1">
            <a:avLst/>
          </a:prstGeom>
          <a:ln w="285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/>
          <p:nvPr/>
        </p:nvCxnSpPr>
        <p:spPr>
          <a:xfrm>
            <a:off x="9767132" y="4119369"/>
            <a:ext cx="0" cy="289991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/>
          <p:nvPr/>
        </p:nvCxnSpPr>
        <p:spPr>
          <a:xfrm>
            <a:off x="9597433" y="4149059"/>
            <a:ext cx="0" cy="289991"/>
          </a:xfrm>
          <a:prstGeom prst="straightConnector1">
            <a:avLst/>
          </a:prstGeom>
          <a:ln w="285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/>
          <p:nvPr/>
        </p:nvCxnSpPr>
        <p:spPr>
          <a:xfrm>
            <a:off x="10630717" y="4119369"/>
            <a:ext cx="0" cy="289991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/>
          <p:nvPr/>
        </p:nvCxnSpPr>
        <p:spPr>
          <a:xfrm>
            <a:off x="10461018" y="4149059"/>
            <a:ext cx="0" cy="289991"/>
          </a:xfrm>
          <a:prstGeom prst="straightConnector1">
            <a:avLst/>
          </a:prstGeom>
          <a:ln w="285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/>
          <p:nvPr/>
        </p:nvCxnSpPr>
        <p:spPr>
          <a:xfrm>
            <a:off x="8039742" y="4955893"/>
            <a:ext cx="0" cy="289991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/>
          <p:nvPr/>
        </p:nvCxnSpPr>
        <p:spPr>
          <a:xfrm>
            <a:off x="7870043" y="4985582"/>
            <a:ext cx="0" cy="289991"/>
          </a:xfrm>
          <a:prstGeom prst="straightConnector1">
            <a:avLst/>
          </a:prstGeom>
          <a:ln w="285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/>
          <p:nvPr/>
        </p:nvCxnSpPr>
        <p:spPr>
          <a:xfrm>
            <a:off x="8903328" y="4955893"/>
            <a:ext cx="0" cy="289991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8733629" y="4985582"/>
            <a:ext cx="0" cy="289991"/>
          </a:xfrm>
          <a:prstGeom prst="straightConnector1">
            <a:avLst/>
          </a:prstGeom>
          <a:ln w="285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/>
          <p:nvPr/>
        </p:nvCxnSpPr>
        <p:spPr>
          <a:xfrm>
            <a:off x="9793310" y="4963569"/>
            <a:ext cx="0" cy="289991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/>
          <p:nvPr/>
        </p:nvCxnSpPr>
        <p:spPr>
          <a:xfrm>
            <a:off x="9623611" y="4993259"/>
            <a:ext cx="0" cy="289991"/>
          </a:xfrm>
          <a:prstGeom prst="straightConnector1">
            <a:avLst/>
          </a:prstGeom>
          <a:ln w="285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/>
          <p:nvPr/>
        </p:nvCxnSpPr>
        <p:spPr>
          <a:xfrm>
            <a:off x="10656894" y="4963569"/>
            <a:ext cx="0" cy="289991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/>
          <p:nvPr/>
        </p:nvCxnSpPr>
        <p:spPr>
          <a:xfrm>
            <a:off x="10487196" y="4993259"/>
            <a:ext cx="0" cy="289991"/>
          </a:xfrm>
          <a:prstGeom prst="straightConnector1">
            <a:avLst/>
          </a:prstGeom>
          <a:ln w="285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Oval 156"/>
          <p:cNvSpPr/>
          <p:nvPr/>
        </p:nvSpPr>
        <p:spPr>
          <a:xfrm>
            <a:off x="4724440" y="3265767"/>
            <a:ext cx="270141" cy="27014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22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122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58" name="Oval 157"/>
          <p:cNvSpPr/>
          <p:nvPr/>
        </p:nvSpPr>
        <p:spPr>
          <a:xfrm>
            <a:off x="4370717" y="3071302"/>
            <a:ext cx="270141" cy="27014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22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122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59" name="Oval 158"/>
          <p:cNvSpPr/>
          <p:nvPr/>
        </p:nvSpPr>
        <p:spPr>
          <a:xfrm>
            <a:off x="4377181" y="3454641"/>
            <a:ext cx="270141" cy="27014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22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122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160" name="Straight Arrow Connector 159"/>
          <p:cNvCxnSpPr>
            <a:stCxn id="159" idx="6"/>
            <a:endCxn id="157" idx="3"/>
          </p:cNvCxnSpPr>
          <p:nvPr/>
        </p:nvCxnSpPr>
        <p:spPr>
          <a:xfrm flipV="true">
            <a:off x="4647320" y="3496347"/>
            <a:ext cx="116680" cy="93363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>
            <a:off x="4640859" y="3216288"/>
            <a:ext cx="123143" cy="98957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>
            <a:stCxn id="157" idx="6"/>
          </p:cNvCxnSpPr>
          <p:nvPr/>
        </p:nvCxnSpPr>
        <p:spPr>
          <a:xfrm>
            <a:off x="4994580" y="3400838"/>
            <a:ext cx="154809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Oval 167"/>
          <p:cNvSpPr/>
          <p:nvPr/>
        </p:nvSpPr>
        <p:spPr>
          <a:xfrm>
            <a:off x="4711514" y="4189926"/>
            <a:ext cx="270141" cy="27014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22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122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69" name="Oval 168"/>
          <p:cNvSpPr/>
          <p:nvPr/>
        </p:nvSpPr>
        <p:spPr>
          <a:xfrm>
            <a:off x="4357792" y="3995461"/>
            <a:ext cx="270141" cy="27014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22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122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70" name="Oval 169"/>
          <p:cNvSpPr/>
          <p:nvPr/>
        </p:nvSpPr>
        <p:spPr>
          <a:xfrm>
            <a:off x="4364255" y="4378800"/>
            <a:ext cx="270141" cy="27014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22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122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171" name="Straight Arrow Connector 170"/>
          <p:cNvCxnSpPr>
            <a:stCxn id="170" idx="6"/>
            <a:endCxn id="168" idx="3"/>
          </p:cNvCxnSpPr>
          <p:nvPr/>
        </p:nvCxnSpPr>
        <p:spPr>
          <a:xfrm flipV="true">
            <a:off x="4634394" y="4420506"/>
            <a:ext cx="116680" cy="93363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>
            <a:stCxn id="169" idx="6"/>
            <a:endCxn id="168" idx="1"/>
          </p:cNvCxnSpPr>
          <p:nvPr/>
        </p:nvCxnSpPr>
        <p:spPr>
          <a:xfrm>
            <a:off x="4627933" y="4130530"/>
            <a:ext cx="123143" cy="98957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/>
          <p:cNvCxnSpPr>
            <a:stCxn id="168" idx="6"/>
          </p:cNvCxnSpPr>
          <p:nvPr/>
        </p:nvCxnSpPr>
        <p:spPr>
          <a:xfrm>
            <a:off x="4981654" y="4324997"/>
            <a:ext cx="154809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Oval 177"/>
          <p:cNvSpPr/>
          <p:nvPr/>
        </p:nvSpPr>
        <p:spPr>
          <a:xfrm>
            <a:off x="4697963" y="5127898"/>
            <a:ext cx="270141" cy="27014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22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122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79" name="Oval 178"/>
          <p:cNvSpPr/>
          <p:nvPr/>
        </p:nvSpPr>
        <p:spPr>
          <a:xfrm>
            <a:off x="4344241" y="4933433"/>
            <a:ext cx="270141" cy="27014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22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122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80" name="Oval 179"/>
          <p:cNvSpPr/>
          <p:nvPr/>
        </p:nvSpPr>
        <p:spPr>
          <a:xfrm>
            <a:off x="4350704" y="5316772"/>
            <a:ext cx="270141" cy="27014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22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122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181" name="Straight Arrow Connector 180"/>
          <p:cNvCxnSpPr>
            <a:stCxn id="180" idx="6"/>
            <a:endCxn id="178" idx="3"/>
          </p:cNvCxnSpPr>
          <p:nvPr/>
        </p:nvCxnSpPr>
        <p:spPr>
          <a:xfrm flipV="true">
            <a:off x="4620843" y="5358479"/>
            <a:ext cx="116680" cy="93363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/>
          <p:cNvCxnSpPr>
            <a:stCxn id="179" idx="6"/>
            <a:endCxn id="178" idx="1"/>
          </p:cNvCxnSpPr>
          <p:nvPr/>
        </p:nvCxnSpPr>
        <p:spPr>
          <a:xfrm>
            <a:off x="4614382" y="5068503"/>
            <a:ext cx="123143" cy="98957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/>
          <p:cNvCxnSpPr>
            <a:stCxn id="178" idx="6"/>
          </p:cNvCxnSpPr>
          <p:nvPr/>
        </p:nvCxnSpPr>
        <p:spPr>
          <a:xfrm>
            <a:off x="4968103" y="5262969"/>
            <a:ext cx="154809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Oval 187"/>
          <p:cNvSpPr/>
          <p:nvPr/>
        </p:nvSpPr>
        <p:spPr>
          <a:xfrm>
            <a:off x="1519196" y="2294644"/>
            <a:ext cx="266606" cy="272043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133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89" name="Oval 188"/>
          <p:cNvSpPr/>
          <p:nvPr/>
        </p:nvSpPr>
        <p:spPr>
          <a:xfrm>
            <a:off x="1931449" y="2075003"/>
            <a:ext cx="266606" cy="26660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133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90" name="Oval 189"/>
          <p:cNvSpPr/>
          <p:nvPr/>
        </p:nvSpPr>
        <p:spPr>
          <a:xfrm>
            <a:off x="1931449" y="2500420"/>
            <a:ext cx="266606" cy="26660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133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191" name="Straight Arrow Connector 190"/>
          <p:cNvCxnSpPr>
            <a:stCxn id="188" idx="7"/>
            <a:endCxn id="189" idx="2"/>
          </p:cNvCxnSpPr>
          <p:nvPr/>
        </p:nvCxnSpPr>
        <p:spPr>
          <a:xfrm flipV="true">
            <a:off x="1746758" y="2208305"/>
            <a:ext cx="184691" cy="126178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/>
          <p:cNvCxnSpPr>
            <a:stCxn id="188" idx="5"/>
            <a:endCxn id="190" idx="2"/>
          </p:cNvCxnSpPr>
          <p:nvPr/>
        </p:nvCxnSpPr>
        <p:spPr>
          <a:xfrm>
            <a:off x="1746758" y="2526847"/>
            <a:ext cx="184691" cy="106877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/>
          <p:cNvCxnSpPr>
            <a:endCxn id="188" idx="2"/>
          </p:cNvCxnSpPr>
          <p:nvPr/>
        </p:nvCxnSpPr>
        <p:spPr>
          <a:xfrm flipV="true">
            <a:off x="1266873" y="2430666"/>
            <a:ext cx="252322" cy="10748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Oval 193"/>
          <p:cNvSpPr/>
          <p:nvPr/>
        </p:nvSpPr>
        <p:spPr>
          <a:xfrm>
            <a:off x="1519196" y="3284273"/>
            <a:ext cx="266606" cy="272043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133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95" name="Oval 194"/>
          <p:cNvSpPr/>
          <p:nvPr/>
        </p:nvSpPr>
        <p:spPr>
          <a:xfrm>
            <a:off x="1931449" y="3064631"/>
            <a:ext cx="266606" cy="26660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133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96" name="Oval 195"/>
          <p:cNvSpPr/>
          <p:nvPr/>
        </p:nvSpPr>
        <p:spPr>
          <a:xfrm>
            <a:off x="1931449" y="3490049"/>
            <a:ext cx="266606" cy="26660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133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197" name="Straight Arrow Connector 196"/>
          <p:cNvCxnSpPr>
            <a:stCxn id="194" idx="7"/>
            <a:endCxn id="195" idx="2"/>
          </p:cNvCxnSpPr>
          <p:nvPr/>
        </p:nvCxnSpPr>
        <p:spPr>
          <a:xfrm flipV="true">
            <a:off x="1746758" y="3197934"/>
            <a:ext cx="184691" cy="126178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/>
          <p:cNvCxnSpPr>
            <a:stCxn id="194" idx="5"/>
            <a:endCxn id="196" idx="2"/>
          </p:cNvCxnSpPr>
          <p:nvPr/>
        </p:nvCxnSpPr>
        <p:spPr>
          <a:xfrm>
            <a:off x="1746758" y="3516476"/>
            <a:ext cx="184691" cy="106877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/>
          <p:cNvCxnSpPr>
            <a:endCxn id="194" idx="2"/>
          </p:cNvCxnSpPr>
          <p:nvPr/>
        </p:nvCxnSpPr>
        <p:spPr>
          <a:xfrm flipV="true">
            <a:off x="1266873" y="3420295"/>
            <a:ext cx="252322" cy="10748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Oval 199"/>
          <p:cNvSpPr/>
          <p:nvPr/>
        </p:nvSpPr>
        <p:spPr>
          <a:xfrm>
            <a:off x="1491023" y="4218637"/>
            <a:ext cx="266606" cy="272043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133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01" name="Oval 200"/>
          <p:cNvSpPr/>
          <p:nvPr/>
        </p:nvSpPr>
        <p:spPr>
          <a:xfrm>
            <a:off x="1903276" y="3998996"/>
            <a:ext cx="266606" cy="26660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133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02" name="Oval 201"/>
          <p:cNvSpPr/>
          <p:nvPr/>
        </p:nvSpPr>
        <p:spPr>
          <a:xfrm>
            <a:off x="1903276" y="4424414"/>
            <a:ext cx="266606" cy="26660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133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203" name="Straight Arrow Connector 202"/>
          <p:cNvCxnSpPr>
            <a:stCxn id="200" idx="7"/>
            <a:endCxn id="201" idx="2"/>
          </p:cNvCxnSpPr>
          <p:nvPr/>
        </p:nvCxnSpPr>
        <p:spPr>
          <a:xfrm flipV="true">
            <a:off x="1718585" y="4132299"/>
            <a:ext cx="184691" cy="126178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/>
          <p:cNvCxnSpPr>
            <a:stCxn id="200" idx="5"/>
            <a:endCxn id="202" idx="2"/>
          </p:cNvCxnSpPr>
          <p:nvPr/>
        </p:nvCxnSpPr>
        <p:spPr>
          <a:xfrm>
            <a:off x="1718585" y="4450840"/>
            <a:ext cx="184691" cy="106877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/>
          <p:cNvCxnSpPr>
            <a:endCxn id="200" idx="2"/>
          </p:cNvCxnSpPr>
          <p:nvPr/>
        </p:nvCxnSpPr>
        <p:spPr>
          <a:xfrm flipV="true">
            <a:off x="1238700" y="4354659"/>
            <a:ext cx="252322" cy="10748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Oval 205"/>
          <p:cNvSpPr/>
          <p:nvPr/>
        </p:nvSpPr>
        <p:spPr>
          <a:xfrm>
            <a:off x="1491023" y="5099094"/>
            <a:ext cx="266606" cy="272043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133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07" name="Oval 206"/>
          <p:cNvSpPr/>
          <p:nvPr/>
        </p:nvSpPr>
        <p:spPr>
          <a:xfrm>
            <a:off x="1903276" y="4879453"/>
            <a:ext cx="266606" cy="26660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133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08" name="Oval 207"/>
          <p:cNvSpPr/>
          <p:nvPr/>
        </p:nvSpPr>
        <p:spPr>
          <a:xfrm>
            <a:off x="1903276" y="5304870"/>
            <a:ext cx="266606" cy="26660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133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209" name="Straight Arrow Connector 208"/>
          <p:cNvCxnSpPr>
            <a:stCxn id="206" idx="7"/>
            <a:endCxn id="207" idx="2"/>
          </p:cNvCxnSpPr>
          <p:nvPr/>
        </p:nvCxnSpPr>
        <p:spPr>
          <a:xfrm flipV="true">
            <a:off x="1718585" y="5012755"/>
            <a:ext cx="184691" cy="126178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Arrow Connector 209"/>
          <p:cNvCxnSpPr>
            <a:stCxn id="206" idx="5"/>
            <a:endCxn id="208" idx="2"/>
          </p:cNvCxnSpPr>
          <p:nvPr/>
        </p:nvCxnSpPr>
        <p:spPr>
          <a:xfrm>
            <a:off x="1718585" y="5331297"/>
            <a:ext cx="184691" cy="106877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210"/>
          <p:cNvCxnSpPr>
            <a:endCxn id="206" idx="2"/>
          </p:cNvCxnSpPr>
          <p:nvPr/>
        </p:nvCxnSpPr>
        <p:spPr>
          <a:xfrm flipV="true">
            <a:off x="1238700" y="5235116"/>
            <a:ext cx="252322" cy="10748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TextBox 215"/>
          <p:cNvSpPr txBox="true"/>
          <p:nvPr/>
        </p:nvSpPr>
        <p:spPr>
          <a:xfrm>
            <a:off x="938751" y="2245998"/>
            <a:ext cx="268626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N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17" name="TextBox 216"/>
          <p:cNvSpPr txBox="true"/>
          <p:nvPr/>
        </p:nvSpPr>
        <p:spPr>
          <a:xfrm>
            <a:off x="926835" y="3235627"/>
            <a:ext cx="268626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E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18" name="TextBox 217"/>
          <p:cNvSpPr txBox="true"/>
          <p:nvPr/>
        </p:nvSpPr>
        <p:spPr>
          <a:xfrm>
            <a:off x="930427" y="4169991"/>
            <a:ext cx="268626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S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19" name="TextBox 218"/>
          <p:cNvSpPr txBox="true"/>
          <p:nvPr/>
        </p:nvSpPr>
        <p:spPr>
          <a:xfrm>
            <a:off x="925191" y="5050448"/>
            <a:ext cx="268626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W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20" name="TextBox 219"/>
          <p:cNvSpPr txBox="true"/>
          <p:nvPr/>
        </p:nvSpPr>
        <p:spPr>
          <a:xfrm>
            <a:off x="5190117" y="2244875"/>
            <a:ext cx="268626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N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21" name="TextBox 220"/>
          <p:cNvSpPr txBox="true"/>
          <p:nvPr/>
        </p:nvSpPr>
        <p:spPr>
          <a:xfrm>
            <a:off x="5178200" y="3234504"/>
            <a:ext cx="268626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E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22" name="TextBox 221"/>
          <p:cNvSpPr txBox="true"/>
          <p:nvPr/>
        </p:nvSpPr>
        <p:spPr>
          <a:xfrm>
            <a:off x="5181793" y="4168868"/>
            <a:ext cx="268626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S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23" name="TextBox 222"/>
          <p:cNvSpPr txBox="true"/>
          <p:nvPr/>
        </p:nvSpPr>
        <p:spPr>
          <a:xfrm>
            <a:off x="5176557" y="5049325"/>
            <a:ext cx="268626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W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27" name="Oval 226"/>
          <p:cNvSpPr/>
          <p:nvPr/>
        </p:nvSpPr>
        <p:spPr>
          <a:xfrm>
            <a:off x="1480153" y="5943335"/>
            <a:ext cx="266606" cy="272043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133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28" name="Oval 227"/>
          <p:cNvSpPr/>
          <p:nvPr/>
        </p:nvSpPr>
        <p:spPr>
          <a:xfrm>
            <a:off x="1892406" y="5723694"/>
            <a:ext cx="266606" cy="26660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133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29" name="Oval 228"/>
          <p:cNvSpPr/>
          <p:nvPr/>
        </p:nvSpPr>
        <p:spPr>
          <a:xfrm>
            <a:off x="1892406" y="6149111"/>
            <a:ext cx="266606" cy="26660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133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230" name="Straight Arrow Connector 229"/>
          <p:cNvCxnSpPr>
            <a:stCxn id="227" idx="7"/>
            <a:endCxn id="228" idx="2"/>
          </p:cNvCxnSpPr>
          <p:nvPr/>
        </p:nvCxnSpPr>
        <p:spPr>
          <a:xfrm flipV="true">
            <a:off x="1707715" y="5856997"/>
            <a:ext cx="184691" cy="126178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Arrow Connector 230"/>
          <p:cNvCxnSpPr>
            <a:stCxn id="227" idx="5"/>
            <a:endCxn id="229" idx="2"/>
          </p:cNvCxnSpPr>
          <p:nvPr/>
        </p:nvCxnSpPr>
        <p:spPr>
          <a:xfrm>
            <a:off x="1707715" y="6175538"/>
            <a:ext cx="184691" cy="106877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Arrow Connector 231"/>
          <p:cNvCxnSpPr>
            <a:endCxn id="227" idx="2"/>
          </p:cNvCxnSpPr>
          <p:nvPr/>
        </p:nvCxnSpPr>
        <p:spPr>
          <a:xfrm flipV="true">
            <a:off x="1227830" y="6079357"/>
            <a:ext cx="252322" cy="10748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TextBox 232"/>
          <p:cNvSpPr txBox="true"/>
          <p:nvPr/>
        </p:nvSpPr>
        <p:spPr>
          <a:xfrm>
            <a:off x="914321" y="5894689"/>
            <a:ext cx="268626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L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34" name="Oval 233"/>
          <p:cNvSpPr/>
          <p:nvPr/>
        </p:nvSpPr>
        <p:spPr>
          <a:xfrm>
            <a:off x="4670795" y="5918993"/>
            <a:ext cx="270141" cy="27014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22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122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35" name="Oval 234"/>
          <p:cNvSpPr/>
          <p:nvPr/>
        </p:nvSpPr>
        <p:spPr>
          <a:xfrm>
            <a:off x="4317073" y="5724527"/>
            <a:ext cx="270141" cy="27014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22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122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36" name="Oval 235"/>
          <p:cNvSpPr/>
          <p:nvPr/>
        </p:nvSpPr>
        <p:spPr>
          <a:xfrm>
            <a:off x="4323536" y="6107866"/>
            <a:ext cx="270141" cy="27014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22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122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237" name="Straight Arrow Connector 236"/>
          <p:cNvCxnSpPr>
            <a:stCxn id="236" idx="6"/>
            <a:endCxn id="234" idx="3"/>
          </p:cNvCxnSpPr>
          <p:nvPr/>
        </p:nvCxnSpPr>
        <p:spPr>
          <a:xfrm flipV="true">
            <a:off x="4593676" y="6149573"/>
            <a:ext cx="116680" cy="93363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/>
          <p:cNvCxnSpPr>
            <a:stCxn id="235" idx="6"/>
            <a:endCxn id="234" idx="1"/>
          </p:cNvCxnSpPr>
          <p:nvPr/>
        </p:nvCxnSpPr>
        <p:spPr>
          <a:xfrm>
            <a:off x="4587214" y="5859597"/>
            <a:ext cx="123143" cy="98957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/>
          <p:cNvCxnSpPr>
            <a:stCxn id="234" idx="6"/>
          </p:cNvCxnSpPr>
          <p:nvPr/>
        </p:nvCxnSpPr>
        <p:spPr>
          <a:xfrm>
            <a:off x="4940936" y="6054063"/>
            <a:ext cx="154809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TextBox 239"/>
          <p:cNvSpPr txBox="true"/>
          <p:nvPr/>
        </p:nvSpPr>
        <p:spPr>
          <a:xfrm>
            <a:off x="5149389" y="5840419"/>
            <a:ext cx="268626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L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cxnSp>
        <p:nvCxnSpPr>
          <p:cNvPr id="241" name="Straight Arrow Connector 240"/>
          <p:cNvCxnSpPr>
            <a:stCxn id="189" idx="6"/>
            <a:endCxn id="158" idx="2"/>
          </p:cNvCxnSpPr>
          <p:nvPr/>
        </p:nvCxnSpPr>
        <p:spPr>
          <a:xfrm>
            <a:off x="2198055" y="2208305"/>
            <a:ext cx="2172662" cy="998067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Arrow Connector 244"/>
          <p:cNvCxnSpPr>
            <a:stCxn id="189" idx="6"/>
            <a:endCxn id="169" idx="2"/>
          </p:cNvCxnSpPr>
          <p:nvPr/>
        </p:nvCxnSpPr>
        <p:spPr>
          <a:xfrm>
            <a:off x="2198055" y="2208306"/>
            <a:ext cx="2159737" cy="1922226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Arrow Connector 247"/>
          <p:cNvCxnSpPr>
            <a:stCxn id="190" idx="6"/>
            <a:endCxn id="179" idx="2"/>
          </p:cNvCxnSpPr>
          <p:nvPr/>
        </p:nvCxnSpPr>
        <p:spPr>
          <a:xfrm>
            <a:off x="2198055" y="2633723"/>
            <a:ext cx="2146186" cy="243478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Arrow Connector 250"/>
          <p:cNvCxnSpPr>
            <a:stCxn id="190" idx="6"/>
            <a:endCxn id="235" idx="2"/>
          </p:cNvCxnSpPr>
          <p:nvPr/>
        </p:nvCxnSpPr>
        <p:spPr>
          <a:xfrm>
            <a:off x="2198054" y="2633724"/>
            <a:ext cx="2119018" cy="3225874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Arrow Connector 253"/>
          <p:cNvCxnSpPr>
            <a:stCxn id="195" idx="6"/>
            <a:endCxn id="55" idx="2"/>
          </p:cNvCxnSpPr>
          <p:nvPr/>
        </p:nvCxnSpPr>
        <p:spPr>
          <a:xfrm flipV="true">
            <a:off x="2198055" y="2206538"/>
            <a:ext cx="2159737" cy="991397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Arrow Connector 256"/>
          <p:cNvCxnSpPr>
            <a:stCxn id="195" idx="6"/>
            <a:endCxn id="169" idx="2"/>
          </p:cNvCxnSpPr>
          <p:nvPr/>
        </p:nvCxnSpPr>
        <p:spPr>
          <a:xfrm>
            <a:off x="2198055" y="3197935"/>
            <a:ext cx="2159737" cy="932597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Arrow Connector 261"/>
          <p:cNvCxnSpPr>
            <a:stCxn id="196" idx="6"/>
            <a:endCxn id="179" idx="2"/>
          </p:cNvCxnSpPr>
          <p:nvPr/>
        </p:nvCxnSpPr>
        <p:spPr>
          <a:xfrm>
            <a:off x="2198055" y="3623352"/>
            <a:ext cx="2146186" cy="1445151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Arrow Connector 265"/>
          <p:cNvCxnSpPr>
            <a:stCxn id="196" idx="6"/>
            <a:endCxn id="235" idx="2"/>
          </p:cNvCxnSpPr>
          <p:nvPr/>
        </p:nvCxnSpPr>
        <p:spPr>
          <a:xfrm>
            <a:off x="2198054" y="3623353"/>
            <a:ext cx="2119018" cy="2236246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Arrow Connector 275"/>
          <p:cNvCxnSpPr>
            <a:stCxn id="201" idx="6"/>
            <a:endCxn id="55" idx="2"/>
          </p:cNvCxnSpPr>
          <p:nvPr/>
        </p:nvCxnSpPr>
        <p:spPr>
          <a:xfrm flipV="true">
            <a:off x="2169882" y="2206538"/>
            <a:ext cx="2187910" cy="1925761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Arrow Connector 276"/>
          <p:cNvCxnSpPr>
            <a:stCxn id="201" idx="6"/>
            <a:endCxn id="158" idx="2"/>
          </p:cNvCxnSpPr>
          <p:nvPr/>
        </p:nvCxnSpPr>
        <p:spPr>
          <a:xfrm flipV="true">
            <a:off x="2169881" y="3206372"/>
            <a:ext cx="2200836" cy="925927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Arrow Connector 280"/>
          <p:cNvCxnSpPr>
            <a:stCxn id="202" idx="6"/>
            <a:endCxn id="180" idx="2"/>
          </p:cNvCxnSpPr>
          <p:nvPr/>
        </p:nvCxnSpPr>
        <p:spPr>
          <a:xfrm>
            <a:off x="2169881" y="4557717"/>
            <a:ext cx="2180822" cy="894126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Arrow Connector 283"/>
          <p:cNvCxnSpPr>
            <a:stCxn id="202" idx="6"/>
            <a:endCxn id="236" idx="2"/>
          </p:cNvCxnSpPr>
          <p:nvPr/>
        </p:nvCxnSpPr>
        <p:spPr>
          <a:xfrm>
            <a:off x="2169882" y="4557717"/>
            <a:ext cx="2153654" cy="168522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Arrow Connector 286"/>
          <p:cNvCxnSpPr>
            <a:stCxn id="208" idx="6"/>
            <a:endCxn id="236" idx="2"/>
          </p:cNvCxnSpPr>
          <p:nvPr/>
        </p:nvCxnSpPr>
        <p:spPr>
          <a:xfrm>
            <a:off x="2169882" y="5438174"/>
            <a:ext cx="2153654" cy="804763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Arrow Connector 289"/>
          <p:cNvCxnSpPr>
            <a:stCxn id="208" idx="6"/>
            <a:endCxn id="170" idx="2"/>
          </p:cNvCxnSpPr>
          <p:nvPr/>
        </p:nvCxnSpPr>
        <p:spPr>
          <a:xfrm flipV="true">
            <a:off x="2169881" y="4513871"/>
            <a:ext cx="2194373" cy="924303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Arrow Connector 292"/>
          <p:cNvCxnSpPr>
            <a:stCxn id="207" idx="6"/>
            <a:endCxn id="56" idx="2"/>
          </p:cNvCxnSpPr>
          <p:nvPr/>
        </p:nvCxnSpPr>
        <p:spPr>
          <a:xfrm flipV="true">
            <a:off x="2169881" y="2589877"/>
            <a:ext cx="2194373" cy="2422879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Arrow Connector 296"/>
          <p:cNvCxnSpPr>
            <a:stCxn id="207" idx="6"/>
            <a:endCxn id="159" idx="2"/>
          </p:cNvCxnSpPr>
          <p:nvPr/>
        </p:nvCxnSpPr>
        <p:spPr>
          <a:xfrm flipV="true">
            <a:off x="2169882" y="3589711"/>
            <a:ext cx="2207299" cy="1423044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Arrow Connector 305"/>
          <p:cNvCxnSpPr>
            <a:stCxn id="228" idx="6"/>
            <a:endCxn id="56" idx="2"/>
          </p:cNvCxnSpPr>
          <p:nvPr/>
        </p:nvCxnSpPr>
        <p:spPr>
          <a:xfrm flipV="true">
            <a:off x="2159012" y="2589877"/>
            <a:ext cx="2205243" cy="326712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Straight Arrow Connector 308"/>
          <p:cNvCxnSpPr>
            <a:stCxn id="228" idx="6"/>
            <a:endCxn id="159" idx="2"/>
          </p:cNvCxnSpPr>
          <p:nvPr/>
        </p:nvCxnSpPr>
        <p:spPr>
          <a:xfrm flipV="true">
            <a:off x="2159011" y="3589711"/>
            <a:ext cx="2218169" cy="2267286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Arrow Connector 311"/>
          <p:cNvCxnSpPr>
            <a:stCxn id="229" idx="6"/>
            <a:endCxn id="170" idx="2"/>
          </p:cNvCxnSpPr>
          <p:nvPr/>
        </p:nvCxnSpPr>
        <p:spPr>
          <a:xfrm flipV="true">
            <a:off x="2159012" y="4513870"/>
            <a:ext cx="2205243" cy="1768544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Arrow Connector 315"/>
          <p:cNvCxnSpPr>
            <a:stCxn id="229" idx="6"/>
            <a:endCxn id="180" idx="2"/>
          </p:cNvCxnSpPr>
          <p:nvPr/>
        </p:nvCxnSpPr>
        <p:spPr>
          <a:xfrm flipV="true">
            <a:off x="2159012" y="5451843"/>
            <a:ext cx="2191692" cy="830572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Straight Connector 320"/>
          <p:cNvCxnSpPr/>
          <p:nvPr/>
        </p:nvCxnSpPr>
        <p:spPr>
          <a:xfrm>
            <a:off x="5533146" y="2071467"/>
            <a:ext cx="2129929" cy="1551886"/>
          </a:xfrm>
          <a:prstGeom prst="line">
            <a:avLst/>
          </a:prstGeom>
          <a:ln w="2857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Straight Connector 323"/>
          <p:cNvCxnSpPr/>
          <p:nvPr/>
        </p:nvCxnSpPr>
        <p:spPr>
          <a:xfrm flipV="true">
            <a:off x="5533146" y="4119369"/>
            <a:ext cx="2129929" cy="2348688"/>
          </a:xfrm>
          <a:prstGeom prst="line">
            <a:avLst/>
          </a:prstGeom>
          <a:ln w="2857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1" name="TextBox 330"/>
          <p:cNvSpPr txBox="true"/>
          <p:nvPr/>
        </p:nvSpPr>
        <p:spPr>
          <a:xfrm>
            <a:off x="938778" y="4763920"/>
            <a:ext cx="10080862" cy="953979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110" dirty="0">
                <a:solidFill>
                  <a:srgbClr val="FF0000"/>
                </a:solidFill>
                <a:latin typeface="Trebuchet MS" panose="020B0603020202020204"/>
              </a:rPr>
              <a:t>We need a primitive that allows composition and customization at a finer granularity</a:t>
            </a:r>
            <a:endParaRPr lang="en-US" sz="3110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332" name="TextBox 331"/>
          <p:cNvSpPr txBox="true"/>
          <p:nvPr/>
        </p:nvSpPr>
        <p:spPr>
          <a:xfrm>
            <a:off x="914621" y="3003832"/>
            <a:ext cx="10080862" cy="953979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110" dirty="0">
                <a:solidFill>
                  <a:srgbClr val="FF0000"/>
                </a:solidFill>
                <a:latin typeface="Trebuchet MS" panose="020B0603020202020204"/>
              </a:rPr>
              <a:t>Buffering should only be added </a:t>
            </a:r>
            <a:endParaRPr lang="en-US" sz="3110" dirty="0">
              <a:solidFill>
                <a:srgbClr val="FF0000"/>
              </a:solidFill>
              <a:latin typeface="Trebuchet MS" panose="020B0603020202020204"/>
            </a:endParaRPr>
          </a:p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110" dirty="0">
                <a:solidFill>
                  <a:srgbClr val="FF0000"/>
                </a:solidFill>
                <a:latin typeface="Trebuchet MS" panose="020B0603020202020204"/>
              </a:rPr>
              <a:t>as a function of physical delay</a:t>
            </a:r>
            <a:endParaRPr lang="en-US" sz="3110" dirty="0">
              <a:solidFill>
                <a:srgbClr val="000000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7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0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3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6" dur="5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9" dur="5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2"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5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8" dur="5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1" dur="5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4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7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0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3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6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9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2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7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2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5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8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1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4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7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0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3"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6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9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4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9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2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5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8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1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4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7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0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3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6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1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2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7"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3" dur="5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8" dur="5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true"/>
      <p:bldP spid="55" grpId="0" animBg="true"/>
      <p:bldP spid="56" grpId="0" animBg="true"/>
      <p:bldP spid="178" grpId="0" animBg="true"/>
      <p:bldP spid="179" grpId="0" animBg="true"/>
      <p:bldP spid="180" grpId="0" animBg="true"/>
      <p:bldP spid="194" grpId="0" animBg="true"/>
      <p:bldP spid="195" grpId="0" animBg="true"/>
      <p:bldP spid="196" grpId="0" animBg="true"/>
      <p:bldP spid="200" grpId="0" animBg="true"/>
      <p:bldP spid="201" grpId="0" animBg="true"/>
      <p:bldP spid="202" grpId="0" animBg="true"/>
      <p:bldP spid="206" grpId="0" animBg="true"/>
      <p:bldP spid="207" grpId="0" animBg="true"/>
      <p:bldP spid="208" grpId="0" animBg="true"/>
      <p:bldP spid="217" grpId="0"/>
      <p:bldP spid="218" grpId="0"/>
      <p:bldP spid="219" grpId="0"/>
      <p:bldP spid="220" grpId="0"/>
      <p:bldP spid="223" grpId="0"/>
      <p:bldP spid="331" grpId="0" bldLvl="0" animBg="true"/>
      <p:bldP spid="332" grpId="0" bldLvl="0" animBg="true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itle &amp; Bullet">
  <a:themeElements>
    <a:clrScheme name="2015 WHITE Template">
      <a:dk1>
        <a:srgbClr val="B3B3B3"/>
      </a:dk1>
      <a:lt1>
        <a:srgbClr val="FFFFFF"/>
      </a:lt1>
      <a:dk2>
        <a:srgbClr val="000000"/>
      </a:dk2>
      <a:lt2>
        <a:srgbClr val="76B900"/>
      </a:lt2>
      <a:accent1>
        <a:srgbClr val="0071C5"/>
      </a:accent1>
      <a:accent2>
        <a:srgbClr val="007450"/>
      </a:accent2>
      <a:accent3>
        <a:srgbClr val="9A4216"/>
      </a:accent3>
      <a:accent4>
        <a:srgbClr val="505050"/>
      </a:accent4>
      <a:accent5>
        <a:srgbClr val="9E1212"/>
      </a:accent5>
      <a:accent6>
        <a:srgbClr val="0D3481"/>
      </a:accent6>
      <a:hlink>
        <a:srgbClr val="76B900"/>
      </a:hlink>
      <a:folHlink>
        <a:srgbClr val="004827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true"/>
        </a:gradFill>
        <a:gradFill rotWithShape="true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false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true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true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4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6350">
          <a:noFill/>
        </a:ln>
      </a:spPr>
      <a:bodyPr wrap="none" rtlCol="0" anchor="ctr">
        <a:spAutoFit/>
      </a:bodyPr>
      <a:lstStyle>
        <a:defPPr algn="ctr">
          <a:lnSpc>
            <a:spcPct val="90000"/>
          </a:lnSpc>
          <a:defRPr dirty="0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>
    <a:extraClrScheme>
      <a:clrScheme name="PPT_Template_Corp_16x9_rev2 1">
        <a:dk1>
          <a:srgbClr val="808080"/>
        </a:dk1>
        <a:lt1>
          <a:srgbClr val="FFFFFF"/>
        </a:lt1>
        <a:dk2>
          <a:srgbClr val="000000"/>
        </a:dk2>
        <a:lt2>
          <a:srgbClr val="B9E700"/>
        </a:lt2>
        <a:accent1>
          <a:srgbClr val="33CCCC"/>
        </a:accent1>
        <a:accent2>
          <a:srgbClr val="FF9933"/>
        </a:accent2>
        <a:accent3>
          <a:srgbClr val="AAAAAA"/>
        </a:accent3>
        <a:accent4>
          <a:srgbClr val="DADADA"/>
        </a:accent4>
        <a:accent5>
          <a:srgbClr val="ADE2E2"/>
        </a:accent5>
        <a:accent6>
          <a:srgbClr val="E78A2D"/>
        </a:accent6>
        <a:hlink>
          <a:srgbClr val="99CC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13728</Words>
  <Application>WPS Presentation</Application>
  <PresentationFormat>Widescreen</PresentationFormat>
  <Paragraphs>4404</Paragraphs>
  <Slides>57</Slides>
  <Notes>29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57</vt:i4>
      </vt:variant>
    </vt:vector>
  </HeadingPairs>
  <TitlesOfParts>
    <vt:vector size="76" baseType="lpstr">
      <vt:lpstr>Arial</vt:lpstr>
      <vt:lpstr>宋体</vt:lpstr>
      <vt:lpstr>Wingdings</vt:lpstr>
      <vt:lpstr>Century Gothic</vt:lpstr>
      <vt:lpstr>Gubbi</vt:lpstr>
      <vt:lpstr>Trebuchet MS</vt:lpstr>
      <vt:lpstr>MS PGothic</vt:lpstr>
      <vt:lpstr>Droid Sans Fallback</vt:lpstr>
      <vt:lpstr>Trebuchet MS</vt:lpstr>
      <vt:lpstr>Tlwg Mono</vt:lpstr>
      <vt:lpstr>宋体</vt:lpstr>
      <vt:lpstr>Symbol</vt:lpstr>
      <vt:lpstr>Calibri Light</vt:lpstr>
      <vt:lpstr>Calibri</vt:lpstr>
      <vt:lpstr>微软雅黑</vt:lpstr>
      <vt:lpstr>Arial Unicode MS</vt:lpstr>
      <vt:lpstr>Times New Roman</vt:lpstr>
      <vt:lpstr>Office Theme</vt:lpstr>
      <vt:lpstr>Title &amp; Bullet</vt:lpstr>
      <vt:lpstr>Micro Switches</vt:lpstr>
      <vt:lpstr>Outline</vt:lpstr>
      <vt:lpstr>Outline</vt:lpstr>
      <vt:lpstr>Primitive Switching Operations</vt:lpstr>
      <vt:lpstr>Primitive Switches</vt:lpstr>
      <vt:lpstr>Primitive Switches</vt:lpstr>
      <vt:lpstr>Lookup table</vt:lpstr>
      <vt:lpstr>Combining Primitive Switches Further</vt:lpstr>
      <vt:lpstr>Breaking Down Router Boundaries</vt:lpstr>
      <vt:lpstr>Outline</vt:lpstr>
      <vt:lpstr>Introducing Microswitches</vt:lpstr>
      <vt:lpstr>distribute 2x2 [COMPLEX]</vt:lpstr>
      <vt:lpstr>Control description</vt:lpstr>
      <vt:lpstr>2x2 distribute control lut</vt:lpstr>
      <vt:lpstr>distribute 2x2 [SIMPLE]</vt:lpstr>
      <vt:lpstr>Control description [Simple]</vt:lpstr>
      <vt:lpstr>2x2 distribute control lut [Simple]</vt:lpstr>
      <vt:lpstr>Outline</vt:lpstr>
      <vt:lpstr>BENes</vt:lpstr>
      <vt:lpstr>BENES  4 Input test case</vt:lpstr>
      <vt:lpstr>BENES  8 Input test case</vt:lpstr>
      <vt:lpstr>BENES Unicast Routing</vt:lpstr>
      <vt:lpstr>cuBE</vt:lpstr>
      <vt:lpstr>butterfly</vt:lpstr>
      <vt:lpstr>butterfly</vt:lpstr>
      <vt:lpstr>butterfly</vt:lpstr>
      <vt:lpstr>BENES + MERGE</vt:lpstr>
      <vt:lpstr>DISTRIBUTE NOC</vt:lpstr>
      <vt:lpstr>DISTRIBUTE NOC</vt:lpstr>
      <vt:lpstr>DISTRIBUTE NOC</vt:lpstr>
      <vt:lpstr>Functionality Comparison Unicast/Multicast</vt:lpstr>
      <vt:lpstr>RESOURCES/LATENCY COMPARISON</vt:lpstr>
      <vt:lpstr>Resource comparison</vt:lpstr>
      <vt:lpstr>Resource overhead</vt:lpstr>
      <vt:lpstr>Verilog design note</vt:lpstr>
      <vt:lpstr>PowerPoint 演示文稿</vt:lpstr>
      <vt:lpstr>Outline</vt:lpstr>
      <vt:lpstr>Microswitch Library</vt:lpstr>
      <vt:lpstr>Taxonomy of MicroSwitches</vt:lpstr>
      <vt:lpstr>Organizing Microswitches</vt:lpstr>
      <vt:lpstr>Revisit: Traffic Patterns in DNN accelerators</vt:lpstr>
      <vt:lpstr>Network Logical Topology</vt:lpstr>
      <vt:lpstr>Network Logical Topology</vt:lpstr>
      <vt:lpstr>Network Logical Topology</vt:lpstr>
      <vt:lpstr>Network Topology</vt:lpstr>
      <vt:lpstr>Network Topology</vt:lpstr>
      <vt:lpstr>Communication Pattern on Our Topology</vt:lpstr>
      <vt:lpstr>Switch Design</vt:lpstr>
      <vt:lpstr>Generic Microswitch Approach</vt:lpstr>
      <vt:lpstr>Switch Design</vt:lpstr>
      <vt:lpstr>Generic Microswitch Approach</vt:lpstr>
      <vt:lpstr>Outline</vt:lpstr>
      <vt:lpstr>Distribution NoC Design</vt:lpstr>
      <vt:lpstr>Distribution NoC Design</vt:lpstr>
      <vt:lpstr>Distribution NoC Design</vt:lpstr>
      <vt:lpstr>Collection NoC Design</vt:lpstr>
      <vt:lpstr>Collection NoC Design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 Switches</dc:title>
  <dc:creator>Krishna, Tushar</dc:creator>
  <cp:lastModifiedBy>jimmy</cp:lastModifiedBy>
  <cp:revision>1298</cp:revision>
  <dcterms:created xsi:type="dcterms:W3CDTF">2021-02-24T16:36:10Z</dcterms:created>
  <dcterms:modified xsi:type="dcterms:W3CDTF">2021-02-24T16:36:10Z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1033-11.1.0.9719</vt:lpwstr>
  </property>
</Properties>
</file>