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9"/>
  </p:handoutMasterIdLst>
  <p:sldIdLst>
    <p:sldId id="256" r:id="rId3"/>
    <p:sldId id="267" r:id="rId4"/>
    <p:sldId id="297" r:id="rId5"/>
    <p:sldId id="257" r:id="rId6"/>
    <p:sldId id="299" r:id="rId7"/>
    <p:sldId id="301" r:id="rId9"/>
    <p:sldId id="302" r:id="rId10"/>
    <p:sldId id="300" r:id="rId11"/>
    <p:sldId id="303" r:id="rId12"/>
    <p:sldId id="305" r:id="rId13"/>
    <p:sldId id="304" r:id="rId14"/>
    <p:sldId id="310" r:id="rId15"/>
    <p:sldId id="308" r:id="rId16"/>
    <p:sldId id="307" r:id="rId17"/>
    <p:sldId id="314" r:id="rId18"/>
    <p:sldId id="313" r:id="rId19"/>
    <p:sldId id="311" r:id="rId20"/>
    <p:sldId id="321" r:id="rId21"/>
    <p:sldId id="315" r:id="rId22"/>
    <p:sldId id="316" r:id="rId23"/>
    <p:sldId id="317" r:id="rId24"/>
    <p:sldId id="326" r:id="rId25"/>
    <p:sldId id="312" r:id="rId26"/>
    <p:sldId id="327" r:id="rId27"/>
    <p:sldId id="329"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65c8e-9b9f-46d0-951b-84aec641e889}">
          <p14:sldIdLst>
            <p14:sldId id="256"/>
            <p14:sldId id="267"/>
            <p14:sldId id="297"/>
            <p14:sldId id="257"/>
            <p14:sldId id="299"/>
            <p14:sldId id="301"/>
            <p14:sldId id="302"/>
            <p14:sldId id="300"/>
            <p14:sldId id="303"/>
            <p14:sldId id="305"/>
            <p14:sldId id="304"/>
            <p14:sldId id="310"/>
            <p14:sldId id="308"/>
            <p14:sldId id="307"/>
            <p14:sldId id="314"/>
            <p14:sldId id="313"/>
            <p14:sldId id="311"/>
            <p14:sldId id="321"/>
          </p14:sldIdLst>
        </p14:section>
        <p14:section name="Input Command Signals Example" id="{9600a353-eb62-447a-b5ae-de12b54c3e37}">
          <p14:sldIdLst>
            <p14:sldId id="315"/>
            <p14:sldId id="316"/>
            <p14:sldId id="317"/>
            <p14:sldId id="326"/>
            <p14:sldId id="312"/>
            <p14:sldId id="327"/>
            <p14:sldId id="3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CCC2D9"/>
    <a:srgbClr val="FF6600"/>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742"/>
        <p:guide pos="399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Algorithm Idea:</a:t>
            </a:r>
            <a:endParaRPr lang="en-US" altLang="en-US"/>
          </a:p>
          <a:p>
            <a:pPr lvl="1"/>
            <a:r>
              <a:rPr lang="en-US" altLang="en-US">
                <a:sym typeface="+mn-ea"/>
              </a:rPr>
              <a:t>BENES is recursively constructed -- 2 smaller-input BENES make a larger BENES</a:t>
            </a:r>
            <a:endParaRPr lang="en-US" altLang="en-US"/>
          </a:p>
          <a:p>
            <a:pPr lvl="0"/>
            <a:r>
              <a:rPr lang="en-US" altLang="en-US">
                <a:sym typeface="+mn-ea"/>
              </a:rPr>
              <a:t>So we could iteratively generate configurations from the most outer stage into the inner stage.</a:t>
            </a:r>
            <a:endParaRPr lang="en-US" altLang="en-US"/>
          </a:p>
          <a:p>
            <a:pPr lvl="1"/>
            <a:r>
              <a:rPr lang="en-US" altLang="en-US">
                <a:sym typeface="+mn-ea"/>
              </a:rPr>
              <a:t>Step 1: Randomly pick 1 switch whose control has NOT been generated in the left most stage. If configurations of all switches in the leftmost stage have been generated then </a:t>
            </a:r>
            <a:r>
              <a:rPr lang="en-US" altLang="en-US" b="1">
                <a:sym typeface="+mn-ea"/>
              </a:rPr>
              <a:t>finish.</a:t>
            </a:r>
            <a:endParaRPr lang="en-US" altLang="en-US"/>
          </a:p>
          <a:p>
            <a:pPr lvl="1"/>
            <a:r>
              <a:rPr lang="en-US" altLang="en-US">
                <a:sym typeface="+mn-ea"/>
              </a:rPr>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sym typeface="+mn-ea"/>
              </a:rPr>
              <a:t>Step 3: Signal A in the rightmost stage should come from the up half inner BENES, because A goes into up half inner BENES in the leftmost stage. And so the another signal (denote as C) shares the same switch with signal A in the rightmost stage should come from bottom input port -&gt; Configuration of this switch gets generated. </a:t>
            </a:r>
            <a:endParaRPr lang="en-US" altLang="en-US"/>
          </a:p>
          <a:p>
            <a:pPr lvl="1"/>
            <a:r>
              <a:rPr lang="en-US" altLang="en-US">
                <a:sym typeface="+mn-ea"/>
              </a:rPr>
              <a:t>Step 4: if signal C is the same as signal B -&gt; goes back step 1; else goes to step 5</a:t>
            </a:r>
            <a:endParaRPr lang="en-US" altLang="en-US"/>
          </a:p>
          <a:p>
            <a:pPr lvl="1"/>
            <a:r>
              <a:rPr lang="en-US" altLang="en-US">
                <a:sym typeface="+mn-ea"/>
              </a:rPr>
              <a:t>Step 5: 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latin typeface="Lato Black" panose="020F0A02020204030203" charset="0"/>
                <a:cs typeface="Lato Black" panose="020F0A02020204030203" charset="0"/>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38760"/>
            <a:ext cx="10515600" cy="697865"/>
          </a:xfrm>
        </p:spPr>
        <p:txBody>
          <a:bodyPr anchor="ctr" anchorCtr="false">
            <a:normAutofit/>
          </a:bodyPr>
          <a:lstStyle>
            <a:lvl1pPr>
              <a:defRPr sz="4000" b="0">
                <a:effectLst/>
                <a:latin typeface="Impact" panose="020B0806030902050204" charset="0"/>
                <a:cs typeface="Impact" panose="020B0806030902050204" charset="0"/>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cxnSp>
        <p:nvCxnSpPr>
          <p:cNvPr id="7" name="Straight Connector 6"/>
          <p:cNvCxnSpPr/>
          <p:nvPr userDrawn="true"/>
        </p:nvCxnSpPr>
        <p:spPr>
          <a:xfrm>
            <a:off x="647700" y="936652"/>
            <a:ext cx="1278890" cy="0"/>
          </a:xfrm>
          <a:prstGeom prst="line">
            <a:avLst/>
          </a:prstGeom>
          <a:ln w="73025"/>
        </p:spPr>
        <p:style>
          <a:lnRef idx="1">
            <a:schemeClr val="accent2"/>
          </a:lnRef>
          <a:fillRef idx="0">
            <a:schemeClr val="accent2"/>
          </a:fillRef>
          <a:effectRef idx="0">
            <a:schemeClr val="accent2"/>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ynergy.ece.gatech.edu/" TargetMode="External"/><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0" y="5062684"/>
            <a:ext cx="12192000" cy="183087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
        <p:nvSpPr>
          <p:cNvPr id="3" name="Subtitle 2"/>
          <p:cNvSpPr>
            <a:spLocks noGrp="true"/>
          </p:cNvSpPr>
          <p:nvPr>
            <p:ph type="subTitle" idx="1"/>
          </p:nvPr>
        </p:nvSpPr>
        <p:spPr>
          <a:xfrm>
            <a:off x="1264920" y="5385435"/>
            <a:ext cx="9662160" cy="1185545"/>
          </a:xfrm>
        </p:spPr>
        <p:txBody>
          <a:bodyPr/>
          <a:p>
            <a:r>
              <a:rPr lang="en-US" altLang="en-US" sz="3200">
                <a:solidFill>
                  <a:srgbClr val="FF6600"/>
                </a:solidFill>
                <a:latin typeface="Courier 10 Pitch" charset="0"/>
                <a:cs typeface="Courier 10 Pitch" charset="0"/>
              </a:rPr>
              <a:t>Jianming TONG, Tushar Krishna</a:t>
            </a:r>
            <a:endParaRPr lang="en-US" altLang="en-US" sz="3200">
              <a:solidFill>
                <a:srgbClr val="FF6600"/>
              </a:solidFill>
              <a:latin typeface="Courier 10 Pitch" charset="0"/>
              <a:cs typeface="Courier 10 Pitch" charset="0"/>
            </a:endParaRPr>
          </a:p>
          <a:p>
            <a:r>
              <a:rPr lang="en-US" altLang="en-US" sz="3200">
                <a:solidFill>
                  <a:srgbClr val="FF6600"/>
                </a:solidFill>
                <a:latin typeface="+mn-lt"/>
                <a:cs typeface="+mn-lt"/>
              </a:rPr>
              <a:t>jianming.tong@gatech.edu, tushar@ece.gatech.edu</a:t>
            </a:r>
            <a:endParaRPr lang="en-US" altLang="en-US" sz="3200">
              <a:solidFill>
                <a:srgbClr val="FF6600"/>
              </a:solidFill>
              <a:latin typeface="+mn-lt"/>
              <a:cs typeface="+mn-lt"/>
            </a:endParaRPr>
          </a:p>
        </p:txBody>
      </p:sp>
      <p:sp>
        <p:nvSpPr>
          <p:cNvPr id="8" name="Title 7"/>
          <p:cNvSpPr>
            <a:spLocks noGrp="true"/>
          </p:cNvSpPr>
          <p:nvPr>
            <p:ph type="ctrTitle"/>
          </p:nvPr>
        </p:nvSpPr>
        <p:spPr>
          <a:xfrm>
            <a:off x="-81280" y="2096135"/>
            <a:ext cx="12188825" cy="1786255"/>
          </a:xfrm>
        </p:spPr>
        <p:txBody>
          <a:bodyPr anchor="ctr">
            <a:noAutofit/>
          </a:bodyPr>
          <a:p>
            <a:r>
              <a:rPr lang="en-US" altLang="en-US" sz="4800" dirty="0">
                <a:sym typeface="+mn-ea"/>
              </a:rPr>
              <a:t>Primitive Switches for Accelerator Network</a:t>
            </a:r>
            <a:br>
              <a:rPr lang="en-US" sz="4800" dirty="0">
                <a:sym typeface="+mn-ea"/>
              </a:rPr>
            </a:br>
            <a:r>
              <a:rPr lang="en-US" altLang="en-US" sz="3800" dirty="0">
                <a:solidFill>
                  <a:srgbClr val="C00000"/>
                </a:solidFill>
                <a:effectLst/>
              </a:rPr>
              <a:t> Building Blocks for </a:t>
            </a:r>
            <a:r>
              <a:rPr lang="en-US" altLang="en-US" sz="3800" dirty="0">
                <a:solidFill>
                  <a:srgbClr val="CC0000"/>
                </a:solidFill>
                <a:sym typeface="+mn-ea"/>
              </a:rPr>
              <a:t>Accelerator </a:t>
            </a:r>
            <a:r>
              <a:rPr lang="en-US" altLang="en-US" sz="3800" dirty="0">
                <a:solidFill>
                  <a:srgbClr val="C00000"/>
                </a:solidFill>
                <a:effectLst/>
              </a:rPr>
              <a:t>NoC</a:t>
            </a:r>
            <a:endParaRPr lang="en-US" altLang="en-US" sz="3800" dirty="0">
              <a:solidFill>
                <a:srgbClr val="C00000"/>
              </a:solidFill>
              <a:effectLst/>
            </a:endParaRPr>
          </a:p>
        </p:txBody>
      </p:sp>
      <p:sp>
        <p:nvSpPr>
          <p:cNvPr id="11" name="Freeform 5"/>
          <p:cNvSpPr/>
          <p:nvPr/>
        </p:nvSpPr>
        <p:spPr bwMode="auto">
          <a:xfrm>
            <a:off x="11353978" y="2001998"/>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9" name="Freeform 5"/>
          <p:cNvSpPr/>
          <p:nvPr/>
        </p:nvSpPr>
        <p:spPr bwMode="auto">
          <a:xfrm rot="10800000">
            <a:off x="231603" y="3374060"/>
            <a:ext cx="508403"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12" name="Slide Number Placeholder 11"/>
          <p:cNvSpPr>
            <a:spLocks noGrp="true"/>
          </p:cNvSpPr>
          <p:nvPr>
            <p:ph type="sldNum" sz="quarter" idx="12"/>
          </p:nvPr>
        </p:nvSpPr>
        <p:spPr/>
        <p:txBody>
          <a:bodyPr/>
          <a:p>
            <a:fld id="{49AE70B2-8BF9-45C0-BB95-33D1B9D3A854}" type="slidenum">
              <a:rPr lang="zh-CN" altLang="en-US" smtClean="0"/>
            </a:fld>
            <a:endParaRPr lang="zh-CN" altLang="en-US"/>
          </a:p>
        </p:txBody>
      </p:sp>
      <p:pic>
        <p:nvPicPr>
          <p:cNvPr id="2" name="Picture 1"/>
          <p:cNvPicPr>
            <a:picLocks noChangeAspect="true"/>
          </p:cNvPicPr>
          <p:nvPr/>
        </p:nvPicPr>
        <p:blipFill>
          <a:blip r:embed="rId1"/>
          <a:stretch>
            <a:fillRect/>
          </a:stretch>
        </p:blipFill>
        <p:spPr>
          <a:xfrm>
            <a:off x="622994" y="348927"/>
            <a:ext cx="1405107" cy="1097180"/>
          </a:xfrm>
          <a:prstGeom prst="rect">
            <a:avLst/>
          </a:prstGeom>
        </p:spPr>
      </p:pic>
      <p:grpSp>
        <p:nvGrpSpPr>
          <p:cNvPr id="5" name="Group 4"/>
          <p:cNvGrpSpPr/>
          <p:nvPr/>
        </p:nvGrpSpPr>
        <p:grpSpPr>
          <a:xfrm>
            <a:off x="9060726" y="357838"/>
            <a:ext cx="2647950" cy="1087755"/>
            <a:chOff x="2250039" y="545863"/>
            <a:chExt cx="2647950" cy="1087755"/>
          </a:xfrm>
        </p:grpSpPr>
        <p:pic>
          <p:nvPicPr>
            <p:cNvPr id="7" name="Picture 6"/>
            <p:cNvPicPr>
              <a:picLocks noChangeAspect="true"/>
            </p:cNvPicPr>
            <p:nvPr/>
          </p:nvPicPr>
          <p:blipFill>
            <a:blip r:embed="rId2"/>
            <a:stretch>
              <a:fillRect/>
            </a:stretch>
          </p:blipFill>
          <p:spPr>
            <a:xfrm>
              <a:off x="2837939" y="545863"/>
              <a:ext cx="1719882" cy="781367"/>
            </a:xfrm>
            <a:prstGeom prst="rect">
              <a:avLst/>
            </a:prstGeom>
          </p:spPr>
        </p:pic>
        <p:sp>
          <p:nvSpPr>
            <p:cNvPr id="10" name="Rectangle 9"/>
            <p:cNvSpPr/>
            <p:nvPr/>
          </p:nvSpPr>
          <p:spPr>
            <a:xfrm>
              <a:off x="2250039" y="1326913"/>
              <a:ext cx="2647950" cy="306705"/>
            </a:xfrm>
            <a:prstGeom prst="rect">
              <a:avLst/>
            </a:prstGeom>
          </p:spPr>
          <p:txBody>
            <a:bodyPr wrap="square">
              <a:spAutoFit/>
            </a:bodyPr>
            <a:p>
              <a:r>
                <a:rPr lang="en-US" sz="1400" dirty="0">
                  <a:hlinkClick r:id="rId3"/>
                </a:rPr>
                <a:t>http://synergy.ece.gatech.edu</a:t>
              </a:r>
              <a:endParaRPr lang="en-US" sz="1400" dirty="0"/>
            </a:p>
          </p:txBody>
        </p:sp>
      </p:grpSp>
      <p:sp>
        <p:nvSpPr>
          <p:cNvPr id="20" name="Freeform 5"/>
          <p:cNvSpPr/>
          <p:nvPr/>
        </p:nvSpPr>
        <p:spPr bwMode="auto">
          <a:xfrm>
            <a:off x="11200308" y="538537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
        <p:nvSpPr>
          <p:cNvPr id="6" name="Freeform 5"/>
          <p:cNvSpPr/>
          <p:nvPr/>
        </p:nvSpPr>
        <p:spPr bwMode="auto">
          <a:xfrm rot="10800000">
            <a:off x="231953" y="606228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09070" cy="697865"/>
          </a:xfrm>
        </p:spPr>
        <p:txBody>
          <a:bodyPr>
            <a:normAutofit/>
          </a:bodyPr>
          <a:p>
            <a:r>
              <a:rPr lang="en-US" altLang="en-US">
                <a:sym typeface="+mn-ea"/>
              </a:rPr>
              <a:t>Microarchtecture Distribute 2x2 Complex</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 name="Group 4"/>
          <p:cNvGrpSpPr/>
          <p:nvPr/>
        </p:nvGrpSpPr>
        <p:grpSpPr>
          <a:xfrm>
            <a:off x="141128" y="1777305"/>
            <a:ext cx="2065939" cy="1863970"/>
            <a:chOff x="7413625" y="2145127"/>
            <a:chExt cx="1859345" cy="1677573"/>
          </a:xfrm>
        </p:grpSpPr>
        <p:sp>
          <p:nvSpPr>
            <p:cNvPr id="6" name="Oval 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 name="Straight Arrow Connector 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 name="Oval 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 name="Straight Arrow Connector 9"/>
            <p:cNvCxnSpPr>
              <a:stCxn id="9" idx="0"/>
              <a:endCxn id="8"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6" idx="6"/>
            </p:cNvCxnSpPr>
            <p:nvPr/>
          </p:nvCxnSpPr>
          <p:spPr>
            <a:xfrm flipH="true" flipV="true">
              <a:off x="8116846" y="2944373"/>
              <a:ext cx="409669" cy="277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5" name="Straight Arrow Connector 14"/>
            <p:cNvCxnSpPr>
              <a:stCxn id="14" idx="1"/>
            </p:cNvCxnSpPr>
            <p:nvPr/>
          </p:nvCxnSpPr>
          <p:spPr>
            <a:xfrm flipH="true" flipV="true">
              <a:off x="8078293" y="3053079"/>
              <a:ext cx="142767" cy="131380"/>
            </a:xfrm>
            <a:prstGeom prst="straightConnector1">
              <a:avLst/>
            </a:prstGeom>
            <a:ln w="12700" cmpd="sng">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 name="Straight Arrow Connector 16"/>
            <p:cNvCxnSpPr>
              <a:stCxn id="14" idx="0"/>
              <a:endCxn id="8"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4"/>
          <p:cNvSpPr txBox="true"/>
          <p:nvPr/>
        </p:nvSpPr>
        <p:spPr>
          <a:xfrm>
            <a:off x="117174" y="365661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grpSp>
        <p:nvGrpSpPr>
          <p:cNvPr id="34" name="Group 33"/>
          <p:cNvGrpSpPr/>
          <p:nvPr/>
        </p:nvGrpSpPr>
        <p:grpSpPr>
          <a:xfrm>
            <a:off x="2663348" y="1752540"/>
            <a:ext cx="2065939" cy="1863970"/>
            <a:chOff x="7413625" y="2145127"/>
            <a:chExt cx="1859345" cy="1677573"/>
          </a:xfrm>
        </p:grpSpPr>
        <p:sp>
          <p:nvSpPr>
            <p:cNvPr id="35" name="Oval 34"/>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6" name="Straight Arrow Connector 35"/>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38" name="Oval 3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9" name="Straight Arrow Connector 38"/>
            <p:cNvCxnSpPr>
              <a:stCxn id="38" idx="0"/>
              <a:endCxn id="37"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2"/>
              <a:endCxn id="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true">
              <a:off x="8317323" y="3416859"/>
              <a:ext cx="0" cy="405841"/>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44" name="Straight Arrow Connector 43"/>
            <p:cNvCxnSpPr>
              <a:stCxn id="43" idx="1"/>
            </p:cNvCxnSpPr>
            <p:nvPr/>
          </p:nvCxnSpPr>
          <p:spPr>
            <a:xfrm flipH="true" flipV="true">
              <a:off x="8078293" y="3053079"/>
              <a:ext cx="142767" cy="13138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46" name="Straight Arrow Connector 45"/>
            <p:cNvCxnSpPr>
              <a:stCxn id="43" idx="0"/>
              <a:endCxn id="37" idx="4"/>
            </p:cNvCxnSpPr>
            <p:nvPr/>
          </p:nvCxnSpPr>
          <p:spPr>
            <a:xfrm flipH="true" flipV="true">
              <a:off x="8307422" y="2779370"/>
              <a:ext cx="9901" cy="365215"/>
            </a:xfrm>
            <a:prstGeom prst="straightConnector1">
              <a:avLst/>
            </a:prstGeom>
            <a:ln w="3492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8317894"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true" flipV="true">
              <a:off x="8078864"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true" flipV="true">
              <a:off x="8307993"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8" name="TextBox 154"/>
          <p:cNvSpPr txBox="true"/>
          <p:nvPr/>
        </p:nvSpPr>
        <p:spPr>
          <a:xfrm>
            <a:off x="2381584" y="365661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grpSp>
        <p:nvGrpSpPr>
          <p:cNvPr id="75" name="Group 74"/>
          <p:cNvGrpSpPr/>
          <p:nvPr/>
        </p:nvGrpSpPr>
        <p:grpSpPr>
          <a:xfrm>
            <a:off x="5033803" y="1752540"/>
            <a:ext cx="2065939" cy="1863970"/>
            <a:chOff x="7413625" y="2145127"/>
            <a:chExt cx="1859345" cy="1677573"/>
          </a:xfrm>
        </p:grpSpPr>
        <p:sp>
          <p:nvSpPr>
            <p:cNvPr id="78" name="Oval 77"/>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9" name="Straight Arrow Connector 78"/>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8" name="Oval 9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3" name="Straight Arrow Connector 102"/>
            <p:cNvCxnSpPr>
              <a:stCxn id="98" idx="0"/>
              <a:endCxn id="83"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8" idx="2"/>
              <a:endCxn id="1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3"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40" name="Straight Arrow Connector 139"/>
            <p:cNvCxnSpPr>
              <a:stCxn id="139" idx="1"/>
            </p:cNvCxnSpPr>
            <p:nvPr/>
          </p:nvCxnSpPr>
          <p:spPr>
            <a:xfrm flipH="true" flipV="true">
              <a:off x="8078293" y="3053079"/>
              <a:ext cx="142767" cy="131380"/>
            </a:xfrm>
            <a:prstGeom prst="straightConnector1">
              <a:avLst/>
            </a:prstGeom>
            <a:ln w="2857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46" name="Straight Arrow Connector 145"/>
            <p:cNvCxnSpPr>
              <a:stCxn id="139" idx="0"/>
              <a:endCxn id="83"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5"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4"/>
          <p:cNvSpPr txBox="true"/>
          <p:nvPr/>
        </p:nvSpPr>
        <p:spPr>
          <a:xfrm>
            <a:off x="5006039" y="3616610"/>
            <a:ext cx="20447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Pass_High(PH)</a:t>
            </a:r>
            <a:endParaRPr lang="en-US" altLang="en-US" sz="2220" b="1" dirty="0">
              <a:solidFill>
                <a:srgbClr val="000000"/>
              </a:solidFill>
              <a:latin typeface="Trebuchet MS" panose="020B0603020202020204"/>
            </a:endParaRPr>
          </a:p>
        </p:txBody>
      </p:sp>
      <p:grpSp>
        <p:nvGrpSpPr>
          <p:cNvPr id="158" name="Group 157"/>
          <p:cNvGrpSpPr/>
          <p:nvPr/>
        </p:nvGrpSpPr>
        <p:grpSpPr>
          <a:xfrm>
            <a:off x="7310913" y="1716980"/>
            <a:ext cx="2065939" cy="1863970"/>
            <a:chOff x="7413625" y="2145127"/>
            <a:chExt cx="1859345" cy="1677573"/>
          </a:xfrm>
        </p:grpSpPr>
        <p:sp>
          <p:nvSpPr>
            <p:cNvPr id="159" name="Oval 15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62" name="Oval 16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3" name="Straight Arrow Connector 162"/>
            <p:cNvCxnSpPr>
              <a:stCxn id="162" idx="0"/>
              <a:endCxn id="16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62" idx="2"/>
              <a:endCxn id="169"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1"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8" name="Straight Arrow Connector 167"/>
            <p:cNvCxnSpPr>
              <a:stCxn id="167" idx="1"/>
            </p:cNvCxnSpPr>
            <p:nvPr/>
          </p:nvCxnSpPr>
          <p:spPr>
            <a:xfrm flipH="true" flipV="true">
              <a:off x="8078293" y="3053079"/>
              <a:ext cx="142767" cy="131380"/>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0" name="Straight Arrow Connector 169"/>
            <p:cNvCxnSpPr>
              <a:stCxn id="167" idx="0"/>
              <a:endCxn id="161"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9"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54"/>
          <p:cNvSpPr txBox="true"/>
          <p:nvPr/>
        </p:nvSpPr>
        <p:spPr>
          <a:xfrm>
            <a:off x="7326646" y="3581050"/>
            <a:ext cx="19577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Pass_Low(PL)</a:t>
            </a:r>
            <a:endParaRPr lang="en-US" altLang="en-US" sz="2220" b="1" dirty="0">
              <a:solidFill>
                <a:srgbClr val="000000"/>
              </a:solidFill>
              <a:latin typeface="Trebuchet MS" panose="020B0603020202020204"/>
            </a:endParaRPr>
          </a:p>
        </p:txBody>
      </p:sp>
      <p:grpSp>
        <p:nvGrpSpPr>
          <p:cNvPr id="173" name="Group 172"/>
          <p:cNvGrpSpPr/>
          <p:nvPr/>
        </p:nvGrpSpPr>
        <p:grpSpPr>
          <a:xfrm>
            <a:off x="743108" y="4079180"/>
            <a:ext cx="2065939" cy="1863970"/>
            <a:chOff x="7413625" y="2145127"/>
            <a:chExt cx="1859345" cy="1677573"/>
          </a:xfrm>
        </p:grpSpPr>
        <p:sp>
          <p:nvSpPr>
            <p:cNvPr id="174" name="Oval 17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5" name="Straight Arrow Connector 17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77" name="Oval 17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78" name="Straight Arrow Connector 177"/>
            <p:cNvCxnSpPr>
              <a:stCxn id="177" idx="0"/>
              <a:endCxn id="17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7" idx="2"/>
              <a:endCxn id="184" idx="6"/>
            </p:cNvCxnSpPr>
            <p:nvPr/>
          </p:nvCxnSpPr>
          <p:spPr>
            <a:xfrm flipH="true" flipV="true">
              <a:off x="8116846" y="2944373"/>
              <a:ext cx="409669" cy="2775"/>
            </a:xfrm>
            <a:prstGeom prst="straightConnector1">
              <a:avLst/>
            </a:prstGeom>
            <a:ln w="41275"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6" idx="0"/>
            </p:cNvCxnSpPr>
            <p:nvPr/>
          </p:nvCxnSpPr>
          <p:spPr>
            <a:xfrm flipV="true">
              <a:off x="8307422" y="2145127"/>
              <a:ext cx="2608" cy="361969"/>
            </a:xfrm>
            <a:prstGeom prst="straightConnector1">
              <a:avLst/>
            </a:prstGeom>
            <a:ln w="317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83" name="Straight Arrow Connector 182"/>
            <p:cNvCxnSpPr>
              <a:stCxn id="18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85" name="Straight Arrow Connector 184"/>
            <p:cNvCxnSpPr>
              <a:stCxn id="182" idx="0"/>
              <a:endCxn id="176"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84"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257833" y="4068385"/>
            <a:ext cx="2065939" cy="1863970"/>
            <a:chOff x="7413625" y="2145127"/>
            <a:chExt cx="1859345" cy="1677573"/>
          </a:xfrm>
        </p:grpSpPr>
        <p:sp>
          <p:nvSpPr>
            <p:cNvPr id="189" name="Oval 18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92" name="Oval 19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3" name="Straight Arrow Connector 192"/>
            <p:cNvCxnSpPr>
              <a:stCxn id="192" idx="0"/>
              <a:endCxn id="19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92" idx="2"/>
              <a:endCxn id="199"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8" name="Straight Arrow Connector 197"/>
            <p:cNvCxnSpPr>
              <a:stCxn id="197"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0" name="Straight Arrow Connector 199"/>
            <p:cNvCxnSpPr>
              <a:stCxn id="197" idx="0"/>
              <a:endCxn id="191"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9"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2" name="TextBox 154"/>
          <p:cNvSpPr txBox="true"/>
          <p:nvPr/>
        </p:nvSpPr>
        <p:spPr>
          <a:xfrm>
            <a:off x="3505216" y="5926740"/>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Pass_LowIn_HighOut(PLH)</a:t>
            </a:r>
            <a:endParaRPr lang="en-US" altLang="en-US" sz="2220" b="1" dirty="0">
              <a:solidFill>
                <a:srgbClr val="000000"/>
              </a:solidFill>
              <a:latin typeface="Trebuchet MS" panose="020B0603020202020204"/>
            </a:endParaRPr>
          </a:p>
        </p:txBody>
      </p:sp>
      <p:grpSp>
        <p:nvGrpSpPr>
          <p:cNvPr id="203" name="Group 202"/>
          <p:cNvGrpSpPr/>
          <p:nvPr/>
        </p:nvGrpSpPr>
        <p:grpSpPr>
          <a:xfrm>
            <a:off x="9837578" y="4037905"/>
            <a:ext cx="2065939" cy="1863970"/>
            <a:chOff x="7413625" y="2145127"/>
            <a:chExt cx="1859345" cy="1677573"/>
          </a:xfrm>
        </p:grpSpPr>
        <p:sp>
          <p:nvSpPr>
            <p:cNvPr id="204" name="Oval 20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05" name="Straight Arrow Connector 20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07" name="Oval 20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08" name="Straight Arrow Connector 207"/>
            <p:cNvCxnSpPr>
              <a:stCxn id="207" idx="0"/>
              <a:endCxn id="20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07" idx="2"/>
              <a:endCxn id="214"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6" idx="0"/>
            </p:cNvCxnSpPr>
            <p:nvPr/>
          </p:nvCxnSpPr>
          <p:spPr>
            <a:xfrm flipV="true">
              <a:off x="8307422" y="2145127"/>
              <a:ext cx="2608" cy="361969"/>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2" name="Oval 21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13" name="Straight Arrow Connector 212"/>
            <p:cNvCxnSpPr>
              <a:stCxn id="21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5" name="Straight Arrow Connector 214"/>
            <p:cNvCxnSpPr>
              <a:stCxn id="212" idx="0"/>
              <a:endCxn id="206" idx="4"/>
            </p:cNvCxnSpPr>
            <p:nvPr/>
          </p:nvCxnSpPr>
          <p:spPr>
            <a:xfrm flipH="true" flipV="true">
              <a:off x="8307422" y="2779370"/>
              <a:ext cx="9901" cy="365215"/>
            </a:xfrm>
            <a:prstGeom prst="straightConnector1">
              <a:avLst/>
            </a:prstGeom>
            <a:ln w="22225" cmpd="sng">
              <a:solidFill>
                <a:schemeClr val="accent1">
                  <a:lumMod val="75000"/>
                  <a:alpha val="9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14"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7" name="TextBox 154"/>
          <p:cNvSpPr txBox="true"/>
          <p:nvPr/>
        </p:nvSpPr>
        <p:spPr>
          <a:xfrm>
            <a:off x="9936496" y="5926740"/>
            <a:ext cx="180149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No_Pass(NP)</a:t>
            </a:r>
            <a:endParaRPr lang="en-US" altLang="en-US" sz="2220" b="1" dirty="0">
              <a:solidFill>
                <a:srgbClr val="000000"/>
              </a:solidFill>
              <a:latin typeface="Trebuchet MS" panose="020B0603020202020204"/>
            </a:endParaRPr>
          </a:p>
        </p:txBody>
      </p:sp>
      <p:grpSp>
        <p:nvGrpSpPr>
          <p:cNvPr id="21" name="Group 20"/>
          <p:cNvGrpSpPr/>
          <p:nvPr/>
        </p:nvGrpSpPr>
        <p:grpSpPr>
          <a:xfrm>
            <a:off x="7453788" y="4062670"/>
            <a:ext cx="2065939" cy="1863970"/>
            <a:chOff x="7413625" y="2145127"/>
            <a:chExt cx="1859345" cy="1677573"/>
          </a:xfrm>
        </p:grpSpPr>
        <p:sp>
          <p:nvSpPr>
            <p:cNvPr id="22" name="Oval 21"/>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5" name="Oval 24"/>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6" name="Straight Arrow Connector 25"/>
            <p:cNvCxnSpPr>
              <a:stCxn id="25" idx="0"/>
              <a:endCxn id="24"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2"/>
              <a:endCxn id="32"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1" name="Straight Arrow Connector 30"/>
            <p:cNvCxnSpPr>
              <a:stCxn id="30" idx="1"/>
            </p:cNvCxnSpPr>
            <p:nvPr/>
          </p:nvCxnSpPr>
          <p:spPr>
            <a:xfrm flipH="true" flipV="true">
              <a:off x="8078293" y="3053079"/>
              <a:ext cx="142767" cy="131380"/>
            </a:xfrm>
            <a:prstGeom prst="straightConnector1">
              <a:avLst/>
            </a:prstGeom>
            <a:ln w="38100"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3" name="Straight Arrow Connector 32"/>
            <p:cNvCxnSpPr>
              <a:stCxn id="30" idx="0"/>
              <a:endCxn id="24"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154"/>
          <p:cNvSpPr txBox="true"/>
          <p:nvPr/>
        </p:nvSpPr>
        <p:spPr>
          <a:xfrm>
            <a:off x="7005971" y="5926740"/>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Multicast_LowIn(ML)</a:t>
            </a:r>
            <a:endParaRPr lang="en-US" altLang="en-US" sz="2220" b="1" dirty="0">
              <a:solidFill>
                <a:srgbClr val="000000"/>
              </a:solidFill>
              <a:latin typeface="Trebuchet MS" panose="020B0603020202020204"/>
            </a:endParaRPr>
          </a:p>
        </p:txBody>
      </p:sp>
      <p:sp>
        <p:nvSpPr>
          <p:cNvPr id="187" name="TextBox 154"/>
          <p:cNvSpPr txBox="true"/>
          <p:nvPr/>
        </p:nvSpPr>
        <p:spPr>
          <a:xfrm>
            <a:off x="36846" y="5932455"/>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Pass_HighIn_LowOut(PHL)</a:t>
            </a:r>
            <a:endParaRPr lang="en-US" altLang="en-US" sz="2220" b="1" dirty="0">
              <a:solidFill>
                <a:srgbClr val="000000"/>
              </a:solidFill>
              <a:latin typeface="Trebuchet MS" panose="020B0603020202020204"/>
            </a:endParaRPr>
          </a:p>
        </p:txBody>
      </p:sp>
      <p:grpSp>
        <p:nvGrpSpPr>
          <p:cNvPr id="55" name="Group 54"/>
          <p:cNvGrpSpPr/>
          <p:nvPr/>
        </p:nvGrpSpPr>
        <p:grpSpPr>
          <a:xfrm>
            <a:off x="9805828" y="1716980"/>
            <a:ext cx="2065939" cy="1863970"/>
            <a:chOff x="7413625" y="2145127"/>
            <a:chExt cx="1859345" cy="1677573"/>
          </a:xfrm>
        </p:grpSpPr>
        <p:sp>
          <p:nvSpPr>
            <p:cNvPr id="56" name="Oval 5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7" name="Straight Arrow Connector 5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59" name="Oval 5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0" name="Straight Arrow Connector 59"/>
            <p:cNvCxnSpPr>
              <a:stCxn id="59" idx="0"/>
              <a:endCxn id="58" idx="5"/>
            </p:cNvCxnSpPr>
            <p:nvPr/>
          </p:nvCxnSpPr>
          <p:spPr>
            <a:xfrm flipH="true" flipV="true">
              <a:off x="8403685" y="2739496"/>
              <a:ext cx="258967" cy="7151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a:endCxn id="66" idx="6"/>
            </p:cNvCxnSpPr>
            <p:nvPr/>
          </p:nvCxnSpPr>
          <p:spPr>
            <a:xfrm flipH="true" flipV="true">
              <a:off x="8116846" y="2944373"/>
              <a:ext cx="409669" cy="277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5" name="Straight Arrow Connector 64"/>
            <p:cNvCxnSpPr>
              <a:stCxn id="64" idx="1"/>
            </p:cNvCxnSpPr>
            <p:nvPr/>
          </p:nvCxnSpPr>
          <p:spPr>
            <a:xfrm flipH="true" flipV="true">
              <a:off x="8078293" y="3053079"/>
              <a:ext cx="142767" cy="131380"/>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7" name="Straight Arrow Connector 66"/>
            <p:cNvCxnSpPr>
              <a:stCxn id="64" idx="0"/>
              <a:endCxn id="58" idx="4"/>
            </p:cNvCxnSpPr>
            <p:nvPr/>
          </p:nvCxnSpPr>
          <p:spPr>
            <a:xfrm flipH="true" flipV="true">
              <a:off x="8307422" y="2779370"/>
              <a:ext cx="9901" cy="365215"/>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154"/>
          <p:cNvSpPr txBox="true"/>
          <p:nvPr/>
        </p:nvSpPr>
        <p:spPr>
          <a:xfrm>
            <a:off x="9284034" y="3581050"/>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Multicast_HighIn(MH)</a:t>
            </a:r>
            <a:endParaRPr lang="en-US" altLang="en-US" sz="2220" b="1" dirty="0">
              <a:solidFill>
                <a:srgbClr val="000000"/>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Microarchitecture Distribute 2x2 Simple</a:t>
            </a:r>
            <a:endParaRPr lang="en-US" altLang="en-US">
              <a:sym typeface="+mn-ea"/>
            </a:endParaRPr>
          </a:p>
        </p:txBody>
      </p:sp>
      <p:sp>
        <p:nvSpPr>
          <p:cNvPr id="116" name="Rectangle 115"/>
          <p:cNvSpPr/>
          <p:nvPr/>
        </p:nvSpPr>
        <p:spPr>
          <a:xfrm rot="16200000">
            <a:off x="5358765" y="-87439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384111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4284345" y="11379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28434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571240" y="11379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3596005" y="18770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5095875"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5539105" y="116459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539105"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826000" y="11645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4850765" y="1903730"/>
            <a:ext cx="356235" cy="27495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38619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6829425" y="113792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82942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6116320" y="11379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6141085" y="18770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595870"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8039100" y="11645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039100"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25995" y="11645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7350760" y="19037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362648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555180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3141345" y="345694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5060950" y="345694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6919595" y="346900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7433945" y="319532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598295" y="144399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3" name="Rectangle 192"/>
          <p:cNvSpPr/>
          <p:nvPr/>
        </p:nvSpPr>
        <p:spPr>
          <a:xfrm>
            <a:off x="6116320" y="274066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446786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701675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6" name="Rectangle 195"/>
          <p:cNvSpPr/>
          <p:nvPr/>
        </p:nvSpPr>
        <p:spPr>
          <a:xfrm>
            <a:off x="3657600" y="274066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243" name="Straight Connector 242"/>
          <p:cNvCxnSpPr/>
          <p:nvPr/>
        </p:nvCxnSpPr>
        <p:spPr>
          <a:xfrm>
            <a:off x="3093085" y="3848100"/>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10740390" y="394176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sp>
        <p:nvSpPr>
          <p:cNvPr id="42" name="TextBox 133"/>
          <p:cNvSpPr txBox="true"/>
          <p:nvPr/>
        </p:nvSpPr>
        <p:spPr>
          <a:xfrm>
            <a:off x="2882" y="363361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
        <p:nvSpPr>
          <p:cNvPr id="44" name="TextBox 154"/>
          <p:cNvSpPr txBox="true"/>
          <p:nvPr/>
        </p:nvSpPr>
        <p:spPr>
          <a:xfrm>
            <a:off x="889969" y="605437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sp>
        <p:nvSpPr>
          <p:cNvPr id="45" name="TextBox 154"/>
          <p:cNvSpPr txBox="true"/>
          <p:nvPr/>
        </p:nvSpPr>
        <p:spPr>
          <a:xfrm>
            <a:off x="3154379" y="605437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sp>
        <p:nvSpPr>
          <p:cNvPr id="46" name="TextBox 154"/>
          <p:cNvSpPr txBox="true"/>
          <p:nvPr/>
        </p:nvSpPr>
        <p:spPr>
          <a:xfrm>
            <a:off x="5654374" y="6054375"/>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Multicast_HighIn(MH)</a:t>
            </a:r>
            <a:endParaRPr lang="en-US" altLang="en-US" sz="2220" b="1" dirty="0">
              <a:solidFill>
                <a:srgbClr val="000000"/>
              </a:solidFill>
              <a:latin typeface="Trebuchet MS" panose="020B0603020202020204"/>
            </a:endParaRPr>
          </a:p>
        </p:txBody>
      </p:sp>
      <p:sp>
        <p:nvSpPr>
          <p:cNvPr id="47" name="TextBox 154"/>
          <p:cNvSpPr txBox="true"/>
          <p:nvPr/>
        </p:nvSpPr>
        <p:spPr>
          <a:xfrm>
            <a:off x="8540131" y="6037865"/>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Multicast_LowIn(ML)</a:t>
            </a:r>
            <a:endParaRPr lang="en-US" altLang="en-US" sz="2220" b="1" dirty="0">
              <a:solidFill>
                <a:srgbClr val="000000"/>
              </a:solidFill>
              <a:latin typeface="Trebuchet MS" panose="020B0603020202020204"/>
            </a:endParaRPr>
          </a:p>
        </p:txBody>
      </p:sp>
      <p:grpSp>
        <p:nvGrpSpPr>
          <p:cNvPr id="51" name="Group 50"/>
          <p:cNvGrpSpPr/>
          <p:nvPr/>
        </p:nvGrpSpPr>
        <p:grpSpPr>
          <a:xfrm>
            <a:off x="1026318" y="4153475"/>
            <a:ext cx="2065939" cy="1863970"/>
            <a:chOff x="7413625" y="2145127"/>
            <a:chExt cx="1859345" cy="1677573"/>
          </a:xfrm>
        </p:grpSpPr>
        <p:sp>
          <p:nvSpPr>
            <p:cNvPr id="53" name="Oval 5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5" name="Straight Arrow Connector 54"/>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57" name="Straight Arrow Connector 56"/>
            <p:cNvCxnSpPr>
              <a:endCxn id="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2"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3" name="Straight Arrow Connector 62"/>
            <p:cNvCxnSpPr>
              <a:stCxn id="53" idx="4"/>
              <a:endCxn id="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H="true" flipV="true">
            <a:off x="1692275" y="51676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026953" y="4153475"/>
            <a:ext cx="2065939" cy="1863970"/>
            <a:chOff x="7413625" y="2145127"/>
            <a:chExt cx="1859345" cy="1677573"/>
          </a:xfrm>
        </p:grpSpPr>
        <p:sp>
          <p:nvSpPr>
            <p:cNvPr id="72" name="Oval 71"/>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4" name="Straight Arrow Connector 73"/>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78" name="Straight Arrow Connector 77"/>
            <p:cNvCxnSpPr>
              <a:endCxn id="75" idx="5"/>
            </p:cNvCxnSpPr>
            <p:nvPr/>
          </p:nvCxnSpPr>
          <p:spPr>
            <a:xfrm flipH="true" flipV="true">
              <a:off x="8403321" y="2739541"/>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9"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20" name="Straight Arrow Connector 119"/>
            <p:cNvCxnSpPr>
              <a:stCxn id="72" idx="4"/>
              <a:endCxn id="75"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9"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p:cNvCxnSpPr/>
          <p:nvPr/>
        </p:nvCxnSpPr>
        <p:spPr>
          <a:xfrm flipH="true" flipV="true">
            <a:off x="1692910" y="516763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7093" y="4204275"/>
            <a:ext cx="2065939" cy="1863970"/>
            <a:chOff x="7413625" y="2145127"/>
            <a:chExt cx="1859345" cy="1677573"/>
          </a:xfrm>
        </p:grpSpPr>
        <p:sp>
          <p:nvSpPr>
            <p:cNvPr id="136" name="Oval 13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7" name="Straight Arrow Connector 13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57" name="Straight Arrow Connector 156"/>
            <p:cNvCxnSpPr>
              <a:endCxn id="1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61"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2" name="Straight Arrow Connector 161"/>
            <p:cNvCxnSpPr>
              <a:stCxn id="136" idx="4"/>
              <a:endCxn id="1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1"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p:nvPr/>
        </p:nvCxnSpPr>
        <p:spPr>
          <a:xfrm flipH="true" flipV="true">
            <a:off x="4083050" y="52184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417728" y="4204275"/>
            <a:ext cx="2065939" cy="1863970"/>
            <a:chOff x="7413625" y="2145127"/>
            <a:chExt cx="1859345" cy="1677573"/>
          </a:xfrm>
        </p:grpSpPr>
        <p:sp>
          <p:nvSpPr>
            <p:cNvPr id="166" name="Oval 16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9" name="Straight Arrow Connector 168"/>
            <p:cNvCxnSpPr>
              <a:endCxn id="168"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173"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8"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4" name="Straight Arrow Connector 173"/>
            <p:cNvCxnSpPr>
              <a:stCxn id="166" idx="4"/>
              <a:endCxn id="168"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3"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3" name="Straight Arrow Connector 182"/>
          <p:cNvCxnSpPr/>
          <p:nvPr/>
        </p:nvCxnSpPr>
        <p:spPr>
          <a:xfrm flipH="true" flipV="true">
            <a:off x="4083685" y="5218430"/>
            <a:ext cx="335280" cy="3987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5853588" y="4190305"/>
            <a:ext cx="2065939" cy="1863970"/>
            <a:chOff x="7413625" y="2145127"/>
            <a:chExt cx="1859345" cy="1677573"/>
          </a:xfrm>
        </p:grpSpPr>
        <p:sp>
          <p:nvSpPr>
            <p:cNvPr id="185" name="Oval 18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7" name="Straight Arrow Connector 19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99" name="Straight Arrow Connector 198"/>
            <p:cNvCxnSpPr>
              <a:endCxn id="198"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204"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8"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5" name="Straight Arrow Connector 204"/>
            <p:cNvCxnSpPr>
              <a:stCxn id="185" idx="4"/>
              <a:endCxn id="198"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4"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p:cNvCxnSpPr/>
          <p:nvPr/>
        </p:nvCxnSpPr>
        <p:spPr>
          <a:xfrm flipH="true" flipV="true">
            <a:off x="6519545" y="520446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854223" y="4190305"/>
            <a:ext cx="2065939" cy="1863970"/>
            <a:chOff x="7413625" y="2145127"/>
            <a:chExt cx="1859345" cy="1677573"/>
          </a:xfrm>
        </p:grpSpPr>
        <p:sp>
          <p:nvSpPr>
            <p:cNvPr id="209" name="Oval 208"/>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0" name="Straight Arrow Connector 20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2" name="Straight Arrow Connector 211"/>
            <p:cNvCxnSpPr>
              <a:endCxn id="211"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6"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7" name="Straight Arrow Connector 216"/>
            <p:cNvCxnSpPr>
              <a:stCxn id="209" idx="4"/>
              <a:endCxn id="211"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16"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p:nvPr/>
        </p:nvCxnSpPr>
        <p:spPr>
          <a:xfrm flipH="true" flipV="true">
            <a:off x="6520180" y="520446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8740933" y="4169985"/>
            <a:ext cx="2065939" cy="1863970"/>
            <a:chOff x="7413625" y="2145127"/>
            <a:chExt cx="1859345" cy="1677573"/>
          </a:xfrm>
        </p:grpSpPr>
        <p:sp>
          <p:nvSpPr>
            <p:cNvPr id="283" name="Oval 28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4" name="Straight Arrow Connector 283"/>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86" name="Straight Arrow Connector 285"/>
            <p:cNvCxnSpPr>
              <a:endCxn id="285"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endCxn id="290"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85"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1" name="Straight Arrow Connector 290"/>
            <p:cNvCxnSpPr>
              <a:stCxn id="283" idx="4"/>
              <a:endCxn id="285"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90"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3" name="Straight Arrow Connector 292"/>
          <p:cNvCxnSpPr/>
          <p:nvPr/>
        </p:nvCxnSpPr>
        <p:spPr>
          <a:xfrm flipH="true" flipV="true">
            <a:off x="9406890" y="518414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94" name="Group 293"/>
          <p:cNvGrpSpPr/>
          <p:nvPr/>
        </p:nvGrpSpPr>
        <p:grpSpPr>
          <a:xfrm>
            <a:off x="8751728" y="4169985"/>
            <a:ext cx="2065939" cy="1863970"/>
            <a:chOff x="7413625" y="2145127"/>
            <a:chExt cx="1859345" cy="1677573"/>
          </a:xfrm>
        </p:grpSpPr>
        <p:sp>
          <p:nvSpPr>
            <p:cNvPr id="295" name="Oval 29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96" name="Straight Arrow Connector 295"/>
            <p:cNvCxnSpPr/>
            <p:nvPr/>
          </p:nvCxnSpPr>
          <p:spPr>
            <a:xfrm flipH="true">
              <a:off x="8798789" y="2944373"/>
              <a:ext cx="474181" cy="0"/>
            </a:xfrm>
            <a:prstGeom prst="straightConnector1">
              <a:avLst/>
            </a:prstGeom>
            <a:ln w="762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8" name="Straight Arrow Connector 297"/>
            <p:cNvCxnSpPr/>
            <p:nvPr/>
          </p:nvCxnSpPr>
          <p:spPr>
            <a:xfrm flipH="true" flipV="true">
              <a:off x="8402750" y="2740684"/>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302"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7"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03" name="Straight Arrow Connector 302"/>
            <p:cNvCxnSpPr>
              <a:stCxn id="295" idx="4"/>
              <a:endCxn id="297"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0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5" name="Straight Arrow Connector 304"/>
          <p:cNvCxnSpPr/>
          <p:nvPr/>
        </p:nvCxnSpPr>
        <p:spPr>
          <a:xfrm flipH="true" flipV="true">
            <a:off x="9420225" y="5184140"/>
            <a:ext cx="335280" cy="398780"/>
          </a:xfrm>
          <a:prstGeom prst="straightConnector1">
            <a:avLst/>
          </a:prstGeom>
          <a:ln w="762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7" name="Oval 306"/>
          <p:cNvSpPr/>
          <p:nvPr/>
        </p:nvSpPr>
        <p:spPr>
          <a:xfrm>
            <a:off x="10438122" y="3942253"/>
            <a:ext cx="302527" cy="3025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Merge/Reduction Tree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08" name="Group 507"/>
          <p:cNvGrpSpPr/>
          <p:nvPr/>
        </p:nvGrpSpPr>
        <p:grpSpPr>
          <a:xfrm>
            <a:off x="828675" y="1770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 name="Rectangle 72"/>
          <p:cNvSpPr>
            <a:spLocks noChangeArrowheads="true"/>
          </p:cNvSpPr>
          <p:nvPr/>
        </p:nvSpPr>
        <p:spPr bwMode="auto">
          <a:xfrm>
            <a:off x="613410" y="3738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7" name="Rectangle 73"/>
          <p:cNvSpPr>
            <a:spLocks noChangeArrowheads="true"/>
          </p:cNvSpPr>
          <p:nvPr/>
        </p:nvSpPr>
        <p:spPr bwMode="auto">
          <a:xfrm>
            <a:off x="602615" y="3738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005840" y="3738880"/>
            <a:ext cx="2863215" cy="368300"/>
          </a:xfrm>
          <a:prstGeom prst="rect">
            <a:avLst/>
          </a:prstGeom>
          <a:noFill/>
        </p:spPr>
        <p:txBody>
          <a:bodyPr wrap="square" rtlCol="0">
            <a:spAutoFit/>
          </a:bodyPr>
          <a:p>
            <a:r>
              <a:rPr lang="en-US" altLang="en-US"/>
              <a:t>Merge </a:t>
            </a:r>
            <a:r>
              <a:rPr lang="en-US"/>
              <a:t>2x</a:t>
            </a:r>
            <a:r>
              <a:rPr lang="en-US" altLang="en-US"/>
              <a:t>1 -&gt; Merge Tree</a:t>
            </a:r>
            <a:endParaRPr lang="en-US"/>
          </a:p>
        </p:txBody>
      </p:sp>
      <p:sp>
        <p:nvSpPr>
          <p:cNvPr id="8" name="Rectangle 72"/>
          <p:cNvSpPr>
            <a:spLocks noChangeArrowheads="true"/>
          </p:cNvSpPr>
          <p:nvPr/>
        </p:nvSpPr>
        <p:spPr bwMode="auto">
          <a:xfrm>
            <a:off x="607060" y="4246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9" name="Rectangle 73"/>
          <p:cNvSpPr>
            <a:spLocks noChangeArrowheads="true"/>
          </p:cNvSpPr>
          <p:nvPr/>
        </p:nvSpPr>
        <p:spPr bwMode="auto">
          <a:xfrm>
            <a:off x="596265" y="4246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 name="Text Box 10"/>
          <p:cNvSpPr txBox="true"/>
          <p:nvPr/>
        </p:nvSpPr>
        <p:spPr>
          <a:xfrm>
            <a:off x="999490" y="4246880"/>
            <a:ext cx="3750310" cy="368300"/>
          </a:xfrm>
          <a:prstGeom prst="rect">
            <a:avLst/>
          </a:prstGeom>
          <a:noFill/>
        </p:spPr>
        <p:txBody>
          <a:bodyPr wrap="square" rtlCol="0">
            <a:spAutoFit/>
          </a:bodyPr>
          <a:p>
            <a:r>
              <a:rPr lang="en-US" altLang="en-US"/>
              <a:t>Reduction </a:t>
            </a:r>
            <a:r>
              <a:rPr lang="en-US"/>
              <a:t>2x</a:t>
            </a:r>
            <a:r>
              <a:rPr lang="en-US" altLang="en-US"/>
              <a:t>1 -&gt; Reduction Tree</a:t>
            </a:r>
            <a:endParaRPr lang="en-US" altLang="en-US"/>
          </a:p>
        </p:txBody>
      </p:sp>
      <p:grpSp>
        <p:nvGrpSpPr>
          <p:cNvPr id="12" name="Group 11"/>
          <p:cNvGrpSpPr/>
          <p:nvPr/>
        </p:nvGrpSpPr>
        <p:grpSpPr>
          <a:xfrm>
            <a:off x="4899660" y="1203960"/>
            <a:ext cx="3097530" cy="2674620"/>
            <a:chOff x="12305" y="5788"/>
            <a:chExt cx="3298" cy="2712"/>
          </a:xfrm>
        </p:grpSpPr>
        <p:sp>
          <p:nvSpPr>
            <p:cNvPr id="13"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14"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15"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16"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7"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18"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9"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20"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21"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1</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32"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33"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34"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5</a:t>
              </a:r>
              <a:endParaRPr lang="en-US" altLang="en-US" sz="1600"/>
            </a:p>
            <a:p>
              <a:r>
                <a:rPr lang="en-US" altLang="en-US" sz="1600"/>
                <a:t>7</a:t>
              </a:r>
              <a:endParaRPr lang="en-US" altLang="en-US" sz="1600"/>
            </a:p>
          </p:txBody>
        </p:sp>
        <p:sp>
          <p:nvSpPr>
            <p:cNvPr id="35"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3</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40"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1"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2" name="Text Box 41"/>
          <p:cNvSpPr txBox="true"/>
          <p:nvPr/>
        </p:nvSpPr>
        <p:spPr>
          <a:xfrm>
            <a:off x="7997190" y="2365375"/>
            <a:ext cx="259080" cy="368300"/>
          </a:xfrm>
          <a:prstGeom prst="rect">
            <a:avLst/>
          </a:prstGeom>
          <a:noFill/>
        </p:spPr>
        <p:txBody>
          <a:bodyPr wrap="square" rtlCol="0">
            <a:spAutoFit/>
          </a:bodyPr>
          <a:p>
            <a:r>
              <a:rPr lang="en-US" altLang="en-US"/>
              <a:t>7</a:t>
            </a:r>
            <a:endParaRPr lang="en-US" altLang="en-US"/>
          </a:p>
        </p:txBody>
      </p:sp>
      <p:sp>
        <p:nvSpPr>
          <p:cNvPr id="43" name="Text Box 42"/>
          <p:cNvSpPr txBox="true"/>
          <p:nvPr/>
        </p:nvSpPr>
        <p:spPr>
          <a:xfrm>
            <a:off x="5490845" y="3878580"/>
            <a:ext cx="1350645" cy="368300"/>
          </a:xfrm>
          <a:prstGeom prst="rect">
            <a:avLst/>
          </a:prstGeom>
          <a:noFill/>
        </p:spPr>
        <p:txBody>
          <a:bodyPr wrap="none" rtlCol="0" anchor="t">
            <a:spAutoFit/>
          </a:bodyPr>
          <a:p>
            <a:r>
              <a:rPr lang="en-US" altLang="en-US">
                <a:sym typeface="+mn-ea"/>
              </a:rPr>
              <a:t>Merge Tree</a:t>
            </a:r>
            <a:endParaRPr lang="en-US"/>
          </a:p>
        </p:txBody>
      </p:sp>
      <p:grpSp>
        <p:nvGrpSpPr>
          <p:cNvPr id="44" name="Group 43"/>
          <p:cNvGrpSpPr/>
          <p:nvPr/>
        </p:nvGrpSpPr>
        <p:grpSpPr>
          <a:xfrm>
            <a:off x="8497570" y="1195705"/>
            <a:ext cx="3097530" cy="2674620"/>
            <a:chOff x="12305" y="5788"/>
            <a:chExt cx="3298" cy="2712"/>
          </a:xfrm>
        </p:grpSpPr>
        <p:sp>
          <p:nvSpPr>
            <p:cNvPr id="45"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46"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47"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48"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9"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50"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1"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52"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3"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64"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65"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66"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9</a:t>
              </a:r>
              <a:endParaRPr lang="en-US" altLang="en-US" sz="1600"/>
            </a:p>
            <a:p>
              <a:r>
                <a:rPr lang="en-US" altLang="en-US" sz="1600"/>
                <a:t>13</a:t>
              </a:r>
              <a:endParaRPr lang="en-US" altLang="en-US" sz="1600"/>
            </a:p>
          </p:txBody>
        </p:sp>
        <p:sp>
          <p:nvSpPr>
            <p:cNvPr id="67"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7</a:t>
              </a:r>
              <a:endParaRPr lang="en-US" altLang="en-US" sz="1600">
                <a:solidFill>
                  <a:schemeClr val="tx1"/>
                </a:solidFill>
              </a:endParaRPr>
            </a:p>
            <a:p>
              <a:r>
                <a:rPr lang="en-US" altLang="en-US" sz="1600">
                  <a:solidFill>
                    <a:schemeClr val="tx1"/>
                  </a:solidFill>
                </a:rPr>
                <a:t>22</a:t>
              </a:r>
              <a:endParaRPr lang="en-US" altLang="en-US" sz="1600">
                <a:solidFill>
                  <a:schemeClr val="tx1"/>
                </a:solidFill>
              </a:endParaRPr>
            </a:p>
          </p:txBody>
        </p:sp>
        <p:sp>
          <p:nvSpPr>
            <p:cNvPr id="72"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73"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4" name="Text Box 73"/>
          <p:cNvSpPr txBox="true"/>
          <p:nvPr/>
        </p:nvSpPr>
        <p:spPr>
          <a:xfrm>
            <a:off x="9088755" y="3870325"/>
            <a:ext cx="1736090" cy="368300"/>
          </a:xfrm>
          <a:prstGeom prst="rect">
            <a:avLst/>
          </a:prstGeom>
          <a:noFill/>
        </p:spPr>
        <p:txBody>
          <a:bodyPr wrap="none" rtlCol="0" anchor="t">
            <a:spAutoFit/>
          </a:bodyPr>
          <a:p>
            <a:r>
              <a:rPr lang="en-US" altLang="en-US">
                <a:sym typeface="+mn-ea"/>
              </a:rPr>
              <a:t>Reduction Tree</a:t>
            </a:r>
            <a:endParaRPr lang="en-US"/>
          </a:p>
        </p:txBody>
      </p:sp>
      <p:sp>
        <p:nvSpPr>
          <p:cNvPr id="75" name="Text Box 74"/>
          <p:cNvSpPr txBox="true"/>
          <p:nvPr/>
        </p:nvSpPr>
        <p:spPr>
          <a:xfrm>
            <a:off x="11595735" y="2326640"/>
            <a:ext cx="483235" cy="368300"/>
          </a:xfrm>
          <a:prstGeom prst="rect">
            <a:avLst/>
          </a:prstGeom>
          <a:noFill/>
        </p:spPr>
        <p:txBody>
          <a:bodyPr wrap="square" rtlCol="0">
            <a:spAutoFit/>
          </a:bodyPr>
          <a:p>
            <a:r>
              <a:rPr lang="en-US" altLang="en-US"/>
              <a:t>29</a:t>
            </a:r>
            <a:endParaRPr lang="en-US" altLang="en-US"/>
          </a:p>
        </p:txBody>
      </p:sp>
      <p:graphicFrame>
        <p:nvGraphicFramePr>
          <p:cNvPr id="306" name="Table 305"/>
          <p:cNvGraphicFramePr/>
          <p:nvPr/>
        </p:nvGraphicFramePr>
        <p:xfrm>
          <a:off x="490220" y="4939665"/>
          <a:ext cx="5783580" cy="1584960"/>
        </p:xfrm>
        <a:graphic>
          <a:graphicData uri="http://schemas.openxmlformats.org/drawingml/2006/table">
            <a:tbl>
              <a:tblPr firstRow="true" bandRow="true">
                <a:tableStyleId>{5C22544A-7EE6-4342-B048-85BDC9FD1C3A}</a:tableStyleId>
              </a:tblPr>
              <a:tblGrid>
                <a:gridCol w="1670685"/>
                <a:gridCol w="4112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Merge Tree (N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 - logM</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M*(2*(N/2)/M-1) + N</a:t>
                      </a:r>
                      <a:endParaRPr lang="en-US" altLang="en-US" sz="1800" dirty="0" smtClean="0">
                        <a:solidFill>
                          <a:schemeClr val="tx1"/>
                        </a:solidFill>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8" name="Text Box 7"/>
          <p:cNvSpPr txBox="true"/>
          <p:nvPr/>
        </p:nvSpPr>
        <p:spPr>
          <a:xfrm>
            <a:off x="6180773" y="3092133"/>
            <a:ext cx="19437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(a) Pass Through</a:t>
            </a:r>
            <a:endParaRPr lang="en-US" altLang="en-US" dirty="0" smtClean="0">
              <a:solidFill>
                <a:schemeClr val="tx1"/>
              </a:solidFill>
            </a:endParaRPr>
          </a:p>
        </p:txBody>
      </p:sp>
      <p:sp>
        <p:nvSpPr>
          <p:cNvPr id="9" name="Text Box 8"/>
          <p:cNvSpPr txBox="true"/>
          <p:nvPr/>
        </p:nvSpPr>
        <p:spPr>
          <a:xfrm>
            <a:off x="9327516" y="3095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(b) Pass Switch</a:t>
            </a:r>
            <a:endParaRPr lang="en-US" altLang="en-US" dirty="0" smtClean="0">
              <a:solidFill>
                <a:schemeClr val="tx1"/>
              </a:solidFill>
            </a:endParaRPr>
          </a:p>
        </p:txBody>
      </p:sp>
      <p:grpSp>
        <p:nvGrpSpPr>
          <p:cNvPr id="66" name="Group 65"/>
          <p:cNvGrpSpPr/>
          <p:nvPr/>
        </p:nvGrpSpPr>
        <p:grpSpPr>
          <a:xfrm>
            <a:off x="8982075" y="858520"/>
            <a:ext cx="2552700" cy="2000250"/>
            <a:chOff x="4733" y="5026"/>
            <a:chExt cx="4020" cy="3150"/>
          </a:xfrm>
        </p:grpSpPr>
        <p:sp>
          <p:nvSpPr>
            <p:cNvPr id="6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8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8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8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8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9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9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9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9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9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0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0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0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0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126" name="Group 125"/>
          <p:cNvGrpSpPr/>
          <p:nvPr/>
        </p:nvGrpSpPr>
        <p:grpSpPr>
          <a:xfrm>
            <a:off x="5815330" y="858520"/>
            <a:ext cx="2552700" cy="2000250"/>
            <a:chOff x="4733" y="5026"/>
            <a:chExt cx="4020" cy="3150"/>
          </a:xfrm>
        </p:grpSpPr>
        <p:sp>
          <p:nvSpPr>
            <p:cNvPr id="12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00"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1"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02"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3"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04"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5"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06"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7"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208"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9"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10"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1"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12"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3"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14"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5"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216"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7"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18"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9"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20"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2"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5"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6"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7"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8"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9"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0"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1"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2"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3"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4"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5"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43" name="Text Box 242"/>
          <p:cNvSpPr txBox="true"/>
          <p:nvPr/>
        </p:nvSpPr>
        <p:spPr>
          <a:xfrm>
            <a:off x="8367713" y="85852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244" name="Group 243"/>
          <p:cNvGrpSpPr/>
          <p:nvPr/>
        </p:nvGrpSpPr>
        <p:grpSpPr>
          <a:xfrm>
            <a:off x="841375" y="1097280"/>
            <a:ext cx="2552700" cy="2000250"/>
            <a:chOff x="4733" y="5026"/>
            <a:chExt cx="4020" cy="3150"/>
          </a:xfrm>
        </p:grpSpPr>
        <p:sp>
          <p:nvSpPr>
            <p:cNvPr id="245"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6"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7"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8"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9"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1"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4"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5"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6"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7"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58"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60"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2"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3"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4"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6"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8"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9"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0"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2"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3"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4"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5"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6"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7"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8"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9"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80"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81"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0"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01" name="Text Box 300"/>
          <p:cNvSpPr txBox="true"/>
          <p:nvPr/>
        </p:nvSpPr>
        <p:spPr>
          <a:xfrm>
            <a:off x="3393758" y="109728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302" name="Rectangle 80"/>
          <p:cNvSpPr>
            <a:spLocks noChangeArrowheads="true"/>
          </p:cNvSpPr>
          <p:nvPr/>
        </p:nvSpPr>
        <p:spPr bwMode="auto">
          <a:xfrm>
            <a:off x="936898" y="325756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03" name="Rectangle 81"/>
          <p:cNvSpPr>
            <a:spLocks noChangeArrowheads="true"/>
          </p:cNvSpPr>
          <p:nvPr/>
        </p:nvSpPr>
        <p:spPr bwMode="auto">
          <a:xfrm>
            <a:off x="936898" y="325756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04" name="Text Box 303"/>
          <p:cNvSpPr txBox="true"/>
          <p:nvPr/>
        </p:nvSpPr>
        <p:spPr>
          <a:xfrm>
            <a:off x="1505585" y="3244850"/>
            <a:ext cx="2630170" cy="368300"/>
          </a:xfrm>
          <a:prstGeom prst="rect">
            <a:avLst/>
          </a:prstGeom>
          <a:noFill/>
        </p:spPr>
        <p:txBody>
          <a:bodyPr wrap="square" rtlCol="0">
            <a:spAutoFit/>
          </a:bodyPr>
          <a:p>
            <a:r>
              <a:rPr lang="en-US"/>
              <a:t>Distribute 2x2 Simple</a:t>
            </a:r>
            <a:endParaRPr lang="en-US"/>
          </a:p>
        </p:txBody>
      </p:sp>
      <p:sp>
        <p:nvSpPr>
          <p:cNvPr id="305" name="Text Box 304"/>
          <p:cNvSpPr txBox="true"/>
          <p:nvPr/>
        </p:nvSpPr>
        <p:spPr>
          <a:xfrm>
            <a:off x="846455" y="5655310"/>
            <a:ext cx="3409950" cy="922020"/>
          </a:xfrm>
          <a:prstGeom prst="rect">
            <a:avLst/>
          </a:prstGeom>
          <a:noFill/>
        </p:spPr>
        <p:txBody>
          <a:bodyPr wrap="square" rtlCol="0">
            <a:spAutoFit/>
          </a:bodyPr>
          <a:p>
            <a:r>
              <a:rPr lang="en-US" altLang="en-US"/>
              <a:t>Feature:</a:t>
            </a:r>
            <a:endParaRPr lang="en-US" altLang="en-US"/>
          </a:p>
          <a:p>
            <a:r>
              <a:rPr lang="en-US" altLang="en-US"/>
              <a:t>1. blocking Permutation</a:t>
            </a:r>
            <a:endParaRPr lang="en-US" altLang="en-US"/>
          </a:p>
          <a:p>
            <a:r>
              <a:rPr lang="en-US" altLang="en-US"/>
              <a:t>2. Destination Tag routing</a:t>
            </a:r>
            <a:endParaRPr lang="en-US" altLang="en-US"/>
          </a:p>
        </p:txBody>
      </p:sp>
      <p:graphicFrame>
        <p:nvGraphicFramePr>
          <p:cNvPr id="306" name="Table 305"/>
          <p:cNvGraphicFramePr/>
          <p:nvPr/>
        </p:nvGraphicFramePr>
        <p:xfrm>
          <a:off x="335280" y="3847465"/>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Butterfly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r h="35052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(N/2)*(logN)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bl>
          </a:graphicData>
        </a:graphic>
      </p:graphicFrame>
      <p:sp>
        <p:nvSpPr>
          <p:cNvPr id="3" name="Text Box 2"/>
          <p:cNvSpPr txBox="true"/>
          <p:nvPr/>
        </p:nvSpPr>
        <p:spPr>
          <a:xfrm>
            <a:off x="6246178" y="6013133"/>
            <a:ext cx="19310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(c) Pass Through</a:t>
            </a:r>
            <a:endParaRPr lang="en-US" altLang="en-US" dirty="0" smtClean="0">
              <a:solidFill>
                <a:schemeClr val="tx1"/>
              </a:solidFill>
            </a:endParaRPr>
          </a:p>
        </p:txBody>
      </p:sp>
      <p:sp>
        <p:nvSpPr>
          <p:cNvPr id="5" name="Text Box 4"/>
          <p:cNvSpPr txBox="true"/>
          <p:nvPr/>
        </p:nvSpPr>
        <p:spPr>
          <a:xfrm>
            <a:off x="9386571" y="6016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 Pass Switch</a:t>
            </a:r>
            <a:endParaRPr lang="en-US" altLang="en-US" dirty="0" smtClean="0">
              <a:solidFill>
                <a:schemeClr val="tx1"/>
              </a:solidFill>
            </a:endParaRPr>
          </a:p>
        </p:txBody>
      </p:sp>
      <p:grpSp>
        <p:nvGrpSpPr>
          <p:cNvPr id="6" name="Group 5"/>
          <p:cNvGrpSpPr/>
          <p:nvPr/>
        </p:nvGrpSpPr>
        <p:grpSpPr>
          <a:xfrm>
            <a:off x="8982075" y="3848735"/>
            <a:ext cx="2552700" cy="2000250"/>
            <a:chOff x="4733" y="5026"/>
            <a:chExt cx="4020" cy="3150"/>
          </a:xfrm>
        </p:grpSpPr>
        <p:sp>
          <p:nvSpPr>
            <p:cNvPr id="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3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3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3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3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3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4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4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4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70" name="Group 69"/>
          <p:cNvGrpSpPr/>
          <p:nvPr/>
        </p:nvGrpSpPr>
        <p:grpSpPr>
          <a:xfrm>
            <a:off x="5815330" y="3848735"/>
            <a:ext cx="2552700" cy="2000250"/>
            <a:chOff x="4733" y="5026"/>
            <a:chExt cx="4020" cy="3150"/>
          </a:xfrm>
        </p:grpSpPr>
        <p:sp>
          <p:nvSpPr>
            <p:cNvPr id="74"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4"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5"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6"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47"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8"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49"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0"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51"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3"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155"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7"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59"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1"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163"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65"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67"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8"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9"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4"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5"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90" name="Text Box 189"/>
          <p:cNvSpPr txBox="true"/>
          <p:nvPr/>
        </p:nvSpPr>
        <p:spPr>
          <a:xfrm>
            <a:off x="8365808" y="3848736"/>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1" name="Text Box 190"/>
          <p:cNvSpPr txBox="true"/>
          <p:nvPr/>
        </p:nvSpPr>
        <p:spPr>
          <a:xfrm>
            <a:off x="474726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193" name="Text Box 192"/>
          <p:cNvSpPr txBox="true"/>
          <p:nvPr/>
        </p:nvSpPr>
        <p:spPr>
          <a:xfrm>
            <a:off x="4826001" y="383698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(10)(10)(01)</a:t>
            </a:r>
            <a:endParaRPr lang="en-US" altLang="en-US" sz="1200" dirty="0" smtClean="0">
              <a:solidFill>
                <a:schemeClr val="tx1"/>
              </a:solidFill>
            </a:endParaRPr>
          </a:p>
        </p:txBody>
      </p:sp>
      <p:sp>
        <p:nvSpPr>
          <p:cNvPr id="194" name="Text Box 193"/>
          <p:cNvSpPr txBox="true"/>
          <p:nvPr/>
        </p:nvSpPr>
        <p:spPr>
          <a:xfrm>
            <a:off x="11531283" y="927101"/>
            <a:ext cx="253365" cy="189166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196" name="Text Box 195"/>
          <p:cNvSpPr txBox="true"/>
          <p:nvPr/>
        </p:nvSpPr>
        <p:spPr>
          <a:xfrm>
            <a:off x="11531283" y="3818891"/>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307" name="Text Box 306"/>
          <p:cNvSpPr txBox="true"/>
          <p:nvPr/>
        </p:nvSpPr>
        <p:spPr>
          <a:xfrm>
            <a:off x="4826636" y="436403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(10)(00)(00)</a:t>
            </a:r>
            <a:endParaRPr lang="en-US" altLang="en-US" sz="1200" dirty="0" smtClean="0">
              <a:solidFill>
                <a:schemeClr val="tx1"/>
              </a:solidFill>
            </a:endParaRPr>
          </a:p>
        </p:txBody>
      </p:sp>
      <p:sp>
        <p:nvSpPr>
          <p:cNvPr id="308" name="Text Box 307"/>
          <p:cNvSpPr txBox="true"/>
          <p:nvPr/>
        </p:nvSpPr>
        <p:spPr>
          <a:xfrm>
            <a:off x="4821556" y="5591493"/>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(10)(01)(01)</a:t>
            </a:r>
            <a:endParaRPr lang="en-US" altLang="en-US" sz="1200" dirty="0" smtClean="0">
              <a:solidFill>
                <a:schemeClr val="tx1"/>
              </a:solidFill>
            </a:endParaRPr>
          </a:p>
        </p:txBody>
      </p:sp>
      <p:sp>
        <p:nvSpPr>
          <p:cNvPr id="309" name="Text Box 308"/>
          <p:cNvSpPr txBox="true"/>
          <p:nvPr/>
        </p:nvSpPr>
        <p:spPr>
          <a:xfrm>
            <a:off x="849757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311" name="Text Box 310"/>
          <p:cNvSpPr txBox="true"/>
          <p:nvPr/>
        </p:nvSpPr>
        <p:spPr>
          <a:xfrm>
            <a:off x="8650289" y="4371658"/>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
        <p:nvSpPr>
          <p:cNvPr id="312" name="Text Box 311"/>
          <p:cNvSpPr txBox="true"/>
          <p:nvPr/>
        </p:nvSpPr>
        <p:spPr>
          <a:xfrm>
            <a:off x="8650289" y="5586413"/>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27965"/>
            <a:ext cx="10515600" cy="697865"/>
          </a:xfrm>
        </p:spPr>
        <p:txBody>
          <a:bodyPr/>
          <a:p>
            <a:r>
              <a:rPr lang="en-US"/>
              <a:t>Topology -- BENES</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8" name="组合 7"/>
          <p:cNvGrpSpPr/>
          <p:nvPr/>
        </p:nvGrpSpPr>
        <p:grpSpPr>
          <a:xfrm>
            <a:off x="1087577" y="1270874"/>
            <a:ext cx="3590804" cy="1721854"/>
            <a:chOff x="366851" y="1689708"/>
            <a:chExt cx="3879850" cy="1930400"/>
          </a:xfrm>
        </p:grpSpPr>
        <p:sp>
          <p:nvSpPr>
            <p:cNvPr id="56"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2"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3"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4"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5"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6"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7"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8"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89"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0"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1"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2"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3"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4"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5"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6"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8"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9"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0"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1"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2"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3"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4"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5"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6"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7"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8"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9"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0"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2"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4"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5"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6"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7"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8"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9"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0"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1"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2"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3"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4"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5"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6"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7"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8"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Rectangle 80"/>
          <p:cNvSpPr>
            <a:spLocks noChangeArrowheads="true"/>
          </p:cNvSpPr>
          <p:nvPr/>
        </p:nvSpPr>
        <p:spPr bwMode="auto">
          <a:xfrm>
            <a:off x="1308373" y="322073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 name="Rectangle 81"/>
          <p:cNvSpPr>
            <a:spLocks noChangeArrowheads="true"/>
          </p:cNvSpPr>
          <p:nvPr/>
        </p:nvSpPr>
        <p:spPr bwMode="auto">
          <a:xfrm>
            <a:off x="1308373" y="322073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935480" y="3208020"/>
            <a:ext cx="2630170" cy="368300"/>
          </a:xfrm>
          <a:prstGeom prst="rect">
            <a:avLst/>
          </a:prstGeom>
          <a:noFill/>
        </p:spPr>
        <p:txBody>
          <a:bodyPr wrap="square" rtlCol="0">
            <a:spAutoFit/>
          </a:bodyPr>
          <a:p>
            <a:r>
              <a:rPr lang="en-US"/>
              <a:t>Distribute 2x2 Simple</a:t>
            </a:r>
            <a:endParaRPr lang="en-US"/>
          </a:p>
        </p:txBody>
      </p:sp>
      <p:grpSp>
        <p:nvGrpSpPr>
          <p:cNvPr id="11" name="组合 7"/>
          <p:cNvGrpSpPr/>
          <p:nvPr/>
        </p:nvGrpSpPr>
        <p:grpSpPr>
          <a:xfrm>
            <a:off x="7012127" y="1195944"/>
            <a:ext cx="3590169" cy="1721854"/>
            <a:chOff x="366851" y="1689708"/>
            <a:chExt cx="3879164" cy="1930400"/>
          </a:xfrm>
        </p:grpSpPr>
        <p:sp>
          <p:nvSpPr>
            <p:cNvPr id="1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4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4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4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5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5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5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5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151"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3"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5"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7"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9"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1"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63"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65"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7"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8"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9"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71"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72"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90"/>
            <p:cNvSpPr>
              <a:spLocks noChangeShapeType="true"/>
            </p:cNvSpPr>
            <p:nvPr/>
          </p:nvSpPr>
          <p:spPr bwMode="auto">
            <a:xfrm flipH="true">
              <a:off x="4071390"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90"/>
            <p:cNvSpPr>
              <a:spLocks noChangeShapeType="true"/>
            </p:cNvSpPr>
            <p:nvPr/>
          </p:nvSpPr>
          <p:spPr bwMode="auto">
            <a:xfrm flipH="true">
              <a:off x="4071390" y="22920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95"/>
            <p:cNvSpPr>
              <a:spLocks noChangeShapeType="true"/>
            </p:cNvSpPr>
            <p:nvPr/>
          </p:nvSpPr>
          <p:spPr bwMode="auto">
            <a:xfrm flipH="true">
              <a:off x="4068000" y="2835009"/>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97"/>
            <p:cNvSpPr>
              <a:spLocks noChangeShapeType="true"/>
            </p:cNvSpPr>
            <p:nvPr/>
          </p:nvSpPr>
          <p:spPr bwMode="auto">
            <a:xfrm flipH="true">
              <a:off x="4070489" y="3350350"/>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84" name="Text Box 183"/>
          <p:cNvSpPr txBox="true"/>
          <p:nvPr/>
        </p:nvSpPr>
        <p:spPr>
          <a:xfrm>
            <a:off x="6782435" y="3034666"/>
            <a:ext cx="3989070"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(a) CASE 1: All choose pass through (PT) </a:t>
            </a:r>
            <a:endParaRPr lang="en-US" altLang="en-US" sz="1600" dirty="0" smtClean="0">
              <a:solidFill>
                <a:schemeClr val="tx1"/>
              </a:solidFill>
            </a:endParaRPr>
          </a:p>
        </p:txBody>
      </p:sp>
      <p:sp>
        <p:nvSpPr>
          <p:cNvPr id="185" name="Text Box 184"/>
          <p:cNvSpPr txBox="true"/>
          <p:nvPr/>
        </p:nvSpPr>
        <p:spPr>
          <a:xfrm>
            <a:off x="10602278" y="1195706"/>
            <a:ext cx="24955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0" name="Text Box 189"/>
          <p:cNvSpPr txBox="true"/>
          <p:nvPr/>
        </p:nvSpPr>
        <p:spPr>
          <a:xfrm>
            <a:off x="7042469" y="5505451"/>
            <a:ext cx="3469005"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(b) CASE 2: All chose Multicast High</a:t>
            </a:r>
            <a:endParaRPr lang="en-US" altLang="en-US" sz="1600" dirty="0" smtClean="0">
              <a:solidFill>
                <a:schemeClr val="tx1"/>
              </a:solidFill>
            </a:endParaRPr>
          </a:p>
        </p:txBody>
      </p:sp>
      <p:grpSp>
        <p:nvGrpSpPr>
          <p:cNvPr id="191" name="组合 7"/>
          <p:cNvGrpSpPr/>
          <p:nvPr/>
        </p:nvGrpSpPr>
        <p:grpSpPr>
          <a:xfrm>
            <a:off x="7012127" y="3570209"/>
            <a:ext cx="3591677" cy="1723124"/>
            <a:chOff x="366851" y="1688284"/>
            <a:chExt cx="3880793" cy="1931824"/>
          </a:xfrm>
        </p:grpSpPr>
        <p:sp>
          <p:nvSpPr>
            <p:cNvPr id="1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232"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2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2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2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261"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2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2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90"/>
            <p:cNvSpPr>
              <a:spLocks noChangeShapeType="true"/>
            </p:cNvSpPr>
            <p:nvPr/>
          </p:nvSpPr>
          <p:spPr bwMode="auto">
            <a:xfrm flipH="true">
              <a:off x="4067960" y="180363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93"/>
            <p:cNvSpPr>
              <a:spLocks noChangeShapeType="true"/>
            </p:cNvSpPr>
            <p:nvPr/>
          </p:nvSpPr>
          <p:spPr bwMode="auto">
            <a:xfrm flipH="true">
              <a:off x="4070489" y="23102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95"/>
            <p:cNvSpPr>
              <a:spLocks noChangeShapeType="true"/>
            </p:cNvSpPr>
            <p:nvPr/>
          </p:nvSpPr>
          <p:spPr bwMode="auto">
            <a:xfrm flipH="true">
              <a:off x="4071431" y="282717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97"/>
            <p:cNvSpPr>
              <a:spLocks noChangeShapeType="true"/>
            </p:cNvSpPr>
            <p:nvPr/>
          </p:nvSpPr>
          <p:spPr bwMode="auto">
            <a:xfrm flipH="true">
              <a:off x="4072547" y="333255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6" name="Text Box 275"/>
          <p:cNvSpPr txBox="true"/>
          <p:nvPr/>
        </p:nvSpPr>
        <p:spPr>
          <a:xfrm>
            <a:off x="10599738" y="3587751"/>
            <a:ext cx="25336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281" name="Text Box 280"/>
          <p:cNvSpPr txBox="true"/>
          <p:nvPr/>
        </p:nvSpPr>
        <p:spPr>
          <a:xfrm>
            <a:off x="1430020" y="5339080"/>
            <a:ext cx="3409950" cy="922020"/>
          </a:xfrm>
          <a:prstGeom prst="rect">
            <a:avLst/>
          </a:prstGeom>
          <a:noFill/>
        </p:spPr>
        <p:txBody>
          <a:bodyPr wrap="square" rtlCol="0">
            <a:spAutoFit/>
          </a:bodyPr>
          <a:p>
            <a:r>
              <a:rPr lang="en-US" altLang="en-US"/>
              <a:t>Feature:</a:t>
            </a:r>
            <a:endParaRPr lang="en-US" altLang="en-US"/>
          </a:p>
          <a:p>
            <a:r>
              <a:rPr lang="en-US" altLang="en-US"/>
              <a:t>1. Non-blocking Permutation</a:t>
            </a:r>
            <a:endParaRPr lang="en-US" altLang="en-US"/>
          </a:p>
          <a:p>
            <a:r>
              <a:rPr lang="en-US" altLang="en-US"/>
              <a:t>2. Group Multicasting [1]</a:t>
            </a:r>
            <a:endParaRPr lang="en-US" altLang="en-US"/>
          </a:p>
        </p:txBody>
      </p:sp>
      <p:sp>
        <p:nvSpPr>
          <p:cNvPr id="283" name="Text Box 282"/>
          <p:cNvSpPr txBox="true"/>
          <p:nvPr/>
        </p:nvSpPr>
        <p:spPr>
          <a:xfrm>
            <a:off x="111125" y="6261100"/>
            <a:ext cx="11970385" cy="460375"/>
          </a:xfrm>
          <a:prstGeom prst="rect">
            <a:avLst/>
          </a:prstGeom>
          <a:noFill/>
        </p:spPr>
        <p:txBody>
          <a:bodyPr wrap="square" rtlCol="0" anchor="t">
            <a:spAutoFit/>
          </a:bodyPr>
          <a:p>
            <a:r>
              <a:rPr lang="en-US" altLang="en-US" sz="1200"/>
              <a:t>[1] </a:t>
            </a:r>
            <a:r>
              <a:rPr lang="en-US" sz="1200"/>
              <a:t>Xia, T., Zong, P., Zhao, H., Tong, J., Zhao, W., Zheng, N., &amp; Ren, P. (2020, September). Cocoa: Content-oriented configurable architecture based on highly-adaptive data transmission networks. In Proceedings of the 2020 on Great Lakes Symposium on VLSI (pp. 253-258).</a:t>
            </a:r>
            <a:endParaRPr lang="en-US" sz="1200"/>
          </a:p>
        </p:txBody>
      </p:sp>
      <p:graphicFrame>
        <p:nvGraphicFramePr>
          <p:cNvPr id="284" name="Table 283"/>
          <p:cNvGraphicFramePr/>
          <p:nvPr/>
        </p:nvGraphicFramePr>
        <p:xfrm>
          <a:off x="880745" y="3708400"/>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*(2logN-2)</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7653655" y="279082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Arbitrary Permutation</a:t>
            </a:r>
            <a:endParaRPr lang="en-US" altLang="en-US" dirty="0" smtClean="0">
              <a:solidFill>
                <a:schemeClr val="tx1"/>
              </a:solidFill>
            </a:endParaRPr>
          </a:p>
        </p:txBody>
      </p:sp>
      <p:sp>
        <p:nvSpPr>
          <p:cNvPr id="7" name="Text Box 6"/>
          <p:cNvSpPr txBox="true"/>
          <p:nvPr/>
        </p:nvSpPr>
        <p:spPr>
          <a:xfrm>
            <a:off x="7676515" y="517207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Group Multicasting</a:t>
            </a:r>
            <a:endParaRPr lang="en-US" altLang="en-US" dirty="0" smtClean="0">
              <a:solidFill>
                <a:schemeClr val="tx1"/>
              </a:solidFill>
            </a:endParaRPr>
          </a:p>
        </p:txBody>
      </p:sp>
      <p:grpSp>
        <p:nvGrpSpPr>
          <p:cNvPr id="9" name="组合 7"/>
          <p:cNvGrpSpPr/>
          <p:nvPr/>
        </p:nvGrpSpPr>
        <p:grpSpPr>
          <a:xfrm>
            <a:off x="7028002" y="3346689"/>
            <a:ext cx="3589534" cy="1723124"/>
            <a:chOff x="366851" y="1688284"/>
            <a:chExt cx="3878478" cy="1931824"/>
          </a:xfrm>
        </p:grpSpPr>
        <p:sp>
          <p:nvSpPr>
            <p:cNvPr id="10"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2"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3"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4"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37"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8"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46"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140"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4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2"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9"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1"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0"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3"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5"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7"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9"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1"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2"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3"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65"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66"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0" name="Text Box 269"/>
          <p:cNvSpPr txBox="true"/>
          <p:nvPr/>
        </p:nvSpPr>
        <p:spPr>
          <a:xfrm>
            <a:off x="10617518" y="350266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178" name="组合 7"/>
          <p:cNvGrpSpPr/>
          <p:nvPr/>
        </p:nvGrpSpPr>
        <p:grpSpPr>
          <a:xfrm>
            <a:off x="7024827" y="968614"/>
            <a:ext cx="3589534" cy="1721854"/>
            <a:chOff x="366851" y="1689708"/>
            <a:chExt cx="3878478" cy="1930400"/>
          </a:xfrm>
        </p:grpSpPr>
        <p:sp>
          <p:nvSpPr>
            <p:cNvPr id="179"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298"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9"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0"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1"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02"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3"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04"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305"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06"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7"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9"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310"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1"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2"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13"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4"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15"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16"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7"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18"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9"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0"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1"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22"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3"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2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26"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7"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8"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9"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30"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1"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40"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41"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42"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43"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44"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345"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81" name="Text Box 380"/>
          <p:cNvSpPr txBox="true"/>
          <p:nvPr/>
        </p:nvSpPr>
        <p:spPr>
          <a:xfrm>
            <a:off x="10612438" y="116332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332" name="组合 7"/>
          <p:cNvGrpSpPr/>
          <p:nvPr/>
        </p:nvGrpSpPr>
        <p:grpSpPr>
          <a:xfrm>
            <a:off x="1269187" y="1855074"/>
            <a:ext cx="3589534" cy="1721854"/>
            <a:chOff x="366851" y="1689708"/>
            <a:chExt cx="3878478" cy="1930400"/>
          </a:xfrm>
        </p:grpSpPr>
        <p:sp>
          <p:nvSpPr>
            <p:cNvPr id="333"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aphicFrame>
        <p:nvGraphicFramePr>
          <p:cNvPr id="435" name="Table 434"/>
          <p:cNvGraphicFramePr/>
          <p:nvPr/>
        </p:nvGraphicFramePr>
        <p:xfrm>
          <a:off x="474980" y="4053205"/>
          <a:ext cx="6034405" cy="2286000"/>
        </p:xfrm>
        <a:graphic>
          <a:graphicData uri="http://schemas.openxmlformats.org/drawingml/2006/table">
            <a:tbl>
              <a:tblPr firstRow="true" bandRow="true">
                <a:tableStyleId>{5C22544A-7EE6-4342-B048-85BDC9FD1C3A}</a:tableStyleId>
              </a:tblPr>
              <a:tblGrid>
                <a:gridCol w="1670685"/>
                <a:gridCol w="436372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Merge (N input M output)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3logN - logM - 2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(N/2)*(2logN-2)</a:t>
                      </a:r>
                      <a:endParaRPr lang="en-US" altLang="en-US" sz="2000" dirty="0" smtClean="0">
                        <a:solidFill>
                          <a:schemeClr val="tx1"/>
                        </a:solidFill>
                        <a:sym typeface="+mn-ea"/>
                      </a:endParaRPr>
                    </a:p>
                  </a:txBody>
                  <a:tcPr/>
                </a:tc>
              </a:tr>
              <a:tr h="396240">
                <a:tc>
                  <a:txBody>
                    <a:bodyPr/>
                    <a:p>
                      <a:pPr>
                        <a:buNone/>
                      </a:pPr>
                      <a:r>
                        <a:rPr lang="en-US" altLang="en-US" sz="1800">
                          <a:solidFill>
                            <a:schemeClr val="tx1"/>
                          </a:solidFill>
                          <a:sym typeface="+mn-ea"/>
                        </a:rPr>
                        <a:t>#2x1 Switch</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*(2logN-1)+ </a:t>
                      </a:r>
                      <a:r>
                        <a:rPr lang="en-US" altLang="en-US" sz="2000">
                          <a:solidFill>
                            <a:schemeClr val="tx1"/>
                          </a:solidFill>
                          <a:sym typeface="+mn-ea"/>
                        </a:rPr>
                        <a:t>M*(2*(N/2)/M-1) + N</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Unfolded Butterfly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642" name="Group 641"/>
          <p:cNvGrpSpPr/>
          <p:nvPr/>
        </p:nvGrpSpPr>
        <p:grpSpPr>
          <a:xfrm>
            <a:off x="8308340" y="1050290"/>
            <a:ext cx="3674110" cy="4156075"/>
            <a:chOff x="2294" y="3543"/>
            <a:chExt cx="5786" cy="6545"/>
          </a:xfrm>
        </p:grpSpPr>
        <p:sp>
          <p:nvSpPr>
            <p:cNvPr id="397"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398"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399"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00"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401"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402"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403"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404"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41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14"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41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416"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41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418"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41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2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302"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5" name="Group 4"/>
            <p:cNvGrpSpPr/>
            <p:nvPr/>
          </p:nvGrpSpPr>
          <p:grpSpPr>
            <a:xfrm>
              <a:off x="6638" y="3978"/>
              <a:ext cx="728" cy="652"/>
              <a:chOff x="6593" y="3753"/>
              <a:chExt cx="728" cy="652"/>
            </a:xfrm>
            <a:solidFill>
              <a:schemeClr val="accent1">
                <a:lumMod val="20000"/>
                <a:lumOff val="80000"/>
              </a:schemeClr>
            </a:solidFill>
          </p:grpSpPr>
          <p:sp>
            <p:nvSpPr>
              <p:cNvPr id="324"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25"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6" name="Group 5"/>
            <p:cNvGrpSpPr/>
            <p:nvPr/>
          </p:nvGrpSpPr>
          <p:grpSpPr>
            <a:xfrm>
              <a:off x="6638" y="5670"/>
              <a:ext cx="728" cy="652"/>
              <a:chOff x="6593" y="6247"/>
              <a:chExt cx="728" cy="652"/>
            </a:xfrm>
            <a:solidFill>
              <a:schemeClr val="accent1">
                <a:lumMod val="20000"/>
                <a:lumOff val="80000"/>
              </a:schemeClr>
            </a:solidFill>
          </p:grpSpPr>
          <p:sp>
            <p:nvSpPr>
              <p:cNvPr id="33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33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33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33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3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3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3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6"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57"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8"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59"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0"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61"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2"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63"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4"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1" name="Group 10"/>
            <p:cNvGrpSpPr/>
            <p:nvPr/>
          </p:nvGrpSpPr>
          <p:grpSpPr>
            <a:xfrm>
              <a:off x="6632" y="7362"/>
              <a:ext cx="728" cy="655"/>
              <a:chOff x="6587" y="7148"/>
              <a:chExt cx="728" cy="655"/>
            </a:xfrm>
            <a:solidFill>
              <a:schemeClr val="accent1">
                <a:lumMod val="20000"/>
                <a:lumOff val="80000"/>
              </a:schemeClr>
            </a:solidFill>
          </p:grpSpPr>
          <p:sp>
            <p:nvSpPr>
              <p:cNvPr id="211"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12"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grpSp>
          <p:nvGrpSpPr>
            <p:cNvPr id="12" name="Group 11"/>
            <p:cNvGrpSpPr/>
            <p:nvPr/>
          </p:nvGrpSpPr>
          <p:grpSpPr>
            <a:xfrm>
              <a:off x="6632" y="9057"/>
              <a:ext cx="728" cy="652"/>
              <a:chOff x="6587" y="9642"/>
              <a:chExt cx="728" cy="652"/>
            </a:xfrm>
            <a:solidFill>
              <a:schemeClr val="accent1">
                <a:lumMod val="20000"/>
                <a:lumOff val="80000"/>
              </a:schemeClr>
            </a:solidFill>
          </p:grpSpPr>
          <p:sp>
            <p:nvSpPr>
              <p:cNvPr id="217"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18"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sp>
          <p:nvSpPr>
            <p:cNvPr id="219"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0"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22"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24"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5"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26"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27"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8"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9"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30"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1" name="Rectangle 78"/>
            <p:cNvSpPr>
              <a:spLocks noChangeArrowheads="true"/>
            </p:cNvSpPr>
            <p:nvPr/>
          </p:nvSpPr>
          <p:spPr bwMode="auto">
            <a:xfrm>
              <a:off x="3968"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32"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3"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34"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5"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3"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5"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6"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7"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8"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9"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0"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1"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2"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1" name="Text Box 570"/>
            <p:cNvSpPr txBox="true"/>
            <p:nvPr/>
          </p:nvSpPr>
          <p:spPr>
            <a:xfrm>
              <a:off x="7666" y="403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7</a:t>
              </a:r>
              <a:endParaRPr lang="en-US" altLang="en-US" sz="1200" dirty="0" smtClean="0">
                <a:solidFill>
                  <a:schemeClr val="tx1"/>
                </a:solidFill>
              </a:endParaRPr>
            </a:p>
          </p:txBody>
        </p:sp>
      </p:grpSp>
      <p:grpSp>
        <p:nvGrpSpPr>
          <p:cNvPr id="7" name="Group 6"/>
          <p:cNvGrpSpPr/>
          <p:nvPr/>
        </p:nvGrpSpPr>
        <p:grpSpPr>
          <a:xfrm>
            <a:off x="4431665" y="1035685"/>
            <a:ext cx="3674110" cy="4156075"/>
            <a:chOff x="2294" y="3543"/>
            <a:chExt cx="5786" cy="6545"/>
          </a:xfrm>
        </p:grpSpPr>
        <p:sp>
          <p:nvSpPr>
            <p:cNvPr id="8"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9"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0"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3"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6"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7"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8"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9"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20"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21"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22"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23"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24"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5"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26"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36" name="Group 35"/>
            <p:cNvGrpSpPr/>
            <p:nvPr/>
          </p:nvGrpSpPr>
          <p:grpSpPr>
            <a:xfrm>
              <a:off x="6638" y="3978"/>
              <a:ext cx="728" cy="652"/>
              <a:chOff x="6593" y="3753"/>
              <a:chExt cx="728" cy="652"/>
            </a:xfrm>
            <a:solidFill>
              <a:schemeClr val="accent1">
                <a:lumMod val="20000"/>
                <a:lumOff val="80000"/>
              </a:schemeClr>
            </a:solidFill>
          </p:grpSpPr>
          <p:sp>
            <p:nvSpPr>
              <p:cNvPr id="37"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8"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39" name="Group 38"/>
            <p:cNvGrpSpPr/>
            <p:nvPr/>
          </p:nvGrpSpPr>
          <p:grpSpPr>
            <a:xfrm>
              <a:off x="6638" y="5670"/>
              <a:ext cx="728" cy="652"/>
              <a:chOff x="6593" y="6247"/>
              <a:chExt cx="728" cy="652"/>
            </a:xfrm>
            <a:solidFill>
              <a:schemeClr val="accent1">
                <a:lumMod val="20000"/>
                <a:lumOff val="80000"/>
              </a:schemeClr>
            </a:solidFill>
          </p:grpSpPr>
          <p:sp>
            <p:nvSpPr>
              <p:cNvPr id="4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4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4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4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1"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2"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53"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5"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6"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57"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8"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78" name="Group 77"/>
            <p:cNvGrpSpPr/>
            <p:nvPr/>
          </p:nvGrpSpPr>
          <p:grpSpPr>
            <a:xfrm>
              <a:off x="6632" y="7362"/>
              <a:ext cx="728" cy="655"/>
              <a:chOff x="6587" y="7148"/>
              <a:chExt cx="728" cy="655"/>
            </a:xfrm>
            <a:solidFill>
              <a:schemeClr val="accent1">
                <a:lumMod val="20000"/>
                <a:lumOff val="80000"/>
              </a:schemeClr>
            </a:solidFill>
          </p:grpSpPr>
          <p:sp>
            <p:nvSpPr>
              <p:cNvPr id="79"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80"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6</a:t>
                </a:r>
                <a:endParaRPr lang="en-US" altLang="en-US" sz="1200">
                  <a:solidFill>
                    <a:schemeClr val="tx1"/>
                  </a:solidFill>
                </a:endParaRPr>
              </a:p>
            </p:txBody>
          </p:sp>
        </p:grpSp>
        <p:grpSp>
          <p:nvGrpSpPr>
            <p:cNvPr id="81" name="Group 80"/>
            <p:cNvGrpSpPr/>
            <p:nvPr/>
          </p:nvGrpSpPr>
          <p:grpSpPr>
            <a:xfrm>
              <a:off x="6632" y="9057"/>
              <a:ext cx="728" cy="652"/>
              <a:chOff x="6587" y="9642"/>
              <a:chExt cx="728" cy="652"/>
            </a:xfrm>
            <a:solidFill>
              <a:schemeClr val="accent1">
                <a:lumMod val="20000"/>
                <a:lumOff val="80000"/>
              </a:schemeClr>
            </a:solidFill>
          </p:grpSpPr>
          <p:sp>
            <p:nvSpPr>
              <p:cNvPr id="82"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83"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grpSp>
        <p:sp>
          <p:nvSpPr>
            <p:cNvPr id="84"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85"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6"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87"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8"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89"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0"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91"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2"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3"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4"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5"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6"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97"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8"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9"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0"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1"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2"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3"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4"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5"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Text Box 123"/>
            <p:cNvSpPr txBox="true"/>
            <p:nvPr/>
          </p:nvSpPr>
          <p:spPr>
            <a:xfrm>
              <a:off x="7666" y="410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6</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3</a:t>
              </a:r>
              <a:endParaRPr lang="en-US" altLang="en-US" sz="1200" dirty="0" smtClean="0">
                <a:solidFill>
                  <a:schemeClr val="tx1"/>
                </a:solidFill>
              </a:endParaRPr>
            </a:p>
          </p:txBody>
        </p:sp>
        <p:sp>
          <p:nvSpPr>
            <p:cNvPr id="125"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26"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27"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28"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29"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30"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31"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grpSp>
      <p:grpSp>
        <p:nvGrpSpPr>
          <p:cNvPr id="144" name="Group 143"/>
          <p:cNvGrpSpPr/>
          <p:nvPr/>
        </p:nvGrpSpPr>
        <p:grpSpPr>
          <a:xfrm>
            <a:off x="430530" y="1050290"/>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aphicFrame>
        <p:nvGraphicFramePr>
          <p:cNvPr id="306" name="Table 305"/>
          <p:cNvGraphicFramePr/>
          <p:nvPr/>
        </p:nvGraphicFramePr>
        <p:xfrm>
          <a:off x="28575" y="5250180"/>
          <a:ext cx="8695690" cy="1584960"/>
        </p:xfrm>
        <a:graphic>
          <a:graphicData uri="http://schemas.openxmlformats.org/drawingml/2006/table">
            <a:tbl>
              <a:tblPr firstRow="true" bandRow="true">
                <a:tableStyleId>{5C22544A-7EE6-4342-B048-85BDC9FD1C3A}</a:tableStyleId>
              </a:tblPr>
              <a:tblGrid>
                <a:gridCol w="1504950"/>
                <a:gridCol w="2716530"/>
                <a:gridCol w="2081530"/>
                <a:gridCol w="2392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(N input -- M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sz="1800">
                          <a:solidFill>
                            <a:schemeClr val="tx1"/>
                          </a:solidFill>
                          <a:sym typeface="+mn-ea"/>
                        </a:rPr>
                        <a:t>(N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a:solidFill>
                            <a:schemeClr val="tx1"/>
                          </a:solidFill>
                          <a:sym typeface="+mn-ea"/>
                        </a:rPr>
                        <a:t>2log(N)-log(M)-1</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#1x2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#Pipeline</a:t>
                      </a:r>
                      <a:endParaRPr lang="en-US" altLang="en-US">
                        <a:solidFill>
                          <a:schemeClr val="tx1"/>
                        </a:solidFill>
                      </a:endParaRPr>
                    </a:p>
                  </a:txBody>
                  <a:tcPr/>
                </a:tc>
                <a:tc>
                  <a:txBody>
                    <a:bodyPr/>
                    <a:p>
                      <a:pPr>
                        <a:buNone/>
                      </a:pPr>
                      <a:r>
                        <a:rPr lang="en-US" altLang="en-US" sz="2000" dirty="0" smtClean="0">
                          <a:solidFill>
                            <a:schemeClr val="tx1"/>
                          </a:solidFill>
                          <a:sym typeface="+mn-ea"/>
                        </a:rPr>
                        <a:t>Each stage 1 cycle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#2x2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N*(log(N)-2)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2N*[O(log(N/2))]</a:t>
                      </a:r>
                      <a:r>
                        <a:rPr lang="en-US" altLang="en-US" sz="1800" dirty="0" smtClean="0">
                          <a:solidFill>
                            <a:schemeClr val="tx1"/>
                          </a:solidFill>
                          <a:sym typeface="+mn-ea"/>
                        </a:rPr>
                        <a:t>+3N/2</a:t>
                      </a:r>
                      <a:endParaRPr lang="en-US" altLang="en-US" sz="1800" dirty="0" smtClean="0">
                        <a:solidFill>
                          <a:schemeClr val="tx1"/>
                        </a:solidFill>
                        <a:sym typeface="+mn-ea"/>
                      </a:endParaRPr>
                    </a:p>
                  </a:txBody>
                  <a:tcPr/>
                </a:tc>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M*(2*N/M-1)</a:t>
                      </a:r>
                      <a:endParaRPr lang="en-US" altLang="en-US" sz="2000" dirty="0" smtClean="0">
                        <a:solidFill>
                          <a:schemeClr val="tx1"/>
                        </a:solidFill>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Linear Network</a:t>
            </a:r>
            <a:r>
              <a:rPr lang="en-US" altLang="en-US"/>
              <a:t> Multicasting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65810" y="366014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45770" y="392112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27430" y="418147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75715" y="393128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70510" y="448119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pSp>
        <p:nvGrpSpPr>
          <p:cNvPr id="173" name="Group 172"/>
          <p:cNvGrpSpPr/>
          <p:nvPr/>
        </p:nvGrpSpPr>
        <p:grpSpPr>
          <a:xfrm>
            <a:off x="446405" y="1560195"/>
            <a:ext cx="5299710" cy="908685"/>
            <a:chOff x="5179" y="3146"/>
            <a:chExt cx="8346" cy="1431"/>
          </a:xfrm>
        </p:grpSpPr>
        <p:grpSp>
          <p:nvGrpSpPr>
            <p:cNvPr id="155" name="Group 154"/>
            <p:cNvGrpSpPr/>
            <p:nvPr/>
          </p:nvGrpSpPr>
          <p:grpSpPr>
            <a:xfrm>
              <a:off x="5179" y="3163"/>
              <a:ext cx="3118" cy="1415"/>
              <a:chOff x="5179" y="3210"/>
              <a:chExt cx="3118" cy="1415"/>
            </a:xfrm>
          </p:grpSpPr>
          <p:sp>
            <p:nvSpPr>
              <p:cNvPr id="5" name="Oval 4"/>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 name="Straight Arrow Connector 5"/>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6" name="Straight Arrow Connector 45"/>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407" y="3146"/>
              <a:ext cx="3118" cy="1415"/>
              <a:chOff x="5179" y="3210"/>
              <a:chExt cx="3118" cy="1415"/>
            </a:xfrm>
          </p:grpSpPr>
          <p:sp>
            <p:nvSpPr>
              <p:cNvPr id="158" name="Oval 15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9" name="Straight Arrow Connector 15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2" name="Straight Arrow Connector 16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7793" y="3163"/>
              <a:ext cx="3118" cy="1415"/>
              <a:chOff x="5179" y="3210"/>
              <a:chExt cx="3118" cy="1415"/>
            </a:xfrm>
          </p:grpSpPr>
          <p:sp>
            <p:nvSpPr>
              <p:cNvPr id="166" name="Oval 16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0" name="Straight Arrow Connector 16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6" name="Group 175"/>
          <p:cNvGrpSpPr/>
          <p:nvPr/>
        </p:nvGrpSpPr>
        <p:grpSpPr>
          <a:xfrm>
            <a:off x="6557645" y="1521460"/>
            <a:ext cx="5299710" cy="908685"/>
            <a:chOff x="5179" y="3146"/>
            <a:chExt cx="8346" cy="1431"/>
          </a:xfrm>
        </p:grpSpPr>
        <p:grpSp>
          <p:nvGrpSpPr>
            <p:cNvPr id="177" name="Group 176"/>
            <p:cNvGrpSpPr/>
            <p:nvPr/>
          </p:nvGrpSpPr>
          <p:grpSpPr>
            <a:xfrm>
              <a:off x="5179" y="3163"/>
              <a:ext cx="3118" cy="1415"/>
              <a:chOff x="5179" y="3210"/>
              <a:chExt cx="3118" cy="1415"/>
            </a:xfrm>
          </p:grpSpPr>
          <p:sp>
            <p:nvSpPr>
              <p:cNvPr id="178" name="Oval 17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9" name="Straight Arrow Connector 178"/>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2" name="Straight Arrow Connector 181"/>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0407" y="3146"/>
              <a:ext cx="3118" cy="1415"/>
              <a:chOff x="5179" y="3210"/>
              <a:chExt cx="3118" cy="1415"/>
            </a:xfrm>
          </p:grpSpPr>
          <p:sp>
            <p:nvSpPr>
              <p:cNvPr id="186" name="Oval 18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7" name="Straight Arrow Connector 18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7793" y="3163"/>
              <a:ext cx="3118" cy="1415"/>
              <a:chOff x="5179" y="3210"/>
              <a:chExt cx="3118" cy="1415"/>
            </a:xfrm>
          </p:grpSpPr>
          <p:sp>
            <p:nvSpPr>
              <p:cNvPr id="194" name="Oval 193"/>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5" name="Straight Arrow Connector 194"/>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8" name="Straight Arrow Connector 197"/>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true">
                <a:off x="7793"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1" name="Text Box 200"/>
          <p:cNvSpPr txBox="true"/>
          <p:nvPr/>
        </p:nvSpPr>
        <p:spPr>
          <a:xfrm>
            <a:off x="6247765" y="160337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2" name="Text Box 201"/>
          <p:cNvSpPr txBox="true"/>
          <p:nvPr/>
        </p:nvSpPr>
        <p:spPr>
          <a:xfrm>
            <a:off x="7593330"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3" name="Text Box 202"/>
          <p:cNvSpPr txBox="true"/>
          <p:nvPr/>
        </p:nvSpPr>
        <p:spPr>
          <a:xfrm>
            <a:off x="848931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4" name="Text Box 203"/>
          <p:cNvSpPr txBox="true"/>
          <p:nvPr/>
        </p:nvSpPr>
        <p:spPr>
          <a:xfrm>
            <a:off x="1014920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Linear Network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07200" y="4911725"/>
            <a:ext cx="3884930" cy="64516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p:txBody>
      </p:sp>
      <p:sp>
        <p:nvSpPr>
          <p:cNvPr id="3" name="Text Box 2"/>
          <p:cNvSpPr txBox="true"/>
          <p:nvPr/>
        </p:nvSpPr>
        <p:spPr>
          <a:xfrm>
            <a:off x="5879465" y="195897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grpSp>
        <p:nvGrpSpPr>
          <p:cNvPr id="38" name="Group 37"/>
          <p:cNvGrpSpPr/>
          <p:nvPr/>
        </p:nvGrpSpPr>
        <p:grpSpPr>
          <a:xfrm>
            <a:off x="6191885" y="3138805"/>
            <a:ext cx="5609590" cy="909955"/>
            <a:chOff x="9464" y="5056"/>
            <a:chExt cx="8834" cy="1433"/>
          </a:xfrm>
        </p:grpSpPr>
        <p:grpSp>
          <p:nvGrpSpPr>
            <p:cNvPr id="8" name="Group 7"/>
            <p:cNvGrpSpPr/>
            <p:nvPr/>
          </p:nvGrpSpPr>
          <p:grpSpPr>
            <a:xfrm rot="0">
              <a:off x="9952" y="5073"/>
              <a:ext cx="3118" cy="1415"/>
              <a:chOff x="5179" y="3210"/>
              <a:chExt cx="3118" cy="1415"/>
            </a:xfrm>
          </p:grpSpPr>
          <p:sp>
            <p:nvSpPr>
              <p:cNvPr id="10" name="Oval 9"/>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 name="Straight Arrow Connector 10"/>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 name="Straight Arrow Connector 13"/>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0">
              <a:off x="15180" y="5056"/>
              <a:ext cx="3118" cy="1415"/>
              <a:chOff x="5179" y="3210"/>
              <a:chExt cx="3118" cy="1415"/>
            </a:xfrm>
          </p:grpSpPr>
          <p:sp>
            <p:nvSpPr>
              <p:cNvPr id="18" name="Oval 1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2" name="Straight Arrow Connector 2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0">
              <a:off x="12566" y="5073"/>
              <a:ext cx="2632" cy="1416"/>
              <a:chOff x="5179" y="3210"/>
              <a:chExt cx="2632" cy="1416"/>
            </a:xfrm>
          </p:grpSpPr>
          <p:sp>
            <p:nvSpPr>
              <p:cNvPr id="26" name="Oval 2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0" name="Straight Arrow Connector 2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 Box 32"/>
            <p:cNvSpPr txBox="true"/>
            <p:nvPr/>
          </p:nvSpPr>
          <p:spPr>
            <a:xfrm>
              <a:off x="9464" y="5185"/>
              <a:ext cx="488" cy="58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34" name="Text Box 33"/>
            <p:cNvSpPr txBox="true"/>
            <p:nvPr/>
          </p:nvSpPr>
          <p:spPr>
            <a:xfrm>
              <a:off x="11583" y="5909"/>
              <a:ext cx="488" cy="580"/>
            </a:xfrm>
            <a:prstGeom prst="rect">
              <a:avLst/>
            </a:prstGeom>
            <a:noFill/>
          </p:spPr>
          <p:txBody>
            <a:bodyPr wrap="none" rtlCol="0" anchor="t">
              <a:spAutoFit/>
            </a:bodyPr>
            <a:p>
              <a:r>
                <a:rPr lang="en-US" altLang="en-US">
                  <a:sym typeface="+mn-ea"/>
                </a:rPr>
                <a:t>1</a:t>
              </a:r>
              <a:endParaRPr lang="zh-CN" altLang="en-US">
                <a:sym typeface="+mn-ea"/>
              </a:endParaRPr>
            </a:p>
          </p:txBody>
        </p:sp>
      </p:grpSp>
      <p:sp>
        <p:nvSpPr>
          <p:cNvPr id="37" name="Text Box 36"/>
          <p:cNvSpPr txBox="true"/>
          <p:nvPr/>
        </p:nvSpPr>
        <p:spPr>
          <a:xfrm>
            <a:off x="5690235" y="3589020"/>
            <a:ext cx="1130935" cy="645160"/>
          </a:xfrm>
          <a:prstGeom prst="rect">
            <a:avLst/>
          </a:prstGeom>
          <a:noFill/>
        </p:spPr>
        <p:txBody>
          <a:bodyPr wrap="square" rtlCol="0" anchor="t">
            <a:spAutoFit/>
          </a:bodyPr>
          <a:p>
            <a:pPr algn="ctr"/>
            <a:r>
              <a:rPr lang="en-US" altLang="zh-CN">
                <a:sym typeface="+mn-ea"/>
              </a:rPr>
              <a:t>CMD:</a:t>
            </a:r>
            <a:endParaRPr lang="en-US" altLang="zh-CN">
              <a:sym typeface="+mn-ea"/>
            </a:endParaRPr>
          </a:p>
          <a:p>
            <a:pPr algn="ctr"/>
            <a:r>
              <a:rPr lang="en-US" altLang="en-US">
                <a:sym typeface="+mn-ea"/>
              </a:rPr>
              <a:t>010</a:t>
            </a:r>
            <a:r>
              <a:rPr lang="en-US" altLang="zh-CN">
                <a:sym typeface="+mn-ea"/>
              </a:rPr>
              <a:t>0</a:t>
            </a:r>
            <a:r>
              <a:rPr lang="en-US" altLang="en-US">
                <a:sym typeface="+mn-ea"/>
              </a:rPr>
              <a:t>00</a:t>
            </a:r>
            <a:endParaRPr lang="en-US" altLang="en-US">
              <a:sym typeface="+mn-ea"/>
            </a:endParaRPr>
          </a:p>
        </p:txBody>
      </p:sp>
      <p:sp>
        <p:nvSpPr>
          <p:cNvPr id="7" name="Text Box 6"/>
          <p:cNvSpPr txBox="true"/>
          <p:nvPr/>
        </p:nvSpPr>
        <p:spPr>
          <a:xfrm>
            <a:off x="392748" y="137541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1538" y="2459355"/>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2" name="Text Box 31"/>
          <p:cNvSpPr txBox="true"/>
          <p:nvPr/>
        </p:nvSpPr>
        <p:spPr>
          <a:xfrm>
            <a:off x="1701483" y="2459355"/>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6" name="Text Box 35"/>
          <p:cNvSpPr txBox="true"/>
          <p:nvPr/>
        </p:nvSpPr>
        <p:spPr>
          <a:xfrm>
            <a:off x="2535238" y="2480945"/>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65183" y="2480945"/>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0048" y="2480945"/>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19993" y="2480945"/>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13970" y="2320925"/>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986588" y="242062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816533" y="242062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8" name="Text Box 47"/>
          <p:cNvSpPr txBox="true"/>
          <p:nvPr/>
        </p:nvSpPr>
        <p:spPr>
          <a:xfrm>
            <a:off x="8650288" y="244221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0" name="Text Box 49"/>
          <p:cNvSpPr txBox="true"/>
          <p:nvPr/>
        </p:nvSpPr>
        <p:spPr>
          <a:xfrm>
            <a:off x="9480233" y="244221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1" name="Text Box 50"/>
          <p:cNvSpPr txBox="true"/>
          <p:nvPr/>
        </p:nvSpPr>
        <p:spPr>
          <a:xfrm>
            <a:off x="10305098" y="244221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2" name="Text Box 51"/>
          <p:cNvSpPr txBox="true"/>
          <p:nvPr/>
        </p:nvSpPr>
        <p:spPr>
          <a:xfrm>
            <a:off x="11135043" y="244221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3" name="Text Box 52"/>
          <p:cNvSpPr txBox="true"/>
          <p:nvPr/>
        </p:nvSpPr>
        <p:spPr>
          <a:xfrm>
            <a:off x="6930708" y="404876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54" name="Text Box 53"/>
          <p:cNvSpPr txBox="true"/>
          <p:nvPr/>
        </p:nvSpPr>
        <p:spPr>
          <a:xfrm>
            <a:off x="7760653" y="404876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55" name="Text Box 54"/>
          <p:cNvSpPr txBox="true"/>
          <p:nvPr/>
        </p:nvSpPr>
        <p:spPr>
          <a:xfrm>
            <a:off x="8594408" y="407035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6" name="Text Box 55"/>
          <p:cNvSpPr txBox="true"/>
          <p:nvPr/>
        </p:nvSpPr>
        <p:spPr>
          <a:xfrm>
            <a:off x="9424353" y="407035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7" name="Text Box 56"/>
          <p:cNvSpPr txBox="true"/>
          <p:nvPr/>
        </p:nvSpPr>
        <p:spPr>
          <a:xfrm>
            <a:off x="10249218" y="407035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8" name="Text Box 57"/>
          <p:cNvSpPr txBox="true"/>
          <p:nvPr/>
        </p:nvSpPr>
        <p:spPr>
          <a:xfrm>
            <a:off x="11079163" y="407035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9" name="Text Box 58"/>
          <p:cNvSpPr txBox="true"/>
          <p:nvPr/>
        </p:nvSpPr>
        <p:spPr>
          <a:xfrm>
            <a:off x="172720" y="2943860"/>
            <a:ext cx="5659755" cy="645160"/>
          </a:xfrm>
          <a:prstGeom prst="rect">
            <a:avLst/>
          </a:prstGeom>
          <a:noFill/>
        </p:spPr>
        <p:txBody>
          <a:bodyPr wrap="square" rtlCol="0" anchor="t">
            <a:spAutoFit/>
          </a:bodyPr>
          <a:p>
            <a:r>
              <a:rPr lang="en-US" altLang="en-US">
                <a:sym typeface="+mn-ea"/>
              </a:rPr>
              <a:t>Command (CMD): one hot encoding of output port ID</a:t>
            </a:r>
            <a:endParaRPr lang="en-US" altLang="en-US">
              <a:sym typeface="+mn-ea"/>
            </a:endParaRPr>
          </a:p>
          <a:p>
            <a:r>
              <a:rPr lang="en-US" altLang="en-US">
                <a:sym typeface="+mn-ea"/>
              </a:rPr>
              <a:t>For multicasting: multiple 1 in the CMD.</a:t>
            </a:r>
            <a:endParaRPr lang="en-US" altLang="en-US">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Bus Unicasting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81050" y="37833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61010" y="404431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42670" y="430466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90955" y="405447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1658620" y="3876040"/>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Bus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16090" y="4911725"/>
            <a:ext cx="3884930" cy="92202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grpSp>
        <p:nvGrpSpPr>
          <p:cNvPr id="13" name="Group 12"/>
          <p:cNvGrpSpPr/>
          <p:nvPr/>
        </p:nvGrpSpPr>
        <p:grpSpPr>
          <a:xfrm>
            <a:off x="593090" y="1502410"/>
            <a:ext cx="5019040" cy="1320800"/>
            <a:chOff x="493" y="2292"/>
            <a:chExt cx="7904" cy="2080"/>
          </a:xfrm>
        </p:grpSpPr>
        <p:sp>
          <p:nvSpPr>
            <p:cNvPr id="5" name="Oval 4"/>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 name="Straight Arrow Connector 8"/>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3" name="Straight Arrow Connector 16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a:endCxn id="166" idx="0"/>
            </p:cNvCxnSpPr>
            <p:nvPr/>
          </p:nvCxnSpPr>
          <p:spPr>
            <a:xfrm flipH="true">
              <a:off x="3801"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802"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1" name="Straight Arrow Connector 170"/>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93" y="2292"/>
              <a:ext cx="7904" cy="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96965" y="1466215"/>
            <a:ext cx="5019040" cy="1320800"/>
            <a:chOff x="493" y="2292"/>
            <a:chExt cx="7904" cy="2080"/>
          </a:xfrm>
        </p:grpSpPr>
        <p:sp>
          <p:nvSpPr>
            <p:cNvPr id="16" name="Oval 15"/>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 name="Straight Arrow Connector 16"/>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 name="Straight Arrow Connector 20"/>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5" name="Straight Arrow Connector 24"/>
            <p:cNvCxnSpPr>
              <a:endCxn id="24" idx="0"/>
            </p:cNvCxnSpPr>
            <p:nvPr/>
          </p:nvCxnSpPr>
          <p:spPr>
            <a:xfrm flipH="true">
              <a:off x="3801" y="2324"/>
              <a:ext cx="7" cy="633"/>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02" y="3778"/>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 name="Straight Arrow Connector 27"/>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3" y="2292"/>
              <a:ext cx="7904"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 Box 5"/>
          <p:cNvSpPr txBox="true"/>
          <p:nvPr/>
        </p:nvSpPr>
        <p:spPr>
          <a:xfrm>
            <a:off x="5888355" y="74993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sp>
        <p:nvSpPr>
          <p:cNvPr id="14" name="Text Box 13"/>
          <p:cNvSpPr txBox="true"/>
          <p:nvPr/>
        </p:nvSpPr>
        <p:spPr>
          <a:xfrm>
            <a:off x="274003" y="131826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7888" y="281305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7" name="Text Box 36"/>
          <p:cNvSpPr txBox="true"/>
          <p:nvPr/>
        </p:nvSpPr>
        <p:spPr>
          <a:xfrm>
            <a:off x="1707833" y="281305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8" name="Text Box 37"/>
          <p:cNvSpPr txBox="true"/>
          <p:nvPr/>
        </p:nvSpPr>
        <p:spPr>
          <a:xfrm>
            <a:off x="2541588" y="283464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71533" y="283464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6398" y="283464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26343" y="283464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48895" y="267462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490653" y="283464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320598" y="283464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6" name="Text Box 45"/>
          <p:cNvSpPr txBox="true"/>
          <p:nvPr/>
        </p:nvSpPr>
        <p:spPr>
          <a:xfrm>
            <a:off x="8154353" y="285623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48" name="Text Box 47"/>
          <p:cNvSpPr txBox="true"/>
          <p:nvPr/>
        </p:nvSpPr>
        <p:spPr>
          <a:xfrm>
            <a:off x="8984298" y="285623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9" name="Text Box 48"/>
          <p:cNvSpPr txBox="true"/>
          <p:nvPr/>
        </p:nvSpPr>
        <p:spPr>
          <a:xfrm>
            <a:off x="9809163" y="285623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0" name="Text Box 49"/>
          <p:cNvSpPr txBox="true"/>
          <p:nvPr/>
        </p:nvSpPr>
        <p:spPr>
          <a:xfrm>
            <a:off x="10639108" y="285623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1" name="Text Box 50"/>
          <p:cNvSpPr txBox="true"/>
          <p:nvPr/>
        </p:nvSpPr>
        <p:spPr>
          <a:xfrm>
            <a:off x="5661660" y="269621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52" name="Text Box 51"/>
          <p:cNvSpPr txBox="true"/>
          <p:nvPr/>
        </p:nvSpPr>
        <p:spPr>
          <a:xfrm>
            <a:off x="172720" y="3311525"/>
            <a:ext cx="6537325" cy="368300"/>
          </a:xfrm>
          <a:prstGeom prst="rect">
            <a:avLst/>
          </a:prstGeom>
          <a:noFill/>
        </p:spPr>
        <p:txBody>
          <a:bodyPr wrap="square" rtlCol="0" anchor="t">
            <a:spAutoFit/>
          </a:bodyPr>
          <a:p>
            <a:r>
              <a:rPr lang="en-US" altLang="en-US">
                <a:sym typeface="+mn-ea"/>
              </a:rPr>
              <a:t>Command: address tag, binary represetation of output port ID</a:t>
            </a:r>
            <a:endParaRPr lang="en-US" altLang="en-US">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107" name="Group 106"/>
          <p:cNvGrpSpPr/>
          <p:nvPr/>
        </p:nvGrpSpPr>
        <p:grpSpPr>
          <a:xfrm>
            <a:off x="301625" y="2466975"/>
            <a:ext cx="11174730" cy="1948815"/>
            <a:chOff x="355" y="2913"/>
            <a:chExt cx="17598" cy="3069"/>
          </a:xfrm>
        </p:grpSpPr>
        <p:grpSp>
          <p:nvGrpSpPr>
            <p:cNvPr id="106" name="Group 105"/>
            <p:cNvGrpSpPr/>
            <p:nvPr/>
          </p:nvGrpSpPr>
          <p:grpSpPr>
            <a:xfrm>
              <a:off x="6328" y="3173"/>
              <a:ext cx="5652" cy="2712"/>
              <a:chOff x="6328" y="3173"/>
              <a:chExt cx="5652" cy="2712"/>
            </a:xfrm>
          </p:grpSpPr>
          <p:sp>
            <p:nvSpPr>
              <p:cNvPr id="333" name="Line 10"/>
              <p:cNvSpPr>
                <a:spLocks noChangeShapeType="true"/>
              </p:cNvSpPr>
              <p:nvPr/>
            </p:nvSpPr>
            <p:spPr bwMode="auto">
              <a:xfrm>
                <a:off x="8364" y="333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9484" y="333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8364" y="3550"/>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8364" y="3550"/>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8364" y="4270"/>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9484" y="4270"/>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8364" y="4803"/>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9484" y="4803"/>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8364" y="574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9484" y="574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10601" y="331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10601" y="3532"/>
                <a:ext cx="502" cy="12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10601" y="3532"/>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10601" y="4253"/>
                <a:ext cx="502" cy="7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10601" y="4019"/>
                <a:ext cx="502" cy="73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10601" y="4957"/>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10601" y="4284"/>
                <a:ext cx="502" cy="1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10601" y="5727"/>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7207" y="333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7207" y="3555"/>
                <a:ext cx="539" cy="126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7207" y="3555"/>
                <a:ext cx="539"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7207" y="4268"/>
                <a:ext cx="539" cy="74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7207" y="4034"/>
                <a:ext cx="539" cy="74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7207" y="5018"/>
                <a:ext cx="539" cy="50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7207" y="4268"/>
                <a:ext cx="539" cy="12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7207" y="572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886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886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886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886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886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886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886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886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774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774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774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774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774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774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774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774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9983" y="3173"/>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9983" y="3173"/>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9983" y="3889"/>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9983" y="3889"/>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9983" y="4607"/>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9983" y="4607"/>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9983" y="532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9983" y="532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11103" y="3173"/>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11103" y="317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11103" y="3874"/>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11103" y="387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11103" y="4589"/>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11103" y="45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11103" y="5323"/>
                <a:ext cx="618" cy="56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11103" y="532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6591" y="317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6591" y="317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6591" y="3889"/>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6591" y="3889"/>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6591" y="4605"/>
                <a:ext cx="615" cy="55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6606" y="4605"/>
                <a:ext cx="615" cy="55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6598" y="5323"/>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6598" y="532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6335" y="333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6335" y="355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6332" y="404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6332" y="42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6328" y="4774"/>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6328" y="499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6332" y="5481"/>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6332" y="570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11726" y="3550"/>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11726" y="4246"/>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11721" y="497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11726" y="5682"/>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Line 87"/>
              <p:cNvSpPr>
                <a:spLocks noChangeShapeType="true"/>
              </p:cNvSpPr>
              <p:nvPr/>
            </p:nvSpPr>
            <p:spPr bwMode="auto">
              <a:xfrm flipH="true" flipV="true">
                <a:off x="6606" y="475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87"/>
              <p:cNvSpPr>
                <a:spLocks noChangeShapeType="true"/>
              </p:cNvSpPr>
              <p:nvPr/>
            </p:nvSpPr>
            <p:spPr bwMode="auto">
              <a:xfrm flipH="true" flipV="true">
                <a:off x="6621" y="548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 name="Line 87"/>
              <p:cNvSpPr>
                <a:spLocks noChangeShapeType="true"/>
              </p:cNvSpPr>
              <p:nvPr/>
            </p:nvSpPr>
            <p:spPr bwMode="auto">
              <a:xfrm flipH="true" flipV="true">
                <a:off x="6585"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 name="Line 87"/>
              <p:cNvSpPr>
                <a:spLocks noChangeShapeType="true"/>
              </p:cNvSpPr>
              <p:nvPr/>
            </p:nvSpPr>
            <p:spPr bwMode="auto">
              <a:xfrm flipH="true" flipV="true">
                <a:off x="6592" y="330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9" name="Line 87"/>
              <p:cNvSpPr>
                <a:spLocks noChangeShapeType="true"/>
              </p:cNvSpPr>
              <p:nvPr/>
            </p:nvSpPr>
            <p:spPr bwMode="auto">
              <a:xfrm flipH="true" flipV="true">
                <a:off x="7746" y="3332"/>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87"/>
              <p:cNvSpPr>
                <a:spLocks noChangeShapeType="true"/>
              </p:cNvSpPr>
              <p:nvPr/>
            </p:nvSpPr>
            <p:spPr bwMode="auto">
              <a:xfrm flipH="true" flipV="true">
                <a:off x="7746" y="428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87"/>
              <p:cNvSpPr>
                <a:spLocks noChangeShapeType="true"/>
              </p:cNvSpPr>
              <p:nvPr/>
            </p:nvSpPr>
            <p:spPr bwMode="auto">
              <a:xfrm flipH="true" flipV="true">
                <a:off x="7764" y="476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87"/>
              <p:cNvSpPr>
                <a:spLocks noChangeShapeType="true"/>
              </p:cNvSpPr>
              <p:nvPr/>
            </p:nvSpPr>
            <p:spPr bwMode="auto">
              <a:xfrm flipH="true" flipV="true">
                <a:off x="7746" y="5505"/>
                <a:ext cx="618" cy="244"/>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87"/>
              <p:cNvSpPr>
                <a:spLocks noChangeShapeType="true"/>
              </p:cNvSpPr>
              <p:nvPr/>
            </p:nvSpPr>
            <p:spPr bwMode="auto">
              <a:xfrm flipH="true" flipV="true">
                <a:off x="6606"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87"/>
              <p:cNvSpPr>
                <a:spLocks noChangeShapeType="true"/>
              </p:cNvSpPr>
              <p:nvPr/>
            </p:nvSpPr>
            <p:spPr bwMode="auto">
              <a:xfrm flipH="true" flipV="true">
                <a:off x="6615" y="4761"/>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87"/>
              <p:cNvSpPr>
                <a:spLocks noChangeShapeType="true"/>
              </p:cNvSpPr>
              <p:nvPr/>
            </p:nvSpPr>
            <p:spPr bwMode="auto">
              <a:xfrm flipH="true">
                <a:off x="7745" y="5522"/>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87"/>
              <p:cNvSpPr>
                <a:spLocks noChangeShapeType="true"/>
              </p:cNvSpPr>
              <p:nvPr/>
            </p:nvSpPr>
            <p:spPr bwMode="auto">
              <a:xfrm flipH="true">
                <a:off x="7745" y="4803"/>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87"/>
              <p:cNvSpPr>
                <a:spLocks noChangeShapeType="true"/>
              </p:cNvSpPr>
              <p:nvPr/>
            </p:nvSpPr>
            <p:spPr bwMode="auto">
              <a:xfrm flipH="true">
                <a:off x="7745" y="407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87"/>
              <p:cNvSpPr>
                <a:spLocks noChangeShapeType="true"/>
              </p:cNvSpPr>
              <p:nvPr/>
            </p:nvSpPr>
            <p:spPr bwMode="auto">
              <a:xfrm flipH="true">
                <a:off x="7745" y="3361"/>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87"/>
              <p:cNvSpPr>
                <a:spLocks noChangeShapeType="true"/>
              </p:cNvSpPr>
              <p:nvPr/>
            </p:nvSpPr>
            <p:spPr bwMode="auto">
              <a:xfrm flipH="true">
                <a:off x="6588" y="3304"/>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87"/>
              <p:cNvSpPr>
                <a:spLocks noChangeShapeType="true"/>
              </p:cNvSpPr>
              <p:nvPr/>
            </p:nvSpPr>
            <p:spPr bwMode="auto">
              <a:xfrm flipH="true">
                <a:off x="6615" y="5481"/>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87"/>
              <p:cNvSpPr>
                <a:spLocks noChangeShapeType="true"/>
              </p:cNvSpPr>
              <p:nvPr/>
            </p:nvSpPr>
            <p:spPr bwMode="auto">
              <a:xfrm flipH="true" flipV="true">
                <a:off x="8856" y="3333"/>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7"/>
              <p:cNvSpPr>
                <a:spLocks noChangeShapeType="true"/>
              </p:cNvSpPr>
              <p:nvPr/>
            </p:nvSpPr>
            <p:spPr bwMode="auto">
              <a:xfrm flipH="true">
                <a:off x="8852" y="3333"/>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7"/>
              <p:cNvSpPr>
                <a:spLocks noChangeShapeType="true"/>
              </p:cNvSpPr>
              <p:nvPr/>
            </p:nvSpPr>
            <p:spPr bwMode="auto">
              <a:xfrm flipH="true" flipV="true">
                <a:off x="9988" y="403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7"/>
              <p:cNvSpPr>
                <a:spLocks noChangeShapeType="true"/>
              </p:cNvSpPr>
              <p:nvPr/>
            </p:nvSpPr>
            <p:spPr bwMode="auto">
              <a:xfrm flipH="true">
                <a:off x="9984" y="4038"/>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7"/>
              <p:cNvSpPr>
                <a:spLocks noChangeShapeType="true"/>
              </p:cNvSpPr>
              <p:nvPr/>
            </p:nvSpPr>
            <p:spPr bwMode="auto">
              <a:xfrm flipH="true" flipV="true">
                <a:off x="9988" y="5477"/>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9984" y="5477"/>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87"/>
              <p:cNvSpPr>
                <a:spLocks noChangeShapeType="true"/>
              </p:cNvSpPr>
              <p:nvPr/>
            </p:nvSpPr>
            <p:spPr bwMode="auto">
              <a:xfrm flipH="true" flipV="true">
                <a:off x="8862"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87"/>
              <p:cNvSpPr>
                <a:spLocks noChangeShapeType="true"/>
              </p:cNvSpPr>
              <p:nvPr/>
            </p:nvSpPr>
            <p:spPr bwMode="auto">
              <a:xfrm flipH="true" flipV="true">
                <a:off x="8883"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87"/>
              <p:cNvSpPr>
                <a:spLocks noChangeShapeType="true"/>
              </p:cNvSpPr>
              <p:nvPr/>
            </p:nvSpPr>
            <p:spPr bwMode="auto">
              <a:xfrm flipH="true" flipV="true">
                <a:off x="9994" y="479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87"/>
              <p:cNvSpPr>
                <a:spLocks noChangeShapeType="true"/>
              </p:cNvSpPr>
              <p:nvPr/>
            </p:nvSpPr>
            <p:spPr bwMode="auto">
              <a:xfrm flipH="true" flipV="true">
                <a:off x="10015" y="502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87"/>
              <p:cNvSpPr>
                <a:spLocks noChangeShapeType="true"/>
              </p:cNvSpPr>
              <p:nvPr/>
            </p:nvSpPr>
            <p:spPr bwMode="auto">
              <a:xfrm flipH="true" flipV="true">
                <a:off x="9994" y="3318"/>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87"/>
              <p:cNvSpPr>
                <a:spLocks noChangeShapeType="true"/>
              </p:cNvSpPr>
              <p:nvPr/>
            </p:nvSpPr>
            <p:spPr bwMode="auto">
              <a:xfrm flipH="true" flipV="true">
                <a:off x="10015" y="3548"/>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87"/>
              <p:cNvSpPr>
                <a:spLocks noChangeShapeType="true"/>
              </p:cNvSpPr>
              <p:nvPr/>
            </p:nvSpPr>
            <p:spPr bwMode="auto">
              <a:xfrm flipH="true" flipV="true">
                <a:off x="8887" y="549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87"/>
              <p:cNvSpPr>
                <a:spLocks noChangeShapeType="true"/>
              </p:cNvSpPr>
              <p:nvPr/>
            </p:nvSpPr>
            <p:spPr bwMode="auto">
              <a:xfrm flipH="true">
                <a:off x="8868" y="5534"/>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87"/>
              <p:cNvSpPr>
                <a:spLocks noChangeShapeType="true"/>
              </p:cNvSpPr>
              <p:nvPr/>
            </p:nvSpPr>
            <p:spPr bwMode="auto">
              <a:xfrm flipH="true" flipV="true">
                <a:off x="8883" y="478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Line 87"/>
              <p:cNvSpPr>
                <a:spLocks noChangeShapeType="true"/>
              </p:cNvSpPr>
              <p:nvPr/>
            </p:nvSpPr>
            <p:spPr bwMode="auto">
              <a:xfrm flipH="true" flipV="true">
                <a:off x="8892" y="478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7" name="Text Box 66"/>
            <p:cNvSpPr txBox="true"/>
            <p:nvPr/>
          </p:nvSpPr>
          <p:spPr>
            <a:xfrm>
              <a:off x="355" y="2913"/>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68" name="Text Box 67"/>
            <p:cNvSpPr txBox="true"/>
            <p:nvPr/>
          </p:nvSpPr>
          <p:spPr>
            <a:xfrm>
              <a:off x="355" y="3361"/>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69" name="Text Box 68"/>
            <p:cNvSpPr txBox="true"/>
            <p:nvPr/>
          </p:nvSpPr>
          <p:spPr>
            <a:xfrm>
              <a:off x="355" y="5534"/>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grpSp>
          <p:nvGrpSpPr>
            <p:cNvPr id="75" name="Group 74"/>
            <p:cNvGrpSpPr/>
            <p:nvPr/>
          </p:nvGrpSpPr>
          <p:grpSpPr>
            <a:xfrm>
              <a:off x="3163" y="4060"/>
              <a:ext cx="156" cy="938"/>
              <a:chOff x="3163" y="4060"/>
              <a:chExt cx="156" cy="938"/>
            </a:xfrm>
          </p:grpSpPr>
          <p:sp>
            <p:nvSpPr>
              <p:cNvPr id="70" name="Oval 69"/>
              <p:cNvSpPr/>
              <p:nvPr/>
            </p:nvSpPr>
            <p:spPr>
              <a:xfrm>
                <a:off x="3163" y="4451"/>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Oval 70"/>
              <p:cNvSpPr/>
              <p:nvPr/>
            </p:nvSpPr>
            <p:spPr>
              <a:xfrm>
                <a:off x="3163" y="4842"/>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Oval 71"/>
              <p:cNvSpPr/>
              <p:nvPr/>
            </p:nvSpPr>
            <p:spPr>
              <a:xfrm>
                <a:off x="3163" y="4060"/>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77" name="Text Box 76"/>
            <p:cNvSpPr txBox="true"/>
            <p:nvPr/>
          </p:nvSpPr>
          <p:spPr>
            <a:xfrm>
              <a:off x="11981" y="3312"/>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78" name="Text Box 77"/>
            <p:cNvSpPr txBox="true"/>
            <p:nvPr/>
          </p:nvSpPr>
          <p:spPr>
            <a:xfrm>
              <a:off x="11981" y="398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79" name="Text Box 78"/>
            <p:cNvSpPr txBox="true"/>
            <p:nvPr/>
          </p:nvSpPr>
          <p:spPr>
            <a:xfrm>
              <a:off x="11981" y="5477"/>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o_data_bus[7*DATA_WIDTH+:DATA_WIDTH]</a:t>
              </a:r>
              <a:endParaRPr lang="en-US" altLang="en-US" sz="1400" dirty="0" smtClean="0">
                <a:solidFill>
                  <a:schemeClr val="tx1"/>
                </a:solidFill>
              </a:endParaRPr>
            </a:p>
          </p:txBody>
        </p:sp>
        <p:sp>
          <p:nvSpPr>
            <p:cNvPr id="81" name="Text Box 80"/>
            <p:cNvSpPr txBox="true"/>
            <p:nvPr/>
          </p:nvSpPr>
          <p:spPr>
            <a:xfrm>
              <a:off x="11981" y="473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grpSp>
      <p:sp>
        <p:nvSpPr>
          <p:cNvPr id="108" name="Text Box 107"/>
          <p:cNvSpPr txBox="true"/>
          <p:nvPr/>
        </p:nvSpPr>
        <p:spPr>
          <a:xfrm>
            <a:off x="3932555" y="1154113"/>
            <a:ext cx="879475"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r>
              <a:rPr lang="en-US" altLang="en-US" sz="1400" dirty="0" smtClean="0">
                <a:solidFill>
                  <a:schemeClr val="tx1"/>
                </a:solidFill>
              </a:rPr>
              <a:t>[3:2]=10</a:t>
            </a:r>
            <a:endParaRPr lang="en-US" altLang="en-US" sz="1400" dirty="0" smtClean="0">
              <a:solidFill>
                <a:schemeClr val="tx1"/>
              </a:solidFill>
            </a:endParaRPr>
          </a:p>
          <a:p>
            <a:pPr algn="l">
              <a:lnSpc>
                <a:spcPct val="90000"/>
              </a:lnSpc>
            </a:pPr>
            <a:r>
              <a:rPr lang="en-US" altLang="en-US" sz="1400" dirty="0" smtClean="0">
                <a:solidFill>
                  <a:schemeClr val="tx1"/>
                </a:solidFill>
              </a:rPr>
              <a:t>[5:4]=00</a:t>
            </a:r>
            <a:endParaRPr lang="en-US" altLang="en-US" sz="1400" dirty="0" smtClean="0">
              <a:solidFill>
                <a:schemeClr val="tx1"/>
              </a:solidFill>
            </a:endParaRPr>
          </a:p>
          <a:p>
            <a:pPr algn="l">
              <a:lnSpc>
                <a:spcPct val="90000"/>
              </a:lnSpc>
            </a:pPr>
            <a:r>
              <a:rPr lang="en-US" altLang="en-US" sz="1400" dirty="0" smtClean="0">
                <a:solidFill>
                  <a:schemeClr val="tx1"/>
                </a:solidFill>
              </a:rPr>
              <a:t>[7:6]=01</a:t>
            </a:r>
            <a:endParaRPr lang="en-US" altLang="en-US" sz="1400" dirty="0" smtClean="0">
              <a:solidFill>
                <a:schemeClr val="tx1"/>
              </a:solidFill>
            </a:endParaRPr>
          </a:p>
        </p:txBody>
      </p:sp>
      <p:sp>
        <p:nvSpPr>
          <p:cNvPr id="111" name="Text Box 110"/>
          <p:cNvSpPr txBox="true"/>
          <p:nvPr/>
        </p:nvSpPr>
        <p:spPr>
          <a:xfrm>
            <a:off x="4636770" y="115538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[9:8]=01</a:t>
            </a:r>
            <a:endParaRPr lang="en-US" altLang="en-US" sz="1400" dirty="0" smtClean="0">
              <a:solidFill>
                <a:schemeClr val="tx1"/>
              </a:solidFill>
            </a:endParaRPr>
          </a:p>
          <a:p>
            <a:pPr algn="l">
              <a:lnSpc>
                <a:spcPct val="90000"/>
              </a:lnSpc>
            </a:pPr>
            <a:r>
              <a:rPr lang="en-US" altLang="en-US" sz="1400" dirty="0" smtClean="0">
                <a:solidFill>
                  <a:schemeClr val="tx1"/>
                </a:solidFill>
              </a:rPr>
              <a:t>[11:10]=11</a:t>
            </a:r>
            <a:endParaRPr lang="en-US" altLang="en-US" sz="1400" dirty="0" smtClean="0">
              <a:solidFill>
                <a:schemeClr val="tx1"/>
              </a:solidFill>
            </a:endParaRPr>
          </a:p>
          <a:p>
            <a:pPr algn="l">
              <a:lnSpc>
                <a:spcPct val="90000"/>
              </a:lnSpc>
            </a:pPr>
            <a:r>
              <a:rPr lang="en-US" altLang="en-US" sz="1400" dirty="0" smtClean="0">
                <a:solidFill>
                  <a:schemeClr val="tx1"/>
                </a:solidFill>
              </a:rPr>
              <a:t>[13:12]=00</a:t>
            </a:r>
            <a:endParaRPr lang="en-US" altLang="en-US" sz="1400" dirty="0" smtClean="0">
              <a:solidFill>
                <a:schemeClr val="tx1"/>
              </a:solidFill>
            </a:endParaRPr>
          </a:p>
          <a:p>
            <a:pPr algn="l">
              <a:lnSpc>
                <a:spcPct val="90000"/>
              </a:lnSpc>
            </a:pPr>
            <a:r>
              <a:rPr lang="en-US" altLang="en-US" sz="1400" dirty="0" smtClean="0">
                <a:solidFill>
                  <a:schemeClr val="tx1"/>
                </a:solidFill>
              </a:rPr>
              <a:t>[15:14]=01</a:t>
            </a:r>
            <a:endParaRPr lang="en-US" altLang="en-US" sz="1400" dirty="0" smtClean="0">
              <a:solidFill>
                <a:schemeClr val="tx1"/>
              </a:solidFill>
            </a:endParaRPr>
          </a:p>
        </p:txBody>
      </p:sp>
      <p:sp>
        <p:nvSpPr>
          <p:cNvPr id="114" name="Text Box 113"/>
          <p:cNvSpPr txBox="true"/>
          <p:nvPr/>
        </p:nvSpPr>
        <p:spPr>
          <a:xfrm>
            <a:off x="5530850"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[17:16]=01</a:t>
            </a: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r>
              <a:rPr lang="en-US" altLang="en-US" sz="1400" dirty="0" smtClean="0">
                <a:solidFill>
                  <a:schemeClr val="tx1"/>
                </a:solidFill>
              </a:rPr>
              <a:t>[21:20]=00</a:t>
            </a:r>
            <a:endParaRPr lang="en-US" altLang="en-US" sz="1400" dirty="0" smtClean="0">
              <a:solidFill>
                <a:schemeClr val="tx1"/>
              </a:solidFill>
            </a:endParaRPr>
          </a:p>
          <a:p>
            <a:pPr algn="l">
              <a:lnSpc>
                <a:spcPct val="90000"/>
              </a:lnSpc>
            </a:pPr>
            <a:r>
              <a:rPr lang="en-US" altLang="en-US" sz="1400" dirty="0" smtClean="0">
                <a:solidFill>
                  <a:schemeClr val="tx1"/>
                </a:solidFill>
              </a:rPr>
              <a:t>[23:22]=01</a:t>
            </a:r>
            <a:endParaRPr lang="en-US" altLang="en-US" sz="1400" dirty="0" smtClean="0">
              <a:solidFill>
                <a:schemeClr val="tx1"/>
              </a:solidFill>
            </a:endParaRPr>
          </a:p>
        </p:txBody>
      </p:sp>
      <p:sp>
        <p:nvSpPr>
          <p:cNvPr id="115" name="Text Box 114"/>
          <p:cNvSpPr txBox="true"/>
          <p:nvPr/>
        </p:nvSpPr>
        <p:spPr>
          <a:xfrm>
            <a:off x="6415405"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[25:24]=10</a:t>
            </a:r>
            <a:endParaRPr lang="en-US" altLang="en-US" sz="1400" dirty="0" smtClean="0">
              <a:solidFill>
                <a:schemeClr val="tx1"/>
              </a:solidFill>
            </a:endParaRPr>
          </a:p>
          <a:p>
            <a:pPr algn="l">
              <a:lnSpc>
                <a:spcPct val="90000"/>
              </a:lnSpc>
            </a:pPr>
            <a:r>
              <a:rPr lang="en-US" altLang="en-US" sz="1400" dirty="0" smtClean="0">
                <a:solidFill>
                  <a:schemeClr val="tx1"/>
                </a:solidFill>
              </a:rPr>
              <a:t>[27:26]=01</a:t>
            </a:r>
            <a:endParaRPr lang="en-US" altLang="en-US" sz="1400" dirty="0" smtClean="0">
              <a:solidFill>
                <a:schemeClr val="tx1"/>
              </a:solidFill>
            </a:endParaRPr>
          </a:p>
          <a:p>
            <a:pPr algn="l">
              <a:lnSpc>
                <a:spcPct val="90000"/>
              </a:lnSpc>
            </a:pPr>
            <a:r>
              <a:rPr lang="en-US" altLang="en-US" sz="1400" dirty="0" smtClean="0">
                <a:solidFill>
                  <a:schemeClr val="tx1"/>
                </a:solidFill>
              </a:rPr>
              <a:t>[29:28]=10</a:t>
            </a:r>
            <a:endParaRPr lang="en-US" altLang="en-US" sz="1400" dirty="0" smtClean="0">
              <a:solidFill>
                <a:schemeClr val="tx1"/>
              </a:solidFill>
            </a:endParaRPr>
          </a:p>
          <a:p>
            <a:pPr algn="l">
              <a:lnSpc>
                <a:spcPct val="90000"/>
              </a:lnSpc>
            </a:pPr>
            <a:r>
              <a:rPr lang="en-US" altLang="en-US" sz="1400" dirty="0" smtClean="0">
                <a:solidFill>
                  <a:schemeClr val="tx1"/>
                </a:solidFill>
              </a:rPr>
              <a:t>[31:30]=01</a:t>
            </a:r>
            <a:endParaRPr lang="en-US" altLang="en-US" sz="1400" dirty="0" smtClean="0">
              <a:solidFill>
                <a:schemeClr val="tx1"/>
              </a:solidFill>
            </a:endParaRPr>
          </a:p>
        </p:txBody>
      </p:sp>
      <p:sp>
        <p:nvSpPr>
          <p:cNvPr id="116" name="Text Box 115"/>
          <p:cNvSpPr txBox="true"/>
          <p:nvPr/>
        </p:nvSpPr>
        <p:spPr>
          <a:xfrm>
            <a:off x="1216660" y="5855653"/>
            <a:ext cx="9104630" cy="86550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800" dirty="0" smtClean="0">
                <a:solidFill>
                  <a:schemeClr val="tx1"/>
                </a:solidFill>
              </a:rPr>
              <a:t>Control words for all switches should be fed into the i_cmd in the same cycle with i_valid and i_data_bus </a:t>
            </a:r>
            <a:endParaRPr lang="en-US" altLang="en-US" sz="2800" dirty="0" smtClean="0">
              <a:solidFill>
                <a:schemeClr val="tx1"/>
              </a:solidFill>
            </a:endParaRPr>
          </a:p>
        </p:txBody>
      </p:sp>
      <p:grpSp>
        <p:nvGrpSpPr>
          <p:cNvPr id="381" name="Group 380"/>
          <p:cNvGrpSpPr/>
          <p:nvPr/>
        </p:nvGrpSpPr>
        <p:grpSpPr>
          <a:xfrm>
            <a:off x="2708910" y="4821555"/>
            <a:ext cx="6120130" cy="1034415"/>
            <a:chOff x="211" y="7736"/>
            <a:chExt cx="9638" cy="1629"/>
          </a:xfrm>
        </p:grpSpPr>
        <p:sp>
          <p:nvSpPr>
            <p:cNvPr id="117"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118"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119"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122"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123"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5"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26"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27"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30"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1"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Text Box 132"/>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34" name="Text Box 133"/>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Outline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Content Placeholder 4"/>
          <p:cNvSpPr>
            <a:spLocks noGrp="true"/>
          </p:cNvSpPr>
          <p:nvPr>
            <p:ph idx="1"/>
          </p:nvPr>
        </p:nvSpPr>
        <p:spPr>
          <a:xfrm>
            <a:off x="838200" y="2464435"/>
            <a:ext cx="10515600" cy="3385820"/>
          </a:xfrm>
        </p:spPr>
        <p:txBody>
          <a:bodyPr>
            <a:noAutofit/>
          </a:bodyPr>
          <a:p>
            <a:pPr algn="l">
              <a:buClrTx/>
              <a:buSzTx/>
            </a:pPr>
            <a:r>
              <a:rPr lang="en-US" altLang="en-US" sz="3200" dirty="0">
                <a:sym typeface="+mn-ea"/>
              </a:rPr>
              <a:t>Motivations</a:t>
            </a:r>
            <a:endParaRPr lang="en-US" altLang="en-US" sz="3200" dirty="0">
              <a:sym typeface="+mn-ea"/>
            </a:endParaRPr>
          </a:p>
          <a:p>
            <a:pPr algn="l">
              <a:buClrTx/>
              <a:buSzTx/>
            </a:pPr>
            <a:r>
              <a:rPr lang="en-US" altLang="en-US" sz="3200" dirty="0">
                <a:sym typeface="+mn-ea"/>
              </a:rPr>
              <a:t>Primitive Switches</a:t>
            </a:r>
            <a:endParaRPr lang="en-US" altLang="en-US" sz="3200" dirty="0">
              <a:sym typeface="+mn-ea"/>
            </a:endParaRPr>
          </a:p>
          <a:p>
            <a:pPr lvl="1" algn="l">
              <a:buClrTx/>
              <a:buSzTx/>
            </a:pPr>
            <a:r>
              <a:rPr lang="en-US" altLang="en-US" sz="3200" dirty="0">
                <a:sym typeface="+mn-ea"/>
              </a:rPr>
              <a:t>Operations</a:t>
            </a:r>
            <a:endParaRPr lang="en-US" altLang="en-US" sz="3200" dirty="0">
              <a:sym typeface="+mn-ea"/>
            </a:endParaRPr>
          </a:p>
          <a:p>
            <a:pPr lvl="1" algn="l">
              <a:buClrTx/>
              <a:buSzTx/>
            </a:pPr>
            <a:r>
              <a:rPr lang="en-US" altLang="en-US" sz="3200" dirty="0">
                <a:sym typeface="+mn-ea"/>
              </a:rPr>
              <a:t>Microarchitectures &amp; Functionalities</a:t>
            </a:r>
            <a:endParaRPr lang="en-US" altLang="en-US" sz="3200" dirty="0">
              <a:sym typeface="+mn-ea"/>
            </a:endParaRPr>
          </a:p>
          <a:p>
            <a:pPr lvl="1" algn="l">
              <a:buClrTx/>
              <a:buSzTx/>
            </a:pPr>
            <a:r>
              <a:rPr lang="en-US" altLang="en-US" sz="3200" dirty="0">
                <a:sym typeface="+mn-ea"/>
              </a:rPr>
              <a:t>Examples</a:t>
            </a:r>
            <a:endParaRPr lang="en-US" altLang="en-US" sz="2000" dirty="0">
              <a:sym typeface="+mn-ea"/>
            </a:endParaRPr>
          </a:p>
          <a:p>
            <a:pPr lvl="0"/>
            <a:r>
              <a:rPr lang="en-US" altLang="en-US" sz="3200" dirty="0">
                <a:sym typeface="+mn-ea"/>
              </a:rPr>
              <a:t>Topology</a:t>
            </a:r>
            <a:endParaRPr lang="en-US" altLang="en-US" sz="3200"/>
          </a:p>
        </p:txBody>
      </p:sp>
      <p:sp>
        <p:nvSpPr>
          <p:cNvPr id="10" name="TextBox 248"/>
          <p:cNvSpPr txBox="true"/>
          <p:nvPr/>
        </p:nvSpPr>
        <p:spPr>
          <a:xfrm>
            <a:off x="892810" y="1242060"/>
            <a:ext cx="10665460" cy="953135"/>
          </a:xfrm>
          <a:prstGeom prst="rect">
            <a:avLst/>
          </a:prstGeom>
          <a:noFill/>
        </p:spPr>
        <p:txBody>
          <a:bodyPr wrap="square" rtlCol="0">
            <a:spAutoFit/>
          </a:bodyPr>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RTL general microswitches libraries </a:t>
            </a:r>
            <a:endParaRPr lang="en-US" altLang="en-US" sz="2800" dirty="0">
              <a:latin typeface="Lato Black" panose="020F0A02020204030203" charset="0"/>
              <a:cs typeface="Lato Black" panose="020F0A02020204030203" charset="0"/>
            </a:endParaRPr>
          </a:p>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for topologies of </a:t>
            </a:r>
            <a:r>
              <a:rPr lang="en-US" altLang="en-US" sz="2800" dirty="0">
                <a:latin typeface="Lato Black" panose="020F0A02020204030203" charset="0"/>
                <a:cs typeface="Lato Black" panose="020F0A02020204030203" charset="0"/>
                <a:sym typeface="+mn-ea"/>
              </a:rPr>
              <a:t>various domain-specfic architecture</a:t>
            </a:r>
            <a:endParaRPr lang="en-US" altLang="en-US" sz="2800" dirty="0">
              <a:latin typeface="Lato Black" panose="020F0A02020204030203" charset="0"/>
              <a:cs typeface="Lato Black" panose="020F0A0202020403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39" name="Text Box 438"/>
          <p:cNvSpPr txBox="true"/>
          <p:nvPr/>
        </p:nvSpPr>
        <p:spPr>
          <a:xfrm>
            <a:off x="624840" y="164052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440" name="Text Box 439"/>
          <p:cNvSpPr txBox="true"/>
          <p:nvPr/>
        </p:nvSpPr>
        <p:spPr>
          <a:xfrm>
            <a:off x="636270" y="107727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441" name="Text Box 440"/>
          <p:cNvSpPr txBox="true"/>
          <p:nvPr/>
        </p:nvSpPr>
        <p:spPr>
          <a:xfrm>
            <a:off x="624840" y="215868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i_data_bus[2*DATA_WIDTH+:DATA_WIDTH]</a:t>
            </a:r>
            <a:endParaRPr lang="en-US" altLang="en-US" sz="1400" dirty="0" smtClean="0">
              <a:solidFill>
                <a:schemeClr val="tx1"/>
              </a:solidFill>
            </a:endParaRPr>
          </a:p>
        </p:txBody>
      </p:sp>
      <p:sp>
        <p:nvSpPr>
          <p:cNvPr id="442" name="Text Box 441"/>
          <p:cNvSpPr txBox="true"/>
          <p:nvPr/>
        </p:nvSpPr>
        <p:spPr>
          <a:xfrm>
            <a:off x="624840" y="27143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i_data_bus[3*DATA_WIDTH+:DATA_WIDTH]</a:t>
            </a:r>
            <a:endParaRPr lang="en-US" altLang="en-US" sz="1400" dirty="0" smtClean="0">
              <a:solidFill>
                <a:schemeClr val="tx1"/>
              </a:solidFill>
            </a:endParaRPr>
          </a:p>
        </p:txBody>
      </p:sp>
      <p:sp>
        <p:nvSpPr>
          <p:cNvPr id="443" name="Text Box 442"/>
          <p:cNvSpPr txBox="true"/>
          <p:nvPr/>
        </p:nvSpPr>
        <p:spPr>
          <a:xfrm>
            <a:off x="624840" y="323246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i_data_bus[4*DATA_WIDTH+:DATA_WIDTH]</a:t>
            </a:r>
            <a:endParaRPr lang="en-US" altLang="en-US" sz="1400" dirty="0" smtClean="0">
              <a:solidFill>
                <a:schemeClr val="tx1"/>
              </a:solidFill>
            </a:endParaRPr>
          </a:p>
        </p:txBody>
      </p:sp>
      <p:sp>
        <p:nvSpPr>
          <p:cNvPr id="444" name="Text Box 443"/>
          <p:cNvSpPr txBox="true"/>
          <p:nvPr/>
        </p:nvSpPr>
        <p:spPr>
          <a:xfrm>
            <a:off x="624840" y="37963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i_data_bus[5*DATA_WIDTH+:DATA_WIDTH]</a:t>
            </a:r>
            <a:endParaRPr lang="en-US" altLang="en-US" sz="1400" dirty="0" smtClean="0">
              <a:solidFill>
                <a:schemeClr val="tx1"/>
              </a:solidFill>
            </a:endParaRPr>
          </a:p>
        </p:txBody>
      </p:sp>
      <p:sp>
        <p:nvSpPr>
          <p:cNvPr id="445" name="Text Box 444"/>
          <p:cNvSpPr txBox="true"/>
          <p:nvPr/>
        </p:nvSpPr>
        <p:spPr>
          <a:xfrm>
            <a:off x="624840" y="43145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i_data_bus[6*DATA_WIDTH+:DATA_WIDTH]</a:t>
            </a:r>
            <a:endParaRPr lang="en-US" altLang="en-US" sz="1400" dirty="0" smtClean="0">
              <a:solidFill>
                <a:schemeClr val="tx1"/>
              </a:solidFill>
            </a:endParaRPr>
          </a:p>
        </p:txBody>
      </p:sp>
      <p:sp>
        <p:nvSpPr>
          <p:cNvPr id="448" name="Text Box 447"/>
          <p:cNvSpPr txBox="true"/>
          <p:nvPr/>
        </p:nvSpPr>
        <p:spPr>
          <a:xfrm>
            <a:off x="624840" y="48250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Text Box 4"/>
          <p:cNvSpPr txBox="true"/>
          <p:nvPr/>
        </p:nvSpPr>
        <p:spPr>
          <a:xfrm>
            <a:off x="1606550" y="936625"/>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[3:2]=01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[5:4]=10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[7:6]=11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[9:8]=01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[11:10]=01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[13:12]=10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[15:14]=11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
        <p:nvSpPr>
          <p:cNvPr id="6" name="Text Box 5"/>
          <p:cNvSpPr txBox="true"/>
          <p:nvPr/>
        </p:nvSpPr>
        <p:spPr>
          <a:xfrm>
            <a:off x="3145790" y="937260"/>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[21:20]=01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[23:22]=00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[25:24]=01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[27:26]=01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[29:28]=11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[31:30]=01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true"/>
          </p:cNvPicPr>
          <p:nvPr/>
        </p:nvPicPr>
        <p:blipFill>
          <a:blip r:embed="rId1"/>
          <a:stretch>
            <a:fillRect/>
          </a:stretch>
        </p:blipFill>
        <p:spPr>
          <a:xfrm>
            <a:off x="579755" y="3021965"/>
            <a:ext cx="4629785" cy="2221230"/>
          </a:xfrm>
          <a:prstGeom prst="rect">
            <a:avLst/>
          </a:prstGeom>
        </p:spPr>
      </p:pic>
      <p:pic>
        <p:nvPicPr>
          <p:cNvPr id="7" name="Picture 6"/>
          <p:cNvPicPr>
            <a:picLocks noChangeAspect="true"/>
          </p:cNvPicPr>
          <p:nvPr/>
        </p:nvPicPr>
        <p:blipFill>
          <a:blip r:embed="rId2"/>
          <a:stretch>
            <a:fillRect/>
          </a:stretch>
        </p:blipFill>
        <p:spPr>
          <a:xfrm>
            <a:off x="5956935" y="3024505"/>
            <a:ext cx="3414395" cy="2219325"/>
          </a:xfrm>
          <a:prstGeom prst="rect">
            <a:avLst/>
          </a:prstGeom>
        </p:spPr>
      </p:pic>
      <p:cxnSp>
        <p:nvCxnSpPr>
          <p:cNvPr id="8" name="Straight Connector 7"/>
          <p:cNvCxnSpPr/>
          <p:nvPr/>
        </p:nvCxnSpPr>
        <p:spPr>
          <a:xfrm>
            <a:off x="5956935" y="4113530"/>
            <a:ext cx="3181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true"/>
          </p:cNvPicPr>
          <p:nvPr/>
        </p:nvPicPr>
        <p:blipFill>
          <a:blip r:embed="rId3"/>
          <a:stretch>
            <a:fillRect/>
          </a:stretch>
        </p:blipFill>
        <p:spPr>
          <a:xfrm>
            <a:off x="9878695" y="3115945"/>
            <a:ext cx="1284605" cy="2032000"/>
          </a:xfrm>
          <a:prstGeom prst="rect">
            <a:avLst/>
          </a:prstGeom>
        </p:spPr>
      </p:pic>
      <p:cxnSp>
        <p:nvCxnSpPr>
          <p:cNvPr id="11" name="Curved Connector 10"/>
          <p:cNvCxnSpPr>
            <a:stCxn id="6" idx="0"/>
            <a:endCxn id="7" idx="0"/>
          </p:cNvCxnSpPr>
          <p:nvPr/>
        </p:nvCxnSpPr>
        <p:spPr>
          <a:xfrm rot="16200000" flipH="true">
            <a:off x="5278438" y="638493"/>
            <a:ext cx="2540" cy="4769485"/>
          </a:xfrm>
          <a:prstGeom prst="curvedConnector3">
            <a:avLst>
              <a:gd name="adj1" fmla="val -93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V="true">
            <a:off x="5279390" y="2779395"/>
            <a:ext cx="635" cy="4769485"/>
          </a:xfrm>
          <a:prstGeom prst="curvedConnector3">
            <a:avLst>
              <a:gd name="adj1" fmla="val 37600000"/>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true"/>
          </p:cNvSpPr>
          <p:nvPr>
            <p:ph type="title"/>
          </p:nvPr>
        </p:nvSpPr>
        <p:spPr/>
        <p:txBody>
          <a:bodyPr/>
          <a:p>
            <a:r>
              <a:rPr lang="en-US" altLang="en-US"/>
              <a:t>BENES controller Unicast</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2" name="Content Placeholder 11"/>
          <p:cNvSpPr>
            <a:spLocks noGrp="true"/>
          </p:cNvSpPr>
          <p:nvPr>
            <p:ph idx="1"/>
          </p:nvPr>
        </p:nvSpPr>
        <p:spPr>
          <a:xfrm>
            <a:off x="647700" y="1705610"/>
            <a:ext cx="11398250" cy="4808855"/>
          </a:xfrm>
        </p:spPr>
        <p:txBody>
          <a:bodyPr/>
          <a:p>
            <a:r>
              <a:rPr lang="en-US" altLang="en-US"/>
              <a:t>Algorithm Idea:</a:t>
            </a:r>
            <a:endParaRPr lang="en-US" altLang="en-US"/>
          </a:p>
          <a:p>
            <a:pPr lvl="1"/>
            <a:r>
              <a:rPr lang="en-US" altLang="en-US"/>
              <a:t>BENES is recursively constructed -- 2 smaller-input BENES make a larger BENES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Controller </a:t>
            </a:r>
            <a:r>
              <a:rPr lang="en-US" altLang="en-US">
                <a:sym typeface="+mn-ea"/>
              </a:rPr>
              <a:t>Unicast</a:t>
            </a:r>
            <a:endParaRPr lang="en-US" altLang="en-US"/>
          </a:p>
        </p:txBody>
      </p:sp>
      <p:sp>
        <p:nvSpPr>
          <p:cNvPr id="3" name="Content Placeholder 2"/>
          <p:cNvSpPr>
            <a:spLocks noGrp="true"/>
          </p:cNvSpPr>
          <p:nvPr>
            <p:ph idx="1"/>
          </p:nvPr>
        </p:nvSpPr>
        <p:spPr>
          <a:xfrm>
            <a:off x="664845" y="1014730"/>
            <a:ext cx="10862310" cy="5634990"/>
          </a:xfrm>
        </p:spPr>
        <p:txBody>
          <a:bodyPr/>
          <a:p>
            <a:r>
              <a:rPr lang="en-US" altLang="en-US"/>
              <a:t>Algorithm Idea:</a:t>
            </a:r>
            <a:endParaRPr lang="en-US" altLang="en-US"/>
          </a:p>
          <a:p>
            <a:pPr lvl="1"/>
            <a:r>
              <a:rPr lang="en-US" altLang="en-US"/>
              <a:t>BENES is recursively constructed -- 2 smaller-input BENES make a larger BENES</a:t>
            </a:r>
            <a:endParaRPr lang="en-US" altLang="en-US"/>
          </a:p>
          <a:p>
            <a:pPr lvl="0"/>
            <a:r>
              <a:rPr lang="en-US" altLang="en-US"/>
              <a:t>So we could iteratively generate configurations from the most outer stage into the inner stage.</a:t>
            </a:r>
            <a:endParaRPr lang="en-US" altLang="en-US"/>
          </a:p>
          <a:p>
            <a:pPr lvl="1"/>
            <a:r>
              <a:rPr lang="en-US" altLang="en-US"/>
              <a:t>Step 1: Randomly pick 1 switch whose control has NOT been generated in the left most stage. If configurations of all switches in the leftmost stage have been generated then </a:t>
            </a:r>
            <a:r>
              <a:rPr lang="en-US" altLang="en-US" b="1"/>
              <a:t>finish.</a:t>
            </a:r>
            <a:endParaRPr lang="en-US" altLang="en-US"/>
          </a:p>
          <a:p>
            <a:pPr lvl="1"/>
            <a:r>
              <a:rPr lang="en-US" altLang="en-US"/>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t>Step 3: Signal </a:t>
            </a:r>
            <a:r>
              <a:rPr lang="en-US" altLang="en-US">
                <a:sym typeface="+mn-ea"/>
              </a:rPr>
              <a:t>A </a:t>
            </a:r>
            <a:r>
              <a:rPr lang="en-US" altLang="en-US"/>
              <a:t>in the rightmost stage should come from the up half inner BENES, because A goes into up half inner BENES </a:t>
            </a:r>
            <a:r>
              <a:rPr lang="en-US" altLang="en-US">
                <a:sym typeface="+mn-ea"/>
              </a:rPr>
              <a:t>in the leftmost stage</a:t>
            </a:r>
            <a:r>
              <a:rPr lang="en-US" altLang="en-US"/>
              <a:t>. And so the another signal (denote as C) shares the same switch with signal </a:t>
            </a:r>
            <a:r>
              <a:rPr lang="en-US" altLang="en-US">
                <a:sym typeface="+mn-ea"/>
              </a:rPr>
              <a:t>A in the rightmost stage should come from bottom input port -&gt; Configuration of this switch gets generated. </a:t>
            </a:r>
            <a:endParaRPr lang="en-US" altLang="en-US"/>
          </a:p>
          <a:p>
            <a:pPr lvl="1"/>
            <a:r>
              <a:rPr lang="en-US" altLang="en-US"/>
              <a:t>Step 4: if signal C is the same as signal B -&gt; goes back step 1; else goes to step 5</a:t>
            </a:r>
            <a:endParaRPr lang="en-US" altLang="en-US"/>
          </a:p>
          <a:p>
            <a:pPr lvl="1"/>
            <a:r>
              <a:rPr lang="en-US" altLang="en-US"/>
              <a:t>Step 5: </a:t>
            </a:r>
            <a:r>
              <a:rPr lang="en-US" altLang="en-US">
                <a:sym typeface="+mn-ea"/>
              </a:rPr>
              <a:t>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Flatten Butterfly</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Content Placeholder 4"/>
          <p:cNvPicPr>
            <a:picLocks noChangeAspect="true"/>
          </p:cNvPicPr>
          <p:nvPr>
            <p:ph idx="1"/>
          </p:nvPr>
        </p:nvPicPr>
        <p:blipFill>
          <a:blip r:embed="rId1"/>
          <a:stretch>
            <a:fillRect/>
          </a:stretch>
        </p:blipFill>
        <p:spPr>
          <a:xfrm>
            <a:off x="647700" y="1016635"/>
            <a:ext cx="3622675" cy="3776345"/>
          </a:xfrm>
          <a:prstGeom prst="rect">
            <a:avLst/>
          </a:prstGeom>
        </p:spPr>
      </p:pic>
      <p:graphicFrame>
        <p:nvGraphicFramePr>
          <p:cNvPr id="306" name="Table 305"/>
          <p:cNvGraphicFramePr/>
          <p:nvPr/>
        </p:nvGraphicFramePr>
        <p:xfrm>
          <a:off x="554990" y="4821555"/>
          <a:ext cx="7463790" cy="1981200"/>
        </p:xfrm>
        <a:graphic>
          <a:graphicData uri="http://schemas.openxmlformats.org/drawingml/2006/table">
            <a:tbl>
              <a:tblPr firstRow="true" bandRow="true">
                <a:tableStyleId>{5C22544A-7EE6-4342-B048-85BDC9FD1C3A}</a:tableStyleId>
              </a:tblPr>
              <a:tblGrid>
                <a:gridCol w="2532380"/>
                <a:gridCol w="2349500"/>
                <a:gridCol w="2581685"/>
              </a:tblGrid>
              <a:tr h="396240">
                <a:tc>
                  <a:txBody>
                    <a:bodyPr/>
                    <a:p>
                      <a:pPr>
                        <a:buNone/>
                      </a:pPr>
                      <a:r>
                        <a:rPr lang="en-US" altLang="en-US" sz="1800">
                          <a:solidFill>
                            <a:schemeClr val="tx1"/>
                          </a:solidFill>
                          <a:sym typeface="+mn-ea"/>
                        </a:rPr>
                        <a:t>(N input -- N output)</a:t>
                      </a:r>
                      <a:endParaRPr lang="en-US" altLang="en-US">
                        <a:solidFill>
                          <a:schemeClr val="tx1"/>
                        </a:solidFill>
                      </a:endParaRPr>
                    </a:p>
                  </a:txBody>
                  <a:tcPr/>
                </a:tc>
                <a:tc>
                  <a:txBody>
                    <a:bodyPr/>
                    <a:p>
                      <a:pPr>
                        <a:buNone/>
                      </a:pPr>
                      <a:r>
                        <a:rPr lang="en-US" altLang="en-US">
                          <a:solidFill>
                            <a:schemeClr val="tx1"/>
                          </a:solidFill>
                        </a:rPr>
                        <a:t>Flatten Butterfly</a:t>
                      </a: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96240">
                <a:tc>
                  <a:txBody>
                    <a:bodyPr/>
                    <a:p>
                      <a:pPr>
                        <a:buNone/>
                      </a:pPr>
                      <a:r>
                        <a:rPr lang="en-US" altLang="en-US" sz="1800">
                          <a:solidFill>
                            <a:schemeClr val="tx1"/>
                          </a:solidFill>
                        </a:rPr>
                        <a:t>#STAGE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#3x3 Distribute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(N/2)*(2logN-1)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#WIRE(non nbgr-nbgr)</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a:solidFill>
                            <a:schemeClr val="tx1"/>
                          </a:solidFill>
                        </a:rPr>
                        <a:t>(N-2)</a:t>
                      </a:r>
                      <a:r>
                        <a:rPr lang="en-US" altLang="en-US" sz="1800" dirty="0" smtClean="0">
                          <a:solidFill>
                            <a:schemeClr val="tx1"/>
                          </a:solidFill>
                          <a:sym typeface="+mn-ea"/>
                        </a:rPr>
                        <a:t>*(2logN-2)</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sym typeface="+mn-ea"/>
                        </a:rPr>
                        <a:t>#WIRE(nbgr-nbgr)</a:t>
                      </a:r>
                      <a:endParaRPr lang="en-US" altLang="en-US" sz="1800">
                        <a:solidFill>
                          <a:schemeClr val="tx1"/>
                        </a:solidFill>
                        <a:sym typeface="+mn-ea"/>
                      </a:endParaRPr>
                    </a:p>
                  </a:txBody>
                  <a:tcPr/>
                </a:tc>
                <a:tc>
                  <a:txBody>
                    <a:bodyPr/>
                    <a:p>
                      <a:pPr>
                        <a:buNone/>
                      </a:pPr>
                      <a:r>
                        <a:rPr lang="en-US" altLang="en-US" sz="1800" dirty="0" smtClean="0">
                          <a:solidFill>
                            <a:schemeClr val="tx1"/>
                          </a:solidFill>
                          <a:sym typeface="+mn-ea"/>
                        </a:rPr>
                        <a:t>(2logN-2)*N</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2*(2logN-2)</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5640070" y="3495040"/>
            <a:ext cx="6313170" cy="1198880"/>
          </a:xfrm>
          <a:prstGeom prst="rect">
            <a:avLst/>
          </a:prstGeom>
          <a:noFill/>
        </p:spPr>
        <p:txBody>
          <a:bodyPr wrap="square" rtlCol="0" anchor="t">
            <a:spAutoFit/>
          </a:bodyPr>
          <a:p>
            <a:pPr indent="0">
              <a:buFont typeface="Arial" panose="020B0604020202020204" pitchFamily="34" charset="0"/>
              <a:buNone/>
            </a:pPr>
            <a:r>
              <a:rPr lang="en-US" altLang="en-US">
                <a:sym typeface="+mn-ea"/>
              </a:rPr>
              <a:t>Flatten Buttefly share the same functionality with BENES but trade complex logic for number of long wires</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 altLang="en-US"/>
              <a:t>Synthesis results</a:t>
            </a:r>
            <a:endParaRPr lang="" altLang="en-US"/>
          </a:p>
        </p:txBody>
      </p:sp>
      <p:graphicFrame>
        <p:nvGraphicFramePr>
          <p:cNvPr id="5" name="Content Placeholder 4"/>
          <p:cNvGraphicFramePr/>
          <p:nvPr>
            <p:ph idx="1"/>
          </p:nvPr>
        </p:nvGraphicFramePr>
        <p:xfrm>
          <a:off x="647700" y="1484630"/>
          <a:ext cx="6261100" cy="1511300"/>
        </p:xfrm>
        <a:graphic>
          <a:graphicData uri="http://schemas.openxmlformats.org/drawingml/2006/table">
            <a:tbl>
              <a:tblPr firstRow="true" bandRow="true">
                <a:tableStyleId>{5C22544A-7EE6-4342-B048-85BDC9FD1C3A}</a:tableStyleId>
              </a:tblPr>
              <a:tblGrid>
                <a:gridCol w="718820"/>
                <a:gridCol w="897890"/>
                <a:gridCol w="2080260"/>
                <a:gridCol w="2564130"/>
              </a:tblGrid>
              <a:tr h="368300">
                <a:tc>
                  <a:txBody>
                    <a:bodyPr/>
                    <a:p>
                      <a:pPr>
                        <a:buNone/>
                      </a:pPr>
                      <a:r>
                        <a:rPr lang="" altLang="en-US"/>
                        <a:t>#In</a:t>
                      </a:r>
                      <a:endParaRPr lang="" altLang="en-US"/>
                    </a:p>
                  </a:txBody>
                  <a:tcPr/>
                </a:tc>
                <a:tc>
                  <a:txBody>
                    <a:bodyPr/>
                    <a:p>
                      <a:pPr>
                        <a:buNone/>
                      </a:pPr>
                      <a:r>
                        <a:rPr lang="" altLang="en-US"/>
                        <a:t>#Out</a:t>
                      </a:r>
                      <a:endParaRPr lang="" altLang="en-US"/>
                    </a:p>
                  </a:txBody>
                  <a:tcPr/>
                </a:tc>
                <a:tc>
                  <a:txBody>
                    <a:bodyPr/>
                    <a:p>
                      <a:pPr>
                        <a:buNone/>
                      </a:pPr>
                      <a:r>
                        <a:rPr lang="" altLang="en-US"/>
                        <a:t>Power (mW)</a:t>
                      </a:r>
                      <a:endParaRPr lang="" altLang="en-US"/>
                    </a:p>
                  </a:txBody>
                  <a:tcPr/>
                </a:tc>
                <a:tc>
                  <a:txBody>
                    <a:bodyPr/>
                    <a:p>
                      <a:pPr>
                        <a:buNone/>
                      </a:pPr>
                      <a:r>
                        <a:rPr lang="" altLang="en-US"/>
                        <a:t>Area (um^2)</a:t>
                      </a:r>
                      <a:endParaRPr lang="" altLang="en-US"/>
                    </a:p>
                  </a:txBody>
                  <a:tcPr/>
                </a:tc>
              </a:tr>
              <a:tr h="381000">
                <a:tc>
                  <a:txBody>
                    <a:bodyPr/>
                    <a:p>
                      <a:pPr>
                        <a:buNone/>
                      </a:pPr>
                      <a:r>
                        <a:rPr lang="" altLang="en-US"/>
                        <a:t>1</a:t>
                      </a:r>
                      <a:endParaRPr lang="" altLang="en-US"/>
                    </a:p>
                  </a:txBody>
                  <a:tcPr/>
                </a:tc>
                <a:tc>
                  <a:txBody>
                    <a:bodyPr/>
                    <a:p>
                      <a:pPr>
                        <a:buNone/>
                      </a:pPr>
                      <a:r>
                        <a:rPr lang="" altLang="en-US"/>
                        <a:t>16</a:t>
                      </a:r>
                      <a:endParaRPr lang="" altLang="en-US"/>
                    </a:p>
                  </a:txBody>
                  <a:tcPr/>
                </a:tc>
                <a:tc>
                  <a:txBody>
                    <a:bodyPr/>
                    <a:p>
                      <a:pPr>
                        <a:buNone/>
                      </a:pPr>
                      <a:r>
                        <a:rPr lang="en-US"/>
                        <a:t>10.3</a:t>
                      </a:r>
                      <a:endParaRPr lang="en-US"/>
                    </a:p>
                  </a:txBody>
                  <a:tcPr/>
                </a:tc>
                <a:tc>
                  <a:txBody>
                    <a:bodyPr/>
                    <a:p>
                      <a:pPr>
                        <a:buNone/>
                      </a:pPr>
                      <a:r>
                        <a:rPr lang="en-US"/>
                        <a:t>281</a:t>
                      </a:r>
                      <a:r>
                        <a:rPr lang="" altLang="en-US"/>
                        <a:t>7.0</a:t>
                      </a:r>
                      <a:endParaRPr lang="en-US"/>
                    </a:p>
                  </a:txBody>
                  <a:tcPr/>
                </a:tc>
              </a:tr>
              <a:tr h="381000">
                <a:tc>
                  <a:txBody>
                    <a:bodyPr/>
                    <a:p>
                      <a:pPr>
                        <a:buNone/>
                      </a:pPr>
                      <a:r>
                        <a:rPr lang="" altLang="en-US"/>
                        <a:t>1</a:t>
                      </a:r>
                      <a:endParaRPr lang="" altLang="en-US"/>
                    </a:p>
                  </a:txBody>
                  <a:tcPr/>
                </a:tc>
                <a:tc>
                  <a:txBody>
                    <a:bodyPr/>
                    <a:p>
                      <a:pPr>
                        <a:buNone/>
                      </a:pPr>
                      <a:r>
                        <a:rPr lang="" altLang="en-US"/>
                        <a:t>128</a:t>
                      </a:r>
                      <a:endParaRPr lang="" altLang="en-US"/>
                    </a:p>
                  </a:txBody>
                  <a:tcPr/>
                </a:tc>
                <a:tc>
                  <a:txBody>
                    <a:bodyPr/>
                    <a:p>
                      <a:pPr>
                        <a:buNone/>
                      </a:pPr>
                      <a:r>
                        <a:rPr lang="en-US"/>
                        <a:t>86.1</a:t>
                      </a:r>
                      <a:endParaRPr lang="en-US"/>
                    </a:p>
                  </a:txBody>
                  <a:tcPr/>
                </a:tc>
                <a:tc>
                  <a:txBody>
                    <a:bodyPr/>
                    <a:p>
                      <a:pPr>
                        <a:buNone/>
                      </a:pPr>
                      <a:r>
                        <a:rPr lang="en-US"/>
                        <a:t>24194.1</a:t>
                      </a:r>
                      <a:endParaRPr lang="en-US"/>
                    </a:p>
                  </a:txBody>
                  <a:tcPr/>
                </a:tc>
              </a:tr>
              <a:tr h="381000">
                <a:tc>
                  <a:txBody>
                    <a:bodyPr/>
                    <a:p>
                      <a:pPr>
                        <a:buNone/>
                      </a:pPr>
                      <a:r>
                        <a:rPr lang="" altLang="en-US"/>
                        <a:t>1</a:t>
                      </a:r>
                      <a:endParaRPr lang="" altLang="en-US"/>
                    </a:p>
                  </a:txBody>
                  <a:tcPr/>
                </a:tc>
                <a:tc>
                  <a:txBody>
                    <a:bodyPr/>
                    <a:p>
                      <a:pPr>
                        <a:buNone/>
                      </a:pPr>
                      <a:r>
                        <a:rPr lang="" altLang="en-US"/>
                        <a:t>3223</a:t>
                      </a:r>
                      <a:endParaRPr lang="" altLang="en-US"/>
                    </a:p>
                  </a:txBody>
                  <a:tcPr/>
                </a:tc>
                <a:tc>
                  <a:txBody>
                    <a:bodyPr/>
                    <a:p>
                      <a:pPr>
                        <a:buNone/>
                      </a:pPr>
                      <a:r>
                        <a:rPr lang="" altLang="en-US"/>
                        <a:t>2168.0</a:t>
                      </a:r>
                      <a:endParaRPr lang="" altLang="en-US"/>
                    </a:p>
                  </a:txBody>
                  <a:tcPr/>
                </a:tc>
                <a:tc>
                  <a:txBody>
                    <a:bodyPr/>
                    <a:p>
                      <a:pPr>
                        <a:buNone/>
                      </a:pPr>
                      <a:r>
                        <a:rPr lang="en-US"/>
                        <a:t>609200.</a:t>
                      </a:r>
                      <a:r>
                        <a:rPr lang="" altLang="en-US"/>
                        <a:t>9</a:t>
                      </a:r>
                      <a:endParaRPr lang="" alt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647700" y="1116330"/>
            <a:ext cx="7195820" cy="368300"/>
          </a:xfrm>
          <a:prstGeom prst="rect">
            <a:avLst/>
          </a:prstGeom>
          <a:noFill/>
        </p:spPr>
        <p:txBody>
          <a:bodyPr wrap="square" rtlCol="0">
            <a:spAutoFit/>
          </a:bodyPr>
          <a:p>
            <a:r>
              <a:rPr lang="" altLang="en-US"/>
              <a:t>Linear Network - Unicasting - 3223 is based on estimation</a:t>
            </a:r>
            <a:endParaRPr lang="" altLang="en-US"/>
          </a:p>
        </p:txBody>
      </p:sp>
      <p:graphicFrame>
        <p:nvGraphicFramePr>
          <p:cNvPr id="8" name="Table 7"/>
          <p:cNvGraphicFramePr/>
          <p:nvPr/>
        </p:nvGraphicFramePr>
        <p:xfrm>
          <a:off x="647700" y="3796030"/>
          <a:ext cx="11113135" cy="1927860"/>
        </p:xfrm>
        <a:graphic>
          <a:graphicData uri="http://schemas.openxmlformats.org/drawingml/2006/table">
            <a:tbl>
              <a:tblPr firstRow="true" bandRow="true">
                <a:tableStyleId>{5C22544A-7EE6-4342-B048-85BDC9FD1C3A}</a:tableStyleId>
              </a:tblPr>
              <a:tblGrid>
                <a:gridCol w="734695"/>
                <a:gridCol w="803910"/>
                <a:gridCol w="1595755"/>
                <a:gridCol w="1595755"/>
                <a:gridCol w="1595755"/>
                <a:gridCol w="1684655"/>
                <a:gridCol w="1506855"/>
                <a:gridCol w="1595755"/>
              </a:tblGrid>
              <a:tr h="403860">
                <a:tc>
                  <a:txBody>
                    <a:bodyPr/>
                    <a:p>
                      <a:pPr algn="ctr">
                        <a:buNone/>
                      </a:pPr>
                      <a:r>
                        <a:rPr lang="en-US" altLang="en-US"/>
                        <a:t>#In</a:t>
                      </a:r>
                      <a:endParaRPr lang="en-US" altLang="en-US"/>
                    </a:p>
                  </a:txBody>
                  <a:tcPr anchor="ctr" anchorCtr="false"/>
                </a:tc>
                <a:tc>
                  <a:txBody>
                    <a:bodyPr/>
                    <a:p>
                      <a:pPr algn="ctr">
                        <a:buNone/>
                      </a:pPr>
                      <a:r>
                        <a:rPr lang="en-US" altLang="en-US"/>
                        <a:t>#Out</a:t>
                      </a:r>
                      <a:endParaRPr lang="en-US" altLang="en-US"/>
                    </a:p>
                  </a:txBody>
                  <a:tcPr anchor="ctr" anchorCtr="false"/>
                </a:tc>
                <a:tc gridSpan="3">
                  <a:txBody>
                    <a:bodyPr/>
                    <a:p>
                      <a:pPr algn="ctr">
                        <a:buNone/>
                      </a:pPr>
                      <a:r>
                        <a:rPr lang="en-US" altLang="en-US" sz="1800">
                          <a:sym typeface="+mn-ea"/>
                        </a:rPr>
                        <a:t>Power (mW)</a:t>
                      </a:r>
                      <a:endParaRPr lang="en-US" altLang="en-US"/>
                    </a:p>
                  </a:txBody>
                  <a:tcPr anchor="ctr" anchorCtr="false"/>
                </a:tc>
                <a:tc hMerge="true">
                  <a:tcPr/>
                </a:tc>
                <a:tc hMerge="true">
                  <a:tcPr/>
                </a:tc>
                <a:tc gridSpan="3">
                  <a:txBody>
                    <a:bodyPr/>
                    <a:p>
                      <a:pPr algn="ctr">
                        <a:buNone/>
                      </a:pPr>
                      <a:r>
                        <a:rPr lang="en-US" altLang="en-US" sz="1800">
                          <a:sym typeface="+mn-ea"/>
                        </a:rPr>
                        <a:t>Area (um^2)</a:t>
                      </a:r>
                      <a:endParaRPr lang="en-US" altLang="en-US"/>
                    </a:p>
                  </a:txBody>
                  <a:tcPr anchor="ctr" anchorCtr="false"/>
                </a:tc>
                <a:tc hMerge="true">
                  <a:tcPr/>
                </a:tc>
                <a:tc hMerge="true">
                  <a:tcPr/>
                </a:tc>
              </a:tr>
              <a:tr h="381000">
                <a:tc>
                  <a:txBody>
                    <a:bodyPr/>
                    <a:p>
                      <a:pPr algn="ctr">
                        <a:buNone/>
                      </a:pPr>
                      <a:endParaRPr lang="" altLang="en-US"/>
                    </a:p>
                  </a:txBody>
                  <a:tcPr anchor="ctr" anchorCtr="false"/>
                </a:tc>
                <a:tc>
                  <a:txBody>
                    <a:bodyPr/>
                    <a:p>
                      <a:pPr algn="ctr">
                        <a:buNone/>
                      </a:pPr>
                      <a:endParaRPr lang="" altLang="en-US"/>
                    </a:p>
                  </a:txBody>
                  <a:tcPr anchor="ctr" anchorCtr="false"/>
                </a:tc>
                <a:tc>
                  <a:txBody>
                    <a:bodyPr/>
                    <a:p>
                      <a:pPr algn="ctr">
                        <a:buNone/>
                      </a:pPr>
                      <a:r>
                        <a:rPr lang="" altLang="en-US"/>
                        <a:t>MUX</a:t>
                      </a:r>
                      <a:endParaRPr lang="" altLang="en-US"/>
                    </a:p>
                  </a:txBody>
                  <a:tcPr anchor="ctr" anchorCtr="false"/>
                </a:tc>
                <a:tc>
                  <a:txBody>
                    <a:bodyPr/>
                    <a:p>
                      <a:pPr algn="ctr">
                        <a:buNone/>
                      </a:pPr>
                      <a:r>
                        <a:rPr lang="" altLang="en-US"/>
                        <a:t>FB</a:t>
                      </a:r>
                      <a:endParaRPr lang="" altLang="en-US"/>
                    </a:p>
                  </a:txBody>
                  <a:tcPr anchor="ctr" anchorCtr="false"/>
                </a:tc>
                <a:tc>
                  <a:txBody>
                    <a:bodyPr/>
                    <a:p>
                      <a:pPr algn="ctr">
                        <a:buNone/>
                      </a:pPr>
                      <a:r>
                        <a:rPr lang="" altLang="en-US"/>
                        <a:t>BENES</a:t>
                      </a:r>
                      <a:endParaRPr lang=""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r>
              <a:tr h="381000">
                <a:tc>
                  <a:txBody>
                    <a:bodyPr/>
                    <a:p>
                      <a:pPr algn="ctr">
                        <a:buNone/>
                      </a:pPr>
                      <a:r>
                        <a:rPr lang="en-US" altLang="en-US"/>
                        <a:t>1</a:t>
                      </a:r>
                      <a:r>
                        <a:rPr lang="" altLang="en-US"/>
                        <a:t>6</a:t>
                      </a:r>
                      <a:endParaRPr lang="" altLang="en-US"/>
                    </a:p>
                  </a:txBody>
                  <a:tcPr anchor="ctr" anchorCtr="false"/>
                </a:tc>
                <a:tc>
                  <a:txBody>
                    <a:bodyPr/>
                    <a:p>
                      <a:pPr algn="ctr">
                        <a:buNone/>
                      </a:pPr>
                      <a:r>
                        <a:rPr lang="" altLang="en-US"/>
                        <a:t>8</a:t>
                      </a:r>
                      <a:endParaRPr lang="" altLang="en-US"/>
                    </a:p>
                  </a:txBody>
                  <a:tcPr anchor="ctr" anchorCtr="false"/>
                </a:tc>
                <a:tc>
                  <a:txBody>
                    <a:bodyPr/>
                    <a:p>
                      <a:pPr algn="ctr">
                        <a:buNone/>
                      </a:pPr>
                      <a:r>
                        <a:rPr lang="en-US"/>
                        <a:t>40.6</a:t>
                      </a:r>
                      <a:endParaRPr lang="en-US"/>
                    </a:p>
                  </a:txBody>
                  <a:tcPr anchor="ctr" anchorCtr="false"/>
                </a:tc>
                <a:tc>
                  <a:txBody>
                    <a:bodyPr/>
                    <a:p>
                      <a:pPr algn="ctr">
                        <a:buNone/>
                      </a:pPr>
                      <a:r>
                        <a:rPr lang="en-US"/>
                        <a:t>95.</a:t>
                      </a:r>
                      <a:r>
                        <a:rPr lang=""/>
                        <a:t>3</a:t>
                      </a:r>
                      <a:endParaRPr lang=""/>
                    </a:p>
                  </a:txBody>
                  <a:tcPr anchor="ctr" anchorCtr="false"/>
                </a:tc>
                <a:tc>
                  <a:txBody>
                    <a:bodyPr/>
                    <a:p>
                      <a:pPr algn="ctr">
                        <a:buNone/>
                      </a:pPr>
                      <a:r>
                        <a:rPr lang="en-US"/>
                        <a:t>36.</a:t>
                      </a:r>
                      <a:r>
                        <a:rPr lang="" altLang="en-US"/>
                        <a:t>4</a:t>
                      </a:r>
                      <a:endParaRPr lang="en-US"/>
                    </a:p>
                  </a:txBody>
                  <a:tcPr anchor="ctr" anchorCtr="false"/>
                </a:tc>
                <a:tc>
                  <a:txBody>
                    <a:bodyPr/>
                    <a:p>
                      <a:pPr algn="ctr">
                        <a:buNone/>
                      </a:pPr>
                      <a:r>
                        <a:rPr lang="en-US"/>
                        <a:t>11086.</a:t>
                      </a:r>
                      <a:r>
                        <a:rPr lang="" altLang="en-US"/>
                        <a:t>9</a:t>
                      </a:r>
                      <a:endParaRPr lang="" altLang="en-US"/>
                    </a:p>
                  </a:txBody>
                  <a:tcPr anchor="ctr" anchorCtr="false"/>
                </a:tc>
                <a:tc>
                  <a:txBody>
                    <a:bodyPr/>
                    <a:p>
                      <a:pPr algn="ctr">
                        <a:buNone/>
                      </a:pPr>
                      <a:r>
                        <a:rPr lang="en-US"/>
                        <a:t>30408.</a:t>
                      </a:r>
                      <a:r>
                        <a:rPr lang="" altLang="en-US"/>
                        <a:t>5</a:t>
                      </a:r>
                      <a:endParaRPr lang="en-US"/>
                    </a:p>
                  </a:txBody>
                  <a:tcPr anchor="ctr" anchorCtr="false"/>
                </a:tc>
                <a:tc>
                  <a:txBody>
                    <a:bodyPr/>
                    <a:p>
                      <a:pPr algn="ctr">
                        <a:buNone/>
                      </a:pPr>
                      <a:r>
                        <a:rPr lang="en-US"/>
                        <a:t>34139.</a:t>
                      </a:r>
                      <a:r>
                        <a:rPr lang="" altLang="en-US"/>
                        <a:t>7</a:t>
                      </a:r>
                      <a:endParaRPr lang="" altLang="en-US"/>
                    </a:p>
                  </a:txBody>
                  <a:tcPr anchor="ctr" anchorCtr="false"/>
                </a:tc>
              </a:tr>
              <a:tr h="381000">
                <a:tc>
                  <a:txBody>
                    <a:bodyPr/>
                    <a:p>
                      <a:pPr algn="ctr">
                        <a:buNone/>
                      </a:pPr>
                      <a:r>
                        <a:rPr lang="" altLang="en-US"/>
                        <a:t>128</a:t>
                      </a:r>
                      <a:endParaRPr lang="" altLang="en-US"/>
                    </a:p>
                  </a:txBody>
                  <a:tcPr anchor="ctr" anchorCtr="false"/>
                </a:tc>
                <a:tc>
                  <a:txBody>
                    <a:bodyPr/>
                    <a:p>
                      <a:pPr algn="ctr">
                        <a:buNone/>
                      </a:pPr>
                      <a:r>
                        <a:rPr lang="en-US" altLang="en-US"/>
                        <a:t>1</a:t>
                      </a:r>
                      <a:r>
                        <a:rPr lang="" altLang="en-US"/>
                        <a:t>6</a:t>
                      </a:r>
                      <a:endParaRPr lang="" altLang="en-US"/>
                    </a:p>
                  </a:txBody>
                  <a:tcPr anchor="ctr" anchorCtr="false"/>
                </a:tc>
                <a:tc>
                  <a:txBody>
                    <a:bodyPr/>
                    <a:p>
                      <a:pPr algn="ctr">
                        <a:buNone/>
                      </a:pPr>
                      <a:r>
                        <a:rPr lang="en-US" altLang="en-US" sz="1800">
                          <a:sym typeface="+mn-ea"/>
                        </a:rPr>
                        <a:t>1280</a:t>
                      </a:r>
                      <a:r>
                        <a:rPr lang="" altLang="en-US" sz="1800">
                          <a:sym typeface="+mn-ea"/>
                        </a:rPr>
                        <a:t>.0</a:t>
                      </a:r>
                      <a:endParaRPr lang="" altLang="en-US" sz="1800">
                        <a:sym typeface="+mn-ea"/>
                      </a:endParaRPr>
                    </a:p>
                  </a:txBody>
                  <a:tcPr anchor="ctr" anchorCtr="false"/>
                </a:tc>
                <a:tc>
                  <a:txBody>
                    <a:bodyPr/>
                    <a:p>
                      <a:pPr algn="ctr">
                        <a:buNone/>
                      </a:pPr>
                      <a:r>
                        <a:rPr lang="en-US" altLang="en-US"/>
                        <a:t>1513</a:t>
                      </a:r>
                      <a:r>
                        <a:rPr lang="" altLang="en-US"/>
                        <a:t>.0</a:t>
                      </a:r>
                      <a:endParaRPr lang="" altLang="en-US"/>
                    </a:p>
                  </a:txBody>
                  <a:tcPr anchor="ctr" anchorCtr="false"/>
                </a:tc>
                <a:tc>
                  <a:txBody>
                    <a:bodyPr/>
                    <a:p>
                      <a:pPr algn="ctr">
                        <a:buNone/>
                      </a:pPr>
                      <a:r>
                        <a:rPr lang="en-US"/>
                        <a:t>1322.1</a:t>
                      </a:r>
                      <a:endParaRPr lang="en-US"/>
                    </a:p>
                  </a:txBody>
                  <a:tcPr anchor="ctr" anchorCtr="false"/>
                </a:tc>
                <a:tc>
                  <a:txBody>
                    <a:bodyPr/>
                    <a:p>
                      <a:pPr algn="ctr">
                        <a:buNone/>
                      </a:pPr>
                      <a:r>
                        <a:rPr lang="en-US" sz="1800">
                          <a:sym typeface="+mn-ea"/>
                        </a:rPr>
                        <a:t>371277.5</a:t>
                      </a:r>
                      <a:endParaRPr lang="en-US"/>
                    </a:p>
                  </a:txBody>
                  <a:tcPr anchor="ctr" anchorCtr="false"/>
                </a:tc>
                <a:tc>
                  <a:txBody>
                    <a:bodyPr/>
                    <a:p>
                      <a:pPr algn="ctr">
                        <a:buNone/>
                      </a:pPr>
                      <a:r>
                        <a:rPr lang="en-US"/>
                        <a:t>519134.1</a:t>
                      </a:r>
                      <a:endParaRPr lang="" altLang="en-US"/>
                    </a:p>
                  </a:txBody>
                  <a:tcPr anchor="ctr" anchorCtr="false"/>
                </a:tc>
                <a:tc>
                  <a:txBody>
                    <a:bodyPr/>
                    <a:p>
                      <a:pPr algn="ctr">
                        <a:buNone/>
                      </a:pPr>
                      <a:r>
                        <a:rPr lang="en-US"/>
                        <a:t>462386.1</a:t>
                      </a:r>
                      <a:endParaRPr lang="" altLang="en-US"/>
                    </a:p>
                  </a:txBody>
                  <a:tcPr anchor="ctr" anchorCtr="false"/>
                </a:tc>
              </a:tr>
              <a:tr h="381000">
                <a:tc>
                  <a:txBody>
                    <a:bodyPr/>
                    <a:p>
                      <a:pPr algn="ctr">
                        <a:buNone/>
                      </a:pPr>
                      <a:r>
                        <a:rPr lang="" altLang="en-US"/>
                        <a:t>3223</a:t>
                      </a:r>
                      <a:endParaRPr lang="" altLang="en-US"/>
                    </a:p>
                  </a:txBody>
                  <a:tcPr anchor="ctr" anchorCtr="false"/>
                </a:tc>
                <a:tc>
                  <a:txBody>
                    <a:bodyPr/>
                    <a:p>
                      <a:pPr algn="ctr">
                        <a:buNone/>
                      </a:pPr>
                      <a:r>
                        <a:rPr lang="" altLang="en-US"/>
                        <a:t>400</a:t>
                      </a:r>
                      <a:endParaRPr lang="" altLang="en-US"/>
                    </a:p>
                  </a:txBody>
                  <a:tcPr anchor="ctr" anchorCtr="false"/>
                </a:tc>
                <a:tc>
                  <a:txBody>
                    <a:bodyPr/>
                    <a:p>
                      <a:pPr algn="ctr">
                        <a:buNone/>
                      </a:pPr>
                      <a:r>
                        <a:rPr lang="en-US"/>
                        <a:t>805750</a:t>
                      </a:r>
                      <a:r>
                        <a:rPr lang="" altLang="en-US"/>
                        <a:t>.0</a:t>
                      </a:r>
                      <a:endParaRPr lang="" altLang="en-US"/>
                    </a:p>
                  </a:txBody>
                  <a:tcPr anchor="ctr" anchorCtr="false"/>
                </a:tc>
                <a:tc>
                  <a:txBody>
                    <a:bodyPr/>
                    <a:p>
                      <a:pPr algn="ctr">
                        <a:buNone/>
                      </a:pPr>
                      <a:r>
                        <a:rPr lang="en-US"/>
                        <a:t>14566</a:t>
                      </a:r>
                      <a:r>
                        <a:rPr lang="" altLang="en-US"/>
                        <a:t>.0</a:t>
                      </a:r>
                      <a:endParaRPr lang="" altLang="en-US"/>
                    </a:p>
                  </a:txBody>
                  <a:tcPr anchor="ctr" anchorCtr="false"/>
                </a:tc>
                <a:tc>
                  <a:txBody>
                    <a:bodyPr/>
                    <a:p>
                      <a:pPr algn="ctr">
                        <a:buNone/>
                      </a:pPr>
                      <a:r>
                        <a:rPr lang="en-US"/>
                        <a:t>5265.7</a:t>
                      </a:r>
                      <a:endParaRPr lang="en-US"/>
                    </a:p>
                  </a:txBody>
                  <a:tcPr anchor="ctr" anchorCtr="false"/>
                </a:tc>
                <a:tc>
                  <a:txBody>
                    <a:bodyPr/>
                    <a:p>
                      <a:pPr algn="ctr">
                        <a:buNone/>
                      </a:pPr>
                      <a:r>
                        <a:rPr lang="en-US"/>
                        <a:t>233716285</a:t>
                      </a:r>
                      <a:r>
                        <a:rPr lang="" altLang="en-US"/>
                        <a:t>.6</a:t>
                      </a:r>
                      <a:endParaRPr lang="" altLang="en-US"/>
                    </a:p>
                  </a:txBody>
                  <a:tcPr anchor="ctr" anchorCtr="false"/>
                </a:tc>
                <a:tc>
                  <a:txBody>
                    <a:bodyPr/>
                    <a:p>
                      <a:pPr algn="ctr">
                        <a:buNone/>
                      </a:pPr>
                      <a:r>
                        <a:rPr lang="en-US"/>
                        <a:t>4854992.2</a:t>
                      </a:r>
                      <a:endParaRPr lang="" altLang="en-US"/>
                    </a:p>
                  </a:txBody>
                  <a:tcPr anchor="ctr" anchorCtr="false"/>
                </a:tc>
                <a:tc>
                  <a:txBody>
                    <a:bodyPr/>
                    <a:p>
                      <a:pPr algn="ctr">
                        <a:buNone/>
                      </a:pPr>
                      <a:r>
                        <a:rPr lang="en-US"/>
                        <a:t>1803782.</a:t>
                      </a:r>
                      <a:r>
                        <a:rPr lang="" altLang="en-US"/>
                        <a:t>8</a:t>
                      </a:r>
                      <a:endParaRPr lang="en-US"/>
                    </a:p>
                  </a:txBody>
                  <a:tcPr anchor="ctr" anchorCtr="false"/>
                </a:tc>
              </a:tr>
            </a:tbl>
          </a:graphicData>
        </a:graphic>
      </p:graphicFrame>
      <p:sp>
        <p:nvSpPr>
          <p:cNvPr id="9" name="Text Box 8"/>
          <p:cNvSpPr txBox="true"/>
          <p:nvPr/>
        </p:nvSpPr>
        <p:spPr>
          <a:xfrm>
            <a:off x="647700" y="3427730"/>
            <a:ext cx="7539990" cy="368300"/>
          </a:xfrm>
          <a:prstGeom prst="rect">
            <a:avLst/>
          </a:prstGeom>
          <a:noFill/>
        </p:spPr>
        <p:txBody>
          <a:bodyPr wrap="square" rtlCol="0">
            <a:spAutoFit/>
          </a:bodyPr>
          <a:p>
            <a:r>
              <a:rPr lang="" altLang="en-US"/>
              <a:t>Data Distribution Design </a:t>
            </a:r>
            <a:r>
              <a:rPr lang="en-US" altLang="en-US"/>
              <a:t>- Unicastin</a:t>
            </a:r>
            <a:r>
              <a:rPr lang="en-US" altLang="en-US">
                <a:sym typeface="+mn-ea"/>
              </a:rPr>
              <a:t>g - 3223 is based on estimation</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Motivations</a:t>
            </a:r>
            <a:endParaRPr lang="en-US" altLang="en-US">
              <a:sym typeface="+mn-ea"/>
            </a:endParaRPr>
          </a:p>
        </p:txBody>
      </p:sp>
      <p:grpSp>
        <p:nvGrpSpPr>
          <p:cNvPr id="291" name="组合 7"/>
          <p:cNvGrpSpPr/>
          <p:nvPr/>
        </p:nvGrpSpPr>
        <p:grpSpPr>
          <a:xfrm>
            <a:off x="1469847" y="1102599"/>
            <a:ext cx="3590804" cy="1721854"/>
            <a:chOff x="366851" y="1689708"/>
            <a:chExt cx="3879850" cy="1930400"/>
          </a:xfrm>
        </p:grpSpPr>
        <p:sp>
          <p:nvSpPr>
            <p:cNvPr id="2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1"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Text Box 6"/>
          <p:cNvSpPr txBox="true"/>
          <p:nvPr/>
        </p:nvSpPr>
        <p:spPr>
          <a:xfrm>
            <a:off x="1800860" y="3146425"/>
            <a:ext cx="2701290" cy="368300"/>
          </a:xfrm>
          <a:prstGeom prst="rect">
            <a:avLst/>
          </a:prstGeom>
          <a:noFill/>
        </p:spPr>
        <p:txBody>
          <a:bodyPr wrap="square" rtlCol="0">
            <a:spAutoFit/>
          </a:bodyPr>
          <a:p>
            <a:r>
              <a:rPr lang="en-US" altLang="en-US"/>
              <a:t>Out degree == In degree</a:t>
            </a:r>
            <a:endParaRPr lang="en-US" altLang="en-US"/>
          </a:p>
        </p:txBody>
      </p:sp>
      <p:sp>
        <p:nvSpPr>
          <p:cNvPr id="10" name="Text Box 9"/>
          <p:cNvSpPr txBox="true"/>
          <p:nvPr/>
        </p:nvSpPr>
        <p:spPr>
          <a:xfrm>
            <a:off x="1920875" y="2846705"/>
            <a:ext cx="2425700" cy="368300"/>
          </a:xfrm>
          <a:prstGeom prst="rect">
            <a:avLst/>
          </a:prstGeom>
          <a:noFill/>
        </p:spPr>
        <p:txBody>
          <a:bodyPr wrap="square" rtlCol="0">
            <a:spAutoFit/>
          </a:bodyPr>
          <a:p>
            <a:r>
              <a:rPr lang="en-US" altLang="en-US"/>
              <a:t>BENES Network [1]</a:t>
            </a:r>
            <a:endParaRPr lang="en-US" altLang="en-US"/>
          </a:p>
        </p:txBody>
      </p:sp>
      <p:sp>
        <p:nvSpPr>
          <p:cNvPr id="12" name="Text Box 11"/>
          <p:cNvSpPr txBox="true"/>
          <p:nvPr/>
        </p:nvSpPr>
        <p:spPr>
          <a:xfrm>
            <a:off x="267335" y="6418580"/>
            <a:ext cx="11531600" cy="398780"/>
          </a:xfrm>
          <a:prstGeom prst="rect">
            <a:avLst/>
          </a:prstGeom>
          <a:noFill/>
        </p:spPr>
        <p:txBody>
          <a:bodyPr wrap="square" rtlCol="0" anchor="t">
            <a:spAutoFit/>
          </a:bodyPr>
          <a:p>
            <a:r>
              <a:rPr lang="en-US" altLang="en-US" sz="1000"/>
              <a:t>[1] </a:t>
            </a:r>
            <a:r>
              <a:rPr lang="en-US" sz="1000"/>
              <a:t>http://homepages.inf.ed.ac.uk/cgi/rni/comp-arch.pl?Networks/benes.html,Networks/benes-f.html,Networks/menu-dyn.html</a:t>
            </a:r>
            <a:endParaRPr lang="en-US" sz="1000"/>
          </a:p>
          <a:p>
            <a:r>
              <a:rPr lang="en-US" altLang="en-US" sz="1000"/>
              <a:t>[2] Kwon, H., Samajdar, A., &amp; Krishna, T. (2018). Maeri: Enabling flexible dataflow mapping over dnn accelerators via reconfigurable interconnects. ACM SIGPLAN Notices, 53(2), 461-475.</a:t>
            </a:r>
            <a:endParaRPr lang="en-US" altLang="en-US" sz="1000"/>
          </a:p>
        </p:txBody>
      </p:sp>
      <p:pic>
        <p:nvPicPr>
          <p:cNvPr id="15" name="Picture 14"/>
          <p:cNvPicPr>
            <a:picLocks noChangeAspect="true"/>
          </p:cNvPicPr>
          <p:nvPr/>
        </p:nvPicPr>
        <p:blipFill>
          <a:blip r:embed="rId1"/>
          <a:stretch>
            <a:fillRect/>
          </a:stretch>
        </p:blipFill>
        <p:spPr>
          <a:xfrm>
            <a:off x="5632450" y="1329055"/>
            <a:ext cx="6585585" cy="1285240"/>
          </a:xfrm>
          <a:prstGeom prst="rect">
            <a:avLst/>
          </a:prstGeom>
        </p:spPr>
      </p:pic>
      <p:pic>
        <p:nvPicPr>
          <p:cNvPr id="16" name="Picture 15"/>
          <p:cNvPicPr>
            <a:picLocks noChangeAspect="true"/>
          </p:cNvPicPr>
          <p:nvPr/>
        </p:nvPicPr>
        <p:blipFill>
          <a:blip r:embed="rId2"/>
          <a:stretch>
            <a:fillRect/>
          </a:stretch>
        </p:blipFill>
        <p:spPr>
          <a:xfrm>
            <a:off x="652780" y="3769360"/>
            <a:ext cx="5321935" cy="1431290"/>
          </a:xfrm>
          <a:prstGeom prst="rect">
            <a:avLst/>
          </a:prstGeom>
        </p:spPr>
      </p:pic>
      <p:sp>
        <p:nvSpPr>
          <p:cNvPr id="137" name="Text Box 136"/>
          <p:cNvSpPr txBox="true"/>
          <p:nvPr/>
        </p:nvSpPr>
        <p:spPr>
          <a:xfrm>
            <a:off x="7574280" y="3146425"/>
            <a:ext cx="2701290" cy="368300"/>
          </a:xfrm>
          <a:prstGeom prst="rect">
            <a:avLst/>
          </a:prstGeom>
          <a:noFill/>
        </p:spPr>
        <p:txBody>
          <a:bodyPr wrap="square" rtlCol="0">
            <a:spAutoFit/>
          </a:bodyPr>
          <a:p>
            <a:r>
              <a:rPr lang="en-US" altLang="en-US"/>
              <a:t>Out degree &lt; In degree</a:t>
            </a:r>
            <a:endParaRPr lang="en-US" altLang="en-US"/>
          </a:p>
        </p:txBody>
      </p:sp>
      <p:sp>
        <p:nvSpPr>
          <p:cNvPr id="138" name="Text Box 137"/>
          <p:cNvSpPr txBox="true"/>
          <p:nvPr/>
        </p:nvSpPr>
        <p:spPr>
          <a:xfrm>
            <a:off x="1920875" y="5712460"/>
            <a:ext cx="2701290" cy="368300"/>
          </a:xfrm>
          <a:prstGeom prst="rect">
            <a:avLst/>
          </a:prstGeom>
          <a:noFill/>
        </p:spPr>
        <p:txBody>
          <a:bodyPr wrap="square" rtlCol="0">
            <a:spAutoFit/>
          </a:bodyPr>
          <a:p>
            <a:r>
              <a:rPr lang="en-US" altLang="en-US"/>
              <a:t>Out degree &gt; In degree</a:t>
            </a:r>
            <a:endParaRPr lang="en-US" altLang="en-US"/>
          </a:p>
        </p:txBody>
      </p:sp>
      <p:sp>
        <p:nvSpPr>
          <p:cNvPr id="139" name="Text Box 138"/>
          <p:cNvSpPr txBox="true"/>
          <p:nvPr/>
        </p:nvSpPr>
        <p:spPr>
          <a:xfrm>
            <a:off x="7366635" y="2821940"/>
            <a:ext cx="3343910" cy="368300"/>
          </a:xfrm>
          <a:prstGeom prst="rect">
            <a:avLst/>
          </a:prstGeom>
          <a:noFill/>
        </p:spPr>
        <p:txBody>
          <a:bodyPr wrap="square" rtlCol="0">
            <a:spAutoFit/>
          </a:bodyPr>
          <a:p>
            <a:r>
              <a:rPr lang="en-US" altLang="en-US"/>
              <a:t>MAERI Distritbute Network [2]</a:t>
            </a:r>
            <a:endParaRPr lang="en-US" altLang="en-US"/>
          </a:p>
        </p:txBody>
      </p:sp>
      <p:sp>
        <p:nvSpPr>
          <p:cNvPr id="140" name="Text Box 139"/>
          <p:cNvSpPr txBox="true"/>
          <p:nvPr/>
        </p:nvSpPr>
        <p:spPr>
          <a:xfrm>
            <a:off x="1641475" y="5344160"/>
            <a:ext cx="3343910" cy="368300"/>
          </a:xfrm>
          <a:prstGeom prst="rect">
            <a:avLst/>
          </a:prstGeom>
          <a:noFill/>
        </p:spPr>
        <p:txBody>
          <a:bodyPr wrap="square" rtlCol="0">
            <a:spAutoFit/>
          </a:bodyPr>
          <a:p>
            <a:r>
              <a:rPr lang="en-US" altLang="en-US"/>
              <a:t>MAERI Reduction Network[2]</a:t>
            </a:r>
            <a:endParaRPr lang="en-US" altLang="en-US"/>
          </a:p>
        </p:txBody>
      </p:sp>
      <p:sp>
        <p:nvSpPr>
          <p:cNvPr id="503" name="Text Box 502"/>
          <p:cNvSpPr txBox="true"/>
          <p:nvPr/>
        </p:nvSpPr>
        <p:spPr>
          <a:xfrm>
            <a:off x="7642225" y="5419725"/>
            <a:ext cx="2425700" cy="368300"/>
          </a:xfrm>
          <a:prstGeom prst="rect">
            <a:avLst/>
          </a:prstGeom>
          <a:noFill/>
        </p:spPr>
        <p:txBody>
          <a:bodyPr wrap="square" rtlCol="0">
            <a:spAutoFit/>
          </a:bodyPr>
          <a:p>
            <a:r>
              <a:rPr lang="en-US" altLang="en-US"/>
              <a:t>Merge Network [1]</a:t>
            </a:r>
            <a:endParaRPr lang="en-US" altLang="en-US"/>
          </a:p>
        </p:txBody>
      </p:sp>
      <p:sp>
        <p:nvSpPr>
          <p:cNvPr id="504" name="Text Box 503"/>
          <p:cNvSpPr txBox="true"/>
          <p:nvPr/>
        </p:nvSpPr>
        <p:spPr>
          <a:xfrm>
            <a:off x="7366635" y="5788025"/>
            <a:ext cx="2701290" cy="368300"/>
          </a:xfrm>
          <a:prstGeom prst="rect">
            <a:avLst/>
          </a:prstGeom>
          <a:noFill/>
        </p:spPr>
        <p:txBody>
          <a:bodyPr wrap="square" rtlCol="0">
            <a:spAutoFit/>
          </a:bodyPr>
          <a:p>
            <a:r>
              <a:rPr lang="en-US" altLang="en-US"/>
              <a:t>Out degree &gt; In degree</a:t>
            </a:r>
            <a:endParaRPr lang="en-US" altLang="en-US"/>
          </a:p>
        </p:txBody>
      </p:sp>
      <p:grpSp>
        <p:nvGrpSpPr>
          <p:cNvPr id="508" name="Group 507"/>
          <p:cNvGrpSpPr/>
          <p:nvPr/>
        </p:nvGrpSpPr>
        <p:grpSpPr>
          <a:xfrm>
            <a:off x="7813675" y="3675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Primitive Switches Operations</a:t>
            </a:r>
            <a:endParaRPr lang="en-US" altLang="en-US">
              <a:sym typeface="+mn-ea"/>
            </a:endParaRPr>
          </a:p>
        </p:txBody>
      </p:sp>
      <p:sp>
        <p:nvSpPr>
          <p:cNvPr id="31" name="Rectangle 30"/>
          <p:cNvSpPr/>
          <p:nvPr/>
        </p:nvSpPr>
        <p:spPr>
          <a:xfrm rot="16200000">
            <a:off x="4257040" y="-1388110"/>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00" name="Oval 299"/>
          <p:cNvSpPr/>
          <p:nvPr/>
        </p:nvSpPr>
        <p:spPr>
          <a:xfrm>
            <a:off x="46863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4" name="Straight Arrow Connector 53"/>
          <p:cNvCxnSpPr/>
          <p:nvPr/>
        </p:nvCxnSpPr>
        <p:spPr>
          <a:xfrm flipV="true">
            <a:off x="911860" y="289496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186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695180" y="3300095"/>
            <a:ext cx="241236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sym typeface="+mn-ea"/>
              </a:rPr>
              <a:t>distribute 2x2</a:t>
            </a:r>
            <a:endParaRPr lang="en-US" sz="2665" b="1" baseline="-25000" dirty="0">
              <a:solidFill>
                <a:srgbClr val="000000"/>
              </a:solidFill>
              <a:latin typeface="Arial" panose="020B0604020202020204" pitchFamily="34" charset="0"/>
              <a:ea typeface="MS PGothic" pitchFamily="34" charset="-128"/>
            </a:endParaRPr>
          </a:p>
        </p:txBody>
      </p:sp>
      <p:sp>
        <p:nvSpPr>
          <p:cNvPr id="30" name="Rectangle 29"/>
          <p:cNvSpPr/>
          <p:nvPr/>
        </p:nvSpPr>
        <p:spPr>
          <a:xfrm rot="16200000">
            <a:off x="4243070" y="-2754630"/>
            <a:ext cx="127000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3499485" y="17913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3010535" y="207835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3943350" y="154495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223964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695180" y="2059305"/>
            <a:ext cx="241173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distribute 1x2</a:t>
            </a:r>
            <a:endParaRPr lang="en-US" altLang="en-US" sz="2665" b="1" baseline="-25000" dirty="0">
              <a:solidFill>
                <a:srgbClr val="000000"/>
              </a:solidFill>
              <a:latin typeface="Arial" panose="020B0604020202020204" pitchFamily="34" charset="0"/>
              <a:ea typeface="MS PGothic" pitchFamily="34" charset="-128"/>
            </a:endParaRPr>
          </a:p>
        </p:txBody>
      </p:sp>
      <p:sp>
        <p:nvSpPr>
          <p:cNvPr id="22" name="Oval 21"/>
          <p:cNvSpPr/>
          <p:nvPr/>
        </p:nvSpPr>
        <p:spPr>
          <a:xfrm>
            <a:off x="4969510" y="180149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4479925" y="208851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5412740" y="155448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2740" y="224980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4284980" y="-1016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4133850" y="45072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3863340" y="42608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3888105" y="49999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62805" y="480123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881235" y="4768215"/>
            <a:ext cx="2016760" cy="524510"/>
          </a:xfrm>
          <a:prstGeom prst="rect">
            <a:avLst/>
          </a:prstGeom>
        </p:spPr>
        <p:txBody>
          <a:bodyPr wrap="square">
            <a:noAutofit/>
          </a:bodyPr>
          <a:p>
            <a:pPr defTabSz="508000" fontAlgn="base">
              <a:spcBef>
                <a:spcPct val="0"/>
              </a:spcBef>
              <a:spcAft>
                <a:spcPct val="0"/>
              </a:spcAft>
            </a:pPr>
            <a:r>
              <a:rPr lang="en-US" sz="2665" b="1" dirty="0">
                <a:solidFill>
                  <a:srgbClr val="000000"/>
                </a:solidFill>
                <a:latin typeface="Arial" panose="020B0604020202020204" pitchFamily="34" charset="0"/>
                <a:ea typeface="MS PGothic" pitchFamily="34" charset="-128"/>
              </a:rPr>
              <a:t>Merge</a:t>
            </a:r>
            <a:r>
              <a:rPr lang="en-US" altLang="en-US" sz="2665" b="1" dirty="0">
                <a:solidFill>
                  <a:srgbClr val="000000"/>
                </a:solidFill>
                <a:latin typeface="Arial" panose="020B0604020202020204" pitchFamily="34" charset="0"/>
                <a:ea typeface="MS PGothic" pitchFamily="34" charset="-128"/>
              </a:rPr>
              <a:t>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26" name="Oval 25"/>
          <p:cNvSpPr/>
          <p:nvPr/>
        </p:nvSpPr>
        <p:spPr>
          <a:xfrm>
            <a:off x="2768600"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2498725" y="42621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523490"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97555"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30645" y="1817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5941060" y="210439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6873875" y="15709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73875" y="226568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60965" y="1668780"/>
            <a:ext cx="132143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In&lt;Out</a:t>
            </a:r>
            <a:endParaRPr lang="en-US" sz="2665" b="1" baseline="-25000" dirty="0">
              <a:solidFill>
                <a:srgbClr val="000000"/>
              </a:solidFill>
              <a:latin typeface="Arial" panose="020B0604020202020204" pitchFamily="34" charset="0"/>
              <a:ea typeface="MS PGothic" pitchFamily="34" charset="-128"/>
            </a:endParaRPr>
          </a:p>
        </p:txBody>
      </p:sp>
      <p:cxnSp>
        <p:nvCxnSpPr>
          <p:cNvPr id="19" name="Straight Arrow Connector 18"/>
          <p:cNvCxnSpPr/>
          <p:nvPr/>
        </p:nvCxnSpPr>
        <p:spPr>
          <a:xfrm>
            <a:off x="198755" y="289496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223520" y="363410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23390"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7" name="Straight Arrow Connector 36"/>
          <p:cNvCxnSpPr/>
          <p:nvPr/>
        </p:nvCxnSpPr>
        <p:spPr>
          <a:xfrm flipV="true">
            <a:off x="2166620"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66620" y="361632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53515" y="29216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true">
            <a:off x="1478280"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01371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2" name="Straight Arrow Connector 41"/>
          <p:cNvCxnSpPr/>
          <p:nvPr/>
        </p:nvCxnSpPr>
        <p:spPr>
          <a:xfrm flipV="true">
            <a:off x="3456940" y="2894965"/>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5694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43835" y="289496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true">
            <a:off x="2768600" y="363410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2338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flipV="true">
            <a:off x="4666615"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66615" y="3616325"/>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53510" y="292163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true">
            <a:off x="3978275"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404485" y="31464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2" name="Straight Arrow Connector 51"/>
          <p:cNvCxnSpPr/>
          <p:nvPr/>
        </p:nvCxnSpPr>
        <p:spPr>
          <a:xfrm flipV="true">
            <a:off x="5847715" y="290004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7715" y="35947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4610" y="290004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true">
            <a:off x="5159375" y="363918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260965" y="291655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6" name="Rectangle 65"/>
          <p:cNvSpPr/>
          <p:nvPr/>
        </p:nvSpPr>
        <p:spPr>
          <a:xfrm>
            <a:off x="10157460" y="753745"/>
            <a:ext cx="148844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Degree</a:t>
            </a:r>
            <a:endParaRPr lang="en-US" altLang="en-US" sz="2665" b="1" baseline="-25000" dirty="0">
              <a:solidFill>
                <a:srgbClr val="000000"/>
              </a:solidFill>
              <a:latin typeface="Arial" panose="020B0604020202020204" pitchFamily="34" charset="0"/>
              <a:ea typeface="MS PGothic" pitchFamily="34" charset="-128"/>
            </a:endParaRPr>
          </a:p>
        </p:txBody>
      </p:sp>
      <p:sp>
        <p:nvSpPr>
          <p:cNvPr id="67" name="Rectangle 66"/>
          <p:cNvSpPr/>
          <p:nvPr/>
        </p:nvSpPr>
        <p:spPr>
          <a:xfrm>
            <a:off x="10249535" y="433133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8" name="Oval 67"/>
          <p:cNvSpPr/>
          <p:nvPr/>
        </p:nvSpPr>
        <p:spPr>
          <a:xfrm>
            <a:off x="6586855"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9" name="Straight Arrow Connector 68"/>
          <p:cNvCxnSpPr/>
          <p:nvPr/>
        </p:nvCxnSpPr>
        <p:spPr>
          <a:xfrm flipV="true">
            <a:off x="7030085"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30085"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316980" y="292227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true">
            <a:off x="6341745" y="366141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708900"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6" name="Straight Arrow Connector 75"/>
          <p:cNvCxnSpPr/>
          <p:nvPr/>
        </p:nvCxnSpPr>
        <p:spPr>
          <a:xfrm flipV="true">
            <a:off x="8152130"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152130"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39025" y="292227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true">
            <a:off x="7463790" y="366141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837930" y="32010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4" name="Straight Arrow Connector 83"/>
          <p:cNvCxnSpPr/>
          <p:nvPr/>
        </p:nvCxnSpPr>
        <p:spPr>
          <a:xfrm flipV="true">
            <a:off x="9281160" y="295465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281160" y="3649345"/>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68055" y="29546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true">
            <a:off x="8592820" y="369379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93290"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67271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4112895"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9803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971540"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485890"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94" name="Oval 93"/>
          <p:cNvSpPr/>
          <p:nvPr/>
        </p:nvSpPr>
        <p:spPr>
          <a:xfrm>
            <a:off x="683069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6560185" y="42621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6584950" y="50012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5965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43750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5167630" y="42621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5192395"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96646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rot="16200000">
            <a:off x="4295775" y="132207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04" name="Oval 103"/>
          <p:cNvSpPr/>
          <p:nvPr/>
        </p:nvSpPr>
        <p:spPr>
          <a:xfrm>
            <a:off x="4144645" y="583946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5" name="Straight Arrow Connector 104"/>
          <p:cNvCxnSpPr/>
          <p:nvPr/>
        </p:nvCxnSpPr>
        <p:spPr>
          <a:xfrm>
            <a:off x="3874135" y="559308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true">
            <a:off x="3898900" y="633222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673600" y="613346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2779395"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9" name="Straight Arrow Connector 108"/>
          <p:cNvCxnSpPr/>
          <p:nvPr/>
        </p:nvCxnSpPr>
        <p:spPr>
          <a:xfrm>
            <a:off x="2509520" y="55943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2534285"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308350"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84149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3" name="Straight Arrow Connector 112"/>
          <p:cNvCxnSpPr/>
          <p:nvPr/>
        </p:nvCxnSpPr>
        <p:spPr>
          <a:xfrm>
            <a:off x="6570980" y="559435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true">
            <a:off x="6595745" y="633349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737044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44830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7" name="Straight Arrow Connector 116"/>
          <p:cNvCxnSpPr/>
          <p:nvPr/>
        </p:nvCxnSpPr>
        <p:spPr>
          <a:xfrm>
            <a:off x="5178425" y="559435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true">
            <a:off x="5203190"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97725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9620885" y="5991860"/>
            <a:ext cx="26009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Reduction_2x1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122" name="Rectangle 121"/>
          <p:cNvSpPr/>
          <p:nvPr/>
        </p:nvSpPr>
        <p:spPr>
          <a:xfrm>
            <a:off x="10280650" y="5554980"/>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cxnSp>
        <p:nvCxnSpPr>
          <p:cNvPr id="123" name="Straight Arrow Connector 122"/>
          <p:cNvCxnSpPr/>
          <p:nvPr/>
        </p:nvCxnSpPr>
        <p:spPr>
          <a:xfrm>
            <a:off x="2187575"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107180"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965825"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480175"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-Distribute 1x2</a:t>
            </a:r>
            <a:endParaRPr lang="en-US" altLang="en-US">
              <a:sym typeface="+mn-ea"/>
            </a:endParaRPr>
          </a:p>
        </p:txBody>
      </p:sp>
      <p:sp>
        <p:nvSpPr>
          <p:cNvPr id="30" name="Rectangle 29"/>
          <p:cNvSpPr/>
          <p:nvPr/>
        </p:nvSpPr>
        <p:spPr>
          <a:xfrm rot="16200000">
            <a:off x="2353945" y="1437005"/>
            <a:ext cx="1270000" cy="45758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1396365" y="34537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907415" y="374078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1840230" y="320738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59280" y="390207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66390" y="34639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2376805" y="375094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3309620" y="32169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9620" y="39122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27525" y="34798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3837940" y="376682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4770755" y="32334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0755" y="39281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6330" y="2815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59575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3035935" y="2815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2107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sp>
        <p:nvSpPr>
          <p:cNvPr id="4" name="Rectangle 3"/>
          <p:cNvSpPr/>
          <p:nvPr/>
        </p:nvSpPr>
        <p:spPr>
          <a:xfrm rot="16200000">
            <a:off x="6676477" y="2316960"/>
            <a:ext cx="3222808" cy="2223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 name="Trapezoid 5"/>
          <p:cNvSpPr/>
          <p:nvPr/>
        </p:nvSpPr>
        <p:spPr>
          <a:xfrm rot="5400000">
            <a:off x="8338607" y="2606693"/>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7" name="Straight Arrow Connector 6"/>
          <p:cNvCxnSpPr/>
          <p:nvPr/>
        </p:nvCxnSpPr>
        <p:spPr>
          <a:xfrm>
            <a:off x="7339163" y="2554212"/>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42345" y="2915809"/>
            <a:ext cx="4416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5400000">
            <a:off x="8370750" y="3968438"/>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11" name="Straight Arrow Connector 10"/>
          <p:cNvCxnSpPr/>
          <p:nvPr/>
        </p:nvCxnSpPr>
        <p:spPr>
          <a:xfrm>
            <a:off x="8272382" y="3902342"/>
            <a:ext cx="4571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39798" y="4221728"/>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04700" y="2710681"/>
            <a:ext cx="7497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6844" y="4072424"/>
            <a:ext cx="717634"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true">
            <a:off x="7331075" y="2532380"/>
            <a:ext cx="0" cy="169481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75671" y="3388510"/>
            <a:ext cx="463492"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8726254" y="4508129"/>
            <a:ext cx="260373" cy="585313"/>
            <a:chOff x="6731499" y="1695044"/>
            <a:chExt cx="233815" cy="525610"/>
          </a:xfrm>
        </p:grpSpPr>
        <p:sp>
          <p:nvSpPr>
            <p:cNvPr id="53" name="Rectangle 52"/>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02" name="Isosceles Triangle 101"/>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0" name="Straight Arrow Connector 119"/>
          <p:cNvCxnSpPr/>
          <p:nvPr/>
        </p:nvCxnSpPr>
        <p:spPr>
          <a:xfrm>
            <a:off x="8856439" y="4387418"/>
            <a:ext cx="5382" cy="2652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5400000">
            <a:off x="8718297" y="1728324"/>
            <a:ext cx="260373" cy="585313"/>
            <a:chOff x="6731499" y="1695044"/>
            <a:chExt cx="233815" cy="525610"/>
          </a:xfrm>
        </p:grpSpPr>
        <p:sp>
          <p:nvSpPr>
            <p:cNvPr id="124" name="Rectangle 123"/>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25" name="Isosceles Triangle 124"/>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6" name="Straight Arrow Connector 125"/>
          <p:cNvCxnSpPr/>
          <p:nvPr/>
        </p:nvCxnSpPr>
        <p:spPr>
          <a:xfrm flipV="true">
            <a:off x="8835461" y="2151166"/>
            <a:ext cx="0" cy="29001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434703" y="2724278"/>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8" name="Oval 127"/>
          <p:cNvSpPr/>
          <p:nvPr/>
        </p:nvSpPr>
        <p:spPr>
          <a:xfrm>
            <a:off x="7464740" y="3714472"/>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9" name="Rectangle 128"/>
          <p:cNvSpPr/>
          <p:nvPr/>
        </p:nvSpPr>
        <p:spPr>
          <a:xfrm>
            <a:off x="9654478" y="2454585"/>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OutA</a:t>
            </a:r>
            <a:endParaRPr lang="en-US" sz="2665" b="1" baseline="-25000" dirty="0">
              <a:solidFill>
                <a:srgbClr val="000000"/>
              </a:solidFill>
              <a:latin typeface="Arial" panose="020B0604020202020204" pitchFamily="34" charset="0"/>
              <a:ea typeface="MS PGothic" pitchFamily="34" charset="-128"/>
            </a:endParaRPr>
          </a:p>
        </p:txBody>
      </p:sp>
      <p:sp>
        <p:nvSpPr>
          <p:cNvPr id="130" name="Rectangle 129"/>
          <p:cNvSpPr/>
          <p:nvPr/>
        </p:nvSpPr>
        <p:spPr>
          <a:xfrm>
            <a:off x="9654478" y="3799219"/>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OutB</a:t>
            </a:r>
            <a:endParaRPr lang="en-US" sz="2665" b="1" baseline="-25000" dirty="0">
              <a:solidFill>
                <a:srgbClr val="000000"/>
              </a:solidFill>
              <a:latin typeface="Arial" panose="020B0604020202020204" pitchFamily="34" charset="0"/>
              <a:ea typeface="MS PGothic" pitchFamily="34" charset="-128"/>
            </a:endParaRPr>
          </a:p>
        </p:txBody>
      </p:sp>
      <p:sp>
        <p:nvSpPr>
          <p:cNvPr id="131" name="Rectangle 130"/>
          <p:cNvSpPr/>
          <p:nvPr/>
        </p:nvSpPr>
        <p:spPr>
          <a:xfrm>
            <a:off x="6404509" y="3110652"/>
            <a:ext cx="537799" cy="645493"/>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In</a:t>
            </a:r>
            <a:endParaRPr lang="en-US" sz="2665" b="1" baseline="-25000" dirty="0">
              <a:solidFill>
                <a:srgbClr val="000000"/>
              </a:solidFill>
              <a:latin typeface="Arial" panose="020B0604020202020204" pitchFamily="34" charset="0"/>
              <a:ea typeface="MS PGothic" pitchFamily="34" charset="-128"/>
            </a:endParaRPr>
          </a:p>
        </p:txBody>
      </p:sp>
      <p:cxnSp>
        <p:nvCxnSpPr>
          <p:cNvPr id="132" name="Straight Connector 131"/>
          <p:cNvCxnSpPr/>
          <p:nvPr/>
        </p:nvCxnSpPr>
        <p:spPr>
          <a:xfrm>
            <a:off x="5759603" y="1712303"/>
            <a:ext cx="0" cy="3472968"/>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3" name="TextBox 83"/>
          <p:cNvSpPr txBox="true"/>
          <p:nvPr/>
        </p:nvSpPr>
        <p:spPr>
          <a:xfrm>
            <a:off x="6749416" y="572829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grpSp>
        <p:nvGrpSpPr>
          <p:cNvPr id="134" name="Group 133"/>
          <p:cNvGrpSpPr/>
          <p:nvPr/>
        </p:nvGrpSpPr>
        <p:grpSpPr>
          <a:xfrm>
            <a:off x="5879626" y="1718700"/>
            <a:ext cx="1702909" cy="2051295"/>
            <a:chOff x="6479240" y="2009746"/>
            <a:chExt cx="1532618" cy="1846166"/>
          </a:xfrm>
        </p:grpSpPr>
        <p:sp>
          <p:nvSpPr>
            <p:cNvPr id="135" name="TextBox 92"/>
            <p:cNvSpPr txBox="true"/>
            <p:nvPr/>
          </p:nvSpPr>
          <p:spPr>
            <a:xfrm>
              <a:off x="6479240" y="2009746"/>
              <a:ext cx="1063240" cy="5816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Invalid Signals</a:t>
              </a:r>
              <a:endParaRPr lang="en-US" sz="2000" b="1" dirty="0">
                <a:solidFill>
                  <a:srgbClr val="000000"/>
                </a:solidFill>
                <a:latin typeface="Trebuchet MS" panose="020B0603020202020204"/>
              </a:endParaRPr>
            </a:p>
          </p:txBody>
        </p:sp>
        <p:cxnSp>
          <p:nvCxnSpPr>
            <p:cNvPr id="136" name="Straight Arrow Connector 135"/>
            <p:cNvCxnSpPr>
              <a:stCxn id="135" idx="2"/>
              <a:endCxn id="127" idx="1"/>
            </p:cNvCxnSpPr>
            <p:nvPr/>
          </p:nvCxnSpPr>
          <p:spPr>
            <a:xfrm>
              <a:off x="7010590" y="2591754"/>
              <a:ext cx="974408" cy="3726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2"/>
              <a:endCxn id="128" idx="1"/>
            </p:cNvCxnSpPr>
            <p:nvPr/>
          </p:nvCxnSpPr>
          <p:spPr>
            <a:xfrm>
              <a:off x="7010590" y="2591754"/>
              <a:ext cx="1001268" cy="12641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92"/>
          <p:cNvSpPr txBox="true"/>
          <p:nvPr/>
        </p:nvSpPr>
        <p:spPr>
          <a:xfrm>
            <a:off x="8271671" y="117128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A</a:t>
            </a:r>
            <a:endParaRPr lang="en-US" altLang="en-US" sz="2000" b="1" dirty="0">
              <a:solidFill>
                <a:srgbClr val="000000"/>
              </a:solidFill>
              <a:latin typeface="Trebuchet MS" panose="020B0603020202020204"/>
            </a:endParaRPr>
          </a:p>
        </p:txBody>
      </p:sp>
      <p:sp>
        <p:nvSpPr>
          <p:cNvPr id="169" name="TextBox 92"/>
          <p:cNvSpPr txBox="true"/>
          <p:nvPr/>
        </p:nvSpPr>
        <p:spPr>
          <a:xfrm>
            <a:off x="8242461" y="503970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B</a:t>
            </a:r>
            <a:endParaRPr lang="en-US" altLang="en-US" sz="2000" b="1" dirty="0">
              <a:solidFill>
                <a:srgbClr val="000000"/>
              </a:solidFill>
              <a:latin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- 2x1</a:t>
            </a:r>
            <a:endParaRPr lang="en-US" altLang="en-US">
              <a:sym typeface="+mn-ea"/>
            </a:endParaRPr>
          </a:p>
        </p:txBody>
      </p:sp>
      <p:sp>
        <p:nvSpPr>
          <p:cNvPr id="32" name="Rectangle 31"/>
          <p:cNvSpPr/>
          <p:nvPr/>
        </p:nvSpPr>
        <p:spPr>
          <a:xfrm rot="16200000">
            <a:off x="3448050" y="-534670"/>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3056890" y="20701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2786380" y="18237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2811145" y="25628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585845" y="236410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91640"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1421765" y="18249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1446530"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0595"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75373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5483225" y="182499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5507990" y="256413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28269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6054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4090670" y="18249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4115435"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88950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1390015" y="144780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944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8" name="Straight Arrow Connector 17"/>
          <p:cNvCxnSpPr/>
          <p:nvPr/>
        </p:nvCxnSpPr>
        <p:spPr>
          <a:xfrm>
            <a:off x="3309620" y="144780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9476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168265" y="145986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82615" y="118618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20" name="Rectangle 19"/>
          <p:cNvSpPr/>
          <p:nvPr/>
        </p:nvSpPr>
        <p:spPr>
          <a:xfrm rot="16200000">
            <a:off x="8372701" y="920679"/>
            <a:ext cx="1720433" cy="193624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21" name="Rectangle 20"/>
          <p:cNvSpPr/>
          <p:nvPr/>
        </p:nvSpPr>
        <p:spPr>
          <a:xfrm>
            <a:off x="8519795" y="2256790"/>
            <a:ext cx="1628140" cy="35750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r>
              <a:rPr lang="en-US" altLang="en-US" sz="2000" dirty="0">
                <a:solidFill>
                  <a:srgbClr val="FFFFFF"/>
                </a:solidFill>
                <a:latin typeface="Trebuchet MS" panose="020B0603020202020204"/>
              </a:rPr>
              <a:t>Control</a:t>
            </a:r>
            <a:endParaRPr lang="en-US" altLang="en-US" sz="2000" dirty="0">
              <a:solidFill>
                <a:srgbClr val="FFFFFF"/>
              </a:solidFill>
              <a:latin typeface="Trebuchet MS" panose="020B0603020202020204"/>
            </a:endParaRPr>
          </a:p>
        </p:txBody>
      </p:sp>
      <p:sp>
        <p:nvSpPr>
          <p:cNvPr id="31" name="Trapezoid 30"/>
          <p:cNvSpPr/>
          <p:nvPr/>
        </p:nvSpPr>
        <p:spPr>
          <a:xfrm rot="5400000">
            <a:off x="8933378" y="1499655"/>
            <a:ext cx="783167" cy="176238"/>
          </a:xfrm>
          <a:prstGeom prst="trapezoid">
            <a:avLst>
              <a:gd name="adj" fmla="val 94910"/>
            </a:avLst>
          </a:prstGeom>
          <a:solidFill>
            <a:srgbClr val="005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37" name="Straight Arrow Connector 36"/>
          <p:cNvCxnSpPr/>
          <p:nvPr/>
        </p:nvCxnSpPr>
        <p:spPr>
          <a:xfrm>
            <a:off x="8862570" y="146057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862570" y="172599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69328" y="116405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40" name="Rectangle 39"/>
          <p:cNvSpPr/>
          <p:nvPr/>
        </p:nvSpPr>
        <p:spPr>
          <a:xfrm>
            <a:off x="8165220" y="148112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68" name="Straight Arrow Connector 67"/>
          <p:cNvCxnSpPr>
            <a:stCxn id="31" idx="3"/>
            <a:endCxn id="21" idx="0"/>
          </p:cNvCxnSpPr>
          <p:nvPr/>
        </p:nvCxnSpPr>
        <p:spPr>
          <a:xfrm>
            <a:off x="9324962" y="1895725"/>
            <a:ext cx="8890" cy="36131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a:off x="9413081" y="158840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10675" y="131881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42" name="TextBox 133"/>
          <p:cNvSpPr txBox="true"/>
          <p:nvPr/>
        </p:nvSpPr>
        <p:spPr>
          <a:xfrm>
            <a:off x="7779727" y="315355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21" name="Straight Connector 120"/>
          <p:cNvCxnSpPr/>
          <p:nvPr/>
        </p:nvCxnSpPr>
        <p:spPr>
          <a:xfrm>
            <a:off x="7589520" y="1010920"/>
            <a:ext cx="2540" cy="282829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6200000">
            <a:off x="3448050" y="2453005"/>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72" name="Straight Arrow Connector 71"/>
          <p:cNvCxnSpPr/>
          <p:nvPr/>
        </p:nvCxnSpPr>
        <p:spPr>
          <a:xfrm>
            <a:off x="6292215" y="53625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90015" y="4435475"/>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86944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77" name="Straight Arrow Connector 76"/>
          <p:cNvCxnSpPr/>
          <p:nvPr/>
        </p:nvCxnSpPr>
        <p:spPr>
          <a:xfrm>
            <a:off x="3309620" y="4435475"/>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9476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81" name="Straight Arrow Connector 80"/>
          <p:cNvCxnSpPr/>
          <p:nvPr/>
        </p:nvCxnSpPr>
        <p:spPr>
          <a:xfrm>
            <a:off x="5168265" y="4447540"/>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82615" y="4173855"/>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83" name="Rectangle 82"/>
          <p:cNvSpPr/>
          <p:nvPr/>
        </p:nvSpPr>
        <p:spPr>
          <a:xfrm rot="16200000">
            <a:off x="9053195" y="4018915"/>
            <a:ext cx="840105" cy="193611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85" name="Straight Arrow Connector 84"/>
          <p:cNvCxnSpPr/>
          <p:nvPr/>
        </p:nvCxnSpPr>
        <p:spPr>
          <a:xfrm>
            <a:off x="9102600" y="490735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102600" y="517277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409358" y="461083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103" name="Rectangle 102"/>
          <p:cNvSpPr/>
          <p:nvPr/>
        </p:nvSpPr>
        <p:spPr>
          <a:xfrm>
            <a:off x="8405250" y="492790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104" name="Straight Arrow Connector 103"/>
          <p:cNvCxnSpPr/>
          <p:nvPr/>
        </p:nvCxnSpPr>
        <p:spPr>
          <a:xfrm>
            <a:off x="9653111" y="503518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750705" y="476559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108" name="TextBox 133"/>
          <p:cNvSpPr txBox="true"/>
          <p:nvPr/>
        </p:nvSpPr>
        <p:spPr>
          <a:xfrm>
            <a:off x="8020392" y="558878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09" name="Straight Connector 108"/>
          <p:cNvCxnSpPr/>
          <p:nvPr/>
        </p:nvCxnSpPr>
        <p:spPr>
          <a:xfrm>
            <a:off x="7588885" y="4185920"/>
            <a:ext cx="0" cy="2019935"/>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064510" y="50793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1" name="Straight Arrow Connector 110"/>
          <p:cNvCxnSpPr/>
          <p:nvPr/>
        </p:nvCxnSpPr>
        <p:spPr>
          <a:xfrm>
            <a:off x="2794000" y="483298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true">
            <a:off x="2818765" y="557212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93465" y="5373370"/>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699260"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5" name="Straight Arrow Connector 114"/>
          <p:cNvCxnSpPr/>
          <p:nvPr/>
        </p:nvCxnSpPr>
        <p:spPr>
          <a:xfrm>
            <a:off x="1429385" y="483425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true">
            <a:off x="1454150"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228215"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576135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9" name="Straight Arrow Connector 118"/>
          <p:cNvCxnSpPr/>
          <p:nvPr/>
        </p:nvCxnSpPr>
        <p:spPr>
          <a:xfrm>
            <a:off x="5490845" y="483425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true">
            <a:off x="5515610" y="557339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36816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43" name="Straight Arrow Connector 142"/>
          <p:cNvCxnSpPr/>
          <p:nvPr/>
        </p:nvCxnSpPr>
        <p:spPr>
          <a:xfrm>
            <a:off x="4098290" y="48342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true">
            <a:off x="4123055"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897120"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388475" y="4895215"/>
            <a:ext cx="264795" cy="28384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sp>
        <p:nvSpPr>
          <p:cNvPr id="147" name="Text Box 146"/>
          <p:cNvSpPr txBox="true"/>
          <p:nvPr/>
        </p:nvSpPr>
        <p:spPr>
          <a:xfrm>
            <a:off x="3540125" y="2952750"/>
            <a:ext cx="1758315" cy="460375"/>
          </a:xfrm>
          <a:prstGeom prst="rect">
            <a:avLst/>
          </a:prstGeom>
          <a:noFill/>
        </p:spPr>
        <p:txBody>
          <a:bodyPr wrap="none" rtlCol="0" anchor="t">
            <a:spAutoFit/>
          </a:bodyPr>
          <a:p>
            <a:r>
              <a:rPr lang="en-US" altLang="en-US" sz="2400" b="1">
                <a:sym typeface="+mn-ea"/>
              </a:rPr>
              <a:t>Merge 2x1 </a:t>
            </a:r>
            <a:endParaRPr lang="en-US" altLang="en-US" sz="2400" b="1">
              <a:sym typeface="+mn-ea"/>
            </a:endParaRPr>
          </a:p>
        </p:txBody>
      </p:sp>
      <p:sp>
        <p:nvSpPr>
          <p:cNvPr id="148" name="Text Box 147"/>
          <p:cNvSpPr txBox="true"/>
          <p:nvPr/>
        </p:nvSpPr>
        <p:spPr>
          <a:xfrm>
            <a:off x="3286125" y="5988685"/>
            <a:ext cx="2350135" cy="460375"/>
          </a:xfrm>
          <a:prstGeom prst="rect">
            <a:avLst/>
          </a:prstGeom>
          <a:noFill/>
        </p:spPr>
        <p:txBody>
          <a:bodyPr wrap="none" rtlCol="0" anchor="t">
            <a:spAutoFit/>
          </a:bodyPr>
          <a:p>
            <a:r>
              <a:rPr lang="en-US" altLang="en-US" sz="2400" b="1">
                <a:sym typeface="+mn-ea"/>
              </a:rPr>
              <a:t>Reduction 2x1 </a:t>
            </a:r>
            <a:endParaRPr lang="en-US"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77015" cy="697865"/>
          </a:xfrm>
        </p:spPr>
        <p:txBody>
          <a:bodyPr>
            <a:normAutofit/>
          </a:bodyPr>
          <a:p>
            <a:r>
              <a:rPr lang="en-US" altLang="en-US"/>
              <a:t>Example: Router building leveraging microswitches[1]</a:t>
            </a:r>
            <a:endParaRPr lang="en-US" altLang="en-US"/>
          </a:p>
        </p:txBody>
      </p:sp>
      <p:sp>
        <p:nvSpPr>
          <p:cNvPr id="4" name="Slide Number Placeholder 3"/>
          <p:cNvSpPr>
            <a:spLocks noGrp="true"/>
          </p:cNvSpPr>
          <p:nvPr>
            <p:ph type="sldNum" sz="quarter" idx="12"/>
          </p:nvPr>
        </p:nvSpPr>
        <p:spPr>
          <a:xfrm>
            <a:off x="8601075" y="6365875"/>
            <a:ext cx="2743200" cy="365125"/>
          </a:xfrm>
        </p:spPr>
        <p:txBody>
          <a:bodyPr/>
          <a:p>
            <a:fld id="{49AE70B2-8BF9-45C0-BB95-33D1B9D3A854}" type="slidenum">
              <a:rPr lang="zh-CN" altLang="en-US" smtClean="0"/>
            </a:fld>
            <a:endParaRPr lang="zh-CN" altLang="en-US"/>
          </a:p>
        </p:txBody>
      </p:sp>
      <p:sp>
        <p:nvSpPr>
          <p:cNvPr id="320" name="Rectangle 319"/>
          <p:cNvSpPr/>
          <p:nvPr/>
        </p:nvSpPr>
        <p:spPr>
          <a:xfrm>
            <a:off x="915401" y="1165244"/>
            <a:ext cx="4617744" cy="444048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54" name="Oval 53"/>
          <p:cNvSpPr/>
          <p:nvPr/>
        </p:nvSpPr>
        <p:spPr>
          <a:xfrm>
            <a:off x="4711514" y="14036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5" name="Oval 54"/>
          <p:cNvSpPr/>
          <p:nvPr/>
        </p:nvSpPr>
        <p:spPr>
          <a:xfrm>
            <a:off x="4357792" y="12091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6" name="Oval 55"/>
          <p:cNvSpPr/>
          <p:nvPr/>
        </p:nvSpPr>
        <p:spPr>
          <a:xfrm>
            <a:off x="4364255" y="159247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57" name="Straight Arrow Connector 56"/>
          <p:cNvCxnSpPr>
            <a:stCxn id="56" idx="6"/>
            <a:endCxn id="54" idx="3"/>
          </p:cNvCxnSpPr>
          <p:nvPr/>
        </p:nvCxnSpPr>
        <p:spPr>
          <a:xfrm flipV="true">
            <a:off x="4634394" y="1633566"/>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6"/>
            <a:endCxn id="54" idx="1"/>
          </p:cNvCxnSpPr>
          <p:nvPr/>
        </p:nvCxnSpPr>
        <p:spPr>
          <a:xfrm>
            <a:off x="4627933" y="134420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p:cNvCxnSpPr>
          <p:nvPr/>
        </p:nvCxnSpPr>
        <p:spPr>
          <a:xfrm>
            <a:off x="4981654" y="153867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rot="16200000">
            <a:off x="7573581" y="1664474"/>
            <a:ext cx="3331639" cy="35297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7" name="Rectangle 76"/>
          <p:cNvSpPr/>
          <p:nvPr/>
        </p:nvSpPr>
        <p:spPr>
          <a:xfrm>
            <a:off x="766307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9" name="Rectangle 78"/>
          <p:cNvSpPr/>
          <p:nvPr/>
        </p:nvSpPr>
        <p:spPr>
          <a:xfrm>
            <a:off x="853920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0" name="Rectangle 79"/>
          <p:cNvSpPr/>
          <p:nvPr/>
        </p:nvSpPr>
        <p:spPr>
          <a:xfrm>
            <a:off x="9415336" y="189645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4" name="Rectangle 83"/>
          <p:cNvSpPr/>
          <p:nvPr/>
        </p:nvSpPr>
        <p:spPr>
          <a:xfrm>
            <a:off x="10291467" y="1879317"/>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5" name="Rectangle 84"/>
          <p:cNvSpPr/>
          <p:nvPr/>
        </p:nvSpPr>
        <p:spPr>
          <a:xfrm>
            <a:off x="766307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6" name="Rectangle 85"/>
          <p:cNvSpPr/>
          <p:nvPr/>
        </p:nvSpPr>
        <p:spPr>
          <a:xfrm>
            <a:off x="853920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7" name="Rectangle 86"/>
          <p:cNvSpPr/>
          <p:nvPr/>
        </p:nvSpPr>
        <p:spPr>
          <a:xfrm>
            <a:off x="9415336" y="273658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8" name="Rectangle 87"/>
          <p:cNvSpPr/>
          <p:nvPr/>
        </p:nvSpPr>
        <p:spPr>
          <a:xfrm>
            <a:off x="10291467" y="2719450"/>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9" name="Rectangle 88"/>
          <p:cNvSpPr/>
          <p:nvPr/>
        </p:nvSpPr>
        <p:spPr>
          <a:xfrm>
            <a:off x="766307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0" name="Rectangle 89"/>
          <p:cNvSpPr/>
          <p:nvPr/>
        </p:nvSpPr>
        <p:spPr>
          <a:xfrm>
            <a:off x="853920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1" name="Rectangle 90"/>
          <p:cNvSpPr/>
          <p:nvPr/>
        </p:nvSpPr>
        <p:spPr>
          <a:xfrm>
            <a:off x="9415336" y="356823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2" name="Rectangle 91"/>
          <p:cNvSpPr/>
          <p:nvPr/>
        </p:nvSpPr>
        <p:spPr>
          <a:xfrm>
            <a:off x="10291467" y="355109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3" name="Rectangle 92"/>
          <p:cNvSpPr/>
          <p:nvPr/>
        </p:nvSpPr>
        <p:spPr>
          <a:xfrm>
            <a:off x="766307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4" name="Rectangle 93"/>
          <p:cNvSpPr/>
          <p:nvPr/>
        </p:nvSpPr>
        <p:spPr>
          <a:xfrm>
            <a:off x="853920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5" name="Rectangle 94"/>
          <p:cNvSpPr/>
          <p:nvPr/>
        </p:nvSpPr>
        <p:spPr>
          <a:xfrm>
            <a:off x="9415336" y="440836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6" name="Rectangle 95"/>
          <p:cNvSpPr/>
          <p:nvPr/>
        </p:nvSpPr>
        <p:spPr>
          <a:xfrm>
            <a:off x="10291467" y="4391231"/>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100" name="Straight Arrow Connector 99"/>
          <p:cNvCxnSpPr/>
          <p:nvPr/>
        </p:nvCxnSpPr>
        <p:spPr>
          <a:xfrm>
            <a:off x="8213216"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213216"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089347"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089347"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965477" y="2082533"/>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65477" y="22602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13216"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8213216"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089347"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089347"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9965477" y="2931034"/>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965477" y="31087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213216"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213216"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089347"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089347"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9965477" y="37581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9965477" y="3935963"/>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13216"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213216"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9089347"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9089347"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965477" y="46066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9965477" y="4784464"/>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13566"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7843866"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877150"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707451"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9767132"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9597433"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0630717"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461018"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013566"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7843866"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877150"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8707451"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767132"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9597433"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0630717"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0461018"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8039742"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870043"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8903328"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733629"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9793310"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623611"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0656894"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487196"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724440" y="24034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8" name="Oval 157"/>
          <p:cNvSpPr/>
          <p:nvPr/>
        </p:nvSpPr>
        <p:spPr>
          <a:xfrm>
            <a:off x="4370717" y="220897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9" name="Oval 158"/>
          <p:cNvSpPr/>
          <p:nvPr/>
        </p:nvSpPr>
        <p:spPr>
          <a:xfrm>
            <a:off x="4377181" y="259231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60" name="Straight Arrow Connector 159"/>
          <p:cNvCxnSpPr>
            <a:stCxn id="159" idx="6"/>
            <a:endCxn id="157" idx="3"/>
          </p:cNvCxnSpPr>
          <p:nvPr/>
        </p:nvCxnSpPr>
        <p:spPr>
          <a:xfrm flipV="true">
            <a:off x="4646685" y="2634035"/>
            <a:ext cx="116840" cy="933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640859" y="2353958"/>
            <a:ext cx="123143" cy="989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7" idx="6"/>
          </p:cNvCxnSpPr>
          <p:nvPr/>
        </p:nvCxnSpPr>
        <p:spPr>
          <a:xfrm>
            <a:off x="4994580" y="2538508"/>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11514" y="33275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69" name="Oval 168"/>
          <p:cNvSpPr/>
          <p:nvPr/>
        </p:nvSpPr>
        <p:spPr>
          <a:xfrm>
            <a:off x="4357792" y="313313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0" name="Oval 169"/>
          <p:cNvSpPr/>
          <p:nvPr/>
        </p:nvSpPr>
        <p:spPr>
          <a:xfrm>
            <a:off x="4364255" y="3516470"/>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71" name="Straight Arrow Connector 170"/>
          <p:cNvCxnSpPr>
            <a:stCxn id="170" idx="6"/>
            <a:endCxn id="168" idx="3"/>
          </p:cNvCxnSpPr>
          <p:nvPr/>
        </p:nvCxnSpPr>
        <p:spPr>
          <a:xfrm flipV="true">
            <a:off x="4634394" y="3558194"/>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6"/>
            <a:endCxn id="168" idx="1"/>
          </p:cNvCxnSpPr>
          <p:nvPr/>
        </p:nvCxnSpPr>
        <p:spPr>
          <a:xfrm>
            <a:off x="4627933" y="3268200"/>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8" idx="6"/>
          </p:cNvCxnSpPr>
          <p:nvPr/>
        </p:nvCxnSpPr>
        <p:spPr>
          <a:xfrm>
            <a:off x="4981654" y="3462667"/>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4697963" y="4265568"/>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9" name="Oval 178"/>
          <p:cNvSpPr/>
          <p:nvPr/>
        </p:nvSpPr>
        <p:spPr>
          <a:xfrm>
            <a:off x="4344241" y="40711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80" name="Oval 179"/>
          <p:cNvSpPr/>
          <p:nvPr/>
        </p:nvSpPr>
        <p:spPr>
          <a:xfrm>
            <a:off x="4350704" y="445444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81" name="Straight Arrow Connector 180"/>
          <p:cNvCxnSpPr>
            <a:stCxn id="180" idx="6"/>
            <a:endCxn id="178" idx="3"/>
          </p:cNvCxnSpPr>
          <p:nvPr/>
        </p:nvCxnSpPr>
        <p:spPr>
          <a:xfrm flipV="true">
            <a:off x="4620843" y="4495532"/>
            <a:ext cx="116205"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9" idx="6"/>
            <a:endCxn id="178" idx="1"/>
          </p:cNvCxnSpPr>
          <p:nvPr/>
        </p:nvCxnSpPr>
        <p:spPr>
          <a:xfrm>
            <a:off x="4613747" y="4206173"/>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8" idx="6"/>
          </p:cNvCxnSpPr>
          <p:nvPr/>
        </p:nvCxnSpPr>
        <p:spPr>
          <a:xfrm>
            <a:off x="4967468" y="4400639"/>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1519196" y="143231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89" name="Oval 188"/>
          <p:cNvSpPr/>
          <p:nvPr/>
        </p:nvSpPr>
        <p:spPr>
          <a:xfrm>
            <a:off x="1931449" y="121267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0" name="Oval 189"/>
          <p:cNvSpPr/>
          <p:nvPr/>
        </p:nvSpPr>
        <p:spPr>
          <a:xfrm>
            <a:off x="1931449" y="163809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1" name="Straight Arrow Connector 190"/>
          <p:cNvCxnSpPr>
            <a:stCxn id="188" idx="7"/>
            <a:endCxn id="189" idx="2"/>
          </p:cNvCxnSpPr>
          <p:nvPr/>
        </p:nvCxnSpPr>
        <p:spPr>
          <a:xfrm flipV="true">
            <a:off x="1746123" y="1346423"/>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88" idx="5"/>
            <a:endCxn id="190" idx="2"/>
          </p:cNvCxnSpPr>
          <p:nvPr/>
        </p:nvCxnSpPr>
        <p:spPr>
          <a:xfrm>
            <a:off x="1746123" y="1664517"/>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188" idx="2"/>
          </p:cNvCxnSpPr>
          <p:nvPr/>
        </p:nvCxnSpPr>
        <p:spPr>
          <a:xfrm flipV="true">
            <a:off x="1266873" y="156833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519196" y="2421943"/>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5" name="Oval 194"/>
          <p:cNvSpPr/>
          <p:nvPr/>
        </p:nvSpPr>
        <p:spPr>
          <a:xfrm>
            <a:off x="1931449" y="220230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6" name="Oval 195"/>
          <p:cNvSpPr/>
          <p:nvPr/>
        </p:nvSpPr>
        <p:spPr>
          <a:xfrm>
            <a:off x="1931449" y="2627719"/>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7" name="Straight Arrow Connector 196"/>
          <p:cNvCxnSpPr>
            <a:stCxn id="194" idx="7"/>
            <a:endCxn id="195" idx="2"/>
          </p:cNvCxnSpPr>
          <p:nvPr/>
        </p:nvCxnSpPr>
        <p:spPr>
          <a:xfrm flipV="true">
            <a:off x="1746123" y="2335417"/>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5"/>
            <a:endCxn id="196" idx="2"/>
          </p:cNvCxnSpPr>
          <p:nvPr/>
        </p:nvCxnSpPr>
        <p:spPr>
          <a:xfrm>
            <a:off x="1746123" y="2653511"/>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94" idx="2"/>
          </p:cNvCxnSpPr>
          <p:nvPr/>
        </p:nvCxnSpPr>
        <p:spPr>
          <a:xfrm flipV="true">
            <a:off x="1266873" y="2557965"/>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1491023" y="3356307"/>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1" name="Oval 200"/>
          <p:cNvSpPr/>
          <p:nvPr/>
        </p:nvSpPr>
        <p:spPr>
          <a:xfrm>
            <a:off x="1903276" y="313666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2" name="Oval 201"/>
          <p:cNvSpPr/>
          <p:nvPr/>
        </p:nvSpPr>
        <p:spPr>
          <a:xfrm>
            <a:off x="1903276" y="356208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3" name="Straight Arrow Connector 202"/>
          <p:cNvCxnSpPr>
            <a:stCxn id="200" idx="7"/>
            <a:endCxn id="201" idx="2"/>
          </p:cNvCxnSpPr>
          <p:nvPr/>
        </p:nvCxnSpPr>
        <p:spPr>
          <a:xfrm flipV="true">
            <a:off x="1718585" y="3270417"/>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5"/>
            <a:endCxn id="202" idx="2"/>
          </p:cNvCxnSpPr>
          <p:nvPr/>
        </p:nvCxnSpPr>
        <p:spPr>
          <a:xfrm>
            <a:off x="1718585" y="3588510"/>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0" idx="2"/>
          </p:cNvCxnSpPr>
          <p:nvPr/>
        </p:nvCxnSpPr>
        <p:spPr>
          <a:xfrm flipV="true">
            <a:off x="1238700" y="3492329"/>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1491023" y="423676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7" name="Oval 206"/>
          <p:cNvSpPr/>
          <p:nvPr/>
        </p:nvSpPr>
        <p:spPr>
          <a:xfrm>
            <a:off x="1903276" y="401712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8" name="Oval 207"/>
          <p:cNvSpPr/>
          <p:nvPr/>
        </p:nvSpPr>
        <p:spPr>
          <a:xfrm>
            <a:off x="1903276" y="444254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9" name="Straight Arrow Connector 208"/>
          <p:cNvCxnSpPr>
            <a:stCxn id="206" idx="7"/>
            <a:endCxn id="207" idx="2"/>
          </p:cNvCxnSpPr>
          <p:nvPr/>
        </p:nvCxnSpPr>
        <p:spPr>
          <a:xfrm flipV="true">
            <a:off x="1718585" y="4150238"/>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6" idx="5"/>
            <a:endCxn id="208" idx="2"/>
          </p:cNvCxnSpPr>
          <p:nvPr/>
        </p:nvCxnSpPr>
        <p:spPr>
          <a:xfrm>
            <a:off x="1718585" y="4468332"/>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206" idx="2"/>
          </p:cNvCxnSpPr>
          <p:nvPr/>
        </p:nvCxnSpPr>
        <p:spPr>
          <a:xfrm flipV="true">
            <a:off x="1238700" y="437278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true"/>
          <p:nvPr/>
        </p:nvSpPr>
        <p:spPr>
          <a:xfrm>
            <a:off x="938751" y="138366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17" name="TextBox 216"/>
          <p:cNvSpPr txBox="true"/>
          <p:nvPr/>
        </p:nvSpPr>
        <p:spPr>
          <a:xfrm>
            <a:off x="926835" y="2373297"/>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18" name="TextBox 217"/>
          <p:cNvSpPr txBox="true"/>
          <p:nvPr/>
        </p:nvSpPr>
        <p:spPr>
          <a:xfrm>
            <a:off x="930427" y="3307661"/>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19" name="TextBox 218"/>
          <p:cNvSpPr txBox="true"/>
          <p:nvPr/>
        </p:nvSpPr>
        <p:spPr>
          <a:xfrm>
            <a:off x="925191" y="418811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0" name="TextBox 219"/>
          <p:cNvSpPr txBox="true"/>
          <p:nvPr/>
        </p:nvSpPr>
        <p:spPr>
          <a:xfrm>
            <a:off x="5190117" y="138254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21" name="TextBox 220"/>
          <p:cNvSpPr txBox="true"/>
          <p:nvPr/>
        </p:nvSpPr>
        <p:spPr>
          <a:xfrm>
            <a:off x="5178200" y="2372174"/>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22" name="TextBox 221"/>
          <p:cNvSpPr txBox="true"/>
          <p:nvPr/>
        </p:nvSpPr>
        <p:spPr>
          <a:xfrm>
            <a:off x="5181793" y="330653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23" name="TextBox 222"/>
          <p:cNvSpPr txBox="true"/>
          <p:nvPr/>
        </p:nvSpPr>
        <p:spPr>
          <a:xfrm>
            <a:off x="5176557" y="418699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7" name="Oval 226"/>
          <p:cNvSpPr/>
          <p:nvPr/>
        </p:nvSpPr>
        <p:spPr>
          <a:xfrm>
            <a:off x="1480153" y="5081005"/>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8" name="Oval 227"/>
          <p:cNvSpPr/>
          <p:nvPr/>
        </p:nvSpPr>
        <p:spPr>
          <a:xfrm>
            <a:off x="1892406" y="486136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9" name="Oval 228"/>
          <p:cNvSpPr/>
          <p:nvPr/>
        </p:nvSpPr>
        <p:spPr>
          <a:xfrm>
            <a:off x="1892406" y="528678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30" name="Straight Arrow Connector 229"/>
          <p:cNvCxnSpPr>
            <a:stCxn id="227" idx="7"/>
            <a:endCxn id="228" idx="2"/>
          </p:cNvCxnSpPr>
          <p:nvPr/>
        </p:nvCxnSpPr>
        <p:spPr>
          <a:xfrm flipV="true">
            <a:off x="1707715" y="4995115"/>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227" idx="5"/>
            <a:endCxn id="229" idx="2"/>
          </p:cNvCxnSpPr>
          <p:nvPr/>
        </p:nvCxnSpPr>
        <p:spPr>
          <a:xfrm>
            <a:off x="1707715" y="5313208"/>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7" idx="2"/>
          </p:cNvCxnSpPr>
          <p:nvPr/>
        </p:nvCxnSpPr>
        <p:spPr>
          <a:xfrm flipV="true">
            <a:off x="1227830" y="5217027"/>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true"/>
          <p:nvPr/>
        </p:nvSpPr>
        <p:spPr>
          <a:xfrm>
            <a:off x="914321" y="503235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sp>
        <p:nvSpPr>
          <p:cNvPr id="234" name="Oval 233"/>
          <p:cNvSpPr/>
          <p:nvPr/>
        </p:nvSpPr>
        <p:spPr>
          <a:xfrm>
            <a:off x="4670795" y="505666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5" name="Oval 234"/>
          <p:cNvSpPr/>
          <p:nvPr/>
        </p:nvSpPr>
        <p:spPr>
          <a:xfrm>
            <a:off x="4317073" y="486219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6" name="Oval 235"/>
          <p:cNvSpPr/>
          <p:nvPr/>
        </p:nvSpPr>
        <p:spPr>
          <a:xfrm>
            <a:off x="4323536" y="524553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237" name="Straight Arrow Connector 236"/>
          <p:cNvCxnSpPr>
            <a:stCxn id="236" idx="6"/>
            <a:endCxn id="234" idx="3"/>
          </p:cNvCxnSpPr>
          <p:nvPr/>
        </p:nvCxnSpPr>
        <p:spPr>
          <a:xfrm flipV="true">
            <a:off x="4593676" y="5287261"/>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35" idx="6"/>
            <a:endCxn id="234" idx="1"/>
          </p:cNvCxnSpPr>
          <p:nvPr/>
        </p:nvCxnSpPr>
        <p:spPr>
          <a:xfrm>
            <a:off x="4587214" y="499726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4" idx="6"/>
          </p:cNvCxnSpPr>
          <p:nvPr/>
        </p:nvCxnSpPr>
        <p:spPr>
          <a:xfrm>
            <a:off x="4940936" y="519173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true"/>
          <p:nvPr/>
        </p:nvSpPr>
        <p:spPr>
          <a:xfrm>
            <a:off x="5149389" y="497808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cxnSp>
        <p:nvCxnSpPr>
          <p:cNvPr id="241" name="Straight Arrow Connector 240"/>
          <p:cNvCxnSpPr>
            <a:stCxn id="189" idx="6"/>
            <a:endCxn id="158" idx="2"/>
          </p:cNvCxnSpPr>
          <p:nvPr/>
        </p:nvCxnSpPr>
        <p:spPr>
          <a:xfrm>
            <a:off x="2198055" y="1345975"/>
            <a:ext cx="2172335" cy="99822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89" idx="6"/>
            <a:endCxn id="169" idx="2"/>
          </p:cNvCxnSpPr>
          <p:nvPr/>
        </p:nvCxnSpPr>
        <p:spPr>
          <a:xfrm>
            <a:off x="2198055" y="1345976"/>
            <a:ext cx="2159635" cy="19221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90" idx="6"/>
            <a:endCxn id="179" idx="2"/>
          </p:cNvCxnSpPr>
          <p:nvPr/>
        </p:nvCxnSpPr>
        <p:spPr>
          <a:xfrm>
            <a:off x="2198055" y="1771393"/>
            <a:ext cx="2145665" cy="24345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90" idx="6"/>
            <a:endCxn id="235" idx="2"/>
          </p:cNvCxnSpPr>
          <p:nvPr/>
        </p:nvCxnSpPr>
        <p:spPr>
          <a:xfrm>
            <a:off x="2198054" y="1771394"/>
            <a:ext cx="2118995" cy="3225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95" idx="6"/>
            <a:endCxn id="55" idx="2"/>
          </p:cNvCxnSpPr>
          <p:nvPr/>
        </p:nvCxnSpPr>
        <p:spPr>
          <a:xfrm flipV="true">
            <a:off x="2198055" y="1344370"/>
            <a:ext cx="2159635" cy="9912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95" idx="6"/>
            <a:endCxn id="169" idx="2"/>
          </p:cNvCxnSpPr>
          <p:nvPr/>
        </p:nvCxnSpPr>
        <p:spPr>
          <a:xfrm>
            <a:off x="2198055" y="2335605"/>
            <a:ext cx="2159635" cy="9328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6" idx="6"/>
            <a:endCxn id="179" idx="2"/>
          </p:cNvCxnSpPr>
          <p:nvPr/>
        </p:nvCxnSpPr>
        <p:spPr>
          <a:xfrm>
            <a:off x="2198055" y="2761022"/>
            <a:ext cx="2145665" cy="14452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96" idx="6"/>
            <a:endCxn id="235" idx="2"/>
          </p:cNvCxnSpPr>
          <p:nvPr/>
        </p:nvCxnSpPr>
        <p:spPr>
          <a:xfrm>
            <a:off x="2198054" y="2761023"/>
            <a:ext cx="2118995" cy="22364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1" idx="6"/>
            <a:endCxn id="55" idx="2"/>
          </p:cNvCxnSpPr>
          <p:nvPr/>
        </p:nvCxnSpPr>
        <p:spPr>
          <a:xfrm flipV="true">
            <a:off x="2169882" y="1344014"/>
            <a:ext cx="2188210" cy="1925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01" idx="6"/>
            <a:endCxn id="158" idx="2"/>
          </p:cNvCxnSpPr>
          <p:nvPr/>
        </p:nvCxnSpPr>
        <p:spPr>
          <a:xfrm flipV="true">
            <a:off x="2169881" y="2344139"/>
            <a:ext cx="2200910" cy="9258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02" idx="6"/>
            <a:endCxn id="180" idx="2"/>
          </p:cNvCxnSpPr>
          <p:nvPr/>
        </p:nvCxnSpPr>
        <p:spPr>
          <a:xfrm>
            <a:off x="2169881" y="3695387"/>
            <a:ext cx="2181225" cy="8940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02" idx="6"/>
            <a:endCxn id="236" idx="2"/>
          </p:cNvCxnSpPr>
          <p:nvPr/>
        </p:nvCxnSpPr>
        <p:spPr>
          <a:xfrm>
            <a:off x="2169882" y="3695387"/>
            <a:ext cx="2153920" cy="16852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08" idx="6"/>
            <a:endCxn id="236" idx="2"/>
          </p:cNvCxnSpPr>
          <p:nvPr/>
        </p:nvCxnSpPr>
        <p:spPr>
          <a:xfrm>
            <a:off x="2169882" y="4575844"/>
            <a:ext cx="2153920" cy="8051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08" idx="6"/>
            <a:endCxn id="170" idx="2"/>
          </p:cNvCxnSpPr>
          <p:nvPr/>
        </p:nvCxnSpPr>
        <p:spPr>
          <a:xfrm flipV="true">
            <a:off x="2169881" y="3651919"/>
            <a:ext cx="2194560" cy="9239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07" idx="6"/>
            <a:endCxn id="56" idx="2"/>
          </p:cNvCxnSpPr>
          <p:nvPr/>
        </p:nvCxnSpPr>
        <p:spPr>
          <a:xfrm flipV="true">
            <a:off x="2169881" y="1727901"/>
            <a:ext cx="2194560" cy="2422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07" idx="6"/>
            <a:endCxn id="159" idx="2"/>
          </p:cNvCxnSpPr>
          <p:nvPr/>
        </p:nvCxnSpPr>
        <p:spPr>
          <a:xfrm flipV="true">
            <a:off x="2169882" y="2727390"/>
            <a:ext cx="2207260" cy="14230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28" idx="6"/>
            <a:endCxn id="56" idx="2"/>
          </p:cNvCxnSpPr>
          <p:nvPr/>
        </p:nvCxnSpPr>
        <p:spPr>
          <a:xfrm flipV="true">
            <a:off x="2159012" y="1727592"/>
            <a:ext cx="2205355" cy="32670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228" idx="6"/>
            <a:endCxn id="159" idx="2"/>
          </p:cNvCxnSpPr>
          <p:nvPr/>
        </p:nvCxnSpPr>
        <p:spPr>
          <a:xfrm flipV="true">
            <a:off x="2159011" y="2727082"/>
            <a:ext cx="2218055" cy="226758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229" idx="6"/>
            <a:endCxn id="170" idx="2"/>
          </p:cNvCxnSpPr>
          <p:nvPr/>
        </p:nvCxnSpPr>
        <p:spPr>
          <a:xfrm flipV="true">
            <a:off x="2159012" y="3651609"/>
            <a:ext cx="2205355" cy="17684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29" idx="6"/>
            <a:endCxn id="180" idx="2"/>
          </p:cNvCxnSpPr>
          <p:nvPr/>
        </p:nvCxnSpPr>
        <p:spPr>
          <a:xfrm flipV="true">
            <a:off x="2159012" y="4589505"/>
            <a:ext cx="2192020" cy="8305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533146" y="1209137"/>
            <a:ext cx="2129929" cy="155188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true">
            <a:off x="5533146" y="3257039"/>
            <a:ext cx="2129929" cy="23486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20371" y="569381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6" name="Oval 5"/>
          <p:cNvSpPr/>
          <p:nvPr/>
        </p:nvSpPr>
        <p:spPr>
          <a:xfrm>
            <a:off x="2115006" y="60557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7" name="Text Box 6"/>
          <p:cNvSpPr txBox="true"/>
          <p:nvPr/>
        </p:nvSpPr>
        <p:spPr>
          <a:xfrm>
            <a:off x="2560955" y="5643245"/>
            <a:ext cx="2066925" cy="368300"/>
          </a:xfrm>
          <a:prstGeom prst="rect">
            <a:avLst/>
          </a:prstGeom>
          <a:noFill/>
        </p:spPr>
        <p:txBody>
          <a:bodyPr wrap="square" rtlCol="0">
            <a:spAutoFit/>
          </a:bodyPr>
          <a:p>
            <a:r>
              <a:rPr lang="en-US" altLang="en-US"/>
              <a:t>Distribute 1x2</a:t>
            </a:r>
            <a:endParaRPr lang="en-US" altLang="en-US"/>
          </a:p>
        </p:txBody>
      </p:sp>
      <p:sp>
        <p:nvSpPr>
          <p:cNvPr id="8" name="Text Box 7"/>
          <p:cNvSpPr txBox="true"/>
          <p:nvPr/>
        </p:nvSpPr>
        <p:spPr>
          <a:xfrm>
            <a:off x="2560955" y="6006465"/>
            <a:ext cx="2066925" cy="368300"/>
          </a:xfrm>
          <a:prstGeom prst="rect">
            <a:avLst/>
          </a:prstGeom>
          <a:noFill/>
        </p:spPr>
        <p:txBody>
          <a:bodyPr wrap="square" rtlCol="0">
            <a:spAutoFit/>
          </a:bodyPr>
          <a:p>
            <a:r>
              <a:rPr lang="en-US" altLang="en-US"/>
              <a:t>Merge 2x1</a:t>
            </a:r>
            <a:endParaRPr lang="en-US" altLang="en-US"/>
          </a:p>
        </p:txBody>
      </p:sp>
      <p:sp>
        <p:nvSpPr>
          <p:cNvPr id="12" name="Text Box 11"/>
          <p:cNvSpPr txBox="true"/>
          <p:nvPr/>
        </p:nvSpPr>
        <p:spPr>
          <a:xfrm>
            <a:off x="267335" y="6418580"/>
            <a:ext cx="11531600" cy="245110"/>
          </a:xfrm>
          <a:prstGeom prst="rect">
            <a:avLst/>
          </a:prstGeom>
          <a:noFill/>
        </p:spPr>
        <p:txBody>
          <a:bodyPr wrap="square" rtlCol="0" anchor="t">
            <a:spAutoFit/>
          </a:bodyPr>
          <a:p>
            <a:r>
              <a:rPr lang="en-US" altLang="en-US" sz="1000"/>
              <a:t>[1] Microswtiches. Hyoukjun Kwon, </a:t>
            </a:r>
            <a:r>
              <a:rPr lang="en-US" sz="1000" dirty="0">
                <a:sym typeface="+mn-ea"/>
              </a:rPr>
              <a:t>Michael </a:t>
            </a:r>
            <a:r>
              <a:rPr lang="en-US" sz="1000" dirty="0" err="1">
                <a:sym typeface="+mn-ea"/>
              </a:rPr>
              <a:t>Pellauer</a:t>
            </a:r>
            <a:r>
              <a:rPr lang="en-US" altLang="en-US" sz="1000" dirty="0" err="1">
                <a:sym typeface="+mn-ea"/>
              </a:rPr>
              <a:t>, Tushar Krishna</a:t>
            </a:r>
            <a:endParaRPr lang="en-US" altLang="en-US" sz="1000" dirty="0" err="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62"/>
                                        </p:tgtEl>
                                      </p:cBhvr>
                                    </p:animEffect>
                                    <p:set>
                                      <p:cBhvr>
                                        <p:cTn id="7" dur="1" fill="hold">
                                          <p:stCondLst>
                                            <p:cond delay="499"/>
                                          </p:stCondLst>
                                        </p:cTn>
                                        <p:tgtEl>
                                          <p:spTgt spid="2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48"/>
                                        </p:tgtEl>
                                      </p:cBhvr>
                                    </p:animEffect>
                                    <p:set>
                                      <p:cBhvr>
                                        <p:cTn id="10" dur="1" fill="hold">
                                          <p:stCondLst>
                                            <p:cond delay="499"/>
                                          </p:stCondLst>
                                        </p:cTn>
                                        <p:tgtEl>
                                          <p:spTgt spid="24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79"/>
                                        </p:tgtEl>
                                      </p:cBhvr>
                                    </p:animEffect>
                                    <p:set>
                                      <p:cBhvr>
                                        <p:cTn id="13" dur="1" fill="hold">
                                          <p:stCondLst>
                                            <p:cond delay="499"/>
                                          </p:stCondLst>
                                        </p:cTn>
                                        <p:tgtEl>
                                          <p:spTgt spid="1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2"/>
                                        </p:tgtEl>
                                      </p:cBhvr>
                                    </p:animEffect>
                                    <p:set>
                                      <p:cBhvr>
                                        <p:cTn id="16" dur="1" fill="hold">
                                          <p:stCondLst>
                                            <p:cond delay="499"/>
                                          </p:stCondLst>
                                        </p:cTn>
                                        <p:tgtEl>
                                          <p:spTgt spid="18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78"/>
                                        </p:tgtEl>
                                      </p:cBhvr>
                                    </p:animEffect>
                                    <p:set>
                                      <p:cBhvr>
                                        <p:cTn id="19" dur="1" fill="hold">
                                          <p:stCondLst>
                                            <p:cond delay="499"/>
                                          </p:stCondLst>
                                        </p:cTn>
                                        <p:tgtEl>
                                          <p:spTgt spid="17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83"/>
                                        </p:tgtEl>
                                      </p:cBhvr>
                                    </p:animEffect>
                                    <p:set>
                                      <p:cBhvr>
                                        <p:cTn id="22" dur="1" fill="hold">
                                          <p:stCondLst>
                                            <p:cond delay="499"/>
                                          </p:stCondLst>
                                        </p:cTn>
                                        <p:tgtEl>
                                          <p:spTgt spid="18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0"/>
                                        </p:tgtEl>
                                      </p:cBhvr>
                                    </p:animEffect>
                                    <p:set>
                                      <p:cBhvr>
                                        <p:cTn id="25" dur="1" fill="hold">
                                          <p:stCondLst>
                                            <p:cond delay="499"/>
                                          </p:stCondLst>
                                        </p:cTn>
                                        <p:tgtEl>
                                          <p:spTgt spid="180"/>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81"/>
                                        </p:tgtEl>
                                      </p:cBhvr>
                                    </p:animEffect>
                                    <p:set>
                                      <p:cBhvr>
                                        <p:cTn id="28" dur="1" fill="hold">
                                          <p:stCondLst>
                                            <p:cond delay="499"/>
                                          </p:stCondLst>
                                        </p:cTn>
                                        <p:tgtEl>
                                          <p:spTgt spid="181"/>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23"/>
                                        </p:tgtEl>
                                      </p:cBhvr>
                                    </p:animEffect>
                                    <p:set>
                                      <p:cBhvr>
                                        <p:cTn id="31" dur="1" fill="hold">
                                          <p:stCondLst>
                                            <p:cond delay="499"/>
                                          </p:stCondLst>
                                        </p:cTn>
                                        <p:tgtEl>
                                          <p:spTgt spid="2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1"/>
                                        </p:tgtEl>
                                      </p:cBhvr>
                                    </p:animEffect>
                                    <p:set>
                                      <p:cBhvr>
                                        <p:cTn id="34" dur="1" fill="hold">
                                          <p:stCondLst>
                                            <p:cond delay="499"/>
                                          </p:stCondLst>
                                        </p:cTn>
                                        <p:tgtEl>
                                          <p:spTgt spid="281"/>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16"/>
                                        </p:tgtEl>
                                      </p:cBhvr>
                                    </p:animEffect>
                                    <p:set>
                                      <p:cBhvr>
                                        <p:cTn id="37" dur="1" fill="hold">
                                          <p:stCondLst>
                                            <p:cond delay="499"/>
                                          </p:stCondLst>
                                        </p:cTn>
                                        <p:tgtEl>
                                          <p:spTgt spid="31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93"/>
                                        </p:tgtEl>
                                      </p:cBhvr>
                                    </p:animEffect>
                                    <p:set>
                                      <p:cBhvr>
                                        <p:cTn id="40" dur="1" fill="hold">
                                          <p:stCondLst>
                                            <p:cond delay="499"/>
                                          </p:stCondLst>
                                        </p:cTn>
                                        <p:tgtEl>
                                          <p:spTgt spid="29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87"/>
                                        </p:tgtEl>
                                      </p:cBhvr>
                                    </p:animEffect>
                                    <p:set>
                                      <p:cBhvr>
                                        <p:cTn id="43" dur="1" fill="hold">
                                          <p:stCondLst>
                                            <p:cond delay="499"/>
                                          </p:stCondLst>
                                        </p:cTn>
                                        <p:tgtEl>
                                          <p:spTgt spid="28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290"/>
                                        </p:tgtEl>
                                      </p:cBhvr>
                                    </p:animEffect>
                                    <p:set>
                                      <p:cBhvr>
                                        <p:cTn id="46" dur="1" fill="hold">
                                          <p:stCondLst>
                                            <p:cond delay="499"/>
                                          </p:stCondLst>
                                        </p:cTn>
                                        <p:tgtEl>
                                          <p:spTgt spid="290"/>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09"/>
                                        </p:tgtEl>
                                      </p:cBhvr>
                                    </p:animEffect>
                                    <p:set>
                                      <p:cBhvr>
                                        <p:cTn id="49" dur="1" fill="hold">
                                          <p:stCondLst>
                                            <p:cond delay="499"/>
                                          </p:stCondLst>
                                        </p:cTn>
                                        <p:tgtEl>
                                          <p:spTgt spid="309"/>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297"/>
                                        </p:tgtEl>
                                      </p:cBhvr>
                                    </p:animEffect>
                                    <p:set>
                                      <p:cBhvr>
                                        <p:cTn id="52" dur="1" fill="hold">
                                          <p:stCondLst>
                                            <p:cond delay="499"/>
                                          </p:stCondLst>
                                        </p:cTn>
                                        <p:tgtEl>
                                          <p:spTgt spid="297"/>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19"/>
                                        </p:tgtEl>
                                      </p:cBhvr>
                                    </p:animEffect>
                                    <p:set>
                                      <p:cBhvr>
                                        <p:cTn id="55" dur="1" fill="hold">
                                          <p:stCondLst>
                                            <p:cond delay="499"/>
                                          </p:stCondLst>
                                        </p:cTn>
                                        <p:tgtEl>
                                          <p:spTgt spid="219"/>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211"/>
                                        </p:tgtEl>
                                      </p:cBhvr>
                                    </p:animEffect>
                                    <p:set>
                                      <p:cBhvr>
                                        <p:cTn id="58" dur="1" fill="hold">
                                          <p:stCondLst>
                                            <p:cond delay="499"/>
                                          </p:stCondLst>
                                        </p:cTn>
                                        <p:tgtEl>
                                          <p:spTgt spid="211"/>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6"/>
                                        </p:tgtEl>
                                      </p:cBhvr>
                                    </p:animEffect>
                                    <p:set>
                                      <p:cBhvr>
                                        <p:cTn id="61" dur="1" fill="hold">
                                          <p:stCondLst>
                                            <p:cond delay="499"/>
                                          </p:stCondLst>
                                        </p:cTn>
                                        <p:tgtEl>
                                          <p:spTgt spid="206"/>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07"/>
                                        </p:tgtEl>
                                      </p:cBhvr>
                                    </p:animEffect>
                                    <p:set>
                                      <p:cBhvr>
                                        <p:cTn id="70" dur="1" fill="hold">
                                          <p:stCondLst>
                                            <p:cond delay="499"/>
                                          </p:stCondLst>
                                        </p:cTn>
                                        <p:tgtEl>
                                          <p:spTgt spid="207"/>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08"/>
                                        </p:tgtEl>
                                      </p:cBhvr>
                                    </p:animEffect>
                                    <p:set>
                                      <p:cBhvr>
                                        <p:cTn id="73" dur="1" fill="hold">
                                          <p:stCondLst>
                                            <p:cond delay="499"/>
                                          </p:stCondLst>
                                        </p:cTn>
                                        <p:tgtEl>
                                          <p:spTgt spid="2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05"/>
                                        </p:tgtEl>
                                      </p:cBhvr>
                                    </p:animEffect>
                                    <p:set>
                                      <p:cBhvr>
                                        <p:cTn id="83" dur="1" fill="hold">
                                          <p:stCondLst>
                                            <p:cond delay="499"/>
                                          </p:stCondLst>
                                        </p:cTn>
                                        <p:tgtEl>
                                          <p:spTgt spid="20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200"/>
                                        </p:tgtEl>
                                      </p:cBhvr>
                                    </p:animEffect>
                                    <p:set>
                                      <p:cBhvr>
                                        <p:cTn id="86" dur="1" fill="hold">
                                          <p:stCondLst>
                                            <p:cond delay="499"/>
                                          </p:stCondLst>
                                        </p:cTn>
                                        <p:tgtEl>
                                          <p:spTgt spid="200"/>
                                        </p:tgtEl>
                                        <p:attrNameLst>
                                          <p:attrName>style.visibility</p:attrName>
                                        </p:attrNameLst>
                                      </p:cBhvr>
                                      <p:to>
                                        <p:strVal val="hidden"/>
                                      </p:to>
                                    </p:set>
                                  </p:childTnLst>
                                </p:cTn>
                              </p:par>
                              <p:par>
                                <p:cTn id="87" presetID="22" presetClass="exit" presetSubtype="4" fill="hold" nodeType="withEffect">
                                  <p:stCondLst>
                                    <p:cond delay="0"/>
                                  </p:stCondLst>
                                  <p:childTnLst>
                                    <p:animEffect transition="out" filter="wipe(down)">
                                      <p:cBhvr>
                                        <p:cTn id="88" dur="500"/>
                                        <p:tgtEl>
                                          <p:spTgt spid="203"/>
                                        </p:tgtEl>
                                      </p:cBhvr>
                                    </p:animEffect>
                                    <p:set>
                                      <p:cBhvr>
                                        <p:cTn id="89" dur="1" fill="hold">
                                          <p:stCondLst>
                                            <p:cond delay="499"/>
                                          </p:stCondLst>
                                        </p:cTn>
                                        <p:tgtEl>
                                          <p:spTgt spid="203"/>
                                        </p:tgtEl>
                                        <p:attrNameLst>
                                          <p:attrName>style.visibility</p:attrName>
                                        </p:attrNameLst>
                                      </p:cBhvr>
                                      <p:to>
                                        <p:strVal val="hidden"/>
                                      </p:to>
                                    </p:set>
                                  </p:childTnLst>
                                </p:cTn>
                              </p:par>
                              <p:par>
                                <p:cTn id="90" presetID="22" presetClass="exit" presetSubtype="4" fill="hold" nodeType="withEffect">
                                  <p:stCondLst>
                                    <p:cond delay="0"/>
                                  </p:stCondLst>
                                  <p:childTnLst>
                                    <p:animEffect transition="out" filter="wipe(down)">
                                      <p:cBhvr>
                                        <p:cTn id="91" dur="500"/>
                                        <p:tgtEl>
                                          <p:spTgt spid="204"/>
                                        </p:tgtEl>
                                      </p:cBhvr>
                                    </p:animEffect>
                                    <p:set>
                                      <p:cBhvr>
                                        <p:cTn id="92" dur="1" fill="hold">
                                          <p:stCondLst>
                                            <p:cond delay="499"/>
                                          </p:stCondLst>
                                        </p:cTn>
                                        <p:tgtEl>
                                          <p:spTgt spid="204"/>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18"/>
                                        </p:tgtEl>
                                      </p:cBhvr>
                                    </p:animEffect>
                                    <p:set>
                                      <p:cBhvr>
                                        <p:cTn id="95" dur="1" fill="hold">
                                          <p:stCondLst>
                                            <p:cond delay="499"/>
                                          </p:stCondLst>
                                        </p:cTn>
                                        <p:tgtEl>
                                          <p:spTgt spid="218"/>
                                        </p:tgtEl>
                                        <p:attrNameLst>
                                          <p:attrName>style.visibility</p:attrName>
                                        </p:attrNameLst>
                                      </p:cBhvr>
                                      <p:to>
                                        <p:strVal val="hidden"/>
                                      </p:to>
                                    </p:set>
                                  </p:childTnLst>
                                </p:cTn>
                              </p:par>
                              <p:par>
                                <p:cTn id="96" presetID="22" presetClass="exit" presetSubtype="4" fill="hold" grpId="0" nodeType="withEffect">
                                  <p:stCondLst>
                                    <p:cond delay="0"/>
                                  </p:stCondLst>
                                  <p:childTnLst>
                                    <p:animEffect transition="out" filter="wipe(down)">
                                      <p:cBhvr>
                                        <p:cTn id="97" dur="500"/>
                                        <p:tgtEl>
                                          <p:spTgt spid="201"/>
                                        </p:tgtEl>
                                      </p:cBhvr>
                                    </p:animEffect>
                                    <p:set>
                                      <p:cBhvr>
                                        <p:cTn id="98" dur="1" fill="hold">
                                          <p:stCondLst>
                                            <p:cond delay="499"/>
                                          </p:stCondLst>
                                        </p:cTn>
                                        <p:tgtEl>
                                          <p:spTgt spid="201"/>
                                        </p:tgtEl>
                                        <p:attrNameLst>
                                          <p:attrName>style.visibility</p:attrName>
                                        </p:attrNameLst>
                                      </p:cBhvr>
                                      <p:to>
                                        <p:strVal val="hidden"/>
                                      </p:to>
                                    </p:set>
                                  </p:childTnLst>
                                </p:cTn>
                              </p:par>
                              <p:par>
                                <p:cTn id="99" presetID="22" presetClass="exit" presetSubtype="4" fill="hold" grpId="0" nodeType="withEffect">
                                  <p:stCondLst>
                                    <p:cond delay="0"/>
                                  </p:stCondLst>
                                  <p:childTnLst>
                                    <p:animEffect transition="out" filter="wipe(down)">
                                      <p:cBhvr>
                                        <p:cTn id="100" dur="500"/>
                                        <p:tgtEl>
                                          <p:spTgt spid="202"/>
                                        </p:tgtEl>
                                      </p:cBhvr>
                                    </p:animEffect>
                                    <p:set>
                                      <p:cBhvr>
                                        <p:cTn id="101" dur="1" fill="hold">
                                          <p:stCondLst>
                                            <p:cond delay="499"/>
                                          </p:stCondLst>
                                        </p:cTn>
                                        <p:tgtEl>
                                          <p:spTgt spid="202"/>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284"/>
                                        </p:tgtEl>
                                      </p:cBhvr>
                                    </p:animEffect>
                                    <p:set>
                                      <p:cBhvr>
                                        <p:cTn id="104" dur="1" fill="hold">
                                          <p:stCondLst>
                                            <p:cond delay="499"/>
                                          </p:stCondLst>
                                        </p:cTn>
                                        <p:tgtEl>
                                          <p:spTgt spid="284"/>
                                        </p:tgtEl>
                                        <p:attrNameLst>
                                          <p:attrName>style.visibility</p:attrName>
                                        </p:attrNameLst>
                                      </p:cBhvr>
                                      <p:to>
                                        <p:strVal val="hidden"/>
                                      </p:to>
                                    </p:set>
                                  </p:childTnLst>
                                </p:cTn>
                              </p:par>
                              <p:par>
                                <p:cTn id="105" presetID="22" presetClass="exit" presetSubtype="4" fill="hold" nodeType="withEffect">
                                  <p:stCondLst>
                                    <p:cond delay="0"/>
                                  </p:stCondLst>
                                  <p:childTnLst>
                                    <p:animEffect transition="out" filter="wipe(down)">
                                      <p:cBhvr>
                                        <p:cTn id="106" dur="500"/>
                                        <p:tgtEl>
                                          <p:spTgt spid="277"/>
                                        </p:tgtEl>
                                      </p:cBhvr>
                                    </p:animEffect>
                                    <p:set>
                                      <p:cBhvr>
                                        <p:cTn id="107" dur="1" fill="hold">
                                          <p:stCondLst>
                                            <p:cond delay="499"/>
                                          </p:stCondLst>
                                        </p:cTn>
                                        <p:tgtEl>
                                          <p:spTgt spid="277"/>
                                        </p:tgtEl>
                                        <p:attrNameLst>
                                          <p:attrName>style.visibility</p:attrName>
                                        </p:attrNameLst>
                                      </p:cBhvr>
                                      <p:to>
                                        <p:strVal val="hidden"/>
                                      </p:to>
                                    </p:set>
                                  </p:childTnLst>
                                </p:cTn>
                              </p:par>
                              <p:par>
                                <p:cTn id="108" presetID="22" presetClass="exit" presetSubtype="4" fill="hold" nodeType="withEffect">
                                  <p:stCondLst>
                                    <p:cond delay="0"/>
                                  </p:stCondLst>
                                  <p:childTnLst>
                                    <p:animEffect transition="out" filter="wipe(down)">
                                      <p:cBhvr>
                                        <p:cTn id="109" dur="500"/>
                                        <p:tgtEl>
                                          <p:spTgt spid="276"/>
                                        </p:tgtEl>
                                      </p:cBhvr>
                                    </p:animEffect>
                                    <p:set>
                                      <p:cBhvr>
                                        <p:cTn id="110" dur="1" fill="hold">
                                          <p:stCondLst>
                                            <p:cond delay="499"/>
                                          </p:stCondLst>
                                        </p:cTn>
                                        <p:tgtEl>
                                          <p:spTgt spid="27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110"/>
                                        </p:tgtEl>
                                      </p:cBhvr>
                                    </p:animEffect>
                                    <p:set>
                                      <p:cBhvr>
                                        <p:cTn id="115" dur="1"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217"/>
                                        </p:tgtEl>
                                      </p:cBhvr>
                                    </p:animEffect>
                                    <p:set>
                                      <p:cBhvr>
                                        <p:cTn id="120" dur="1" fill="hold">
                                          <p:stCondLst>
                                            <p:cond delay="499"/>
                                          </p:stCondLst>
                                        </p:cTn>
                                        <p:tgtEl>
                                          <p:spTgt spid="217"/>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199"/>
                                        </p:tgtEl>
                                      </p:cBhvr>
                                    </p:animEffect>
                                    <p:set>
                                      <p:cBhvr>
                                        <p:cTn id="123" dur="1" fill="hold">
                                          <p:stCondLst>
                                            <p:cond delay="499"/>
                                          </p:stCondLst>
                                        </p:cTn>
                                        <p:tgtEl>
                                          <p:spTgt spid="19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94"/>
                                        </p:tgtEl>
                                      </p:cBhvr>
                                    </p:animEffect>
                                    <p:set>
                                      <p:cBhvr>
                                        <p:cTn id="126" dur="1" fill="hold">
                                          <p:stCondLst>
                                            <p:cond delay="499"/>
                                          </p:stCondLst>
                                        </p:cTn>
                                        <p:tgtEl>
                                          <p:spTgt spid="194"/>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197"/>
                                        </p:tgtEl>
                                      </p:cBhvr>
                                    </p:animEffect>
                                    <p:set>
                                      <p:cBhvr>
                                        <p:cTn id="129" dur="1" fill="hold">
                                          <p:stCondLst>
                                            <p:cond delay="499"/>
                                          </p:stCondLst>
                                        </p:cTn>
                                        <p:tgtEl>
                                          <p:spTgt spid="197"/>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198"/>
                                        </p:tgtEl>
                                      </p:cBhvr>
                                    </p:animEffect>
                                    <p:set>
                                      <p:cBhvr>
                                        <p:cTn id="132" dur="1" fill="hold">
                                          <p:stCondLst>
                                            <p:cond delay="499"/>
                                          </p:stCondLst>
                                        </p:cTn>
                                        <p:tgtEl>
                                          <p:spTgt spid="198"/>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195"/>
                                        </p:tgtEl>
                                      </p:cBhvr>
                                    </p:animEffect>
                                    <p:set>
                                      <p:cBhvr>
                                        <p:cTn id="135" dur="1" fill="hold">
                                          <p:stCondLst>
                                            <p:cond delay="499"/>
                                          </p:stCondLst>
                                        </p:cTn>
                                        <p:tgtEl>
                                          <p:spTgt spid="195"/>
                                        </p:tgtEl>
                                        <p:attrNameLst>
                                          <p:attrName>style.visibility</p:attrName>
                                        </p:attrNameLst>
                                      </p:cBhvr>
                                      <p:to>
                                        <p:strVal val="hidden"/>
                                      </p:to>
                                    </p:set>
                                  </p:childTnLst>
                                </p:cTn>
                              </p:par>
                              <p:par>
                                <p:cTn id="136" presetID="22" presetClass="exit" presetSubtype="4" fill="hold" grpId="0" nodeType="withEffect">
                                  <p:stCondLst>
                                    <p:cond delay="0"/>
                                  </p:stCondLst>
                                  <p:childTnLst>
                                    <p:animEffect transition="out" filter="wipe(down)">
                                      <p:cBhvr>
                                        <p:cTn id="137" dur="500"/>
                                        <p:tgtEl>
                                          <p:spTgt spid="196"/>
                                        </p:tgtEl>
                                      </p:cBhvr>
                                    </p:animEffect>
                                    <p:set>
                                      <p:cBhvr>
                                        <p:cTn id="138" dur="1" fill="hold">
                                          <p:stCondLst>
                                            <p:cond delay="499"/>
                                          </p:stCondLst>
                                        </p:cTn>
                                        <p:tgtEl>
                                          <p:spTgt spid="196"/>
                                        </p:tgtEl>
                                        <p:attrNameLst>
                                          <p:attrName>style.visibility</p:attrName>
                                        </p:attrNameLst>
                                      </p:cBhvr>
                                      <p:to>
                                        <p:strVal val="hidden"/>
                                      </p:to>
                                    </p:set>
                                  </p:childTnLst>
                                </p:cTn>
                              </p:par>
                              <p:par>
                                <p:cTn id="139" presetID="22" presetClass="exit" presetSubtype="4" fill="hold" nodeType="withEffect">
                                  <p:stCondLst>
                                    <p:cond delay="0"/>
                                  </p:stCondLst>
                                  <p:childTnLst>
                                    <p:animEffect transition="out" filter="wipe(down)">
                                      <p:cBhvr>
                                        <p:cTn id="140" dur="500"/>
                                        <p:tgtEl>
                                          <p:spTgt spid="254"/>
                                        </p:tgtEl>
                                      </p:cBhvr>
                                    </p:animEffect>
                                    <p:set>
                                      <p:cBhvr>
                                        <p:cTn id="141" dur="1" fill="hold">
                                          <p:stCondLst>
                                            <p:cond delay="499"/>
                                          </p:stCondLst>
                                        </p:cTn>
                                        <p:tgtEl>
                                          <p:spTgt spid="254"/>
                                        </p:tgtEl>
                                        <p:attrNameLst>
                                          <p:attrName>style.visibility</p:attrName>
                                        </p:attrNameLst>
                                      </p:cBhvr>
                                      <p:to>
                                        <p:strVal val="hidden"/>
                                      </p:to>
                                    </p:set>
                                  </p:childTnLst>
                                </p:cTn>
                              </p:par>
                              <p:par>
                                <p:cTn id="142" presetID="22" presetClass="exit" presetSubtype="4" fill="hold" nodeType="withEffect">
                                  <p:stCondLst>
                                    <p:cond delay="0"/>
                                  </p:stCondLst>
                                  <p:childTnLst>
                                    <p:animEffect transition="out" filter="wipe(down)">
                                      <p:cBhvr>
                                        <p:cTn id="143" dur="500"/>
                                        <p:tgtEl>
                                          <p:spTgt spid="257"/>
                                        </p:tgtEl>
                                      </p:cBhvr>
                                    </p:animEffect>
                                    <p:set>
                                      <p:cBhvr>
                                        <p:cTn id="144" dur="1" fill="hold">
                                          <p:stCondLst>
                                            <p:cond delay="499"/>
                                          </p:stCondLst>
                                        </p:cTn>
                                        <p:tgtEl>
                                          <p:spTgt spid="257"/>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266"/>
                                        </p:tgtEl>
                                      </p:cBhvr>
                                    </p:animEffect>
                                    <p:set>
                                      <p:cBhvr>
                                        <p:cTn id="147" dur="1" fill="hold">
                                          <p:stCondLst>
                                            <p:cond delay="499"/>
                                          </p:stCondLst>
                                        </p:cTn>
                                        <p:tgtEl>
                                          <p:spTgt spid="26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127"/>
                                        </p:tgtEl>
                                      </p:cBhvr>
                                    </p:animEffect>
                                    <p:set>
                                      <p:cBhvr>
                                        <p:cTn id="152" dur="1" fill="hold">
                                          <p:stCondLst>
                                            <p:cond delay="499"/>
                                          </p:stCondLst>
                                        </p:cTn>
                                        <p:tgtEl>
                                          <p:spTgt spid="12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220"/>
                                        </p:tgtEl>
                                      </p:cBhvr>
                                    </p:animEffect>
                                    <p:set>
                                      <p:cBhvr>
                                        <p:cTn id="163" dur="1" fill="hold">
                                          <p:stCondLst>
                                            <p:cond delay="499"/>
                                          </p:stCondLst>
                                        </p:cTn>
                                        <p:tgtEl>
                                          <p:spTgt spid="220"/>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306"/>
                                        </p:tgtEl>
                                      </p:cBhvr>
                                    </p:animEffect>
                                    <p:set>
                                      <p:cBhvr>
                                        <p:cTn id="178" dur="1" fill="hold">
                                          <p:stCondLst>
                                            <p:cond delay="4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true"/>
      <p:bldP spid="55" grpId="0" bldLvl="0" animBg="true"/>
      <p:bldP spid="56" grpId="0" bldLvl="0" animBg="true"/>
      <p:bldP spid="178" grpId="0" bldLvl="0" animBg="true"/>
      <p:bldP spid="179" grpId="0" bldLvl="0" animBg="true"/>
      <p:bldP spid="180" grpId="0" bldLvl="0" animBg="true"/>
      <p:bldP spid="194" grpId="0" bldLvl="0" animBg="true"/>
      <p:bldP spid="195" grpId="0" bldLvl="0" animBg="true"/>
      <p:bldP spid="196" grpId="0" bldLvl="0" animBg="true"/>
      <p:bldP spid="200" grpId="0" bldLvl="0" animBg="true"/>
      <p:bldP spid="201" grpId="0" bldLvl="0" animBg="true"/>
      <p:bldP spid="202" grpId="0" bldLvl="0" animBg="true"/>
      <p:bldP spid="206" grpId="0" bldLvl="0" animBg="true"/>
      <p:bldP spid="207" grpId="0" bldLvl="0" animBg="true"/>
      <p:bldP spid="208" grpId="0" bldLvl="0" animBg="true"/>
      <p:bldP spid="217" grpId="0" bldLvl="0" animBg="true"/>
      <p:bldP spid="218" grpId="0" bldLvl="0" animBg="true"/>
      <p:bldP spid="219" grpId="0" bldLvl="0" animBg="true"/>
      <p:bldP spid="220" grpId="0" bldLvl="0" animBg="true"/>
      <p:bldP spid="223"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Distribute 2x2 -- Complex/Simple</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rot="16200000">
            <a:off x="3882390" y="179641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236474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2807970" y="38087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280797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4865" y="38087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2119630" y="45478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19500"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4062730"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062730" y="45300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49625" y="38354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3374390"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490982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5353050" y="38087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35305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639945" y="38087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4664710" y="45478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119495"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6562725"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562725" y="45300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849620" y="38354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5874385"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4645025"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236474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21920" y="411480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2993390"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5540375"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7" name="Rectangle 196"/>
          <p:cNvSpPr/>
          <p:nvPr/>
        </p:nvSpPr>
        <p:spPr>
          <a:xfrm>
            <a:off x="4575175" y="5459095"/>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8" name="Rectangle 197"/>
          <p:cNvSpPr/>
          <p:nvPr/>
        </p:nvSpPr>
        <p:spPr>
          <a:xfrm>
            <a:off x="2294890" y="5459095"/>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669395" cy="697865"/>
          </a:xfrm>
        </p:spPr>
        <p:txBody>
          <a:bodyPr>
            <a:normAutofit/>
          </a:bodyPr>
          <a:p>
            <a:r>
              <a:rPr lang="en-US" altLang="en-US">
                <a:sym typeface="+mn-ea"/>
              </a:rPr>
              <a:t>Microarchitecture Distribute 2x2 Complex</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2161540"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499618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grpSp>
        <p:nvGrpSpPr>
          <p:cNvPr id="76" name="Group 75"/>
          <p:cNvGrpSpPr/>
          <p:nvPr/>
        </p:nvGrpSpPr>
        <p:grpSpPr>
          <a:xfrm>
            <a:off x="4166393" y="3780095"/>
            <a:ext cx="3956357" cy="1863970"/>
            <a:chOff x="7413625" y="2145127"/>
            <a:chExt cx="3560721" cy="1677573"/>
          </a:xfrm>
        </p:grpSpPr>
        <p:sp>
          <p:nvSpPr>
            <p:cNvPr id="77" name="Oval 76"/>
            <p:cNvSpPr/>
            <p:nvPr/>
          </p:nvSpPr>
          <p:spPr>
            <a:xfrm>
              <a:off x="7807124" y="2418836"/>
              <a:ext cx="1020399" cy="1020399"/>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chemeClr val="tx1"/>
                </a:solidFill>
                <a:latin typeface="Trebuchet MS" panose="020B0603020202020204"/>
              </a:endParaRPr>
            </a:p>
          </p:txBody>
        </p:sp>
        <p:cxnSp>
          <p:nvCxnSpPr>
            <p:cNvPr id="4" name="Straight Arrow Connector 3"/>
            <p:cNvCxnSpPr/>
            <p:nvPr/>
          </p:nvCxnSpPr>
          <p:spPr>
            <a:xfrm flipH="true">
              <a:off x="8798789" y="2944373"/>
              <a:ext cx="47418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71285" y="250709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sp>
          <p:nvSpPr>
            <p:cNvPr id="7" name="Oval 6"/>
            <p:cNvSpPr/>
            <p:nvPr/>
          </p:nvSpPr>
          <p:spPr>
            <a:xfrm>
              <a:off x="8526515" y="2811011"/>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4" name="Straight Arrow Connector 83"/>
            <p:cNvCxnSpPr>
              <a:stCxn id="7" idx="0"/>
              <a:endCxn id="6" idx="5"/>
            </p:cNvCxnSpPr>
            <p:nvPr/>
          </p:nvCxnSpPr>
          <p:spPr>
            <a:xfrm flipH="true" flipV="true">
              <a:off x="8403685" y="2739496"/>
              <a:ext cx="258967" cy="715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2"/>
              <a:endCxn id="90" idx="6"/>
            </p:cNvCxnSpPr>
            <p:nvPr/>
          </p:nvCxnSpPr>
          <p:spPr>
            <a:xfrm flipH="true" flipV="true">
              <a:off x="8116846" y="2944373"/>
              <a:ext cx="409669" cy="27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8181186" y="3144585"/>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9" name="Straight Arrow Connector 88"/>
            <p:cNvCxnSpPr>
              <a:stCxn id="88" idx="1"/>
            </p:cNvCxnSpPr>
            <p:nvPr/>
          </p:nvCxnSpPr>
          <p:spPr>
            <a:xfrm flipH="true" flipV="true">
              <a:off x="8078293"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44572" y="280823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cxnSp>
          <p:nvCxnSpPr>
            <p:cNvPr id="91" name="Straight Arrow Connector 90"/>
            <p:cNvCxnSpPr>
              <a:stCxn id="88" idx="0"/>
              <a:endCxn id="6"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0"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702072" y="2737677"/>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sp>
          <p:nvSpPr>
            <p:cNvPr id="11" name="Oval 10"/>
            <p:cNvSpPr/>
            <p:nvPr/>
          </p:nvSpPr>
          <p:spPr>
            <a:xfrm>
              <a:off x="10701887" y="3126031"/>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grpSp>
      <p:sp>
        <p:nvSpPr>
          <p:cNvPr id="155" name="TextBox 154"/>
          <p:cNvSpPr txBox="true"/>
          <p:nvPr/>
        </p:nvSpPr>
        <p:spPr>
          <a:xfrm>
            <a:off x="3619500" y="5643880"/>
            <a:ext cx="348932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Distribute </a:t>
            </a:r>
            <a:r>
              <a:rPr lang="en-US" altLang="en-US" sz="2220" b="1" dirty="0">
                <a:solidFill>
                  <a:srgbClr val="000000"/>
                </a:solidFill>
                <a:latin typeface="Trebuchet MS" panose="020B0603020202020204"/>
                <a:sym typeface="+mn-ea"/>
              </a:rPr>
              <a:t>2x2 </a:t>
            </a:r>
            <a:r>
              <a:rPr lang="en-US" altLang="en-US" sz="2220" b="1" dirty="0">
                <a:solidFill>
                  <a:srgbClr val="000000"/>
                </a:solidFill>
                <a:latin typeface="Trebuchet MS" panose="020B0603020202020204"/>
              </a:rPr>
              <a:t>Complex </a:t>
            </a:r>
            <a:endParaRPr lang="en-US" altLang="en-US" sz="2220" b="1" dirty="0">
              <a:solidFill>
                <a:srgbClr val="000000"/>
              </a:solidFill>
              <a:latin typeface="Trebuchet MS" panose="020B0603020202020204"/>
            </a:endParaRPr>
          </a:p>
        </p:txBody>
      </p:sp>
      <p:sp>
        <p:nvSpPr>
          <p:cNvPr id="49" name="Text Box 48"/>
          <p:cNvSpPr txBox="true"/>
          <p:nvPr/>
        </p:nvSpPr>
        <p:spPr>
          <a:xfrm>
            <a:off x="5851525" y="4740593"/>
            <a:ext cx="154813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In_data(high)</a:t>
            </a:r>
            <a:endParaRPr lang="en-US" altLang="en-US" dirty="0" smtClean="0">
              <a:solidFill>
                <a:schemeClr val="tx1"/>
              </a:solidFill>
            </a:endParaRPr>
          </a:p>
        </p:txBody>
      </p:sp>
      <p:sp>
        <p:nvSpPr>
          <p:cNvPr id="50" name="Text Box 49"/>
          <p:cNvSpPr txBox="true"/>
          <p:nvPr/>
        </p:nvSpPr>
        <p:spPr>
          <a:xfrm>
            <a:off x="5185728" y="5304155"/>
            <a:ext cx="147764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p>
            <a:pPr algn="ctr">
              <a:lnSpc>
                <a:spcPct val="90000"/>
              </a:lnSpc>
            </a:pPr>
            <a:r>
              <a:rPr lang="en-US" altLang="en-US" dirty="0" smtClean="0">
                <a:solidFill>
                  <a:schemeClr val="tx1"/>
                </a:solidFill>
                <a:sym typeface="+mn-ea"/>
              </a:rPr>
              <a:t>In_data(low)</a:t>
            </a:r>
            <a:endParaRPr lang="en-US" altLang="en-US" dirty="0" smtClean="0">
              <a:solidFill>
                <a:schemeClr val="tx1"/>
              </a:solidFill>
              <a:sym typeface="+mn-ea"/>
            </a:endParaRPr>
          </a:p>
        </p:txBody>
      </p:sp>
      <p:sp>
        <p:nvSpPr>
          <p:cNvPr id="52" name="Text Box 51"/>
          <p:cNvSpPr txBox="true"/>
          <p:nvPr/>
        </p:nvSpPr>
        <p:spPr>
          <a:xfrm>
            <a:off x="5227955" y="3744278"/>
            <a:ext cx="148209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o_data(high)</a:t>
            </a:r>
            <a:endParaRPr lang="en-US" altLang="en-US" dirty="0" smtClean="0">
              <a:solidFill>
                <a:schemeClr val="tx1"/>
              </a:solidFill>
            </a:endParaRPr>
          </a:p>
        </p:txBody>
      </p:sp>
      <p:sp>
        <p:nvSpPr>
          <p:cNvPr id="54" name="Text Box 53"/>
          <p:cNvSpPr txBox="true"/>
          <p:nvPr/>
        </p:nvSpPr>
        <p:spPr>
          <a:xfrm>
            <a:off x="3241993" y="4310063"/>
            <a:ext cx="141160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o_data(low)</a:t>
            </a:r>
            <a:endParaRPr lang="en-US" altLang="en-US" dirty="0" smtClean="0">
              <a:solidFill>
                <a:schemeClr val="tx1"/>
              </a:solidFill>
            </a:endParaRPr>
          </a:p>
        </p:txBody>
      </p:sp>
      <p:sp>
        <p:nvSpPr>
          <p:cNvPr id="12" name="Text Box 11"/>
          <p:cNvSpPr txBox="true"/>
          <p:nvPr/>
        </p:nvSpPr>
        <p:spPr>
          <a:xfrm>
            <a:off x="8128000" y="4400868"/>
            <a:ext cx="15798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Distribute 1x2</a:t>
            </a:r>
            <a:endParaRPr lang="en-US" altLang="en-US" dirty="0" smtClean="0">
              <a:solidFill>
                <a:schemeClr val="tx1"/>
              </a:solidFill>
            </a:endParaRPr>
          </a:p>
        </p:txBody>
      </p:sp>
      <p:sp>
        <p:nvSpPr>
          <p:cNvPr id="13" name="Text Box 12"/>
          <p:cNvSpPr txBox="true"/>
          <p:nvPr/>
        </p:nvSpPr>
        <p:spPr>
          <a:xfrm>
            <a:off x="8267065" y="483203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cxnSp>
        <p:nvCxnSpPr>
          <p:cNvPr id="243" name="Straight Connector 242"/>
          <p:cNvCxnSpPr/>
          <p:nvPr/>
        </p:nvCxnSpPr>
        <p:spPr>
          <a:xfrm>
            <a:off x="2364740" y="3642995"/>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TextBox 133"/>
          <p:cNvSpPr txBox="true"/>
          <p:nvPr/>
        </p:nvSpPr>
        <p:spPr>
          <a:xfrm>
            <a:off x="7411427" y="548845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9416</Words>
  <Application>WPS Presentation</Application>
  <PresentationFormat>宽屏</PresentationFormat>
  <Paragraphs>2056</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Lato Black</vt:lpstr>
      <vt:lpstr>Impact</vt:lpstr>
      <vt:lpstr>Courier 10 Pitch</vt:lpstr>
      <vt:lpstr>Trebuchet MS</vt:lpstr>
      <vt:lpstr>MS PGothic</vt:lpstr>
      <vt:lpstr>Droid Sans Fallback</vt:lpstr>
      <vt:lpstr>微软雅黑</vt:lpstr>
      <vt:lpstr>宋体</vt:lpstr>
      <vt:lpstr>Arial Unicode MS</vt:lpstr>
      <vt:lpstr>Arial Black</vt:lpstr>
      <vt:lpstr>Times New Roman</vt:lpstr>
      <vt:lpstr>Office Theme</vt:lpstr>
      <vt:lpstr>Primitive Switches for Accelerator Network  Building Blocks for Accelerator NoC</vt:lpstr>
      <vt:lpstr>Outline</vt:lpstr>
      <vt:lpstr>Motivations</vt:lpstr>
      <vt:lpstr>Primitive Switches Operations</vt:lpstr>
      <vt:lpstr>Primitive Switches Micro-architecture -Distribute 1x2</vt:lpstr>
      <vt:lpstr>Primitive Switches Micro-architecture - 2x1</vt:lpstr>
      <vt:lpstr>Example: Router building leveraging microswitches[1]</vt:lpstr>
      <vt:lpstr>Primitive Switches Distribute 2x2 -- Complex/Simple</vt:lpstr>
      <vt:lpstr>Microarchitecture Distribute 2x2 Complex</vt:lpstr>
      <vt:lpstr>Microarchtecture Distribute 2x2 Complex</vt:lpstr>
      <vt:lpstr>Microarchitecture Distribute 2x2 Simple</vt:lpstr>
      <vt:lpstr>Topology Merge/Reduction Tree</vt:lpstr>
      <vt:lpstr>Topology -- Butterfly </vt:lpstr>
      <vt:lpstr>Topology -- BENES</vt:lpstr>
      <vt:lpstr>BENES MERGE</vt:lpstr>
      <vt:lpstr>Unfolded Butterfly Merge</vt:lpstr>
      <vt:lpstr>Linear Network Multicasting</vt:lpstr>
      <vt:lpstr>Bus Unicasting</vt:lpstr>
      <vt:lpstr>Input Command signals</vt:lpstr>
      <vt:lpstr>Input Command signals</vt:lpstr>
      <vt:lpstr>Input Command signals</vt:lpstr>
      <vt:lpstr>BENES controller Unicast</vt:lpstr>
      <vt:lpstr>BENES Controller Unicast</vt:lpstr>
      <vt:lpstr>Flatten Butterfly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dc:creator>
  <cp:lastModifiedBy>jimmy</cp:lastModifiedBy>
  <cp:revision>1478</cp:revision>
  <dcterms:created xsi:type="dcterms:W3CDTF">2021-07-20T13:37:26Z</dcterms:created>
  <dcterms:modified xsi:type="dcterms:W3CDTF">2021-07-20T13:37:26Z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