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75" r:id="rId31"/>
    <p:sldId id="1214" r:id="rId32"/>
    <p:sldId id="1247" r:id="rId33"/>
    <p:sldId id="1248" r:id="rId34"/>
    <p:sldId id="1251" r:id="rId35"/>
    <p:sldId id="1274" r:id="rId36"/>
    <p:sldId id="1249" r:id="rId37"/>
    <p:sldId id="1276" r:id="rId38"/>
    <p:sldId id="1273" r:id="rId39"/>
    <p:sldId id="1305" r:id="rId40"/>
    <p:sldId id="1218" r:id="rId41"/>
    <p:sldId id="1217" r:id="rId42"/>
    <p:sldId id="978" r:id="rId43"/>
    <p:sldId id="1019" r:id="rId44"/>
    <p:sldId id="886" r:id="rId45"/>
    <p:sldId id="921" r:id="rId46"/>
    <p:sldId id="950" r:id="rId47"/>
    <p:sldId id="951" r:id="rId48"/>
    <p:sldId id="952" r:id="rId49"/>
    <p:sldId id="953" r:id="rId50"/>
    <p:sldId id="962" r:id="rId51"/>
    <p:sldId id="892" r:id="rId52"/>
    <p:sldId id="998" r:id="rId53"/>
    <p:sldId id="893" r:id="rId54"/>
    <p:sldId id="999" r:id="rId55"/>
    <p:sldId id="1025" r:id="rId56"/>
    <p:sldId id="956" r:id="rId57"/>
    <p:sldId id="1008" r:id="rId58"/>
    <p:sldId id="960" r:id="rId59"/>
    <p:sldId id="974" r:id="rId60"/>
    <p:sldId id="98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04140" y="1122680"/>
            <a:ext cx="12480925" cy="2387600"/>
          </a:xfrm>
        </p:spPr>
        <p:txBody>
          <a:bodyPr/>
          <a:lstStyle/>
          <a:p>
            <a:r>
              <a:rPr lang="en-US" altLang="en-US" dirty="0"/>
              <a:t>Primitive </a:t>
            </a:r>
            <a:r>
              <a:rPr lang="en-US" dirty="0"/>
              <a:t>Switches</a:t>
            </a:r>
            <a:r>
              <a:rPr lang="en-US" altLang="en-US" dirty="0"/>
              <a:t> and Topology</a:t>
            </a:r>
            <a:endParaRPr lang="en-US" alt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>
                <a:sym typeface="+mn-ea"/>
              </a:rPr>
              <a:t>Jianming TONG</a:t>
            </a:r>
            <a:endParaRPr lang="en-US" dirty="0"/>
          </a:p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7335" y="3195320"/>
            <a:ext cx="2552700" cy="2000250"/>
            <a:chOff x="4733" y="5026"/>
            <a:chExt cx="4020" cy="3150"/>
          </a:xfrm>
        </p:grpSpPr>
        <p:sp>
          <p:nvSpPr>
            <p:cNvPr id="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5359718" y="31953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BENES + MERGE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20037" y="2778364"/>
            <a:ext cx="3589534" cy="1721854"/>
            <a:chOff x="366851" y="1689708"/>
            <a:chExt cx="3878478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180" name="Table 179"/>
          <p:cNvGraphicFramePr/>
          <p:nvPr/>
        </p:nvGraphicFramePr>
        <p:xfrm>
          <a:off x="1569720" y="1468120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ext Box 180"/>
          <p:cNvSpPr txBox="true"/>
          <p:nvPr/>
        </p:nvSpPr>
        <p:spPr>
          <a:xfrm>
            <a:off x="3007360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8197216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5307648" y="297307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6869887" y="272692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1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2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5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3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3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459403" y="288290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UNFOLD 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Uncast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UNFOLD 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Multicast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2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UNFOLD 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 that cannot be supported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5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241935" y="70485"/>
            <a:ext cx="12616180" cy="656590"/>
          </a:xfrm>
        </p:spPr>
        <p:txBody>
          <a:bodyPr/>
          <a:p>
            <a:r>
              <a:rPr lang="en-US" altLang="en-US">
                <a:sym typeface="+mn-ea"/>
              </a:rPr>
              <a:t>Functionality Comparison Unicast/Multicast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78740" y="1125855"/>
            <a:ext cx="415036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can not be supported for dis_noc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Under Destination Tag Routing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138930" y="1445260"/>
          <a:ext cx="7834630" cy="19812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2858770"/>
                <a:gridCol w="26898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UNFOLD BUTTERFLY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#STAGE=Latency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UNICAST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NON-BLOCKING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MULTICAST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GROUP NON-BLOCKING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93040" y="177609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 Box 115"/>
          <p:cNvSpPr txBox="true"/>
          <p:nvPr/>
        </p:nvSpPr>
        <p:spPr>
          <a:xfrm>
            <a:off x="5429885" y="112585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7" name="Text Box 116"/>
          <p:cNvSpPr txBox="true"/>
          <p:nvPr/>
        </p:nvSpPr>
        <p:spPr>
          <a:xfrm>
            <a:off x="4737100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Arbitrary Permutation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true"/>
          <p:nvPr/>
        </p:nvSpPr>
        <p:spPr>
          <a:xfrm>
            <a:off x="8782685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Group Multicasting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true"/>
          <p:nvPr/>
        </p:nvSpPr>
        <p:spPr>
          <a:xfrm>
            <a:off x="200025" y="6031865"/>
            <a:ext cx="1184211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Conclusion: destination tag based routing save some resources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restrict the supported multicast cases [topology supports but routing doesn’t]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8134172" y="364767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1723688" y="380365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58" name="组合 7"/>
          <p:cNvGrpSpPr/>
          <p:nvPr/>
        </p:nvGrpSpPr>
        <p:grpSpPr>
          <a:xfrm>
            <a:off x="4108272" y="3650854"/>
            <a:ext cx="3589534" cy="1721854"/>
            <a:chOff x="366851" y="1689708"/>
            <a:chExt cx="3878478" cy="1930400"/>
          </a:xfrm>
        </p:grpSpPr>
        <p:sp>
          <p:nvSpPr>
            <p:cNvPr id="15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7695883" y="38455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6836"/>
            <a:ext cx="11084560" cy="656590"/>
          </a:xfrm>
        </p:spPr>
        <p:txBody>
          <a:bodyPr/>
          <a:p>
            <a:r>
              <a:rPr lang="en-US" altLang="en-US"/>
              <a:t>RESOURCES/LATENCY COMPARISON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154805" y="639445"/>
            <a:ext cx="2552700" cy="2000250"/>
            <a:chOff x="4733" y="5026"/>
            <a:chExt cx="4020" cy="3150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6707188" y="63944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20015" y="560705"/>
            <a:ext cx="3674110" cy="4155440"/>
            <a:chOff x="8367" y="3129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8681" y="3972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8681" y="396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8675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8691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8683" y="902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8691" y="901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2119" y="5242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2119" y="5728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1075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10756" y="357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1075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10756" y="440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10756" y="359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10756" y="527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10756" y="442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10767" y="611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0">
              <a:off x="12711" y="3564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12711" y="5256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0031" y="3972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0031" y="396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8381" y="33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8378" y="419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8373" y="5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8378" y="585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13439" y="39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13439" y="560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12119" y="3567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12119" y="4007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2113" y="8637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2113" y="9108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10750" y="670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10750" y="696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10750" y="757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10750" y="779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10750" y="699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1075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10750" y="782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1076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0">
              <a:off x="12705" y="6948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705" y="8643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10041" y="818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10025" y="818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8375" y="67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8372" y="75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8367" y="843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8372" y="925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13432" y="72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13432" y="897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12113" y="6962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12113" y="7403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940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9406" y="3573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940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9406" y="4402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9406" y="4998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9406" y="5274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9406" y="5855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9417" y="6116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9400" y="3567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9400" y="6968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9400" y="4404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9400" y="7797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9400" y="5235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940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9400" y="6069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941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13739" y="3624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 Box 67"/>
          <p:cNvSpPr txBox="true"/>
          <p:nvPr/>
        </p:nvSpPr>
        <p:spPr>
          <a:xfrm>
            <a:off x="4502468" y="2724785"/>
            <a:ext cx="188658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Butterfly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9" name="Text Box 68"/>
          <p:cNvSpPr txBox="true"/>
          <p:nvPr/>
        </p:nvSpPr>
        <p:spPr>
          <a:xfrm>
            <a:off x="367031" y="4795520"/>
            <a:ext cx="29997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UNFOLD BUTTERFLY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8800783" y="2494915"/>
            <a:ext cx="18065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8-4 Input BENES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168" name="组合 7"/>
          <p:cNvGrpSpPr/>
          <p:nvPr/>
        </p:nvGrpSpPr>
        <p:grpSpPr>
          <a:xfrm>
            <a:off x="7900492" y="743189"/>
            <a:ext cx="3589534" cy="1721854"/>
            <a:chOff x="366851" y="1689708"/>
            <a:chExt cx="3878478" cy="1930400"/>
          </a:xfrm>
        </p:grpSpPr>
        <p:sp>
          <p:nvSpPr>
            <p:cNvPr id="16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1490008" y="913766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94" name="Rectangle 75"/>
          <p:cNvSpPr>
            <a:spLocks noChangeArrowheads="true"/>
          </p:cNvSpPr>
          <p:nvPr/>
        </p:nvSpPr>
        <p:spPr bwMode="auto">
          <a:xfrm>
            <a:off x="6957060" y="3112770"/>
            <a:ext cx="342900" cy="306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5" name="Rectangle 74"/>
          <p:cNvSpPr>
            <a:spLocks noChangeArrowheads="true"/>
          </p:cNvSpPr>
          <p:nvPr/>
        </p:nvSpPr>
        <p:spPr bwMode="auto">
          <a:xfrm>
            <a:off x="4064000" y="3145155"/>
            <a:ext cx="342900" cy="310515"/>
          </a:xfrm>
          <a:prstGeom prst="rect">
            <a:avLst/>
          </a:prstGeom>
          <a:solidFill>
            <a:srgbClr val="CCC2D9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7" name="Rectangle 81"/>
          <p:cNvSpPr>
            <a:spLocks noChangeArrowheads="true"/>
          </p:cNvSpPr>
          <p:nvPr/>
        </p:nvSpPr>
        <p:spPr bwMode="auto">
          <a:xfrm>
            <a:off x="4064000" y="3180080"/>
            <a:ext cx="339725" cy="315595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98" name="Rectangle 51"/>
          <p:cNvSpPr>
            <a:spLocks noChangeArrowheads="true"/>
          </p:cNvSpPr>
          <p:nvPr/>
        </p:nvSpPr>
        <p:spPr bwMode="auto">
          <a:xfrm>
            <a:off x="9714865" y="3088640"/>
            <a:ext cx="344170" cy="307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202" name="Text Box 201"/>
          <p:cNvSpPr txBox="true"/>
          <p:nvPr/>
        </p:nvSpPr>
        <p:spPr>
          <a:xfrm>
            <a:off x="7309485" y="306578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1x2 Distribute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3" name="Text Box 212"/>
          <p:cNvSpPr txBox="true"/>
          <p:nvPr/>
        </p:nvSpPr>
        <p:spPr>
          <a:xfrm>
            <a:off x="10108565" y="3088640"/>
            <a:ext cx="19773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2x1 Merge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4" name="Text Box 213"/>
          <p:cNvSpPr txBox="true"/>
          <p:nvPr/>
        </p:nvSpPr>
        <p:spPr>
          <a:xfrm>
            <a:off x="4436745" y="309626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2x2 Distribute 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153036" y="5034280"/>
            <a:ext cx="390525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1. Double inner links than BUTTRFLY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en-US" altLang="en-US" dirty="0" smtClean="0">
                <a:solidFill>
                  <a:schemeClr val="bg1"/>
                </a:solidFill>
              </a:rPr>
              <a:t> [V.S. BENES] more 2x1; less 2x2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4154805" y="365950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  <a:gridCol w="36366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UNFOLD BUTTERFLY</a:t>
                      </a:r>
                      <a:endParaRPr lang="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#1x2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(N/2)*O(2logN-2)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N*(log(M)-1)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M*(2*(N/2)/M-1)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M*(2*N/M-1)</a:t>
                      </a:r>
                      <a:endParaRPr lang="en-US" altLang="zh-CN" sz="2000">
                        <a:solidFill>
                          <a:srgbClr val="FF0000"/>
                        </a:solidFill>
                        <a:ea typeface="宋体" charset="0"/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*O(2logN-1)+3N/2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[O(log(N/2))]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Resources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In need of re-testing on DC-COMPILER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BETTER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Text Box 239"/>
          <p:cNvSpPr txBox="true"/>
          <p:nvPr/>
        </p:nvSpPr>
        <p:spPr>
          <a:xfrm>
            <a:off x="7667308" y="2768600"/>
            <a:ext cx="408622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latency than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UNFOLD BUTTERFLY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75335" y="5742623"/>
            <a:ext cx="26904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N -- # input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 -- # output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Fewer stages in BENES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5896"/>
            <a:ext cx="11084560" cy="656590"/>
          </a:xfrm>
        </p:spPr>
        <p:txBody>
          <a:bodyPr/>
          <a:p>
            <a:r>
              <a:rPr lang="en-US" altLang="en-US"/>
              <a:t>Resource comparison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12927" y="108575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7135"/>
                <a:gridCol w="1406525"/>
                <a:gridCol w="2110105"/>
                <a:gridCol w="2110105"/>
                <a:gridCol w="2110105"/>
                <a:gridCol w="211010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NUM_IN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BENES-LUT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DIS-LUT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BENES-REG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1657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6587</a:t>
                      </a:r>
                      <a:endParaRPr 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4042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3889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4481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13459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7774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9954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8817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13903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24410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15746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95610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(old)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25101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62652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27826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224876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46649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143401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50110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499845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90945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322867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2515"/>
            <a:ext cx="11084560" cy="583848"/>
          </a:xfrm>
        </p:spPr>
        <p:txBody>
          <a:bodyPr/>
          <a:p>
            <a:r>
              <a:rPr lang="en-US" altLang="en-US"/>
              <a:t>on FPGA synthesized by </a:t>
            </a:r>
            <a:r>
              <a:rPr lang="en-US" altLang="en-US">
                <a:sym typeface="+mn-ea"/>
              </a:rPr>
              <a:t>Vivado 2020.2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8415" y="4255770"/>
            <a:ext cx="12155170" cy="14198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(1) 2x2 switch for benes are dis_noc are different because of different routing method.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1. BENES: Control Word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2.  DIS_NOC: DESTINATION TAG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Large Resources overhead on FPGA comes from </a:t>
            </a:r>
            <a:r>
              <a:rPr lang="en-US" altLang="en-US" sz="2400" b="1" dirty="0" smtClean="0">
                <a:solidFill>
                  <a:schemeClr val="bg1"/>
                </a:solidFill>
                <a:sym typeface="+mn-ea"/>
              </a:rPr>
              <a:t>COMPLEX 2X2 DISTRIBUTE SWITCH</a:t>
            </a:r>
            <a:endParaRPr lang="en-US" altLang="en-US" sz="2400" b="1" dirty="0" smtClean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215" name="Table 214"/>
          <p:cNvGraphicFramePr/>
          <p:nvPr/>
        </p:nvGraphicFramePr>
        <p:xfrm>
          <a:off x="3204845" y="5611495"/>
          <a:ext cx="5033010" cy="123253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28800"/>
                <a:gridCol w="3204210"/>
              </a:tblGrid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 2x2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UNFOLD BUTTERFLY</a:t>
                      </a:r>
                      <a:r>
                        <a:rPr lang="en-US" altLang="en-US"/>
                        <a:t> 2x2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LUT 69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LUT 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67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72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17855" y="163196"/>
            <a:ext cx="11084560" cy="656590"/>
          </a:xfrm>
        </p:spPr>
        <p:txBody>
          <a:bodyPr/>
          <a:p>
            <a:r>
              <a:rPr lang="en-US" altLang="en-US"/>
              <a:t>Resource overhead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635635" y="4356100"/>
            <a:ext cx="11213465" cy="10877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Note: 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(1) Unit: Power-mW; Area-/mu m^2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(2) Large Area overhead comes from long wires in Dis NoC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991235" y="1080135"/>
          <a:ext cx="10502900" cy="3779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4561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BENES-POWER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DIS_NOC-POWER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8-IN-4-OUT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6779.191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13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7698.973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14.88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16-IN-8-OUT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waiting for data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32-IN-16-OUT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64-IN-32-OUT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128-IN-64-OUT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256-IN-128-OUT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512-IN-256-OUT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true"/>
          </p:cNvSpPr>
          <p:nvPr>
            <p:ph type="body" sz="quarter" idx="10"/>
          </p:nvPr>
        </p:nvSpPr>
        <p:spPr>
          <a:xfrm>
            <a:off x="553085" y="616315"/>
            <a:ext cx="11084560" cy="583848"/>
          </a:xfrm>
        </p:spPr>
        <p:txBody>
          <a:bodyPr/>
          <a:p>
            <a:r>
              <a:rPr lang="en-US" altLang="en-US"/>
              <a:t>on DC and Innovus</a:t>
            </a:r>
            <a:endParaRPr lang="en-US" altLang="en-US"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4180" y="5695633"/>
            <a:ext cx="1121346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Estimated Conclusion: Even though BENES takes more resources than dis_noc, when coming into deployment, BENES takes less power &amp; area for shorter wire.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Verilog design note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040" y="2040255"/>
            <a:ext cx="11054080" cy="4786630"/>
          </a:xfrm>
        </p:spPr>
        <p:txBody>
          <a:bodyPr/>
          <a:p>
            <a:r>
              <a:rPr lang="en-US" altLang="en-US"/>
              <a:t>1. localparam defined in a for loop cannot be used in another loop. Otherwise it could not work.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? Derivation.</a:t>
            </a:r>
            <a:endParaRPr lang="en-US" altLang="en-US"/>
          </a:p>
          <a:p>
            <a:r>
              <a:rPr lang="en-US" altLang="en-US"/>
              <a:t>? Combination -&gt; area.</a:t>
            </a:r>
            <a:endParaRPr lang="en-US" altLang="en-US"/>
          </a:p>
          <a:p>
            <a:r>
              <a:rPr lang="en-US" altLang="en-US"/>
              <a:t>Power</a:t>
            </a:r>
            <a:endParaRPr lang="en-US" altLang="en-US"/>
          </a:p>
          <a:p>
            <a:r>
              <a:rPr lang="en-US" altLang="en-US"/>
              <a:t>add _dst_tag_ into.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synthesis -&gt; first small then larger.</a:t>
            </a:r>
            <a:endParaRPr lang="en-US" altLang="en-US"/>
          </a:p>
          <a:p>
            <a:r>
              <a:rPr lang="en-US" altLang="en-US"/>
              <a:t>2x2 -&gt; flattened one.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TODO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1. </a:t>
            </a:r>
            <a:r>
              <a:rPr lang="" altLang="en-US"/>
              <a:t>verify the reason unfold_butterfly cannot work in DC.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13791</Words>
  <Application>WPS Presentation</Application>
  <PresentationFormat>Widescreen</PresentationFormat>
  <Paragraphs>4404</Paragraphs>
  <Slides>57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宋体</vt:lpstr>
      <vt:lpstr>Symbol</vt:lpstr>
      <vt:lpstr>Calibri Light</vt:lpstr>
      <vt:lpstr>Calibri</vt:lpstr>
      <vt:lpstr>微软雅黑</vt:lpstr>
      <vt:lpstr>Arial Unicode MS</vt:lpstr>
      <vt:lpstr>Times New Roman</vt:lpstr>
      <vt:lpstr>Office Theme</vt:lpstr>
      <vt:lpstr>Title &amp; Bullet</vt:lpstr>
      <vt:lpstr>Primitive Switches and Topology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BENES + MERGE</vt:lpstr>
      <vt:lpstr>DISTRIBUTE NOC</vt:lpstr>
      <vt:lpstr>DISTRIBUTE NOC</vt:lpstr>
      <vt:lpstr>DISTRIBUTE NOC</vt:lpstr>
      <vt:lpstr>Functionality Comparison Unicast/Multicast</vt:lpstr>
      <vt:lpstr>RESOURCES/LATENCY COMPARISON</vt:lpstr>
      <vt:lpstr>Resource comparison</vt:lpstr>
      <vt:lpstr>Resource overhead</vt:lpstr>
      <vt:lpstr>Verilog design note</vt:lpstr>
      <vt:lpstr>TODO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1314</cp:revision>
  <dcterms:created xsi:type="dcterms:W3CDTF">2021-02-25T04:23:23Z</dcterms:created>
  <dcterms:modified xsi:type="dcterms:W3CDTF">2021-02-25T04:23:23Z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