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3"/>
    <p:sldId id="258" r:id="rId4"/>
    <p:sldId id="259" r:id="rId5"/>
    <p:sldId id="260" r:id="rId6"/>
    <p:sldId id="261" r:id="rId7"/>
    <p:sldId id="262" r:id="rId8"/>
    <p:sldId id="263" r:id="rId9"/>
    <p:sldId id="264" r:id="rId10"/>
    <p:sldId id="265" r:id="rId11"/>
    <p:sldId id="270" r:id="rId12"/>
    <p:sldId id="269" r:id="rId13"/>
    <p:sldId id="271" r:id="rId14"/>
    <p:sldId id="272" r:id="rId15"/>
    <p:sldId id="266" r:id="rId16"/>
    <p:sldId id="267" r:id="rId17"/>
    <p:sldId id="268" r:id="rId18"/>
    <p:sldId id="273" r:id="rId1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a:t>ΑΣΦΑΛΕΙΑ ΥΠΟΛΟΓΙΣΤΩΝ ΚΑΙ ΔΙΚΤΥΩΝ</a:t>
            </a:r>
            <a:endParaRPr lang="en-US" altLang="zh-CN"/>
          </a:p>
        </p:txBody>
      </p:sp>
      <p:sp>
        <p:nvSpPr>
          <p:cNvPr id="5" name="副标题 4"/>
          <p:cNvSpPr>
            <a:spLocks noGrp="1"/>
          </p:cNvSpPr>
          <p:nvPr>
            <p:ph type="subTitle" idx="1"/>
          </p:nvPr>
        </p:nvSpPr>
        <p:spPr>
          <a:xfrm>
            <a:off x="1524000" y="4178618"/>
            <a:ext cx="9144000" cy="1655762"/>
          </a:xfrm>
        </p:spPr>
        <p:txBody>
          <a:bodyPr/>
          <a:lstStyle/>
          <a:p>
            <a:r>
              <a:rPr lang="en-US" altLang="zh-CN">
                <a:sym typeface="+mn-ea"/>
              </a:rPr>
              <a:t>ΤΜΗΜΑ ΗΛΕΚΤΡΟΛΟΓΩΝ ΜΗΧΑΝΙΚΩΝ ΚΑΙ ΤΕΧΝΟΛΟΓΙΑΣ ΥΠΟΛΟΓΙΣΤΩΝ</a:t>
            </a:r>
            <a:endParaRPr lang="en-US" altLang="zh-CN"/>
          </a:p>
          <a:p>
            <a:r>
              <a:rPr lang="en-US" altLang="zh-CN"/>
              <a:t>ΜΠΑΣΑΓΙΑΝΝΗ ΓΕΩΡΓΙΑ</a:t>
            </a:r>
            <a:endParaRPr lang="en-US" altLang="zh-CN"/>
          </a:p>
          <a:p>
            <a:r>
              <a:rPr lang="en-US" altLang="zh-CN"/>
              <a:t>ΑΜ 1084016</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cd kernel				</a:t>
            </a:r>
            <a:br>
              <a:rPr lang="en-US"/>
            </a:br>
            <a:r>
              <a:rPr lang="en-US"/>
              <a:t>sudo ./make.sh			./run.sh</a:t>
            </a:r>
            <a:endParaRPr lang="en-US">
              <a:latin typeface="C059" panose="00000500000000000000" charset="0"/>
              <a:cs typeface="C059" panose="00000500000000000000" charset="0"/>
            </a:endParaRPr>
          </a:p>
        </p:txBody>
      </p:sp>
      <p:pic>
        <p:nvPicPr>
          <p:cNvPr id="4" name="Content Placeholder 3" descr="Screenshot from 2025-01-02 17-59-13"/>
          <p:cNvPicPr>
            <a:picLocks noChangeAspect="1"/>
          </p:cNvPicPr>
          <p:nvPr>
            <p:ph idx="1"/>
          </p:nvPr>
        </p:nvPicPr>
        <p:blipFill>
          <a:blip r:embed="rId1"/>
          <a:stretch>
            <a:fillRect/>
          </a:stretch>
        </p:blipFill>
        <p:spPr>
          <a:xfrm>
            <a:off x="647700" y="1365885"/>
            <a:ext cx="3866515" cy="4351655"/>
          </a:xfrm>
          <a:prstGeom prst="rect">
            <a:avLst/>
          </a:prstGeom>
        </p:spPr>
      </p:pic>
      <p:pic>
        <p:nvPicPr>
          <p:cNvPr id="5" name="Picture 4" descr="Screenshot from 2025-01-02 18-00-16"/>
          <p:cNvPicPr>
            <a:picLocks noChangeAspect="1"/>
          </p:cNvPicPr>
          <p:nvPr/>
        </p:nvPicPr>
        <p:blipFill>
          <a:blip r:embed="rId2"/>
          <a:stretch>
            <a:fillRect/>
          </a:stretch>
        </p:blipFill>
        <p:spPr>
          <a:xfrm>
            <a:off x="647700" y="5498465"/>
            <a:ext cx="3866515" cy="840105"/>
          </a:xfrm>
          <a:prstGeom prst="rect">
            <a:avLst/>
          </a:prstGeom>
        </p:spPr>
      </p:pic>
      <p:pic>
        <p:nvPicPr>
          <p:cNvPr id="6" name="Picture 5" descr="Screenshot from 2025-01-02 18-13-37"/>
          <p:cNvPicPr>
            <a:picLocks noChangeAspect="1"/>
          </p:cNvPicPr>
          <p:nvPr/>
        </p:nvPicPr>
        <p:blipFill>
          <a:blip r:embed="rId3"/>
          <a:stretch>
            <a:fillRect/>
          </a:stretch>
        </p:blipFill>
        <p:spPr>
          <a:xfrm>
            <a:off x="4752340" y="1365885"/>
            <a:ext cx="3651885" cy="3155950"/>
          </a:xfrm>
          <a:prstGeom prst="rect">
            <a:avLst/>
          </a:prstGeom>
        </p:spPr>
      </p:pic>
      <p:pic>
        <p:nvPicPr>
          <p:cNvPr id="7" name="Picture 6" descr="Screenshot from 2025-01-02 18-14-09"/>
          <p:cNvPicPr>
            <a:picLocks noChangeAspect="1"/>
          </p:cNvPicPr>
          <p:nvPr/>
        </p:nvPicPr>
        <p:blipFill>
          <a:blip r:embed="rId4"/>
          <a:stretch>
            <a:fillRect/>
          </a:stretch>
        </p:blipFill>
        <p:spPr>
          <a:xfrm>
            <a:off x="7973695" y="3768725"/>
            <a:ext cx="4112260" cy="3028315"/>
          </a:xfrm>
          <a:prstGeom prst="rect">
            <a:avLst/>
          </a:prstGeom>
        </p:spPr>
      </p:pic>
      <p:sp>
        <p:nvSpPr>
          <p:cNvPr id="8" name="Text Box 7"/>
          <p:cNvSpPr txBox="1"/>
          <p:nvPr/>
        </p:nvSpPr>
        <p:spPr>
          <a:xfrm>
            <a:off x="7025640" y="4585970"/>
            <a:ext cx="350520" cy="645160"/>
          </a:xfrm>
          <a:prstGeom prst="rect">
            <a:avLst/>
          </a:prstGeom>
          <a:noFill/>
        </p:spPr>
        <p:txBody>
          <a:bodyPr wrap="square" rtlCol="0">
            <a:spAutoFit/>
          </a:bodyPr>
          <a:p>
            <a:r>
              <a:rPr lang="en-US">
                <a:latin typeface="C059" panose="00000500000000000000" charset="0"/>
                <a:cs typeface="C059" panose="00000500000000000000" charset="0"/>
              </a:rPr>
              <a:t>∟</a:t>
            </a:r>
            <a:endParaRPr lang="en-US">
              <a:latin typeface="C059" panose="00000500000000000000" charset="0"/>
              <a:cs typeface="C059" panose="00000500000000000000" charset="0"/>
            </a:endParaRPr>
          </a:p>
          <a:p>
            <a:endParaRPr lang="en-US">
              <a:latin typeface="C059" panose="00000500000000000000" charset="0"/>
              <a:cs typeface="C059" panose="00000500000000000000" charset="0"/>
            </a:endParaRPr>
          </a:p>
        </p:txBody>
      </p:sp>
      <p:sp>
        <p:nvSpPr>
          <p:cNvPr id="9" name="Text Box 8"/>
          <p:cNvSpPr txBox="1"/>
          <p:nvPr/>
        </p:nvSpPr>
        <p:spPr>
          <a:xfrm>
            <a:off x="7266305" y="4638675"/>
            <a:ext cx="707390" cy="368300"/>
          </a:xfrm>
          <a:prstGeom prst="rect">
            <a:avLst/>
          </a:prstGeom>
          <a:noFill/>
        </p:spPr>
        <p:txBody>
          <a:bodyPr wrap="square" rtlCol="0">
            <a:spAutoFit/>
          </a:bodyPr>
          <a:p>
            <a:r>
              <a:rPr lang="en-US">
                <a:latin typeface="C059" panose="00000500000000000000" charset="0"/>
                <a:cs typeface="C059" panose="00000500000000000000" charset="0"/>
                <a:sym typeface="+mn-ea"/>
              </a:rPr>
              <a:t>►</a:t>
            </a:r>
            <a:endParaRPr lang="en-US"/>
          </a:p>
        </p:txBody>
      </p:sp>
      <p:sp>
        <p:nvSpPr>
          <p:cNvPr id="10" name="Text Box 9"/>
          <p:cNvSpPr txBox="1"/>
          <p:nvPr/>
        </p:nvSpPr>
        <p:spPr>
          <a:xfrm>
            <a:off x="6086475" y="6582410"/>
            <a:ext cx="1948815" cy="275590"/>
          </a:xfrm>
          <a:prstGeom prst="rect">
            <a:avLst/>
          </a:prstGeom>
          <a:noFill/>
        </p:spPr>
        <p:txBody>
          <a:bodyPr wrap="square" rtlCol="0">
            <a:spAutoFit/>
          </a:bodyPr>
          <a:p>
            <a:r>
              <a:rPr lang="en-US" sz="1200"/>
              <a:t>memory test: all pass !</a:t>
            </a:r>
            <a:endParaRPr 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Ξεκινάει η εκτέλεση του pingpong προγράμματος</a:t>
            </a:r>
            <a:endParaRPr lang="en-US"/>
          </a:p>
        </p:txBody>
      </p:sp>
      <p:pic>
        <p:nvPicPr>
          <p:cNvPr id="4" name="Content Placeholder 3" descr="Screenshot from 2025-01-02 18-14-45"/>
          <p:cNvPicPr>
            <a:picLocks noChangeAspect="1"/>
          </p:cNvPicPr>
          <p:nvPr>
            <p:ph idx="1"/>
          </p:nvPr>
        </p:nvPicPr>
        <p:blipFill>
          <a:blip r:embed="rId1"/>
          <a:stretch>
            <a:fillRect/>
          </a:stretch>
        </p:blipFill>
        <p:spPr>
          <a:xfrm>
            <a:off x="0" y="1807845"/>
            <a:ext cx="12238355" cy="41560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61670"/>
            <a:ext cx="3658870" cy="6379845"/>
          </a:xfrm>
        </p:spPr>
        <p:txBody>
          <a:bodyPr>
            <a:normAutofit fontScale="90000"/>
          </a:bodyPr>
          <a:p>
            <a:pPr algn="l"/>
            <a:r>
              <a:rPr lang="en-US"/>
              <a:t>η Alice ξεκινά να κάνει μυστικούς υπολογισμούς και οι διαθέσιμοι πόροι της (91) αρχίζουν να μειώνονται</a:t>
            </a:r>
            <a:br>
              <a:rPr lang="en-US"/>
            </a:br>
            <a:br>
              <a:rPr lang="en-US"/>
            </a:br>
            <a:br>
              <a:rPr lang="en-US"/>
            </a:br>
            <a:br>
              <a:rPr lang="en-US"/>
            </a:br>
            <a:br>
              <a:rPr lang="en-US"/>
            </a:br>
            <a:br>
              <a:rPr lang="en-US"/>
            </a:br>
            <a:br>
              <a:rPr lang="en-US"/>
            </a:br>
            <a:br>
              <a:rPr lang="en-US"/>
            </a:br>
            <a:br>
              <a:rPr lang="en-US"/>
            </a:br>
            <a:br>
              <a:rPr lang="en-US"/>
            </a:br>
            <a:br>
              <a:rPr lang="en-US"/>
            </a:br>
            <a:r>
              <a:rPr lang="en-US"/>
              <a:t>όταν ολοκληρώσει κάνει yield.</a:t>
            </a:r>
            <a:br>
              <a:rPr lang="en-US"/>
            </a:br>
            <a:br>
              <a:rPr lang="en-US"/>
            </a:br>
            <a:br>
              <a:rPr lang="en-US"/>
            </a:br>
            <a:endParaRPr lang="en-US"/>
          </a:p>
        </p:txBody>
      </p:sp>
      <p:pic>
        <p:nvPicPr>
          <p:cNvPr id="4" name="Content Placeholder 3" descr="Screenshot from 2025-01-02 18-15-04"/>
          <p:cNvPicPr>
            <a:picLocks noChangeAspect="1"/>
          </p:cNvPicPr>
          <p:nvPr>
            <p:ph idx="1"/>
          </p:nvPr>
        </p:nvPicPr>
        <p:blipFill>
          <a:blip r:embed="rId1"/>
          <a:stretch>
            <a:fillRect/>
          </a:stretch>
        </p:blipFill>
        <p:spPr>
          <a:xfrm>
            <a:off x="3737610" y="388620"/>
            <a:ext cx="8454390" cy="60807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4475" y="434975"/>
            <a:ext cx="3780790" cy="6745605"/>
          </a:xfrm>
        </p:spPr>
        <p:txBody>
          <a:bodyPr>
            <a:normAutofit fontScale="90000"/>
          </a:bodyPr>
          <a:p>
            <a:r>
              <a:rPr lang="en-US" sz="2200"/>
              <a:t>Ο Hacker επιφέρει απανωτά page faults στο σύστημα και το αναγκάζει να δεσμεύει νέες σελίδες από αυτόν.</a:t>
            </a:r>
            <a:br>
              <a:rPr lang="en-US" sz="2200"/>
            </a:br>
            <a:br>
              <a:rPr lang="en-US" sz="2200"/>
            </a:br>
            <a:br>
              <a:rPr lang="en-US" sz="2200"/>
            </a:br>
            <a:br>
              <a:rPr lang="en-US" sz="2200"/>
            </a:br>
            <a:r>
              <a:rPr lang="en-US" sz="2200"/>
              <a:t>Ωστόσο το CertiKOS του δίνει μόνο λίγους διαθέσιμους πόρους (14) πράγμα που δυσκολεύει την επίθεση.</a:t>
            </a:r>
            <a:br>
              <a:rPr lang="en-US" sz="2200"/>
            </a:br>
            <a:br>
              <a:rPr lang="en-US" sz="2200"/>
            </a:br>
            <a:br>
              <a:rPr lang="en-US" sz="2200"/>
            </a:br>
            <a:br>
              <a:rPr lang="en-US" sz="2200"/>
            </a:br>
            <a:r>
              <a:rPr lang="en-US" sz="2200"/>
              <a:t>Eμποδίζεται από το CertiKOS: η χρήση μνήμης περιοριζόταν μόνο από το quota που είχε διαθέσιμο, που είναι εντελώς ανεξάρτητο απο τη χρήση μνήμης της Alice. </a:t>
            </a:r>
            <a:br>
              <a:rPr lang="en-US"/>
            </a:br>
            <a:br>
              <a:rPr lang="en-US"/>
            </a:br>
            <a:endParaRPr lang="en-US"/>
          </a:p>
        </p:txBody>
      </p:sp>
      <p:pic>
        <p:nvPicPr>
          <p:cNvPr id="4" name="Content Placeholder 3" descr="Screenshot from 2025-01-02 18-15-30"/>
          <p:cNvPicPr>
            <a:picLocks noChangeAspect="1"/>
          </p:cNvPicPr>
          <p:nvPr>
            <p:ph idx="1"/>
          </p:nvPr>
        </p:nvPicPr>
        <p:blipFill>
          <a:blip r:embed="rId1"/>
          <a:stretch>
            <a:fillRect/>
          </a:stretch>
        </p:blipFill>
        <p:spPr>
          <a:xfrm>
            <a:off x="4373245" y="165735"/>
            <a:ext cx="7818755" cy="65798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a:t>Πως το CertiKOS προστατεύει ;</a:t>
            </a:r>
            <a:endParaRPr lang="en-US" sz="3600"/>
          </a:p>
        </p:txBody>
      </p:sp>
      <p:sp>
        <p:nvSpPr>
          <p:cNvPr id="3" name="Content Placeholder 2"/>
          <p:cNvSpPr>
            <a:spLocks noGrp="1"/>
          </p:cNvSpPr>
          <p:nvPr>
            <p:ph idx="1"/>
          </p:nvPr>
        </p:nvSpPr>
        <p:spPr/>
        <p:txBody>
          <a:bodyPr/>
          <a:p>
            <a:r>
              <a:rPr lang="en-US" sz="2400"/>
              <a:t>Το CertiKOS περιορίζει τη χρήση μνήμης του Hacker με το </a:t>
            </a:r>
            <a:r>
              <a:rPr lang="en-US" sz="2400" b="1">
                <a:effectLst/>
              </a:rPr>
              <a:t>quota </a:t>
            </a:r>
            <a:r>
              <a:rPr lang="en-US" sz="2400"/>
              <a:t>που του παρέχεται, το οποίο είναι </a:t>
            </a:r>
            <a:r>
              <a:rPr lang="en-US" sz="2400" u="sng">
                <a:effectLst>
                  <a:outerShdw blurRad="38100" dist="38100" dir="2700000" algn="tl">
                    <a:srgbClr val="000000">
                      <a:alpha val="43137"/>
                    </a:srgbClr>
                  </a:outerShdw>
                </a:effectLst>
              </a:rPr>
              <a:t>ε</a:t>
            </a:r>
            <a:r>
              <a:rPr lang="en-US" sz="2400" u="sng">
                <a:effectLst>
                  <a:outerShdw blurRad="38100" dist="38100" dir="2700000" algn="tl">
                    <a:srgbClr val="000000">
                      <a:alpha val="43137"/>
                    </a:srgbClr>
                  </a:outerShdw>
                </a:effectLst>
              </a:rPr>
              <a:t>ντελώς ανεξάρτητο</a:t>
            </a:r>
            <a:r>
              <a:rPr lang="en-US" sz="2400"/>
              <a:t> από τη μνήμη της Alice.</a:t>
            </a:r>
            <a:endParaRPr lang="en-US" sz="2400"/>
          </a:p>
          <a:p>
            <a:r>
              <a:rPr lang="en-US" sz="2400"/>
              <a:t>O Hacker δεν μπορεί να δεσμεύσει απεριόριστους πόρους, καθώς η </a:t>
            </a:r>
            <a:r>
              <a:rPr lang="en-US" sz="2400" b="1">
                <a:effectLst/>
              </a:rPr>
              <a:t>διαχείριση μνήμης</a:t>
            </a:r>
            <a:r>
              <a:rPr lang="en-US" sz="2400"/>
              <a:t> του CertiKOS διασφαλίζει την </a:t>
            </a:r>
            <a:r>
              <a:rPr lang="en-US" sz="2400" u="sng">
                <a:effectLst>
                  <a:outerShdw blurRad="38100" dist="38100" dir="2700000" algn="tl">
                    <a:srgbClr val="000000">
                      <a:alpha val="43137"/>
                    </a:srgbClr>
                  </a:outerShdw>
                </a:effectLst>
              </a:rPr>
              <a:t>απομόνωση</a:t>
            </a:r>
            <a:r>
              <a:rPr lang="en-US" sz="2400"/>
              <a:t> μεταξύ των διεργασιών.</a:t>
            </a:r>
            <a:endParaRPr lang="en-US" sz="2400"/>
          </a:p>
          <a:p>
            <a:r>
              <a:rPr lang="en-US" sz="2400"/>
              <a:t>Η</a:t>
            </a:r>
            <a:r>
              <a:rPr lang="en-US" sz="2400" u="sng">
                <a:effectLst>
                  <a:outerShdw blurRad="38100" dist="38100" dir="2700000" algn="tl">
                    <a:srgbClr val="000000">
                      <a:alpha val="43137"/>
                    </a:srgbClr>
                  </a:outerShdw>
                </a:effectLst>
              </a:rPr>
              <a:t> ποσοτική απομόνωση</a:t>
            </a:r>
            <a:r>
              <a:rPr lang="en-US" sz="2400"/>
              <a:t> της μνήμης εξασφαλίζει ότι η χρήση πόρων από τη μία διεργασία (π.χ. Alice) δεν επηρεάζει την άλλη (π.χ. Hacker).</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a:t>ο Hacker δεν τα καταφέρνει !</a:t>
            </a:r>
            <a:endParaRPr lang="en-US" sz="3600"/>
          </a:p>
        </p:txBody>
      </p:sp>
      <p:sp>
        <p:nvSpPr>
          <p:cNvPr id="3" name="Content Placeholder 2"/>
          <p:cNvSpPr>
            <a:spLocks noGrp="1"/>
          </p:cNvSpPr>
          <p:nvPr>
            <p:ph idx="1"/>
          </p:nvPr>
        </p:nvSpPr>
        <p:spPr/>
        <p:txBody>
          <a:bodyPr/>
          <a:p>
            <a:r>
              <a:rPr lang="en-US" sz="2800"/>
              <a:t>Το CertiKOS παρέχει </a:t>
            </a:r>
            <a:r>
              <a:rPr lang="en-US" sz="2800" b="1"/>
              <a:t>ασφάλεια </a:t>
            </a:r>
            <a:r>
              <a:rPr lang="en-US" sz="2800"/>
              <a:t>και </a:t>
            </a:r>
            <a:r>
              <a:rPr lang="en-US" sz="2800" b="1"/>
              <a:t>απομόνωση </a:t>
            </a:r>
            <a:r>
              <a:rPr lang="en-US" sz="2800"/>
              <a:t>πόρων, αποτρέποντας επιθέσεις που βασίζονται στην παρακολούθηση ή εκμετάλλευση της μνήμης.</a:t>
            </a:r>
            <a:endParaRPr lang="en-US" sz="2800"/>
          </a:p>
          <a:p>
            <a:pPr marL="0" indent="0">
              <a:buNone/>
            </a:pPr>
            <a:endParaRPr lang="en-US" sz="2800"/>
          </a:p>
          <a:p>
            <a:r>
              <a:rPr lang="en-US" sz="2800"/>
              <a:t>Εξασφαλίζει ότι οι </a:t>
            </a:r>
            <a:r>
              <a:rPr lang="en-US" sz="2800" b="1"/>
              <a:t>μυστικοί υπολογισμοί</a:t>
            </a:r>
            <a:r>
              <a:rPr lang="en-US" sz="2800"/>
              <a:t> της Alice παραμένουν ασφαλείς και η μνήμη της προστατεύεται από κακόβουλους επιτιθέμενους.</a:t>
            </a:r>
            <a:endParaRPr 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a:t>Συμπεράσματα</a:t>
            </a:r>
            <a:endParaRPr lang="en-US" sz="3600"/>
          </a:p>
        </p:txBody>
      </p:sp>
      <p:sp>
        <p:nvSpPr>
          <p:cNvPr id="3" name="Content Placeholder 2"/>
          <p:cNvSpPr>
            <a:spLocks noGrp="1"/>
          </p:cNvSpPr>
          <p:nvPr>
            <p:ph idx="1"/>
          </p:nvPr>
        </p:nvSpPr>
        <p:spPr/>
        <p:txBody>
          <a:bodyPr/>
          <a:p>
            <a:pPr marL="0" indent="0">
              <a:buNone/>
            </a:pPr>
            <a:r>
              <a:rPr lang="en-US" sz="2600">
                <a:latin typeface="+mn-ea"/>
                <a:cs typeface="+mn-ea"/>
              </a:rPr>
              <a:t>Παρουσιάστηκε μία νέα αρχιτεκτονική για την κατασκευή πιστοποιημένων ταυτόχρονων πυρήνων λειτουργικών συστημάτων, με αποδοτική υλοποίηση και αποδείξεις σωστότητας που μπορούν να ελεγχθούν υπολογιστικά. </a:t>
            </a:r>
            <a:endParaRPr lang="en-US" sz="2600">
              <a:latin typeface="+mn-ea"/>
              <a:cs typeface="+mn-ea"/>
            </a:endParaRPr>
          </a:p>
          <a:p>
            <a:pPr marL="0" indent="0">
              <a:buNone/>
            </a:pPr>
            <a:endParaRPr lang="en-US" sz="2600">
              <a:latin typeface="+mn-ea"/>
              <a:cs typeface="+mn-ea"/>
            </a:endParaRPr>
          </a:p>
          <a:p>
            <a:pPr marL="0" indent="0">
              <a:buNone/>
            </a:pPr>
            <a:r>
              <a:rPr lang="en-US" sz="2600">
                <a:latin typeface="+mn-ea"/>
                <a:cs typeface="+mn-ea"/>
              </a:rPr>
              <a:t>Η μεθοδολογία αυτή αντικαθιστά τις περιοριστικές γραμμές του υλικού με ιεραρχημένα επίπεδα αφαίρεσης και τυπικές αποδείξεις, κάνοντας τους πιο αξιόπιστους, ασφαλείς και επεκτάσιμους.</a:t>
            </a:r>
            <a:endParaRPr lang="en-US" sz="2600">
              <a:latin typeface="+mn-ea"/>
              <a:cs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σύνδεσμος για τον αντίστοιχο κώδικα στο github</a:t>
            </a:r>
            <a:endParaRPr lang="en-US"/>
          </a:p>
        </p:txBody>
      </p:sp>
      <p:sp>
        <p:nvSpPr>
          <p:cNvPr id="3" name="Content Placeholder 2"/>
          <p:cNvSpPr>
            <a:spLocks noGrp="1"/>
          </p:cNvSpPr>
          <p:nvPr>
            <p:ph idx="1"/>
          </p:nvPr>
        </p:nvSpPr>
        <p:spPr/>
        <p:txBody>
          <a:bodyPr/>
          <a:p>
            <a:r>
              <a:rPr lang="en-US"/>
              <a:t>link https://github.com/georgiabasa/project_security</a:t>
            </a:r>
            <a:endParaRPr lang="en-US"/>
          </a:p>
          <a:p>
            <a:r>
              <a:rPr lang="en-US"/>
              <a:t>Eγκαταστήστε την έτοιμη εικόνα περιβάλλοντος και εισάγετε την σε VirtualBox, έχει όλα τα απαραίτητα πακέτα και εργαλεία, αλλά και τον κώδικα του certikos στο workspace/certikos και ο πυρήνας mC2 που επιβεβαιώθηκε είναι στο </a:t>
            </a:r>
            <a:r>
              <a:rPr lang="en-US">
                <a:sym typeface="+mn-ea"/>
              </a:rPr>
              <a:t>workspace/certikos</a:t>
            </a:r>
            <a:r>
              <a:rPr lang="en-US"/>
              <a:t>/mcertikos. </a:t>
            </a:r>
            <a:endParaRPr lang="en-US"/>
          </a:p>
          <a:p>
            <a:r>
              <a:rPr lang="en-US"/>
              <a:t>Το παράδειγμα pingpong βρίσκεται στο </a:t>
            </a:r>
            <a:r>
              <a:rPr lang="en-US">
                <a:sym typeface="+mn-ea"/>
              </a:rPr>
              <a:t>workspace/certikos/kernel.</a:t>
            </a:r>
            <a:endParaRPr lang="en-US">
              <a:sym typeface="+mn-ea"/>
            </a:endParaRPr>
          </a:p>
          <a:p>
            <a:r>
              <a:rPr lang="en-US"/>
              <a:t>Οδηγίες readme σε περίπτωση που θέλετε να στήσετε τον certikos τοπικά.</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83515"/>
            <a:ext cx="9144000" cy="5896610"/>
          </a:xfrm>
        </p:spPr>
        <p:txBody>
          <a:bodyPr>
            <a:normAutofit fontScale="90000"/>
          </a:bodyPr>
          <a:lstStyle/>
          <a:p>
            <a:r>
              <a:rPr lang="en-US" altLang="zh-CN">
                <a:effectLst>
                  <a:outerShdw blurRad="38100" dist="38100" dir="2700000" algn="tl">
                    <a:srgbClr val="000000">
                      <a:alpha val="43137"/>
                    </a:srgbClr>
                  </a:outerShdw>
                </a:effectLst>
                <a:latin typeface="DejaVu Sans" panose="020B0603030804020204" charset="0"/>
                <a:cs typeface="DejaVu Sans" panose="020B0603030804020204" charset="0"/>
              </a:rPr>
              <a:t>project</a:t>
            </a:r>
            <a:r>
              <a:rPr lang="en-US" altLang="zh-CN" u="sng">
                <a:effectLst>
                  <a:outerShdw blurRad="38100" dist="38100" dir="2700000" algn="tl">
                    <a:srgbClr val="000000">
                      <a:alpha val="43137"/>
                    </a:srgbClr>
                  </a:outerShdw>
                </a:effectLst>
                <a:latin typeface="DejaVu Sans" panose="020B0603030804020204" charset="0"/>
                <a:cs typeface="DejaVu Sans" panose="020B0603030804020204" charset="0"/>
              </a:rPr>
              <a:t> </a:t>
            </a:r>
            <a:br>
              <a:rPr lang="en-US" altLang="zh-CN" u="sng">
                <a:effectLst>
                  <a:outerShdw blurRad="38100" dist="38100" dir="2700000" algn="tl">
                    <a:srgbClr val="000000">
                      <a:alpha val="43137"/>
                    </a:srgbClr>
                  </a:outerShdw>
                </a:effectLst>
                <a:latin typeface="DejaVu Sans" panose="020B0603030804020204" charset="0"/>
                <a:cs typeface="DejaVu Sans" panose="020B0603030804020204" charset="0"/>
              </a:rPr>
            </a:br>
            <a:br>
              <a:rPr lang="en-US" altLang="zh-CN" u="sng">
                <a:effectLst>
                  <a:outerShdw blurRad="38100" dist="38100" dir="2700000" algn="tl">
                    <a:srgbClr val="000000">
                      <a:alpha val="43137"/>
                    </a:srgbClr>
                  </a:outerShdw>
                </a:effectLst>
                <a:latin typeface="DejaVu Sans" panose="020B0603030804020204" charset="0"/>
                <a:cs typeface="DejaVu Sans" panose="020B0603030804020204" charset="0"/>
              </a:rPr>
            </a:br>
            <a:r>
              <a:rPr lang="en-US" altLang="zh-CN">
                <a:effectLst/>
                <a:latin typeface="DejaVu Sans" panose="020B0603030804020204" charset="0"/>
                <a:cs typeface="DejaVu Sans" panose="020B0603030804020204" charset="0"/>
              </a:rPr>
              <a:t>ΠΡΟΓΡΑΜΜΑΤΙΣΜΟΣ ΣΕ ΕΜΠΙΣΤΟ ΛΕΙΤΟΥΡΓΙΚΟ ΣΥΣΤΗΜΑ</a:t>
            </a:r>
            <a:endParaRPr lang="en-US" altLang="zh-CN">
              <a:effectLst/>
              <a:latin typeface="DejaVu Sans" panose="020B0603030804020204" charset="0"/>
              <a:cs typeface="DejaVu Sans" panose="020B0603030804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en-US">
                <a:effectLst/>
              </a:rPr>
              <a:t>CertiKOS - Certified Kit Operating System</a:t>
            </a:r>
            <a:endParaRPr lang="en-US">
              <a:effectLst/>
            </a:endParaRPr>
          </a:p>
        </p:txBody>
      </p:sp>
      <p:pic>
        <p:nvPicPr>
          <p:cNvPr id="4" name="Content Placeholder 3" descr="Screenshot from 2025-01-02 19-42-56"/>
          <p:cNvPicPr>
            <a:picLocks noChangeAspect="1"/>
          </p:cNvPicPr>
          <p:nvPr>
            <p:ph idx="1"/>
          </p:nvPr>
        </p:nvPicPr>
        <p:blipFill>
          <a:blip r:embed="rId1"/>
          <a:stretch>
            <a:fillRect/>
          </a:stretch>
        </p:blipFill>
        <p:spPr>
          <a:xfrm>
            <a:off x="1102995" y="1176020"/>
            <a:ext cx="9605645" cy="53555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CertiKOS: An Extensible Architecture for Building Certified Concurrent OS Kernels</a:t>
            </a:r>
            <a:endParaRPr lang="en-US"/>
          </a:p>
        </p:txBody>
      </p:sp>
      <p:sp>
        <p:nvSpPr>
          <p:cNvPr id="3" name="Content Placeholder 2"/>
          <p:cNvSpPr>
            <a:spLocks noGrp="1"/>
          </p:cNvSpPr>
          <p:nvPr>
            <p:ph idx="1"/>
          </p:nvPr>
        </p:nvSpPr>
        <p:spPr/>
        <p:txBody>
          <a:bodyPr>
            <a:noAutofit/>
          </a:bodyPr>
          <a:p>
            <a:pPr marL="0" indent="0">
              <a:buNone/>
            </a:pPr>
            <a:r>
              <a:rPr lang="en-US" sz="2400"/>
              <a:t>Η παρουσίαση αυτή ασχολείται με το CertiKOS, ένα μικροπυρήνα (microkernel) που έχει επαληθευτεί για την ασφάλεια και την αξιοπιστία του. </a:t>
            </a:r>
            <a:r>
              <a:rPr lang="en-US" sz="2400">
                <a:sym typeface="+mn-ea"/>
              </a:rPr>
              <a:t>Μία επεκτάσιμη αρχιτεκτονική για πιστοποιημένους πυρήνες OS, που διασπά την επαλήθευση σε απλές, αυτοματοποιήσιμες διαδικασίες, χρησιμοποιώντας αφαιρετικά επίπεδα και συμφραστικά πλαίσια για πολυνηματική λειτουργία.</a:t>
            </a:r>
            <a:endParaRPr lang="en-US" sz="2400"/>
          </a:p>
          <a:p>
            <a:pPr marL="0" indent="0">
              <a:buNone/>
            </a:pPr>
            <a:endParaRPr lang="en-US" sz="2400"/>
          </a:p>
          <a:p>
            <a:pPr marL="0" indent="0">
              <a:buNone/>
            </a:pPr>
            <a:r>
              <a:rPr lang="en-US" sz="2400"/>
              <a:t>Επίσης, θα παρουσιαστεί ένα παράδειγμα με διεργασίες Alice, Bob, και Hacker, που αποδεικνύει τη δύναμη του CertiKOS στην προστασία από επιθέσεις.</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a:t>mC2 - mCertiKOS</a:t>
            </a:r>
            <a:endParaRPr lang="en-US" sz="3600"/>
          </a:p>
        </p:txBody>
      </p:sp>
      <p:sp>
        <p:nvSpPr>
          <p:cNvPr id="3" name="Content Placeholder 2"/>
          <p:cNvSpPr>
            <a:spLocks noGrp="1"/>
          </p:cNvSpPr>
          <p:nvPr>
            <p:ph idx="1"/>
          </p:nvPr>
        </p:nvSpPr>
        <p:spPr/>
        <p:txBody>
          <a:bodyPr/>
          <a:p>
            <a:pPr marL="0" indent="0">
              <a:buNone/>
            </a:pPr>
            <a:r>
              <a:rPr lang="en-US" sz="2400"/>
              <a:t>Χρησιμοποιώντας το CertiKOS, αναπτύξαμε τον πλήρως πιστοποιημένο πολυνηματικό πυρήνα OS “mC2” στο Coq. Ο πυρήνας υποστηρίζει λεπτομερές κλείδωμα, yield/sleep/wakeup νημάτων, τρέχει σε x86 πολυπύρηνα και λειτουργεί και ως hypervisor, εκκινώντας πολλαπλά Linux VMs.</a:t>
            </a:r>
            <a:endParaRPr lang="en-US" sz="2400"/>
          </a:p>
          <a:p>
            <a:pPr marL="0" indent="0">
              <a:buNone/>
            </a:pPr>
            <a:endParaRPr lang="en-US" sz="2400"/>
          </a:p>
          <a:p>
            <a:pPr marL="0" indent="0">
              <a:buNone/>
            </a:pPr>
            <a:r>
              <a:rPr lang="en-US" sz="2400"/>
              <a:t>Περιλαμβάει 6500 γραμμές C και x86 assembly, και η απόδειξη λειτουργικής ορθότητας για πολυνηματική λειτουργία ολοκληρώθηκε σε λιγότερο από 2 ανθρωποέτη. Είναι η πρώτη τέτοια απόδειξη για γενικού σκοπού OS πυρήνα.</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a:t>Layer Design with Environment Context</a:t>
            </a:r>
            <a:endParaRPr lang="en-US" sz="3200"/>
          </a:p>
        </p:txBody>
      </p:sp>
      <p:sp>
        <p:nvSpPr>
          <p:cNvPr id="3" name="Content Placeholder 2"/>
          <p:cNvSpPr>
            <a:spLocks noGrp="1"/>
          </p:cNvSpPr>
          <p:nvPr>
            <p:ph idx="1"/>
          </p:nvPr>
        </p:nvSpPr>
        <p:spPr>
          <a:xfrm>
            <a:off x="647700" y="1584325"/>
            <a:ext cx="10515600" cy="5032375"/>
          </a:xfrm>
        </p:spPr>
        <p:txBody>
          <a:bodyPr>
            <a:normAutofit lnSpcReduction="10000"/>
          </a:bodyPr>
          <a:p>
            <a:pPr marL="0" indent="0">
              <a:buFont typeface="Arial" panose="02080604020202020204" pitchFamily="34" charset="0"/>
              <a:buNone/>
            </a:pPr>
            <a:r>
              <a:rPr lang="en-US" sz="2400"/>
              <a:t>Χρηση του environment context για τη μετατροπή ενός πολυνηματικού επιπέδου σε επίπεδα τοπικά για κάθε CPU</a:t>
            </a:r>
            <a:endParaRPr lang="en-US" sz="2400"/>
          </a:p>
          <a:p>
            <a:pPr>
              <a:buFont typeface="Arial" panose="02080604020202020204" pitchFamily="34" charset="0"/>
              <a:buChar char="•"/>
            </a:pPr>
            <a:r>
              <a:rPr lang="en-US" sz="2400"/>
              <a:t>Πολυπήρινο hardware</a:t>
            </a:r>
            <a:endParaRPr lang="en-US" sz="2400"/>
          </a:p>
          <a:p>
            <a:pPr>
              <a:buFont typeface="Arial" panose="02080604020202020204" pitchFamily="34" charset="0"/>
              <a:buChar char="•"/>
            </a:pPr>
            <a:r>
              <a:rPr lang="en-US" sz="2400"/>
              <a:t>Ατομικό αντικείμενο</a:t>
            </a:r>
            <a:endParaRPr lang="en-US" sz="2400"/>
          </a:p>
          <a:p>
            <a:pPr>
              <a:buFont typeface="Arial" panose="02080604020202020204" pitchFamily="34" charset="0"/>
              <a:buChar char="•"/>
            </a:pPr>
            <a:r>
              <a:rPr lang="en-US" sz="2400"/>
              <a:t>Διεπαφή πολυνηματικού επιπέδου</a:t>
            </a:r>
            <a:endParaRPr lang="en-US" sz="2400"/>
          </a:p>
          <a:p>
            <a:pPr>
              <a:buFont typeface="Arial" panose="02080604020202020204" pitchFamily="34" charset="0"/>
              <a:buChar char="•"/>
            </a:pPr>
            <a:r>
              <a:rPr lang="en-US" sz="2400"/>
              <a:t>Μοντέλο μηχανής με χρονοδρομολογητή στο hardware</a:t>
            </a:r>
            <a:endParaRPr lang="en-US" sz="2400"/>
          </a:p>
          <a:p>
            <a:pPr>
              <a:buFont typeface="Arial" panose="02080604020202020204" pitchFamily="34" charset="0"/>
              <a:buChar char="•"/>
            </a:pPr>
            <a:r>
              <a:rPr lang="en-US" sz="2400"/>
              <a:t>Μηχανή με τοπικό αντίγραφο της κοινόχρηστης μνήμης</a:t>
            </a:r>
            <a:endParaRPr lang="en-US" sz="2400"/>
          </a:p>
          <a:p>
            <a:pPr>
              <a:buFont typeface="Arial" panose="02080604020202020204" pitchFamily="34" charset="0"/>
              <a:buChar char="•"/>
            </a:pPr>
            <a:r>
              <a:rPr lang="en-US" sz="2400"/>
              <a:t>Ελευθερία από ανταγωνισμούς δεδομένων (data-race)</a:t>
            </a:r>
            <a:endParaRPr lang="en-US" sz="2400"/>
          </a:p>
          <a:p>
            <a:pPr>
              <a:buFont typeface="Arial" panose="02080604020202020204" pitchFamily="34" charset="0"/>
              <a:buChar char="•"/>
            </a:pPr>
            <a:r>
              <a:rPr lang="en-US" sz="2400"/>
              <a:t>Μερική μηχανή με context περιβάλλοντος</a:t>
            </a:r>
            <a:endParaRPr lang="en-US" sz="2400"/>
          </a:p>
          <a:p>
            <a:pPr>
              <a:buFont typeface="Arial" panose="02080604020202020204" pitchFamily="34" charset="0"/>
              <a:buChar char="•"/>
            </a:pPr>
            <a:r>
              <a:rPr lang="en-US" sz="2400"/>
              <a:t>Σύνθεση μοντέλων μερικών μηχανών</a:t>
            </a:r>
            <a:endParaRPr lang="en-US" sz="2400"/>
          </a:p>
          <a:p>
            <a:pPr>
              <a:buFont typeface="Arial" panose="02080604020202020204" pitchFamily="34" charset="0"/>
              <a:buChar char="•"/>
            </a:pPr>
            <a:r>
              <a:rPr lang="en-US" sz="2400"/>
              <a:t>Τοπικό μοντέλο μηχανής για κάθε CPU με αναδιάταξη (shuffling) και συγχώνευση (merging) των σημείων αλλαγής (switch points)</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pPr algn="ctr"/>
            <a:r>
              <a:rPr lang="en-US" sz="2800"/>
              <a:t>Πιστοποιημένα χαρακτηριστικά του Πυρήνα mC2</a:t>
            </a:r>
            <a:endParaRPr lang="en-US" sz="2800"/>
          </a:p>
        </p:txBody>
      </p:sp>
      <p:sp>
        <p:nvSpPr>
          <p:cNvPr id="3" name="Content Placeholder 2"/>
          <p:cNvSpPr>
            <a:spLocks noGrp="1"/>
          </p:cNvSpPr>
          <p:nvPr>
            <p:ph idx="1"/>
          </p:nvPr>
        </p:nvSpPr>
        <p:spPr>
          <a:xfrm>
            <a:off x="647700" y="1584325"/>
            <a:ext cx="10515600" cy="4351338"/>
          </a:xfrm>
        </p:spPr>
        <p:txBody>
          <a:bodyPr>
            <a:noAutofit/>
          </a:bodyPr>
          <a:p>
            <a:r>
              <a:rPr lang="en-US"/>
              <a:t>Ticket lock</a:t>
            </a:r>
            <a:endParaRPr lang="en-US"/>
          </a:p>
          <a:p>
            <a:r>
              <a:rPr lang="en-US"/>
              <a:t>MCS lock</a:t>
            </a:r>
            <a:endParaRPr lang="en-US"/>
          </a:p>
          <a:p>
            <a:r>
              <a:rPr lang="en-US"/>
              <a:t>Διαχείριση φυσικής μνήμης</a:t>
            </a:r>
            <a:endParaRPr lang="en-US"/>
          </a:p>
          <a:p>
            <a:r>
              <a:rPr lang="en-US"/>
              <a:t>Διαχείρηση εικονικής μνήμης</a:t>
            </a:r>
            <a:endParaRPr lang="en-US"/>
          </a:p>
          <a:p>
            <a:r>
              <a:rPr lang="en-US"/>
              <a:t>Διαχείριση κοινόχρηστης μνήμης - Βιβλιοθήκη κοινής ουράς</a:t>
            </a:r>
            <a:endParaRPr lang="en-US"/>
          </a:p>
          <a:p>
            <a:r>
              <a:rPr lang="en-US"/>
              <a:t>Διαχείριση νημάτων</a:t>
            </a:r>
            <a:endParaRPr lang="en-US"/>
          </a:p>
          <a:p>
            <a:r>
              <a:rPr lang="en-US"/>
              <a:t>Τοπικά μοντέλα μηχανής για νήματα</a:t>
            </a:r>
            <a:endParaRPr lang="en-US"/>
          </a:p>
          <a:p>
            <a:r>
              <a:rPr lang="en-US"/>
              <a:t>Μεταβλητές συνθήκης χωρίς λιμοκτονία</a:t>
            </a:r>
            <a:endParaRPr lang="en-US"/>
          </a:p>
          <a:p>
            <a:pPr marL="0" indent="0">
              <a:buNone/>
            </a:pPr>
            <a:endParaRPr lang="en-US"/>
          </a:p>
          <a:p>
            <a:pPr marL="0" indent="0">
              <a:buNone/>
            </a:pPr>
            <a:r>
              <a:rPr lang="en-US">
                <a:sym typeface="+mn-ea"/>
              </a:rPr>
              <a:t>Η</a:t>
            </a:r>
            <a:r>
              <a:rPr lang="en-US" b="1">
                <a:sym typeface="+mn-ea"/>
              </a:rPr>
              <a:t> formal verification </a:t>
            </a:r>
            <a:r>
              <a:rPr lang="en-US">
                <a:sym typeface="+mn-ea"/>
              </a:rPr>
              <a:t>είναι η διαδικασία που χρησιμοποιείται για να αποδείξουμε μαθηματικά ότι το CertiKOS λειτουργεί με ασφάλεια και χωρίς σφάλματα. Το CertiKOS </a:t>
            </a:r>
            <a:r>
              <a:rPr lang="en-US" u="sng">
                <a:effectLst>
                  <a:outerShdw blurRad="38100" dist="38100" dir="2700000" algn="tl">
                    <a:srgbClr val="000000">
                      <a:alpha val="43137"/>
                    </a:srgbClr>
                  </a:outerShdw>
                </a:effectLst>
                <a:sym typeface="+mn-ea"/>
              </a:rPr>
              <a:t>επαληθεύεται μέσω της Coq</a:t>
            </a:r>
            <a:r>
              <a:rPr lang="en-US">
                <a:sym typeface="+mn-ea"/>
              </a:rPr>
              <a:t>, ενός εργαλείου λογικής και μαθηματικής απόδειξης, για να εξασφαλιστεί η ακεραιότητα του μικροπυρήνα. </a:t>
            </a:r>
            <a:endParaRPr lang="en-US"/>
          </a:p>
          <a:p>
            <a:pPr marL="0" inden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a:t>Εφαρμογές του CertiKOS</a:t>
            </a:r>
            <a:endParaRPr lang="en-US" sz="3600"/>
          </a:p>
        </p:txBody>
      </p:sp>
      <p:sp>
        <p:nvSpPr>
          <p:cNvPr id="3" name="Content Placeholder 2"/>
          <p:cNvSpPr>
            <a:spLocks noGrp="1"/>
          </p:cNvSpPr>
          <p:nvPr>
            <p:ph idx="1"/>
          </p:nvPr>
        </p:nvSpPr>
        <p:spPr>
          <a:xfrm>
            <a:off x="647700" y="1405890"/>
            <a:ext cx="10515600" cy="4351338"/>
          </a:xfrm>
        </p:spPr>
        <p:txBody>
          <a:bodyPr>
            <a:noAutofit/>
          </a:bodyPr>
          <a:p>
            <a:r>
              <a:rPr lang="en-US" sz="2400"/>
              <a:t>Πιστοποιημένα Λειτουργικά Συστήματα</a:t>
            </a:r>
            <a:endParaRPr lang="en-US" sz="2400"/>
          </a:p>
          <a:p>
            <a:r>
              <a:rPr lang="en-US" sz="2400"/>
              <a:t>Hypervisors</a:t>
            </a:r>
            <a:endParaRPr lang="en-US" sz="2400"/>
          </a:p>
          <a:p>
            <a:r>
              <a:rPr lang="en-US" sz="2400"/>
              <a:t>Ασφάλεια Cloud Computing</a:t>
            </a:r>
            <a:endParaRPr lang="en-US" sz="2400"/>
          </a:p>
          <a:p>
            <a:r>
              <a:rPr lang="en-US" sz="2400"/>
              <a:t>Κρυπτογραφία και Ασφαλής Επεξεργασία Δεδομένων</a:t>
            </a:r>
            <a:endParaRPr lang="en-US" sz="2400"/>
          </a:p>
          <a:p>
            <a:r>
              <a:rPr lang="en-US" sz="2400"/>
              <a:t>Ασφάλεια σε Δίκτυα και Κατανεμημένα Ενσωματωμένα Συστήματα</a:t>
            </a:r>
            <a:endParaRPr lang="en-US" sz="2400"/>
          </a:p>
          <a:p>
            <a:r>
              <a:rPr lang="en-US" sz="2400"/>
              <a:t>Ασφάλεια IoT</a:t>
            </a:r>
            <a:endParaRPr lang="en-US" sz="2400"/>
          </a:p>
          <a:p>
            <a:r>
              <a:rPr lang="en-US" sz="2400"/>
              <a:t>Πιστοποιημένα Συστήματα Συναλλαγών και Χρηματοοικονομικές Εφαρμογές</a:t>
            </a:r>
            <a:endParaRPr lang="en-US" sz="2400"/>
          </a:p>
          <a:p>
            <a:r>
              <a:rPr lang="en-US" sz="2400"/>
              <a:t>Ασφάλεια Συστήματος Διαχείρισης Μνήμης</a:t>
            </a:r>
            <a:endParaRPr lang="en-US" sz="2400"/>
          </a:p>
          <a:p>
            <a:r>
              <a:rPr lang="en-US" sz="2400"/>
              <a:t>Ανάπτυξη Συστήματος Ελέγχου Πρόσβασης</a:t>
            </a:r>
            <a:endParaRPr lang="en-US" sz="2400"/>
          </a:p>
          <a:p>
            <a:r>
              <a:rPr lang="en-US" sz="2400"/>
              <a:t>Έρευνα και Εκπαίδευση</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Παράδειγμα pingpong: Alice, Bob και Hacker διεργασίες</a:t>
            </a:r>
            <a:endParaRPr lang="en-US"/>
          </a:p>
        </p:txBody>
      </p:sp>
      <p:sp>
        <p:nvSpPr>
          <p:cNvPr id="3" name="Content Placeholder 2"/>
          <p:cNvSpPr>
            <a:spLocks noGrp="1"/>
          </p:cNvSpPr>
          <p:nvPr>
            <p:ph idx="1"/>
          </p:nvPr>
        </p:nvSpPr>
        <p:spPr/>
        <p:txBody>
          <a:bodyPr>
            <a:noAutofit/>
          </a:bodyPr>
          <a:p>
            <a:r>
              <a:rPr lang="en-US" sz="2400"/>
              <a:t>Η Alice θέλει να πραγματοποιήσει μυστικά υπολογισμούς. Θα κάνει yield στις άλλες διεργασίες.</a:t>
            </a:r>
            <a:endParaRPr lang="en-US" sz="2400"/>
          </a:p>
          <a:p>
            <a:r>
              <a:rPr lang="en-US" sz="2400"/>
              <a:t>Ο Hacker έχει ένα μυστικό σχέδιο. Πρόκειται να αφήσει την Alice να εκτελέσει το πρόγραμμα της και να δεσμεύσει μερικές σελίδες. Μόλις του κάνει yield, αυτός θα δεσμεύει συνεχώς σελίδες, μέχρι όλη η διαθέσιμη μνήμη να έχει χρησιμοποιηθεί. Μετά, βασιζόμενος σε πόση μνήμη πήρε αυτός, θα μπορέσει να μάθει πόσες σελίδες δέσμευσε η Alice. Όσο περισσότερη μνήμη πάρει, τόσο λιγότερη χρησιμοποίησε η Alice.</a:t>
            </a:r>
            <a:endParaRPr lang="en-US" sz="2400"/>
          </a:p>
          <a:p>
            <a:r>
              <a:rPr lang="en-US" sz="2400"/>
              <a:t>Ο Bob δεν συμμετέχει πραγματικά στο παράδειγμα, απλώς υπάρχει.</a:t>
            </a:r>
            <a:br>
              <a:rPr lang="en-US" sz="2400"/>
            </a:br>
            <a:br>
              <a:rPr lang="en-US" sz="2400"/>
            </a:br>
            <a:endParaRPr lang="en-US" sz="2400"/>
          </a:p>
        </p:txBody>
      </p:sp>
    </p:spTree>
  </p:cSld>
  <p:clrMapOvr>
    <a:masterClrMapping/>
  </p:clrMapOvr>
</p:sld>
</file>

<file path=ppt/theme/theme1.xml><?xml version="1.0" encoding="utf-8"?>
<a:theme xmlns:a="http://schemas.openxmlformats.org/drawingml/2006/main" name="Office Theme">
  <a:themeElements>
    <a:clrScheme name="Calligraphy">
      <a:dk1>
        <a:sysClr val="windowText" lastClr="0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5592</Words>
  <Application>WPS Presentation</Application>
  <PresentationFormat>宽屏</PresentationFormat>
  <Paragraphs>108</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DejaVu Sans</vt:lpstr>
      <vt:lpstr>Arial Black</vt:lpstr>
      <vt:lpstr>Microsoft YaHei</vt:lpstr>
      <vt:lpstr>Droid Sans Fallback</vt:lpstr>
      <vt:lpstr>Arial Unicode MS</vt:lpstr>
      <vt:lpstr>SimSun</vt:lpstr>
      <vt:lpstr>C059</vt:lpstr>
      <vt:lpstr>Noto Sans Symbols2</vt:lpstr>
      <vt:lpstr>Noto Color Emoji</vt:lpstr>
      <vt:lpstr>Office Theme</vt:lpstr>
      <vt:lpstr>ΑΣΦΑΛΕΙΑ ΥΠΟΛΟΓΙΣΤΩΝ ΚΑΙ ΔΙΚΤΥΩΝ</vt:lpstr>
      <vt:lpstr>project   ΠΡΟΓΡΑΜΜΑΤΙΣΜΟΣ ΣΕ ΕΜΠΙΣΤΟ ΛΕΙΤΟΥΡΓΙΚΟ ΣΥΣΤΗΜΑ</vt:lpstr>
      <vt:lpstr>CertiKOS - Certified Kit Operating System</vt:lpstr>
      <vt:lpstr>CertiKOS: An Extensible Architecture for Building Certified Concurrent OS Kernels</vt:lpstr>
      <vt:lpstr>mC2 - mCertiKOS</vt:lpstr>
      <vt:lpstr>Layer Design with Environment Context</vt:lpstr>
      <vt:lpstr>Πιστοποιημένα χαρακτηριστικά του Πυρήνα mC2</vt:lpstr>
      <vt:lpstr>Εφαρμογές του CertiKOS</vt:lpstr>
      <vt:lpstr>Παράδειγμα pingpong: Alice, Bob και Hacker διεργασίες</vt:lpstr>
      <vt:lpstr>cd kernel				 sudo ./make.sh			./run.sh</vt:lpstr>
      <vt:lpstr>Ξεκινάει η εκτέλεση του pingpong προγράμματος</vt:lpstr>
      <vt:lpstr>η Alice ξεκινά να κάνει μυστικούς υπολογισμούς και οι διαθέσιμοι πόροι της (91) αρχίζουν να μειώνονται           όταν ολοκληρώσει κάνει yield.   </vt:lpstr>
      <vt:lpstr>Ο Hacker επιφέρει απανωτά page faults στο σύστημα και το αναγκάζει να δεσμεύει νέες σελίδες από αυτόν.    Ωστόσο το CertiKOS του δίνει μόνο λίγους διαθέσιμους πόρους (14) πράγμα που δυσκολεύει την επίθεση.    Eμποδίζεται από το CertiKOS: η χρήση μνήμης περιοριζόταν μόνο από το quota που είχε διαθέσιμο, που είναι εντελώς ανεξάρτητο απο τη χρήση μνήμης της Alice.   </vt:lpstr>
      <vt:lpstr>Πως CertiKOS προστατεύει ;</vt:lpstr>
      <vt:lpstr>ο Hacker δεν τα καταφέρνει !</vt:lpstr>
      <vt:lpstr>Συμπεράσματα</vt:lpstr>
      <vt:lpstr>σύνδεσμος για τον αντίστοιχο κώδικα στο github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gbasa</cp:lastModifiedBy>
  <cp:revision>20</cp:revision>
  <dcterms:created xsi:type="dcterms:W3CDTF">2025-01-03T18:16:51Z</dcterms:created>
  <dcterms:modified xsi:type="dcterms:W3CDTF">2025-01-03T18:16:51Z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1033-11.1.0.11723</vt:lpwstr>
  </property>
  <property fmtid="{D5CDD505-2E9C-101B-9397-08002B2CF9AE}" pid="3" name="ICV">
    <vt:lpwstr/>
  </property>
</Properties>
</file>