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9" r:id="rId5"/>
    <p:sldId id="260" r:id="rId6"/>
    <p:sldId id="270" r:id="rId7"/>
    <p:sldId id="271" r:id="rId8"/>
    <p:sldId id="261" r:id="rId9"/>
    <p:sldId id="277" r:id="rId10"/>
    <p:sldId id="279" r:id="rId11"/>
    <p:sldId id="272" r:id="rId12"/>
    <p:sldId id="262" r:id="rId13"/>
    <p:sldId id="278" r:id="rId14"/>
    <p:sldId id="280" r:id="rId15"/>
    <p:sldId id="263" r:id="rId16"/>
    <p:sldId id="268" r:id="rId17"/>
    <p:sldId id="264" r:id="rId18"/>
    <p:sldId id="265" r:id="rId19"/>
    <p:sldId id="267" r:id="rId20"/>
    <p:sldId id="26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2FC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E746C-06F2-4907-AE5C-341004B59EFB}" v="2" dt="2024-01-16T09:52:37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718" autoAdjust="0"/>
  </p:normalViewPr>
  <p:slideViewPr>
    <p:cSldViewPr>
      <p:cViewPr varScale="1">
        <p:scale>
          <a:sx n="81" d="100"/>
          <a:sy n="81" d="100"/>
        </p:scale>
        <p:origin x="139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15BCA8-4F01-4D86-9485-5DC1E35EBFDB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D67AA3-719D-41D2-92E8-0058ADCE64B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64888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26" y="6188075"/>
            <a:ext cx="1546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E8-5E40-4F59-A536-4E3535E4BD0D}" type="datetimeFigureOut">
              <a:rPr lang="en-US"/>
              <a:pPr>
                <a:defRPr/>
              </a:pPr>
              <a:t>1/21/2024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1764-BCEA-4297-89EC-E9B9FA6D5FFE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CAC81-6169-4629-9F80-B677A4FE70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21767" y="6120493"/>
            <a:ext cx="661307" cy="661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A37A8-1FA0-72F1-11F6-E35F7D2573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9550" y="258065"/>
            <a:ext cx="804669" cy="705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47A62-F13E-9FCF-6DFA-331684058E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3143" y="266532"/>
            <a:ext cx="661307" cy="696577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33659-CCDF-4DBB-A007-035A35EBFBAD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E8BC2-DD62-47BB-8C21-C4F2D9E1D567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2A60-9143-45D9-9F8D-86CB2F603058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364C-50A9-4793-ADA7-A5D0D552608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128DF-9211-42C1-924C-6ED55F92EB6B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EDCD3-1747-44F3-96BA-E6130A3B692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4FB5-DA46-4B59-B072-6321920AEBB2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EA4A9-FDDE-4124-B7ED-925DC65F17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E5E23-3A4D-4919-B13A-C7C659D9A4C5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B2AB8-832B-49F2-B42A-94633B11C6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D576C-72AA-4F04-A8FA-E6F9A0A78EDE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F29A-FFB6-4DD6-A464-81F1AA41C05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9FB2-5FC9-4031-A63F-55468B896A5A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4738C-8B56-494D-BC41-2CE5AB556F8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7836D-3339-4785-8DFE-44A62EE29901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8C1A-C322-4EB4-BA9F-19700BBFC06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AE1D-11A1-49F4-93EC-7199E98355EC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A1D1E-1E28-4485-AF5B-903820166ABD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C4B3-5A3D-46FF-910E-76BD3CA27CF1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B3B8-2000-45D4-B347-7E71F848964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7E9F4-9028-411F-A9B5-35B847CAD700}" type="datetimeFigureOut">
              <a:rPr lang="en-US"/>
              <a:pPr>
                <a:defRPr/>
              </a:pPr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A764CC5-BE13-4CD0-A152-5E42E1160D2F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altLang="en-US" sz="2400" b="1" dirty="0" err="1">
                <a:latin typeface="Arial" charset="0"/>
                <a:cs typeface="Arial" charset="0"/>
              </a:rPr>
              <a:t>Proiect</a:t>
            </a:r>
            <a:r>
              <a:rPr lang="en-US" altLang="en-US" sz="2400" b="1" dirty="0">
                <a:latin typeface="Arial" charset="0"/>
                <a:cs typeface="Arial" charset="0"/>
              </a:rPr>
              <a:t> 1 –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Dispozitive</a:t>
            </a:r>
            <a:r>
              <a:rPr lang="ro-RO" altLang="en-US" sz="2400" b="1" dirty="0">
                <a:latin typeface="Arial" charset="0"/>
                <a:cs typeface="Arial" charset="0"/>
              </a:rPr>
              <a:t> și circuite electronice</a:t>
            </a:r>
            <a:r>
              <a:rPr lang="en-US" altLang="en-US" sz="2400" b="1" dirty="0">
                <a:latin typeface="Arial" charset="0"/>
                <a:cs typeface="Arial" charset="0"/>
              </a:rPr>
              <a:t> (DCE)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0" y="57150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o-RO" sz="2000" b="1" dirty="0">
                <a:ea typeface="+mj-ea"/>
              </a:rPr>
              <a:t>Student</a:t>
            </a:r>
            <a:r>
              <a:rPr lang="en-US" sz="2000" b="1" dirty="0">
                <a:ea typeface="+mj-ea"/>
              </a:rPr>
              <a:t>: </a:t>
            </a:r>
            <a:r>
              <a:rPr lang="ro-RO" sz="2000" b="1" dirty="0">
                <a:ea typeface="+mj-ea"/>
              </a:rPr>
              <a:t>Mureș Elena Georgiana</a:t>
            </a:r>
            <a:endParaRPr lang="en-US" sz="2000" b="1" dirty="0">
              <a:ea typeface="+mj-ea"/>
            </a:endParaRPr>
          </a:p>
          <a:p>
            <a:pPr>
              <a:defRPr/>
            </a:pPr>
            <a:r>
              <a:rPr lang="en-US" sz="2000" b="1" dirty="0" err="1">
                <a:ea typeface="+mj-ea"/>
              </a:rPr>
              <a:t>Grupa</a:t>
            </a:r>
            <a:r>
              <a:rPr lang="en-US" sz="2000" b="1" dirty="0">
                <a:ea typeface="+mj-ea"/>
              </a:rPr>
              <a:t> 434E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99155" y="32004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ea typeface="+mj-ea"/>
              </a:rPr>
              <a:t>Tema: </a:t>
            </a:r>
            <a:r>
              <a:rPr lang="ro-RO" sz="2400" b="1" dirty="0">
                <a:ea typeface="+mj-ea"/>
              </a:rPr>
              <a:t>Generator de semnal dreptunghiular</a:t>
            </a:r>
            <a:r>
              <a:rPr lang="en-US" sz="2400" b="1" dirty="0">
                <a:ea typeface="+mj-ea"/>
              </a:rPr>
              <a:t> </a:t>
            </a:r>
          </a:p>
        </p:txBody>
      </p:sp>
    </p:spTree>
  </p:cSld>
  <p:clrMapOvr>
    <a:masterClrMapping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Simulări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44D710A5-22E4-389D-6FFA-CE56B82E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9" y="1219200"/>
            <a:ext cx="7946571" cy="51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62651"/>
      </p:ext>
    </p:extLst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1025165" y="454928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Simulări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586819" y="1981200"/>
            <a:ext cx="8763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</p:txBody>
      </p:sp>
      <p:pic>
        <p:nvPicPr>
          <p:cNvPr id="11" name="Imagine 10" descr="O imagine care conține captură de ecran, spațiu, astronomie&#10;&#10;Descriere generată automat">
            <a:extLst>
              <a:ext uri="{FF2B5EF4-FFF2-40B4-BE49-F238E27FC236}">
                <a16:creationId xmlns:a16="http://schemas.microsoft.com/office/drawing/2014/main" id="{C947DCB5-7DFE-6342-E0F9-F68B9B6A0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6" y="1024216"/>
            <a:ext cx="8143299" cy="2364496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B7C10FA6-D8A1-8D0E-5267-841B0E5D0DEB}"/>
              </a:ext>
            </a:extLst>
          </p:cNvPr>
          <p:cNvSpPr txBox="1"/>
          <p:nvPr/>
        </p:nvSpPr>
        <p:spPr>
          <a:xfrm>
            <a:off x="763515" y="3371021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dirty="0"/>
              <a:t>         Simulare la frecvența de 15kHz și amplitudinea de 3V la temperaturile 0°-20°120° C 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8A4B19EC-15C1-84E4-8A60-C48C1DC15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2" y="3606047"/>
            <a:ext cx="8235997" cy="2227737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F18E388A-88AF-6A89-B606-C8309F7285F5}"/>
              </a:ext>
            </a:extLst>
          </p:cNvPr>
          <p:cNvSpPr txBox="1"/>
          <p:nvPr/>
        </p:nvSpPr>
        <p:spPr>
          <a:xfrm>
            <a:off x="827988" y="5862045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dirty="0"/>
              <a:t>         Simulare la frecvența de 45kHz și amplitudinea de 3V la temperaturile 0°-20°120° C </a:t>
            </a:r>
          </a:p>
        </p:txBody>
      </p:sp>
    </p:spTree>
    <p:extLst>
      <p:ext uri="{BB962C8B-B14F-4D97-AF65-F5344CB8AC3E}">
        <p14:creationId xmlns:p14="http://schemas.microsoft.com/office/powerpoint/2010/main" val="951287854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1066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dirty="0">
              <a:ea typeface="+mj-ea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E35F9FD5-49E2-8227-030C-59F17E9F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800"/>
            <a:ext cx="4648199" cy="4463746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1066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dirty="0">
              <a:ea typeface="+mj-ea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DE7A5302-3F6A-C547-28A2-12140D918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78" y="1676400"/>
            <a:ext cx="3477110" cy="3210373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5F8F3A23-4DEE-5A0A-DCF8-78CF47906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29" y="1654629"/>
            <a:ext cx="3662374" cy="3196610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8CC44B33-37BE-62DC-4C26-4D9D4BA10352}"/>
              </a:ext>
            </a:extLst>
          </p:cNvPr>
          <p:cNvSpPr txBox="1"/>
          <p:nvPr/>
        </p:nvSpPr>
        <p:spPr>
          <a:xfrm>
            <a:off x="1752600" y="513833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TOP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FACB2192-EACB-E997-5367-3E41BD8330A2}"/>
              </a:ext>
            </a:extLst>
          </p:cNvPr>
          <p:cNvSpPr txBox="1"/>
          <p:nvPr/>
        </p:nvSpPr>
        <p:spPr>
          <a:xfrm>
            <a:off x="5355773" y="5149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2419388987"/>
      </p:ext>
    </p:extLst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1066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Jumperii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puși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de </a:t>
            </a:r>
            <a:r>
              <a:rPr lang="en-US" dirty="0" err="1"/>
              <a:t>marginea</a:t>
            </a:r>
            <a:r>
              <a:rPr lang="en-US" dirty="0"/>
              <a:t> </a:t>
            </a:r>
            <a:r>
              <a:rPr lang="en-US" dirty="0" err="1"/>
              <a:t>plăcii</a:t>
            </a:r>
            <a:r>
              <a:rPr lang="en-US" dirty="0"/>
              <a:t> ca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facă</a:t>
            </a:r>
            <a:r>
              <a:rPr lang="en-US" dirty="0"/>
              <a:t> loc </a:t>
            </a:r>
            <a:r>
              <a:rPr lang="en-US" dirty="0" err="1"/>
              <a:t>celorlalte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,</a:t>
            </a:r>
            <a:r>
              <a:rPr lang="ro-RO" dirty="0"/>
              <a:t> și sa fie accesibili în momentul testării.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o-RO" dirty="0"/>
              <a:t>Componentele au fost așezate astfel încât cele active să fie cât mai în centrul plăcii pentru a fi cât mai protejate.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o-RO" dirty="0" err="1"/>
              <a:t>Componenetele</a:t>
            </a:r>
            <a:r>
              <a:rPr lang="ro-RO" dirty="0"/>
              <a:t> care se leagă între ele au fost puse astfel încât sa respecte cât de mult posibil schema electrică.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Arial" pitchFamily="34" charset="0"/>
                <a:cs typeface="Arial" pitchFamily="34" charset="0"/>
              </a:rPr>
              <a:t>Traseele de alimentare au lățimea de 20 mil</a:t>
            </a:r>
            <a:r>
              <a:rPr lang="ro-RO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Arial" pitchFamily="34" charset="0"/>
                <a:cs typeface="Arial" pitchFamily="34" charset="0"/>
              </a:rPr>
              <a:t>Restul traseelor </a:t>
            </a:r>
            <a:r>
              <a:rPr lang="ro-RO" dirty="0">
                <a:latin typeface="Arial" pitchFamily="34" charset="0"/>
                <a:cs typeface="Arial" pitchFamily="34" charset="0"/>
              </a:rPr>
              <a:t>sunt conexiunile dintre</a:t>
            </a:r>
            <a:r>
              <a:rPr lang="vi-VN" dirty="0">
                <a:latin typeface="Arial" pitchFamily="34" charset="0"/>
                <a:cs typeface="Arial" pitchFamily="34" charset="0"/>
              </a:rPr>
              <a:t> componente</a:t>
            </a:r>
            <a:r>
              <a:rPr lang="ro-RO" dirty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și au lățimea de 16 mil</a:t>
            </a:r>
            <a:r>
              <a:rPr lang="ro-RO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/>
              <a:t>Spaţierea</a:t>
            </a:r>
            <a:r>
              <a:rPr lang="ro-RO" dirty="0"/>
              <a:t>, în toate cazurile, este de 14 mil.</a:t>
            </a:r>
            <a:endParaRPr lang="en-US" altLang="ro-RO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/>
              <a:t> 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3620376"/>
      </p:ext>
    </p:extLst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610600" cy="914400"/>
          </a:xfrm>
        </p:spPr>
        <p:txBody>
          <a:bodyPr/>
          <a:lstStyle/>
          <a:p>
            <a:pPr algn="l"/>
            <a:r>
              <a:rPr lang="en-GB" altLang="en-US" sz="2400" b="1" dirty="0" err="1">
                <a:latin typeface="Arial" charset="0"/>
                <a:cs typeface="Arial" charset="0"/>
              </a:rPr>
              <a:t>Fotografii</a:t>
            </a:r>
            <a:r>
              <a:rPr lang="en-GB" altLang="en-US" sz="2400" b="1" dirty="0">
                <a:latin typeface="Arial" charset="0"/>
                <a:cs typeface="Arial" charset="0"/>
              </a:rPr>
              <a:t> din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etapa</a:t>
            </a:r>
            <a:r>
              <a:rPr lang="en-GB" altLang="en-US" sz="2400" b="1" dirty="0">
                <a:latin typeface="Arial" charset="0"/>
                <a:cs typeface="Arial" charset="0"/>
              </a:rPr>
              <a:t> de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echipare</a:t>
            </a:r>
            <a:r>
              <a:rPr lang="en-GB" altLang="en-US" sz="2400" b="1" dirty="0">
                <a:latin typeface="Arial" charset="0"/>
                <a:cs typeface="Arial" charset="0"/>
              </a:rPr>
              <a:t> a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modulului</a:t>
            </a:r>
            <a:r>
              <a:rPr lang="en-GB" altLang="en-US" sz="2400" b="1" dirty="0">
                <a:latin typeface="Arial" charset="0"/>
                <a:cs typeface="Arial" charset="0"/>
              </a:rPr>
              <a:t> electronic</a:t>
            </a:r>
            <a:endParaRPr lang="en-US" altLang="en-US" sz="2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ro-RO" altLang="ro-RO" dirty="0"/>
              <a:t>Layout PCB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Foto PCB echipat</a:t>
            </a: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Maxim </a:t>
            </a:r>
            <a:r>
              <a:rPr lang="en-GB" altLang="ro-RO" dirty="0">
                <a:solidFill>
                  <a:srgbClr val="FF0000"/>
                </a:solidFill>
              </a:rPr>
              <a:t>o</a:t>
            </a:r>
            <a:r>
              <a:rPr lang="ro-RO" altLang="ro-RO" dirty="0">
                <a:solidFill>
                  <a:srgbClr val="FF0000"/>
                </a:solidFill>
              </a:rPr>
              <a:t> pagină</a:t>
            </a:r>
            <a:endParaRPr lang="en-US" altLang="ro-RO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GB" altLang="ro-RO" dirty="0"/>
              <a:t> </a:t>
            </a:r>
            <a:r>
              <a:rPr lang="ro-RO" altLang="ro-RO" dirty="0"/>
              <a:t>Foto forme de undă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Tabele măsurători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Tot ceea ce justifică funcționarea proiectului în specificațiile impuse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ro-RO" altLang="ro-RO" dirty="0">
                <a:solidFill>
                  <a:srgbClr val="FF0000"/>
                </a:solidFill>
              </a:rPr>
              <a:t>Maxim două pagini</a:t>
            </a:r>
            <a:endParaRPr lang="en-US" altLang="ro-RO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160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buFont typeface="Arial" pitchFamily="34" charset="0"/>
              <a:buChar char="•"/>
              <a:defRPr/>
            </a:pPr>
            <a:r>
              <a:rPr lang="ro-RO" dirty="0">
                <a:ea typeface="+mj-ea"/>
              </a:rPr>
              <a:t>Tabel comparativ </a:t>
            </a:r>
            <a:endParaRPr lang="en-US" dirty="0">
              <a:ea typeface="+mj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39099"/>
              </p:ext>
            </p:extLst>
          </p:nvPr>
        </p:nvGraphicFramePr>
        <p:xfrm>
          <a:off x="304800" y="2362200"/>
          <a:ext cx="8382000" cy="3691910"/>
        </p:xfrm>
        <a:graphic>
          <a:graphicData uri="http://schemas.openxmlformats.org/drawingml/2006/table">
            <a:tbl>
              <a:tblPr/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Cerințe impuse</a:t>
                      </a:r>
                      <a:endParaRPr kumimoji="0" lang="en-US" alt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simulări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măsurători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o-R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Frecvența de oscilație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reglabilă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în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intervalul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: 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15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÷ 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45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[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KHz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]</a:t>
                      </a:r>
                      <a:endParaRPr kumimoji="0" lang="ro-RO" altLang="ro-RO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14.7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KHz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÷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46.2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KHz</a:t>
                      </a:r>
                      <a:endParaRPr kumimoji="0" lang="ro-RO" altLang="ro-RO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o-R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 de umplere: 0.5</a:t>
                      </a:r>
                      <a:endParaRPr kumimoji="0" lang="ro-RO" altLang="ro-RO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t-IT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Valoarea (vârf la vârf) a oscilației la ieșire,</a:t>
                      </a:r>
                      <a:r>
                        <a:rPr lang="ro-R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o-RO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</a:t>
                      </a:r>
                      <a:r>
                        <a:rPr lang="ro-R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reglabilă în intervalul: 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÷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3</a:t>
                      </a:r>
                      <a:r>
                        <a:rPr lang="ro-R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[V]</a:t>
                      </a:r>
                      <a:endParaRPr kumimoji="0" lang="ro-RO" altLang="ro-RO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o-RO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0.11 V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÷</a:t>
                      </a:r>
                      <a:r>
                        <a:rPr lang="ro-RO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IDFont+F3"/>
                          <a:cs typeface="Arial" panose="020B0604020202020204" pitchFamily="34" charset="0"/>
                        </a:rPr>
                        <a:t> 3 V</a:t>
                      </a:r>
                      <a:endParaRPr kumimoji="0" lang="ro-RO" altLang="ro-RO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43600" y="274320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Concluzii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ro-RO" altLang="ro-RO" dirty="0"/>
              <a:t>Se comentează rezultatele obținute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Ce îmbunătățiri ar putea fi aduse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În cazul în care proiectul nu a funcționat la prima încercare, se scot în evidență erorile de concept/realizare (d.p.d.v al proiectării schemei, layout-ului, etc. )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/>
              <a:t>C</a:t>
            </a:r>
            <a:r>
              <a:rPr lang="ro-RO" altLang="ro-RO" dirty="0"/>
              <a:t>um ar putea fi depanat – plan de depanare (organigramă)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>
                <a:solidFill>
                  <a:srgbClr val="FF0000"/>
                </a:solidFill>
              </a:rPr>
              <a:t>M</a:t>
            </a:r>
            <a:r>
              <a:rPr lang="ro-RO" altLang="ro-RO" dirty="0">
                <a:solidFill>
                  <a:srgbClr val="FF0000"/>
                </a:solidFill>
              </a:rPr>
              <a:t>axim două pagini</a:t>
            </a:r>
          </a:p>
          <a:p>
            <a:pPr>
              <a:buFont typeface="Arial" charset="0"/>
              <a:buChar char="•"/>
            </a:pPr>
            <a:endParaRPr lang="ro-RO" altLang="ro-RO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! Timpul maxim acordat expunerii este de </a:t>
            </a:r>
            <a:r>
              <a:rPr lang="en-US" altLang="ro-RO" dirty="0">
                <a:solidFill>
                  <a:srgbClr val="FF0000"/>
                </a:solidFill>
              </a:rPr>
              <a:t>5-6</a:t>
            </a:r>
            <a:r>
              <a:rPr lang="ro-RO" altLang="ro-RO" dirty="0">
                <a:solidFill>
                  <a:srgbClr val="FF0000"/>
                </a:solidFill>
              </a:rPr>
              <a:t>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Concluzii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12291" name="Title 1"/>
          <p:cNvSpPr txBox="1">
            <a:spLocks/>
          </p:cNvSpPr>
          <p:nvPr/>
        </p:nvSpPr>
        <p:spPr bwMode="auto">
          <a:xfrm>
            <a:off x="152400" y="15240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31775" indent="-231775">
              <a:buFont typeface="Arial" charset="0"/>
              <a:buChar char="•"/>
            </a:pPr>
            <a:r>
              <a:rPr lang="en-US" altLang="ro-RO" dirty="0"/>
              <a:t>Ce </a:t>
            </a:r>
            <a:r>
              <a:rPr lang="ro-RO" altLang="ro-RO" dirty="0" err="1"/>
              <a:t>cunoș</a:t>
            </a:r>
            <a:r>
              <a:rPr lang="en-US" altLang="ro-RO" dirty="0"/>
              <a:t>tin</a:t>
            </a:r>
            <a:r>
              <a:rPr lang="ro-RO" altLang="ro-RO" dirty="0"/>
              <a:t>ț</a:t>
            </a:r>
            <a:r>
              <a:rPr lang="en-US" altLang="ro-RO" dirty="0"/>
              <a:t>e au </a:t>
            </a:r>
            <a:r>
              <a:rPr lang="en-US" altLang="ro-RO" dirty="0" err="1"/>
              <a:t>fost</a:t>
            </a:r>
            <a:r>
              <a:rPr lang="en-US" altLang="ro-RO" dirty="0"/>
              <a:t> dob</a:t>
            </a:r>
            <a:r>
              <a:rPr lang="ro-RO" altLang="ro-RO" dirty="0"/>
              <a:t>â</a:t>
            </a:r>
            <a:r>
              <a:rPr lang="en-US" altLang="ro-RO" dirty="0" err="1"/>
              <a:t>ndite</a:t>
            </a:r>
            <a:r>
              <a:rPr lang="en-US" altLang="ro-RO" dirty="0"/>
              <a:t> pe </a:t>
            </a:r>
            <a:r>
              <a:rPr lang="en-US" altLang="ro-RO" dirty="0" err="1"/>
              <a:t>parcursul</a:t>
            </a:r>
            <a:r>
              <a:rPr lang="en-US" altLang="ro-RO" dirty="0"/>
              <a:t> </a:t>
            </a:r>
            <a:r>
              <a:rPr lang="en-US" altLang="ro-RO" dirty="0" err="1"/>
              <a:t>activit</a:t>
            </a:r>
            <a:r>
              <a:rPr lang="ro-RO" altLang="ro-RO" dirty="0" err="1"/>
              <a:t>ăț</a:t>
            </a:r>
            <a:r>
              <a:rPr lang="en-US" altLang="ro-RO" dirty="0" err="1"/>
              <a:t>ilor</a:t>
            </a:r>
            <a:r>
              <a:rPr lang="en-US" altLang="ro-RO" dirty="0"/>
              <a:t>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/>
              <a:t>urate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cadrul</a:t>
            </a:r>
            <a:r>
              <a:rPr lang="en-US" altLang="ro-RO" dirty="0"/>
              <a:t> </a:t>
            </a:r>
            <a:r>
              <a:rPr lang="en-US" altLang="ro-RO" dirty="0" err="1"/>
              <a:t>proiectului</a:t>
            </a:r>
            <a:endParaRPr lang="en-US" altLang="ro-RO" dirty="0"/>
          </a:p>
          <a:p>
            <a:pPr marL="231775" indent="-231775">
              <a:buFont typeface="Arial" charset="0"/>
              <a:buChar char="•"/>
            </a:pPr>
            <a:r>
              <a:rPr lang="en-US" altLang="ro-RO" dirty="0" err="1"/>
              <a:t>Eviden</a:t>
            </a:r>
            <a:r>
              <a:rPr lang="ro-RO" altLang="ro-RO" dirty="0"/>
              <a:t>ț</a:t>
            </a:r>
            <a:r>
              <a:rPr lang="en-US" altLang="ro-RO" dirty="0" err="1"/>
              <a:t>ia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, </a:t>
            </a:r>
            <a:r>
              <a:rPr lang="en-US" altLang="ro-RO" dirty="0" err="1"/>
              <a:t>dac</a:t>
            </a:r>
            <a:r>
              <a:rPr lang="ro-RO" altLang="ro-RO" dirty="0"/>
              <a:t>ă</a:t>
            </a:r>
            <a:r>
              <a:rPr lang="en-US" altLang="ro-RO" dirty="0"/>
              <a:t> exist</a:t>
            </a:r>
            <a:r>
              <a:rPr lang="ro-RO" altLang="ro-RO" dirty="0"/>
              <a:t>ă</a:t>
            </a:r>
            <a:r>
              <a:rPr lang="en-US" altLang="ro-RO" dirty="0"/>
              <a:t>, p</a:t>
            </a:r>
            <a:r>
              <a:rPr lang="ro-RO" altLang="ro-RO" dirty="0"/>
              <a:t>ă</a:t>
            </a:r>
            <a:r>
              <a:rPr lang="en-US" altLang="ro-RO" dirty="0"/>
              <a:t>r</a:t>
            </a:r>
            <a:r>
              <a:rPr lang="ro-RO" altLang="ro-RO" dirty="0"/>
              <a:t>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bune</a:t>
            </a:r>
            <a:r>
              <a:rPr lang="en-US" altLang="ro-RO" dirty="0"/>
              <a:t> legate de </a:t>
            </a:r>
            <a:r>
              <a:rPr lang="en-US" altLang="ro-RO" dirty="0" err="1"/>
              <a:t>activitatea</a:t>
            </a:r>
            <a:r>
              <a:rPr lang="en-US" altLang="ro-RO" dirty="0"/>
              <a:t> </a:t>
            </a:r>
            <a:r>
              <a:rPr lang="en-US" altLang="ro-RO" dirty="0" err="1"/>
              <a:t>depus</a:t>
            </a:r>
            <a:r>
              <a:rPr lang="ro-RO" altLang="ro-RO" dirty="0"/>
              <a:t>ă</a:t>
            </a:r>
            <a:r>
              <a:rPr lang="en-US" altLang="ro-RO" dirty="0"/>
              <a:t> </a:t>
            </a:r>
            <a:r>
              <a:rPr lang="ro-RO" altLang="ro-RO" dirty="0"/>
              <a:t>ș</a:t>
            </a:r>
            <a:r>
              <a:rPr lang="en-US" altLang="ro-RO" dirty="0" err="1"/>
              <a:t>i</a:t>
            </a:r>
            <a:r>
              <a:rPr lang="en-US" altLang="ro-RO" dirty="0"/>
              <a:t>/ </a:t>
            </a:r>
            <a:r>
              <a:rPr lang="en-US" altLang="ro-RO" dirty="0" err="1"/>
              <a:t>sau</a:t>
            </a:r>
            <a:r>
              <a:rPr lang="en-US" altLang="ro-RO" dirty="0"/>
              <a:t> </a:t>
            </a:r>
            <a:r>
              <a:rPr lang="en-US" altLang="ro-RO" dirty="0" err="1"/>
              <a:t>preciza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 p</a:t>
            </a:r>
            <a:r>
              <a:rPr lang="ro-RO" altLang="ro-RO" dirty="0"/>
              <a:t>ă</a:t>
            </a:r>
            <a:r>
              <a:rPr lang="en-US" altLang="ro-RO" dirty="0"/>
              <a:t>r</a:t>
            </a:r>
            <a:r>
              <a:rPr lang="ro-RO" altLang="ro-RO" dirty="0"/>
              <a:t>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slabe</a:t>
            </a:r>
            <a:r>
              <a:rPr lang="en-US" altLang="ro-RO" dirty="0"/>
              <a:t> </a:t>
            </a:r>
            <a:r>
              <a:rPr lang="en-US" altLang="ro-RO" dirty="0" err="1"/>
              <a:t>existente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organizarea</a:t>
            </a:r>
            <a:r>
              <a:rPr lang="en-US" altLang="ro-RO" dirty="0"/>
              <a:t>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 err="1"/>
              <a:t>ur</a:t>
            </a:r>
            <a:r>
              <a:rPr lang="ro-RO" altLang="ro-RO" dirty="0"/>
              <a:t>ă</a:t>
            </a:r>
            <a:r>
              <a:rPr lang="en-US" altLang="ro-RO" dirty="0" err="1"/>
              <a:t>rii</a:t>
            </a:r>
            <a:r>
              <a:rPr lang="en-US" altLang="ro-RO" dirty="0"/>
              <a:t> </a:t>
            </a:r>
            <a:r>
              <a:rPr lang="en-US" altLang="ro-RO" dirty="0" err="1"/>
              <a:t>proiectului</a:t>
            </a:r>
            <a:r>
              <a:rPr lang="ro-RO" altLang="ro-RO" dirty="0"/>
              <a:t> </a:t>
            </a:r>
            <a:endParaRPr lang="en-US" altLang="ro-RO" dirty="0"/>
          </a:p>
          <a:p>
            <a:pPr marL="231775" indent="-231775">
              <a:buFont typeface="Arial" charset="0"/>
              <a:buChar char="•"/>
            </a:pPr>
            <a:r>
              <a:rPr lang="en-US" altLang="ro-RO" dirty="0"/>
              <a:t>Care </a:t>
            </a:r>
            <a:r>
              <a:rPr lang="en-US" altLang="ro-RO" dirty="0" err="1"/>
              <a:t>ar</a:t>
            </a:r>
            <a:r>
              <a:rPr lang="en-US" altLang="ro-RO" dirty="0"/>
              <a:t> fi </a:t>
            </a:r>
            <a:r>
              <a:rPr lang="en-US" altLang="ro-RO" dirty="0" err="1"/>
              <a:t>propunerea</a:t>
            </a:r>
            <a:r>
              <a:rPr lang="en-US" altLang="ro-RO" dirty="0"/>
              <a:t> </a:t>
            </a:r>
            <a:r>
              <a:rPr lang="en-US" altLang="ro-RO" dirty="0" err="1"/>
              <a:t>voastr</a:t>
            </a:r>
            <a:r>
              <a:rPr lang="ro-RO" altLang="ro-RO" dirty="0"/>
              <a:t>ă</a:t>
            </a:r>
            <a:r>
              <a:rPr lang="en-US" altLang="ro-RO" dirty="0"/>
              <a:t>, </a:t>
            </a:r>
            <a:r>
              <a:rPr lang="en-US" altLang="ro-RO" dirty="0" err="1"/>
              <a:t>privind</a:t>
            </a:r>
            <a:r>
              <a:rPr lang="en-US" altLang="ro-RO" dirty="0"/>
              <a:t> </a:t>
            </a:r>
            <a:r>
              <a:rPr lang="en-US" altLang="ro-RO" dirty="0" err="1"/>
              <a:t>modul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care </a:t>
            </a:r>
            <a:r>
              <a:rPr lang="en-US" altLang="ro-RO" dirty="0" err="1"/>
              <a:t>ar</a:t>
            </a:r>
            <a:r>
              <a:rPr lang="en-US" altLang="ro-RO" dirty="0"/>
              <a:t> </a:t>
            </a:r>
            <a:r>
              <a:rPr lang="en-US" altLang="ro-RO" dirty="0" err="1"/>
              <a:t>trebui</a:t>
            </a:r>
            <a:r>
              <a:rPr lang="en-US" altLang="ro-RO" dirty="0"/>
              <a:t> s</a:t>
            </a:r>
            <a:r>
              <a:rPr lang="ro-RO" altLang="ro-RO" dirty="0"/>
              <a:t>ă</a:t>
            </a:r>
            <a:r>
              <a:rPr lang="en-US" altLang="ro-RO" dirty="0"/>
              <a:t> se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 err="1"/>
              <a:t>oare</a:t>
            </a:r>
            <a:r>
              <a:rPr lang="en-US" altLang="ro-RO" dirty="0"/>
              <a:t> </a:t>
            </a:r>
            <a:r>
              <a:rPr lang="en-US" altLang="ro-RO" dirty="0" err="1"/>
              <a:t>activit</a:t>
            </a:r>
            <a:r>
              <a:rPr lang="ro-RO" altLang="ro-RO" dirty="0" err="1"/>
              <a:t>ăț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cerute</a:t>
            </a:r>
            <a:r>
              <a:rPr lang="en-US" altLang="ro-RO" dirty="0"/>
              <a:t> de </a:t>
            </a:r>
            <a:r>
              <a:rPr lang="en-US" altLang="ro-RO" dirty="0" err="1"/>
              <a:t>proiect</a:t>
            </a:r>
            <a:r>
              <a:rPr lang="en-US" altLang="ro-RO" dirty="0"/>
              <a:t>, </a:t>
            </a:r>
            <a:r>
              <a:rPr lang="en-US" altLang="ro-RO" dirty="0" err="1"/>
              <a:t>pentru</a:t>
            </a:r>
            <a:r>
              <a:rPr lang="en-US" altLang="ro-RO" dirty="0"/>
              <a:t> a se </a:t>
            </a:r>
            <a:r>
              <a:rPr lang="en-US" altLang="ro-RO" dirty="0" err="1"/>
              <a:t>asigura</a:t>
            </a:r>
            <a:r>
              <a:rPr lang="en-US" altLang="ro-RO" dirty="0"/>
              <a:t> </a:t>
            </a:r>
            <a:r>
              <a:rPr lang="en-US" altLang="ro-RO" dirty="0" err="1"/>
              <a:t>finalizarea</a:t>
            </a:r>
            <a:r>
              <a:rPr lang="en-US" altLang="ro-RO" dirty="0"/>
              <a:t> </a:t>
            </a:r>
            <a:r>
              <a:rPr lang="en-US" altLang="ro-RO" dirty="0" err="1"/>
              <a:t>sa</a:t>
            </a:r>
            <a:r>
              <a:rPr lang="en-US" altLang="ro-RO" dirty="0"/>
              <a:t>. </a:t>
            </a:r>
            <a:r>
              <a:rPr lang="en-US" altLang="ro-RO" dirty="0" err="1"/>
              <a:t>Prezenta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 </a:t>
            </a:r>
            <a:r>
              <a:rPr lang="en-US" altLang="ro-RO" dirty="0" err="1"/>
              <a:t>diagrama</a:t>
            </a:r>
            <a:r>
              <a:rPr lang="en-US" altLang="ro-RO" dirty="0"/>
              <a:t> Gantt </a:t>
            </a:r>
            <a:r>
              <a:rPr lang="en-US" altLang="ro-RO" dirty="0" err="1"/>
              <a:t>corespunz</a:t>
            </a:r>
            <a:r>
              <a:rPr lang="ro-RO" altLang="ro-RO" dirty="0"/>
              <a:t>ă</a:t>
            </a:r>
            <a:r>
              <a:rPr lang="en-US" altLang="ro-RO" dirty="0" err="1"/>
              <a:t>toare</a:t>
            </a:r>
            <a:r>
              <a:rPr lang="en-US" altLang="ro-RO" dirty="0"/>
              <a:t>.</a:t>
            </a:r>
            <a:endParaRPr lang="ro-RO" altLang="ro-RO" dirty="0"/>
          </a:p>
          <a:p>
            <a:pPr indent="231775"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>
                <a:solidFill>
                  <a:srgbClr val="FF0000"/>
                </a:solidFill>
              </a:rPr>
              <a:t>M</a:t>
            </a:r>
            <a:r>
              <a:rPr lang="ro-RO" altLang="ro-RO" dirty="0">
                <a:solidFill>
                  <a:srgbClr val="FF0000"/>
                </a:solidFill>
              </a:rPr>
              <a:t>axim două pagini</a:t>
            </a:r>
          </a:p>
          <a:p>
            <a:pPr>
              <a:buFont typeface="Arial" charset="0"/>
              <a:buChar char="•"/>
            </a:pPr>
            <a:endParaRPr lang="ro-RO" altLang="ro-RO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! Timpul maxim acordat expunerii este de </a:t>
            </a:r>
            <a:r>
              <a:rPr lang="en-US" altLang="ro-RO" dirty="0">
                <a:solidFill>
                  <a:srgbClr val="FF0000"/>
                </a:solidFill>
              </a:rPr>
              <a:t>5-6</a:t>
            </a:r>
            <a:r>
              <a:rPr lang="ro-RO" altLang="ro-RO" dirty="0">
                <a:solidFill>
                  <a:srgbClr val="FF0000"/>
                </a:solidFill>
              </a:rPr>
              <a:t>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en-US" altLang="en-US" sz="2400" b="1" dirty="0">
                <a:latin typeface="Arial" charset="0"/>
                <a:cs typeface="Arial" charset="0"/>
              </a:rPr>
              <a:t>Date de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proiectare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4099" name="Title 1"/>
          <p:cNvSpPr txBox="1">
            <a:spLocks/>
          </p:cNvSpPr>
          <p:nvPr/>
        </p:nvSpPr>
        <p:spPr bwMode="auto">
          <a:xfrm>
            <a:off x="381000" y="16002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Frecvența de oscilație, </a:t>
            </a:r>
            <a:r>
              <a:rPr lang="en-US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ro-RO" dirty="0"/>
              <a:t>, reglabilă în intervalul: 15 ÷ 45 [KHz]; </a:t>
            </a:r>
            <a:endParaRPr lang="en-US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Factor de umplere: 0.5; </a:t>
            </a:r>
            <a:endParaRPr lang="en-US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Sarcina la ieșire, RL: 15 [K</a:t>
            </a:r>
            <a:r>
              <a:rPr lang="el-GR" dirty="0"/>
              <a:t>Ω]; </a:t>
            </a:r>
            <a:endParaRPr lang="en-US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Valoarea (vârf la vârf) a oscilației la ieșire, </a:t>
            </a:r>
            <a:r>
              <a:rPr lang="ro-RO" dirty="0" err="1"/>
              <a:t>Vo</a:t>
            </a:r>
            <a:r>
              <a:rPr lang="ro-RO" dirty="0"/>
              <a:t>, reglabilă în intervalul: 0 ÷ 3 [V];</a:t>
            </a:r>
            <a:endParaRPr lang="en-US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Semnalul la ieșire nu are componentă continuă;</a:t>
            </a:r>
            <a:endParaRPr lang="en-US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Domeniul temperaturilor de funcționare: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0</a:t>
            </a:r>
            <a:r>
              <a:rPr lang="en-US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0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- 70</a:t>
            </a:r>
            <a:r>
              <a:rPr lang="en-US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IDFont+F3"/>
                <a:cs typeface="Arial" panose="020B0604020202020204" pitchFamily="34" charset="0"/>
              </a:rPr>
              <a:t>C </a:t>
            </a:r>
            <a:r>
              <a:rPr lang="ro-RO" dirty="0"/>
              <a:t>(verificabil prin testare în temperatură); </a:t>
            </a:r>
            <a:endParaRPr lang="en-US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Semnalizarea prezenței tensiunilor de alimentare cu diodă de tip LED.</a:t>
            </a:r>
            <a:endParaRPr lang="en-US" dirty="0"/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Dimensiunile PCB: 40mm x 40mm;</a:t>
            </a:r>
            <a:endParaRPr lang="en-US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Material FR4, dublu strat; </a:t>
            </a:r>
            <a:endParaRPr lang="en-US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Originea (punctul de coordonate (0,0)) va fi plasat în </a:t>
            </a:r>
            <a:r>
              <a:rPr lang="ro-RO" dirty="0" err="1"/>
              <a:t>colţul</a:t>
            </a:r>
            <a:r>
              <a:rPr lang="ro-RO" dirty="0"/>
              <a:t> din stânga-jos al plăcii de cablaj imprimat, astfel toate elementele proiectului vor avea coordonate pozitive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Dimensiunea traseelor de 16 </a:t>
            </a:r>
            <a:r>
              <a:rPr lang="ro-RO" dirty="0" err="1"/>
              <a:t>mils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spaţierea</a:t>
            </a:r>
            <a:r>
              <a:rPr lang="ro-RO" dirty="0"/>
              <a:t> de 14 </a:t>
            </a:r>
            <a:r>
              <a:rPr lang="ro-RO" dirty="0" err="1"/>
              <a:t>mils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Fișierele </a:t>
            </a:r>
            <a:r>
              <a:rPr lang="ro-RO" dirty="0" err="1"/>
              <a:t>Gerber</a:t>
            </a:r>
            <a:r>
              <a:rPr lang="ro-RO" dirty="0"/>
              <a:t> - standard 274X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fişierul</a:t>
            </a:r>
            <a:r>
              <a:rPr lang="ro-RO" dirty="0"/>
              <a:t> </a:t>
            </a:r>
            <a:r>
              <a:rPr lang="ro-RO" dirty="0" err="1"/>
              <a:t>Excellon</a:t>
            </a:r>
            <a:endParaRPr lang="ro-RO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o-RO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Discipline studiate utile în realizarea proiectului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S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e trec disciplinele 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din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care au fost utilizate cunoștințe/informații pentru realizarea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Ce discipline,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aflate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î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semestrele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din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amonte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trebuit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s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ă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fie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bine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î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nsu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ș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pentru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u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ș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urarea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realiz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ă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rii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activit</a:t>
            </a:r>
            <a:r>
              <a:rPr lang="ro-RO" dirty="0" err="1">
                <a:latin typeface="Arial" pitchFamily="34" charset="0"/>
                <a:ea typeface="+mj-ea"/>
                <a:cs typeface="Arial" pitchFamily="34" charset="0"/>
              </a:rPr>
              <a:t>ăț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ilor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conexe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?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endParaRPr lang="ro-RO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Schema bloc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5123" name="Title 1"/>
          <p:cNvSpPr txBox="1">
            <a:spLocks/>
          </p:cNvSpPr>
          <p:nvPr/>
        </p:nvSpPr>
        <p:spPr bwMode="auto">
          <a:xfrm>
            <a:off x="376500" y="3733800"/>
            <a:ext cx="8534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b="1" dirty="0" err="1"/>
              <a:t>Etaj</a:t>
            </a:r>
            <a:r>
              <a:rPr lang="ro-RO" b="1" dirty="0" err="1"/>
              <a:t>ul</a:t>
            </a:r>
            <a:r>
              <a:rPr lang="en-US" b="1" dirty="0"/>
              <a:t> </a:t>
            </a:r>
            <a:r>
              <a:rPr lang="en-US" b="1" dirty="0" err="1"/>
              <a:t>diferen</a:t>
            </a:r>
            <a:r>
              <a:rPr lang="ro-RO" b="1" dirty="0" err="1"/>
              <a:t>țial</a:t>
            </a:r>
            <a:r>
              <a:rPr lang="ro-RO" b="1" dirty="0"/>
              <a:t> </a:t>
            </a:r>
            <a:r>
              <a:rPr lang="ro-RO" dirty="0"/>
              <a:t>transformă un semnal de tip tensiune într-un semnal de tip curent.</a:t>
            </a:r>
          </a:p>
          <a:p>
            <a:r>
              <a:rPr lang="en-US" b="1" dirty="0" err="1"/>
              <a:t>Etajul</a:t>
            </a:r>
            <a:r>
              <a:rPr lang="en-US" b="1" dirty="0"/>
              <a:t> </a:t>
            </a:r>
            <a:r>
              <a:rPr lang="en-US" b="1" dirty="0" err="1"/>
              <a:t>amplificator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tensiune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dirty="0" err="1"/>
              <a:t>transformă</a:t>
            </a:r>
            <a:r>
              <a:rPr lang="en-US" dirty="0"/>
              <a:t> </a:t>
            </a:r>
            <a:r>
              <a:rPr lang="en-US" dirty="0" err="1"/>
              <a:t>curentul</a:t>
            </a:r>
            <a:r>
              <a:rPr lang="en-US" dirty="0"/>
              <a:t> </a:t>
            </a:r>
            <a:r>
              <a:rPr lang="en-US" dirty="0" err="1"/>
              <a:t>primit</a:t>
            </a:r>
            <a:r>
              <a:rPr lang="en-US" dirty="0"/>
              <a:t> de la </a:t>
            </a:r>
            <a:r>
              <a:rPr lang="en-US" dirty="0" err="1"/>
              <a:t>etajul</a:t>
            </a:r>
            <a:r>
              <a:rPr lang="en-US" dirty="0"/>
              <a:t> precedent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tensiune</a:t>
            </a:r>
            <a:r>
              <a:rPr lang="en-US" dirty="0"/>
              <a:t> de </a:t>
            </a:r>
            <a:r>
              <a:rPr lang="en-US" dirty="0" err="1"/>
              <a:t>valoare</a:t>
            </a:r>
            <a:r>
              <a:rPr lang="en-US" dirty="0"/>
              <a:t> mare</a:t>
            </a:r>
            <a:r>
              <a:rPr lang="ro-RO" dirty="0"/>
              <a:t>.</a:t>
            </a:r>
            <a:endParaRPr lang="en-US" dirty="0"/>
          </a:p>
          <a:p>
            <a:r>
              <a:rPr lang="en-US" b="1" dirty="0" err="1"/>
              <a:t>Etajul</a:t>
            </a:r>
            <a:r>
              <a:rPr lang="en-US" b="1" dirty="0"/>
              <a:t> </a:t>
            </a:r>
            <a:r>
              <a:rPr lang="en-US" b="1" dirty="0" err="1"/>
              <a:t>amplificator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curent</a:t>
            </a:r>
            <a:r>
              <a:rPr lang="en-US" b="1" dirty="0"/>
              <a:t> </a:t>
            </a:r>
            <a:r>
              <a:rPr lang="ro-RO" dirty="0"/>
              <a:t>generează curent continu</a:t>
            </a:r>
            <a:r>
              <a:rPr lang="en-US" dirty="0"/>
              <a:t>u</a:t>
            </a:r>
            <a:r>
              <a:rPr lang="ro-RO" dirty="0"/>
              <a:t> proporțional cu un curent de referință.</a:t>
            </a:r>
            <a:endParaRPr lang="en-US" dirty="0"/>
          </a:p>
          <a:p>
            <a:endParaRPr lang="ro-RO" dirty="0"/>
          </a:p>
          <a:p>
            <a:endParaRPr lang="en-US" altLang="ro-RO" dirty="0"/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9E92E57-32B9-4435-8AA2-769F5C737F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0" y="1524000"/>
            <a:ext cx="8677800" cy="22098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Schema bloc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5123" name="Title 1"/>
          <p:cNvSpPr txBox="1">
            <a:spLocks/>
          </p:cNvSpPr>
          <p:nvPr/>
        </p:nvSpPr>
        <p:spPr bwMode="auto">
          <a:xfrm>
            <a:off x="340151" y="1371600"/>
            <a:ext cx="8534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o-RO" dirty="0"/>
              <a:t>	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ideea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, de la care am </a:t>
            </a:r>
            <a:r>
              <a:rPr lang="en-US" dirty="0" err="1"/>
              <a:t>pornit</a:t>
            </a:r>
            <a:r>
              <a:rPr lang="en-US" dirty="0"/>
              <a:t> cu schema bloc, am </a:t>
            </a:r>
            <a:r>
              <a:rPr lang="en-US" dirty="0" err="1"/>
              <a:t>folosit</a:t>
            </a:r>
            <a:r>
              <a:rPr lang="en-US" dirty="0"/>
              <a:t> un </a:t>
            </a:r>
            <a:r>
              <a:rPr lang="en-US" dirty="0" err="1"/>
              <a:t>oscilator</a:t>
            </a:r>
            <a:r>
              <a:rPr lang="en-US" dirty="0"/>
              <a:t> de </a:t>
            </a:r>
            <a:r>
              <a:rPr lang="en-US" dirty="0" err="1"/>
              <a:t>relaxare</a:t>
            </a:r>
            <a:r>
              <a:rPr lang="en-US" dirty="0"/>
              <a:t> a </a:t>
            </a:r>
            <a:r>
              <a:rPr lang="en-US" dirty="0" err="1"/>
              <a:t>cărui</a:t>
            </a:r>
            <a:r>
              <a:rPr lang="en-US" dirty="0"/>
              <a:t> </a:t>
            </a:r>
            <a:r>
              <a:rPr lang="en-US" dirty="0" err="1"/>
              <a:t>funcționare</a:t>
            </a:r>
            <a:r>
              <a:rPr lang="en-US" dirty="0"/>
              <a:t> se </a:t>
            </a:r>
            <a:r>
              <a:rPr lang="en-US" dirty="0" err="1"/>
              <a:t>bazează</a:t>
            </a:r>
            <a:r>
              <a:rPr lang="en-US" dirty="0"/>
              <a:t> pe </a:t>
            </a:r>
            <a:r>
              <a:rPr lang="en-US" dirty="0" err="1"/>
              <a:t>încărcarea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descărcarea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condensator</a:t>
            </a:r>
            <a:r>
              <a:rPr lang="en-US" dirty="0"/>
              <a:t>. </a:t>
            </a:r>
            <a:r>
              <a:rPr lang="en-US" dirty="0" err="1"/>
              <a:t>Tensiunea</a:t>
            </a:r>
            <a:r>
              <a:rPr lang="en-US" dirty="0"/>
              <a:t> de pe </a:t>
            </a:r>
            <a:r>
              <a:rPr lang="en-US" dirty="0" err="1"/>
              <a:t>condensator</a:t>
            </a:r>
            <a:r>
              <a:rPr lang="en-US" dirty="0"/>
              <a:t> se </a:t>
            </a:r>
            <a:r>
              <a:rPr lang="en-US" dirty="0" err="1"/>
              <a:t>aplic</a:t>
            </a:r>
            <a:r>
              <a:rPr lang="ro-RO" dirty="0"/>
              <a:t>ă pe intrarea inversoare a amplificatorului operațional.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generează</a:t>
            </a:r>
            <a:r>
              <a:rPr lang="en-US" dirty="0"/>
              <a:t> la </a:t>
            </a:r>
            <a:r>
              <a:rPr lang="en-US" dirty="0" err="1"/>
              <a:t>ieșire</a:t>
            </a:r>
            <a:r>
              <a:rPr lang="en-US" dirty="0"/>
              <a:t> o </a:t>
            </a:r>
            <a:r>
              <a:rPr lang="en-US" dirty="0" err="1"/>
              <a:t>tensiune</a:t>
            </a:r>
            <a:r>
              <a:rPr lang="en-US" dirty="0"/>
              <a:t> de </a:t>
            </a:r>
            <a:r>
              <a:rPr lang="en-US" dirty="0" err="1"/>
              <a:t>formă</a:t>
            </a:r>
            <a:r>
              <a:rPr lang="en-US" dirty="0"/>
              <a:t> </a:t>
            </a:r>
            <a:r>
              <a:rPr lang="en-US" dirty="0" err="1"/>
              <a:t>triunghiulară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,ca in </a:t>
            </a:r>
            <a:r>
              <a:rPr lang="en-US" dirty="0" err="1"/>
              <a:t>cazul</a:t>
            </a:r>
            <a:r>
              <a:rPr lang="en-US" dirty="0"/>
              <a:t> de </a:t>
            </a:r>
            <a:r>
              <a:rPr lang="en-US" dirty="0" err="1"/>
              <a:t>față</a:t>
            </a:r>
            <a:r>
              <a:rPr lang="en-US" dirty="0"/>
              <a:t>, </a:t>
            </a:r>
            <a:r>
              <a:rPr lang="en-US" dirty="0" err="1"/>
              <a:t>dreptughiulară</a:t>
            </a:r>
            <a:r>
              <a:rPr lang="en-US" dirty="0"/>
              <a:t>. </a:t>
            </a:r>
            <a:r>
              <a:rPr lang="en-US" dirty="0" err="1"/>
              <a:t>Soluția</a:t>
            </a:r>
            <a:r>
              <a:rPr lang="en-US" dirty="0"/>
              <a:t> </a:t>
            </a:r>
            <a:r>
              <a:rPr lang="en-US" dirty="0" err="1"/>
              <a:t>propusă</a:t>
            </a:r>
            <a:r>
              <a:rPr lang="en-US" dirty="0"/>
              <a:t> are </a:t>
            </a:r>
            <a:r>
              <a:rPr lang="en-US" dirty="0" err="1"/>
              <a:t>eficiență</a:t>
            </a:r>
            <a:r>
              <a:rPr lang="en-US" dirty="0"/>
              <a:t> mare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realizat</a:t>
            </a:r>
            <a:r>
              <a:rPr lang="en-US" dirty="0"/>
              <a:t>.</a:t>
            </a:r>
          </a:p>
          <a:p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51683190"/>
      </p:ext>
    </p:extLst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electrică 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A5B33187-8D12-8FBE-1FCD-E3407F29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4" y="1524000"/>
            <a:ext cx="8111095" cy="4539029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Schema electrică 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2C3FA36C-F612-FBC6-CF86-07E865D84296}"/>
              </a:ext>
            </a:extLst>
          </p:cNvPr>
          <p:cNvSpPr txBox="1"/>
          <p:nvPr/>
        </p:nvSpPr>
        <p:spPr>
          <a:xfrm>
            <a:off x="457200" y="15240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Etajul diferențial </a:t>
            </a:r>
            <a:r>
              <a:rPr lang="ro-RO" dirty="0"/>
              <a:t>este alcătuit din tranzistoare identice, fiind conectat în același timp la oglindă de curent și o sursă de curent constant pentru stabilitate și pentru a reduce zgomotul. Acesta este un amplificator </a:t>
            </a:r>
            <a:r>
              <a:rPr lang="ro-RO" dirty="0" err="1"/>
              <a:t>diferential</a:t>
            </a:r>
            <a:r>
              <a:rPr lang="ro-RO" dirty="0"/>
              <a:t>, ce amplifica </a:t>
            </a:r>
            <a:r>
              <a:rPr lang="ro-RO" dirty="0" err="1"/>
              <a:t>diferenta</a:t>
            </a:r>
            <a:r>
              <a:rPr lang="ro-RO" dirty="0"/>
              <a:t> de </a:t>
            </a:r>
            <a:r>
              <a:rPr lang="ro-RO" dirty="0" err="1"/>
              <a:t>potential</a:t>
            </a:r>
            <a:r>
              <a:rPr lang="ro-RO" dirty="0"/>
              <a:t> dintre tensiunile de intrare. </a:t>
            </a:r>
          </a:p>
          <a:p>
            <a:endParaRPr lang="ro-RO" dirty="0"/>
          </a:p>
          <a:p>
            <a:r>
              <a:rPr lang="en-US" b="1" dirty="0" err="1"/>
              <a:t>Etajul</a:t>
            </a:r>
            <a:r>
              <a:rPr lang="en-US" b="1" dirty="0"/>
              <a:t> </a:t>
            </a:r>
            <a:r>
              <a:rPr lang="en-US" b="1" dirty="0" err="1"/>
              <a:t>amplificator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tensiune</a:t>
            </a:r>
            <a:r>
              <a:rPr lang="ro-RO" b="1" dirty="0"/>
              <a:t> </a:t>
            </a:r>
            <a:r>
              <a:rPr lang="ro-RO" dirty="0"/>
              <a:t>controlează amplificarea semnalului de intrare si este format dintr-un tranzistor in configurație emitor comun, emitorul fiind conectat la o sursa de curent constat.</a:t>
            </a:r>
          </a:p>
          <a:p>
            <a:endParaRPr lang="ro-RO" dirty="0"/>
          </a:p>
          <a:p>
            <a:r>
              <a:rPr lang="en-US" b="1" dirty="0" err="1"/>
              <a:t>Etajul</a:t>
            </a:r>
            <a:r>
              <a:rPr lang="en-US" b="1" dirty="0"/>
              <a:t> </a:t>
            </a:r>
            <a:r>
              <a:rPr lang="en-US" b="1" dirty="0" err="1"/>
              <a:t>amplificator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curent</a:t>
            </a:r>
            <a:r>
              <a:rPr lang="ro-RO" b="1" dirty="0"/>
              <a:t> </a:t>
            </a:r>
            <a:r>
              <a:rPr lang="ro-RO" dirty="0"/>
              <a:t>alimentează etajul diferențial cu un curent constant, acest curent </a:t>
            </a:r>
            <a:r>
              <a:rPr lang="ro-RO" dirty="0" err="1"/>
              <a:t>împarțindu</a:t>
            </a:r>
            <a:r>
              <a:rPr lang="ro-RO" dirty="0"/>
              <a:t>-se ulterior in mod egal pe cele doua ramuri ale etajului diferențial. Acesta este alcătuit din 2 tranzistoare responsabile de </a:t>
            </a:r>
            <a:r>
              <a:rPr lang="en-US" dirty="0" err="1"/>
              <a:t>alternanțele</a:t>
            </a:r>
            <a:r>
              <a:rPr lang="en-US" dirty="0"/>
              <a:t> </a:t>
            </a:r>
            <a:r>
              <a:rPr lang="en-US" dirty="0" err="1"/>
              <a:t>pozitive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negative ale </a:t>
            </a:r>
            <a:r>
              <a:rPr lang="en-US" dirty="0" err="1"/>
              <a:t>semnalului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ro-RO" dirty="0"/>
              <a:t> si 2 rezistențe cu valori egale care ajuta la distribuirea curentului de referință în mod egal prin celelalte două tranzistoare.</a:t>
            </a:r>
          </a:p>
        </p:txBody>
      </p:sp>
    </p:spTree>
    <p:extLst>
      <p:ext uri="{BB962C8B-B14F-4D97-AF65-F5344CB8AC3E}">
        <p14:creationId xmlns:p14="http://schemas.microsoft.com/office/powerpoint/2010/main" val="1221608851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Schema electrică 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2C3FA36C-F612-FBC6-CF86-07E865D84296}"/>
              </a:ext>
            </a:extLst>
          </p:cNvPr>
          <p:cNvSpPr txBox="1"/>
          <p:nvPr/>
        </p:nvSpPr>
        <p:spPr>
          <a:xfrm>
            <a:off x="457200" y="15240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Pentru</a:t>
            </a:r>
            <a:r>
              <a:rPr lang="ro-RO" b="1" dirty="0"/>
              <a:t> sursa de alimentare </a:t>
            </a:r>
            <a:r>
              <a:rPr lang="ro-RO" dirty="0"/>
              <a:t>putem alege o tensiune simetrica de ±10 V (o ramura cu 10 V si o ramura cu -10 V).</a:t>
            </a:r>
          </a:p>
          <a:p>
            <a:endParaRPr lang="ro-RO" dirty="0"/>
          </a:p>
          <a:p>
            <a:r>
              <a:rPr lang="en-US" b="1" dirty="0" err="1"/>
              <a:t>Divizorul</a:t>
            </a:r>
            <a:r>
              <a:rPr lang="en-US" b="1" dirty="0"/>
              <a:t> </a:t>
            </a:r>
            <a:r>
              <a:rPr lang="en-US" b="1" dirty="0" err="1"/>
              <a:t>rezistiv</a:t>
            </a:r>
            <a:r>
              <a:rPr lang="en-US" b="1" dirty="0"/>
              <a:t> </a:t>
            </a:r>
            <a:r>
              <a:rPr lang="en-US" dirty="0"/>
              <a:t>format din </a:t>
            </a:r>
            <a:r>
              <a:rPr lang="en-US" dirty="0" err="1"/>
              <a:t>rezistența</a:t>
            </a:r>
            <a:r>
              <a:rPr lang="en-US" dirty="0"/>
              <a:t> R</a:t>
            </a:r>
            <a:r>
              <a:rPr lang="ro-RO" dirty="0"/>
              <a:t>16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potențiometrul</a:t>
            </a:r>
            <a:r>
              <a:rPr lang="en-US" dirty="0"/>
              <a:t> </a:t>
            </a:r>
            <a:r>
              <a:rPr lang="ro-RO" dirty="0"/>
              <a:t>R10</a:t>
            </a:r>
            <a:r>
              <a:rPr lang="en-US" dirty="0"/>
              <a:t> </a:t>
            </a:r>
            <a:r>
              <a:rPr lang="en-US" dirty="0" err="1"/>
              <a:t>determină</a:t>
            </a:r>
            <a:r>
              <a:rPr lang="en-US" dirty="0"/>
              <a:t> </a:t>
            </a:r>
            <a:r>
              <a:rPr lang="en-US" dirty="0" err="1"/>
              <a:t>amplitudinea</a:t>
            </a:r>
            <a:r>
              <a:rPr lang="en-US" dirty="0"/>
              <a:t> </a:t>
            </a:r>
            <a:r>
              <a:rPr lang="en-US" dirty="0" err="1"/>
              <a:t>semnalului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b="1" dirty="0"/>
              <a:t>.</a:t>
            </a:r>
            <a:endParaRPr lang="ro-RO" b="1" dirty="0"/>
          </a:p>
          <a:p>
            <a:endParaRPr lang="ro-RO" b="1" dirty="0"/>
          </a:p>
          <a:p>
            <a:r>
              <a:rPr lang="en-US" b="1" dirty="0" err="1"/>
              <a:t>Rețeaua</a:t>
            </a:r>
            <a:r>
              <a:rPr lang="en-US" b="1" dirty="0"/>
              <a:t> RC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responsabilă</a:t>
            </a:r>
            <a:r>
              <a:rPr lang="en-US" dirty="0"/>
              <a:t> de </a:t>
            </a:r>
            <a:r>
              <a:rPr lang="en-US" dirty="0" err="1"/>
              <a:t>frecvența</a:t>
            </a:r>
            <a:r>
              <a:rPr lang="en-US" dirty="0"/>
              <a:t> de </a:t>
            </a:r>
            <a:r>
              <a:rPr lang="en-US" dirty="0" err="1"/>
              <a:t>oscilație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frecvenței</a:t>
            </a:r>
            <a:r>
              <a:rPr lang="en-US" dirty="0"/>
              <a:t> se face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potențiometrului</a:t>
            </a:r>
            <a:r>
              <a:rPr lang="ro-RO" dirty="0"/>
              <a:t> R2</a:t>
            </a:r>
            <a:r>
              <a:rPr lang="en-US" dirty="0"/>
              <a:t> din </a:t>
            </a:r>
            <a:r>
              <a:rPr lang="en-US" dirty="0" err="1"/>
              <a:t>rețea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o-RO" b="1" dirty="0"/>
              <a:t>Diode</a:t>
            </a:r>
            <a:r>
              <a:rPr lang="ro-RO" dirty="0"/>
              <a:t> de tip led (D1,D2) pentru a semnala alimentarea circuitului.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0588714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801F69C4-9B48-E297-5062-3FD18269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59169"/>
            <a:ext cx="7239000" cy="4685857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Simulări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8E9AA591-7199-5AD8-900F-0C889036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78" y="1447800"/>
            <a:ext cx="6728222" cy="446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4462"/>
      </p:ext>
    </p:extLst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2982</TotalTime>
  <Words>1102</Words>
  <Application>Microsoft Office PowerPoint</Application>
  <PresentationFormat>Expunere pe ecran (4:3)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Proiect 1 – Dispozitive și circuite electronice (DCE) </vt:lpstr>
      <vt:lpstr>Date de proiectare</vt:lpstr>
      <vt:lpstr>Schema bloc</vt:lpstr>
      <vt:lpstr>Schema bloc</vt:lpstr>
      <vt:lpstr>Schema electrică </vt:lpstr>
      <vt:lpstr>Schema electrică </vt:lpstr>
      <vt:lpstr>Schema electrică </vt:lpstr>
      <vt:lpstr>Simulări</vt:lpstr>
      <vt:lpstr>Simulări</vt:lpstr>
      <vt:lpstr>Simulări</vt:lpstr>
      <vt:lpstr>Simulări</vt:lpstr>
      <vt:lpstr>Layout</vt:lpstr>
      <vt:lpstr>Layout</vt:lpstr>
      <vt:lpstr>Layout</vt:lpstr>
      <vt:lpstr>Fotografii din etapa de echipare a modulului electronic</vt:lpstr>
      <vt:lpstr>Rezultate experimentale</vt:lpstr>
      <vt:lpstr>Rezultate experimentale</vt:lpstr>
      <vt:lpstr>Concluzii</vt:lpstr>
      <vt:lpstr>Concluzii</vt:lpstr>
      <vt:lpstr>Discipline studiate utile în realizarea proiectului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</dc:creator>
  <cp:lastModifiedBy>Elena-Georgiana MUREŞ (125365)</cp:lastModifiedBy>
  <cp:revision>252</cp:revision>
  <dcterms:created xsi:type="dcterms:W3CDTF">2014-01-15T22:07:17Z</dcterms:created>
  <dcterms:modified xsi:type="dcterms:W3CDTF">2024-01-21T08:22:21Z</dcterms:modified>
</cp:coreProperties>
</file>