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300" r:id="rId25"/>
    <p:sldId id="301" r:id="rId26"/>
    <p:sldId id="303" r:id="rId27"/>
    <p:sldId id="302" r:id="rId28"/>
    <p:sldId id="304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FF5"/>
    <a:srgbClr val="009A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3" autoAdjust="0"/>
    <p:restoredTop sz="94624" autoAdjust="0"/>
  </p:normalViewPr>
  <p:slideViewPr>
    <p:cSldViewPr>
      <p:cViewPr>
        <p:scale>
          <a:sx n="66" d="100"/>
          <a:sy n="66" d="100"/>
        </p:scale>
        <p:origin x="-150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CF632-8D64-4B89-92B7-C9B7E1571B95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1F33-6625-4B5D-AC2C-82A1C5BC7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9337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EFB2D-45F4-4868-B01E-978094D55B77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6D89-619E-4629-853D-365856F2D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61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6A74-CE0C-4F30-A10E-8B3D3B4A2177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F9B2-3BD2-4C6B-8231-569355C57F34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19DB-00FD-4E59-8417-75A7277B0163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4BC-04AA-4FD7-B137-81155E78A2AD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90C8-7015-47FA-BA31-7AA5A89186C4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E335-9050-4206-AC65-934BE165855B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F1B-327C-4303-973F-1F220E7B8FAE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33D-969B-40AA-9AD9-CFD50C56EF30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49-5005-4223-B266-4D234F3121B6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B004-BED0-48E0-B72A-51FA8C56C81A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DC82-A9AE-4416-AD57-3D496519DA61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752-B721-48FF-9D0A-9C5647A84E96}" type="datetime1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ctrTitle"/>
          </p:nvPr>
        </p:nvSpPr>
        <p:spPr>
          <a:xfrm>
            <a:off x="0" y="2971800"/>
            <a:ext cx="9144000" cy="16002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5400" smtClean="0">
                <a:solidFill>
                  <a:schemeClr val="accent1">
                    <a:lumMod val="75000"/>
                  </a:schemeClr>
                </a:solidFill>
              </a:rPr>
              <a:t>Spring MVC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Spring MVC Web App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1600200"/>
            <a:ext cx="7086600" cy="502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133600" y="3505200"/>
            <a:ext cx="20574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</a:rPr>
              <a:t>Front</a:t>
            </a:r>
          </a:p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</a:rPr>
              <a:t>Controller</a:t>
            </a:r>
            <a:endParaRPr lang="en-IN" sz="2800" dirty="0">
              <a:solidFill>
                <a:schemeClr val="accent3">
                  <a:lumMod val="50000"/>
                </a:schemeClr>
              </a:solidFill>
              <a:latin typeface="Century" pitchFamily="18" charset="0"/>
            </a:endParaRPr>
          </a:p>
        </p:txBody>
      </p:sp>
      <p:pic>
        <p:nvPicPr>
          <p:cNvPr id="9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3505200"/>
            <a:ext cx="1252118" cy="123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>
            <a:off x="1295400" y="3810000"/>
            <a:ext cx="6096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 rot="5400000">
            <a:off x="2762250" y="3067050"/>
            <a:ext cx="457200" cy="26670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-76200" y="3045023"/>
            <a:ext cx="2133600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www.webSite/WebPage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86000" y="1828800"/>
            <a:ext cx="1828800" cy="1066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" pitchFamily="18" charset="0"/>
              </a:rPr>
              <a:t>Handler</a:t>
            </a:r>
            <a:r>
              <a:rPr lang="en-IN" sz="2000" dirty="0" smtClean="0">
                <a:latin typeface="Century" pitchFamily="18" charset="0"/>
              </a:rPr>
              <a:t> Mapping</a:t>
            </a:r>
            <a:endParaRPr lang="en-US" sz="2000" dirty="0" smtClean="0">
              <a:latin typeface="Century" pitchFamily="18" charset="0"/>
            </a:endParaRPr>
          </a:p>
        </p:txBody>
      </p:sp>
      <p:sp>
        <p:nvSpPr>
          <p:cNvPr id="14" name="Left Arrow 13"/>
          <p:cNvSpPr/>
          <p:nvPr/>
        </p:nvSpPr>
        <p:spPr>
          <a:xfrm rot="16200000">
            <a:off x="3067050" y="3067050"/>
            <a:ext cx="457200" cy="26670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477000" y="3505200"/>
            <a:ext cx="1981200" cy="10668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" pitchFamily="18" charset="0"/>
              </a:rPr>
              <a:t>Data</a:t>
            </a:r>
            <a:r>
              <a:rPr lang="en-IN" sz="2000" dirty="0" smtClean="0">
                <a:latin typeface="Century" pitchFamily="18" charset="0"/>
              </a:rPr>
              <a:t> Generator</a:t>
            </a:r>
            <a:endParaRPr lang="en-US" sz="2000" dirty="0" smtClean="0">
              <a:latin typeface="Century" pitchFamily="18" charset="0"/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4267201" y="3733800"/>
            <a:ext cx="2133599" cy="3048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Arrow 16"/>
          <p:cNvSpPr/>
          <p:nvPr/>
        </p:nvSpPr>
        <p:spPr>
          <a:xfrm>
            <a:off x="4267202" y="4114799"/>
            <a:ext cx="2133599" cy="3048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-Right Arrow 17"/>
          <p:cNvSpPr/>
          <p:nvPr/>
        </p:nvSpPr>
        <p:spPr>
          <a:xfrm>
            <a:off x="8305800" y="3810000"/>
            <a:ext cx="762000" cy="533400"/>
          </a:xfrm>
          <a:prstGeom prst="leftRight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0600" y="4419600"/>
            <a:ext cx="1676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entury" pitchFamily="18" charset="0"/>
              </a:rPr>
              <a:t>JavaObject</a:t>
            </a:r>
            <a:r>
              <a:rPr lang="en-US" dirty="0" smtClean="0">
                <a:latin typeface="Century" pitchFamily="18" charset="0"/>
              </a:rPr>
              <a:t> holding Data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24400" y="5486400"/>
            <a:ext cx="17526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View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 Resolver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13228148">
            <a:off x="3900581" y="4915010"/>
            <a:ext cx="1269615" cy="37047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 rot="2487591">
            <a:off x="3456704" y="4977781"/>
            <a:ext cx="1392392" cy="38047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2209800" y="5486400"/>
            <a:ext cx="18288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Final</a:t>
            </a:r>
            <a:r>
              <a:rPr lang="en-IN" sz="2000" dirty="0" smtClean="0">
                <a:solidFill>
                  <a:schemeClr val="tx1"/>
                </a:solidFill>
                <a:latin typeface="Century" pitchFamily="18" charset="0"/>
              </a:rPr>
              <a:t> Response</a:t>
            </a:r>
            <a:endParaRPr lang="en-US" sz="2000" dirty="0" smtClean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rot="16200000">
            <a:off x="2914650" y="4895850"/>
            <a:ext cx="762000" cy="26670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 Arrow 25"/>
          <p:cNvSpPr/>
          <p:nvPr/>
        </p:nvSpPr>
        <p:spPr>
          <a:xfrm rot="5400000">
            <a:off x="2571750" y="4895850"/>
            <a:ext cx="762000" cy="26670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1295400" y="4038600"/>
            <a:ext cx="762000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2209800" y="5486400"/>
            <a:ext cx="18288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View</a:t>
            </a:r>
          </a:p>
        </p:txBody>
      </p:sp>
      <p:sp>
        <p:nvSpPr>
          <p:cNvPr id="29" name="Oval 28"/>
          <p:cNvSpPr/>
          <p:nvPr/>
        </p:nvSpPr>
        <p:spPr>
          <a:xfrm>
            <a:off x="6477000" y="3505200"/>
            <a:ext cx="1981200" cy="10668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" pitchFamily="18" charset="0"/>
              </a:rPr>
              <a:t>Controller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33600" y="3505200"/>
            <a:ext cx="2057400" cy="1066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Dispatcher </a:t>
            </a:r>
            <a:r>
              <a:rPr lang="en-US" sz="2400" dirty="0" err="1" smtClean="0">
                <a:solidFill>
                  <a:schemeClr val="bg1"/>
                </a:solidFill>
                <a:latin typeface="Century" pitchFamily="18" charset="0"/>
              </a:rPr>
              <a:t>Servlet</a:t>
            </a:r>
            <a:endParaRPr lang="en-IN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9000" y="1295400"/>
            <a:ext cx="55626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Century" pitchFamily="18" charset="0"/>
              </a:rPr>
              <a:t>Scans the URL and tell the exact address of the Guy who can generate the data for this web page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2200" y="2895600"/>
            <a:ext cx="2819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Century" pitchFamily="18" charset="0"/>
              </a:rPr>
              <a:t>Prepares data, creates a Java object to hold data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entury" pitchFamily="18" charset="0"/>
              </a:rPr>
              <a:t>Spring Web MVC Framework is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Robust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Flexible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Well-designed framework for rapidly developing web applications using the MVC design pattern</a:t>
            </a:r>
          </a:p>
          <a:p>
            <a:pPr lvl="1"/>
            <a:r>
              <a:rPr lang="en-IN" dirty="0" err="1" smtClean="0">
                <a:solidFill>
                  <a:srgbClr val="291FF5"/>
                </a:solidFill>
                <a:latin typeface="Century" pitchFamily="18" charset="0"/>
              </a:rPr>
              <a:t>IoC</a:t>
            </a:r>
            <a:endParaRPr lang="en-IN" dirty="0" smtClean="0">
              <a:solidFill>
                <a:srgbClr val="291FF5"/>
              </a:solidFill>
              <a:latin typeface="Century" pitchFamily="18" charset="0"/>
            </a:endParaRPr>
          </a:p>
          <a:p>
            <a:pPr lvl="2"/>
            <a:r>
              <a:rPr lang="en-IN" dirty="0" smtClean="0">
                <a:solidFill>
                  <a:srgbClr val="291FF5"/>
                </a:solidFill>
                <a:latin typeface="Century" pitchFamily="18" charset="0"/>
              </a:rPr>
              <a:t>DI</a:t>
            </a:r>
            <a:endParaRPr lang="en-IN" dirty="0">
              <a:solidFill>
                <a:srgbClr val="291FF5"/>
              </a:solidFill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Century" pitchFamily="18" charset="0"/>
              </a:rPr>
              <a:t>Easier testing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Most of Spring’s classes are designed as JavaBeans enables you to inject test data using the setter methods of these classes</a:t>
            </a:r>
          </a:p>
          <a:p>
            <a:r>
              <a:rPr lang="en-IN" dirty="0" smtClean="0">
                <a:latin typeface="Century" pitchFamily="18" charset="0"/>
              </a:rPr>
              <a:t>Bind directly to business objects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Spring MVC does not require your business (model) classes to extend any special classes; this enables you to reuse your business objects by binding them directly to the HTML forms fields</a:t>
            </a:r>
          </a:p>
          <a:p>
            <a:r>
              <a:rPr lang="en-IN" dirty="0" smtClean="0">
                <a:latin typeface="Century" pitchFamily="18" charset="0"/>
              </a:rPr>
              <a:t>Clear separation of roles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Spring MVC nicely separates the roles played by the various components that make up this web framework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Century" pitchFamily="18" charset="0"/>
              </a:rPr>
              <a:t>Adaptable controllers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Spring provides several types of controllers, each serving a different purpose</a:t>
            </a:r>
          </a:p>
          <a:p>
            <a:r>
              <a:rPr lang="en-IN" dirty="0" smtClean="0">
                <a:latin typeface="Century" pitchFamily="18" charset="0"/>
              </a:rPr>
              <a:t>Simple but powerful tag library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Spring’s tag library is small but powerful. Spring uses the JSP expression language (EL)</a:t>
            </a:r>
          </a:p>
          <a:p>
            <a:r>
              <a:rPr lang="en-IN" dirty="0" smtClean="0">
                <a:latin typeface="Century" pitchFamily="18" charset="0"/>
              </a:rPr>
              <a:t>View technologies and web frameworks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Spring supports other view technologies as well, such as Apache Velocity and </a:t>
            </a:r>
            <a:r>
              <a:rPr lang="en-IN" dirty="0" err="1" smtClean="0">
                <a:latin typeface="Century" pitchFamily="18" charset="0"/>
              </a:rPr>
              <a:t>FreeMarker</a:t>
            </a:r>
            <a:endParaRPr lang="en-IN" dirty="0" smtClean="0">
              <a:latin typeface="Century" pitchFamily="18" charset="0"/>
            </a:endParaRPr>
          </a:p>
          <a:p>
            <a:r>
              <a:rPr lang="en-IN" dirty="0" smtClean="0">
                <a:latin typeface="Century" pitchFamily="18" charset="0"/>
              </a:rPr>
              <a:t>Lighter-weight environment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Spring enables you to build enterprise-ready applications using POJO classes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Spring MVC Java Concepts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Century" pitchFamily="18" charset="0"/>
              </a:rPr>
              <a:t>Model and View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Many of the methods in the Controller related subclasses return</a:t>
            </a:r>
          </a:p>
          <a:p>
            <a:endParaRPr lang="en-IN" dirty="0" smtClean="0">
              <a:latin typeface="Century" pitchFamily="18" charset="0"/>
            </a:endParaRPr>
          </a:p>
          <a:p>
            <a:endParaRPr lang="en-IN" dirty="0" smtClean="0">
              <a:latin typeface="Century" pitchFamily="18" charset="0"/>
            </a:endParaRPr>
          </a:p>
          <a:p>
            <a:pPr lvl="1"/>
            <a:r>
              <a:rPr lang="en-IN" dirty="0" smtClean="0">
                <a:latin typeface="Century" pitchFamily="18" charset="0"/>
              </a:rPr>
              <a:t>This object holds the model as a </a:t>
            </a:r>
            <a:r>
              <a:rPr lang="en-IN" dirty="0" err="1" smtClean="0">
                <a:solidFill>
                  <a:srgbClr val="291FF5"/>
                </a:solidFill>
                <a:latin typeface="Century" pitchFamily="18" charset="0"/>
              </a:rPr>
              <a:t>java.util.Map</a:t>
            </a:r>
            <a:r>
              <a:rPr lang="en-IN" dirty="0" smtClean="0">
                <a:latin typeface="Century" pitchFamily="18" charset="0"/>
              </a:rPr>
              <a:t> object and view name and makes it possible to return both in one return value from a method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043535"/>
            <a:ext cx="8153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 err="1" smtClean="0">
                <a:latin typeface="Century" pitchFamily="18" charset="0"/>
              </a:rPr>
              <a:t>org.springframework.web.servlet.ModelAndView</a:t>
            </a:r>
            <a:r>
              <a:rPr lang="en-IN" sz="2400" dirty="0" smtClean="0">
                <a:latin typeface="Century" pitchFamily="18" charset="0"/>
              </a:rPr>
              <a:t> object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Getting Started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Century" pitchFamily="18" charset="0"/>
              </a:rPr>
              <a:t>Install a </a:t>
            </a:r>
            <a:r>
              <a:rPr lang="en-IN" dirty="0" smtClean="0">
                <a:solidFill>
                  <a:srgbClr val="291FF5"/>
                </a:solidFill>
                <a:latin typeface="Century" pitchFamily="18" charset="0"/>
              </a:rPr>
              <a:t>Apache Tomcat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You can use any </a:t>
            </a:r>
            <a:r>
              <a:rPr lang="en-US" dirty="0" err="1" smtClean="0">
                <a:latin typeface="Century" pitchFamily="18" charset="0"/>
              </a:rPr>
              <a:t>servlet</a:t>
            </a:r>
            <a:r>
              <a:rPr lang="en-US" dirty="0" smtClean="0">
                <a:latin typeface="Century" pitchFamily="18" charset="0"/>
              </a:rPr>
              <a:t> container</a:t>
            </a:r>
          </a:p>
          <a:p>
            <a:r>
              <a:rPr lang="en-US" dirty="0" smtClean="0">
                <a:latin typeface="Century" pitchFamily="18" charset="0"/>
              </a:rPr>
              <a:t>Integrate it with </a:t>
            </a:r>
            <a:r>
              <a:rPr lang="en-US" dirty="0" smtClean="0">
                <a:solidFill>
                  <a:srgbClr val="291FF5"/>
                </a:solidFill>
                <a:latin typeface="Century" pitchFamily="18" charset="0"/>
              </a:rPr>
              <a:t>IDE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If you are using</a:t>
            </a:r>
          </a:p>
          <a:p>
            <a:r>
              <a:rPr lang="en-US" dirty="0" smtClean="0">
                <a:latin typeface="Century" pitchFamily="18" charset="0"/>
              </a:rPr>
              <a:t>Download </a:t>
            </a:r>
            <a:r>
              <a:rPr lang="en-US" dirty="0" err="1" smtClean="0">
                <a:solidFill>
                  <a:srgbClr val="291FF5"/>
                </a:solidFill>
                <a:latin typeface="Century" pitchFamily="18" charset="0"/>
              </a:rPr>
              <a:t>SpringFramework</a:t>
            </a:r>
            <a:endParaRPr lang="en-US" dirty="0" smtClean="0">
              <a:solidFill>
                <a:srgbClr val="291FF5"/>
              </a:solidFill>
              <a:latin typeface="Century" pitchFamily="18" charset="0"/>
            </a:endParaRPr>
          </a:p>
          <a:p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Spring uses </a:t>
            </a:r>
            <a:r>
              <a:rPr lang="en-US" dirty="0" smtClean="0">
                <a:solidFill>
                  <a:srgbClr val="291FF5"/>
                </a:solidFill>
                <a:latin typeface="Century" pitchFamily="18" charset="0"/>
              </a:rPr>
              <a:t>Common Logging jar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Download it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4191000"/>
            <a:ext cx="845820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entury" pitchFamily="18" charset="0"/>
              </a:rPr>
              <a:t>http://repo.spring.io/release/org/springframework/spring/</a:t>
            </a:r>
            <a:endParaRPr lang="en-IN" sz="2400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Getting Started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entury" pitchFamily="18" charset="0"/>
              </a:rPr>
              <a:t>To create first demo, need to follow these 4 simple steps: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Modify web.xml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Create </a:t>
            </a:r>
            <a:r>
              <a:rPr lang="en-IN" b="1" dirty="0" smtClean="0">
                <a:solidFill>
                  <a:srgbClr val="FF0000"/>
                </a:solidFill>
                <a:latin typeface="Century" pitchFamily="18" charset="0"/>
              </a:rPr>
              <a:t>servlet-name</a:t>
            </a:r>
            <a:r>
              <a:rPr lang="en-IN" dirty="0" smtClean="0">
                <a:latin typeface="Century" pitchFamily="18" charset="0"/>
              </a:rPr>
              <a:t>-servlet.xml</a:t>
            </a:r>
            <a:endParaRPr lang="en-IN" dirty="0" smtClean="0">
              <a:latin typeface="Century" pitchFamily="18" charset="0"/>
            </a:endParaRPr>
          </a:p>
          <a:p>
            <a:pPr lvl="1"/>
            <a:r>
              <a:rPr lang="en-IN" dirty="0" smtClean="0">
                <a:latin typeface="Century" pitchFamily="18" charset="0"/>
              </a:rPr>
              <a:t>Create the HelloController.java (controller)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Create HelloPage.jsp (View)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web.xml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366A114A-9F20-4502-B2C7-83AABDB1021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474887"/>
            <a:ext cx="8382000" cy="50783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>
                <a:latin typeface="Century" pitchFamily="18" charset="0"/>
              </a:rPr>
              <a:t>&lt;?xml version="1.0" encoding="UTF-8"?&gt;</a:t>
            </a:r>
          </a:p>
          <a:p>
            <a:r>
              <a:rPr lang="en-IN" dirty="0" smtClean="0">
                <a:latin typeface="Century" pitchFamily="18" charset="0"/>
              </a:rPr>
              <a:t>&lt;web-app </a:t>
            </a:r>
            <a:r>
              <a:rPr lang="en-IN" dirty="0" err="1" smtClean="0">
                <a:latin typeface="Century" pitchFamily="18" charset="0"/>
              </a:rPr>
              <a:t>xmlns:xsi</a:t>
            </a:r>
            <a:r>
              <a:rPr lang="en-IN" dirty="0" smtClean="0">
                <a:latin typeface="Century" pitchFamily="18" charset="0"/>
              </a:rPr>
              <a:t>="http://www.w3.org/2001/XMLSchema-instance" </a:t>
            </a:r>
            <a:r>
              <a:rPr lang="en-IN" dirty="0" err="1" smtClean="0">
                <a:latin typeface="Century" pitchFamily="18" charset="0"/>
              </a:rPr>
              <a:t>xmlns</a:t>
            </a:r>
            <a:r>
              <a:rPr lang="en-IN" dirty="0" smtClean="0">
                <a:latin typeface="Century" pitchFamily="18" charset="0"/>
              </a:rPr>
              <a:t>="http://java.sun.com/xml/ns/javaee" </a:t>
            </a:r>
            <a:r>
              <a:rPr lang="en-IN" dirty="0" err="1" smtClean="0">
                <a:latin typeface="Century" pitchFamily="18" charset="0"/>
              </a:rPr>
              <a:t>xsi:schemaLocation</a:t>
            </a:r>
            <a:r>
              <a:rPr lang="en-IN" dirty="0" smtClean="0">
                <a:latin typeface="Century" pitchFamily="18" charset="0"/>
              </a:rPr>
              <a:t>="http://java.sun.com/xml/ns/javaee http://java.sun.com/xml/ns/javaee/web-app_3_0.xsd" id="</a:t>
            </a:r>
            <a:r>
              <a:rPr lang="en-IN" dirty="0" err="1" smtClean="0">
                <a:latin typeface="Century" pitchFamily="18" charset="0"/>
              </a:rPr>
              <a:t>WebApp_ID</a:t>
            </a:r>
            <a:r>
              <a:rPr lang="en-IN" dirty="0" smtClean="0">
                <a:latin typeface="Century" pitchFamily="18" charset="0"/>
              </a:rPr>
              <a:t>" version="3.0"&gt;</a:t>
            </a:r>
          </a:p>
          <a:p>
            <a:r>
              <a:rPr lang="en-IN" dirty="0" smtClean="0">
                <a:latin typeface="Century" pitchFamily="18" charset="0"/>
              </a:rPr>
              <a:t>  &lt;display-name&gt;</a:t>
            </a:r>
            <a:r>
              <a:rPr lang="en-IN" dirty="0" err="1" smtClean="0">
                <a:latin typeface="Century" pitchFamily="18" charset="0"/>
              </a:rPr>
              <a:t>FirstSpringMVCProject</a:t>
            </a:r>
            <a:r>
              <a:rPr lang="en-IN" dirty="0" smtClean="0">
                <a:latin typeface="Century" pitchFamily="18" charset="0"/>
              </a:rPr>
              <a:t>&lt;/display-name&gt;</a:t>
            </a:r>
          </a:p>
          <a:p>
            <a:r>
              <a:rPr lang="en-IN" dirty="0" smtClean="0">
                <a:latin typeface="Century" pitchFamily="18" charset="0"/>
              </a:rPr>
              <a:t>  &lt;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&gt;</a:t>
            </a:r>
          </a:p>
          <a:p>
            <a:r>
              <a:rPr lang="en-IN" dirty="0" smtClean="0">
                <a:latin typeface="Century" pitchFamily="18" charset="0"/>
              </a:rPr>
              <a:t>    &lt;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-name&gt;spring-dispatcher&lt;/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-name&gt;</a:t>
            </a:r>
          </a:p>
          <a:p>
            <a:r>
              <a:rPr lang="en-IN" dirty="0" smtClean="0">
                <a:latin typeface="Century" pitchFamily="18" charset="0"/>
              </a:rPr>
              <a:t>    &lt;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-class&gt;</a:t>
            </a:r>
            <a:r>
              <a:rPr lang="en-IN" dirty="0" err="1" smtClean="0">
                <a:latin typeface="Century" pitchFamily="18" charset="0"/>
              </a:rPr>
              <a:t>org.springframework.web.servlet.DispatcherServlet</a:t>
            </a:r>
            <a:r>
              <a:rPr lang="en-IN" dirty="0" smtClean="0">
                <a:latin typeface="Century" pitchFamily="18" charset="0"/>
              </a:rPr>
              <a:t>&lt;/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-class&gt;</a:t>
            </a:r>
          </a:p>
          <a:p>
            <a:r>
              <a:rPr lang="en-IN" dirty="0" smtClean="0">
                <a:latin typeface="Century" pitchFamily="18" charset="0"/>
              </a:rPr>
              <a:t>  &lt;/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&gt;</a:t>
            </a:r>
          </a:p>
          <a:p>
            <a:r>
              <a:rPr lang="en-IN" dirty="0" smtClean="0">
                <a:latin typeface="Century" pitchFamily="18" charset="0"/>
              </a:rPr>
              <a:t>  &lt;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-mapping&gt;</a:t>
            </a:r>
          </a:p>
          <a:p>
            <a:r>
              <a:rPr lang="en-IN" dirty="0" smtClean="0">
                <a:latin typeface="Century" pitchFamily="18" charset="0"/>
              </a:rPr>
              <a:t>    &lt;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-name&gt;spring-dispatcher&lt;/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-name&gt;</a:t>
            </a:r>
          </a:p>
          <a:p>
            <a:r>
              <a:rPr lang="en-IN" dirty="0" smtClean="0">
                <a:latin typeface="Century" pitchFamily="18" charset="0"/>
              </a:rPr>
              <a:t>    &lt;</a:t>
            </a:r>
            <a:r>
              <a:rPr lang="en-IN" dirty="0" err="1" smtClean="0">
                <a:latin typeface="Century" pitchFamily="18" charset="0"/>
              </a:rPr>
              <a:t>url</a:t>
            </a:r>
            <a:r>
              <a:rPr lang="en-IN" dirty="0" smtClean="0">
                <a:latin typeface="Century" pitchFamily="18" charset="0"/>
              </a:rPr>
              <a:t>-pattern&gt;/</a:t>
            </a:r>
            <a:r>
              <a:rPr lang="en-IN" dirty="0" err="1" smtClean="0">
                <a:latin typeface="Century" pitchFamily="18" charset="0"/>
              </a:rPr>
              <a:t>mvc</a:t>
            </a:r>
            <a:r>
              <a:rPr lang="en-IN" dirty="0" smtClean="0">
                <a:latin typeface="Century" pitchFamily="18" charset="0"/>
              </a:rPr>
              <a:t>/*&lt;/</a:t>
            </a:r>
            <a:r>
              <a:rPr lang="en-IN" dirty="0" err="1" smtClean="0">
                <a:latin typeface="Century" pitchFamily="18" charset="0"/>
              </a:rPr>
              <a:t>url</a:t>
            </a:r>
            <a:r>
              <a:rPr lang="en-IN" dirty="0" smtClean="0">
                <a:latin typeface="Century" pitchFamily="18" charset="0"/>
              </a:rPr>
              <a:t>-pattern&gt;</a:t>
            </a:r>
          </a:p>
          <a:p>
            <a:r>
              <a:rPr lang="en-IN" dirty="0" smtClean="0">
                <a:latin typeface="Century" pitchFamily="18" charset="0"/>
              </a:rPr>
              <a:t>  &lt;/</a:t>
            </a:r>
            <a:r>
              <a:rPr lang="en-IN" dirty="0" err="1" smtClean="0">
                <a:latin typeface="Century" pitchFamily="18" charset="0"/>
              </a:rPr>
              <a:t>servlet</a:t>
            </a:r>
            <a:r>
              <a:rPr lang="en-IN" dirty="0" smtClean="0">
                <a:latin typeface="Century" pitchFamily="18" charset="0"/>
              </a:rPr>
              <a:t>-mapping&gt;</a:t>
            </a:r>
          </a:p>
          <a:p>
            <a:r>
              <a:rPr lang="en-IN" dirty="0" smtClean="0">
                <a:latin typeface="Century" pitchFamily="18" charset="0"/>
              </a:rPr>
              <a:t>  </a:t>
            </a:r>
          </a:p>
          <a:p>
            <a:r>
              <a:rPr lang="en-IN" dirty="0" smtClean="0">
                <a:latin typeface="Century" pitchFamily="18" charset="0"/>
              </a:rPr>
              <a:t>&lt;/web-app&gt;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dispatcher.xml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15619"/>
            <a:ext cx="8610600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200" dirty="0" smtClean="0">
                <a:latin typeface="Century" pitchFamily="18" charset="0"/>
              </a:rPr>
              <a:t>&lt;?xml version="1.0" encoding="UTF-8"?&gt;</a:t>
            </a:r>
          </a:p>
          <a:p>
            <a:r>
              <a:rPr lang="en-IN" sz="1200" dirty="0" smtClean="0">
                <a:latin typeface="Century" pitchFamily="18" charset="0"/>
              </a:rPr>
              <a:t>&lt;beans </a:t>
            </a:r>
            <a:r>
              <a:rPr lang="en-IN" sz="1200" dirty="0" err="1" smtClean="0">
                <a:latin typeface="Century" pitchFamily="18" charset="0"/>
              </a:rPr>
              <a:t>xmlns</a:t>
            </a:r>
            <a:r>
              <a:rPr lang="en-IN" sz="1200" dirty="0" smtClean="0">
                <a:latin typeface="Century" pitchFamily="18" charset="0"/>
              </a:rPr>
              <a:t>="http://www.springframework.org/schema/beans"</a:t>
            </a:r>
          </a:p>
          <a:p>
            <a:r>
              <a:rPr lang="en-IN" sz="1200" dirty="0" err="1" smtClean="0">
                <a:latin typeface="Century" pitchFamily="18" charset="0"/>
              </a:rPr>
              <a:t>xmlns:xsi</a:t>
            </a:r>
            <a:r>
              <a:rPr lang="en-IN" sz="1200" dirty="0" smtClean="0">
                <a:latin typeface="Century" pitchFamily="18" charset="0"/>
              </a:rPr>
              <a:t>="http://www.w3.org/2001/XMLSchema-instance"</a:t>
            </a:r>
          </a:p>
          <a:p>
            <a:r>
              <a:rPr lang="en-IN" sz="1200" dirty="0" err="1" smtClean="0">
                <a:latin typeface="Century" pitchFamily="18" charset="0"/>
              </a:rPr>
              <a:t>xmlns:p</a:t>
            </a:r>
            <a:r>
              <a:rPr lang="en-IN" sz="1200" dirty="0" smtClean="0">
                <a:latin typeface="Century" pitchFamily="18" charset="0"/>
              </a:rPr>
              <a:t>="http://www.springframework.org/schema/p"</a:t>
            </a:r>
          </a:p>
          <a:p>
            <a:r>
              <a:rPr lang="en-IN" sz="1200" dirty="0" err="1" smtClean="0">
                <a:latin typeface="Century" pitchFamily="18" charset="0"/>
              </a:rPr>
              <a:t>xmlns:context</a:t>
            </a:r>
            <a:r>
              <a:rPr lang="en-IN" sz="1200" dirty="0" smtClean="0">
                <a:latin typeface="Century" pitchFamily="18" charset="0"/>
              </a:rPr>
              <a:t>="http://www.springframework.org/schema/context"</a:t>
            </a:r>
          </a:p>
          <a:p>
            <a:r>
              <a:rPr lang="en-IN" sz="1200" dirty="0" err="1" smtClean="0">
                <a:latin typeface="Century" pitchFamily="18" charset="0"/>
              </a:rPr>
              <a:t>xsi:schemaLocation</a:t>
            </a:r>
            <a:r>
              <a:rPr lang="en-IN" sz="1200" dirty="0" smtClean="0">
                <a:latin typeface="Century" pitchFamily="18" charset="0"/>
              </a:rPr>
              <a:t>="http://www.springframework.org/schema/beans</a:t>
            </a:r>
          </a:p>
          <a:p>
            <a:r>
              <a:rPr lang="en-IN" sz="1200" dirty="0" smtClean="0">
                <a:latin typeface="Century" pitchFamily="18" charset="0"/>
              </a:rPr>
              <a:t>http://www.springframework.org/schema/beans/spring-beans-3.0.xsd</a:t>
            </a:r>
          </a:p>
          <a:p>
            <a:r>
              <a:rPr lang="en-IN" sz="1200" dirty="0" smtClean="0">
                <a:latin typeface="Century" pitchFamily="18" charset="0"/>
              </a:rPr>
              <a:t>http://www.springframework.org/schema/context</a:t>
            </a:r>
          </a:p>
          <a:p>
            <a:r>
              <a:rPr lang="en-IN" sz="1200" dirty="0" smtClean="0">
                <a:latin typeface="Century" pitchFamily="18" charset="0"/>
              </a:rPr>
              <a:t>http://www.springframework.org/schema/context/spring-context-3.0.xsd"&gt;</a:t>
            </a:r>
          </a:p>
          <a:p>
            <a:endParaRPr lang="en-IN" sz="1200" dirty="0" smtClean="0">
              <a:latin typeface="Century" pitchFamily="18" charset="0"/>
            </a:endParaRPr>
          </a:p>
          <a:p>
            <a:r>
              <a:rPr lang="en-IN" sz="1200" dirty="0" smtClean="0">
                <a:latin typeface="Century" pitchFamily="18" charset="0"/>
              </a:rPr>
              <a:t>&lt;bean id="</a:t>
            </a:r>
            <a:r>
              <a:rPr lang="en-IN" sz="1200" dirty="0" err="1" smtClean="0">
                <a:latin typeface="Century" pitchFamily="18" charset="0"/>
              </a:rPr>
              <a:t>handlerMapping</a:t>
            </a:r>
            <a:r>
              <a:rPr lang="en-IN" sz="1200" dirty="0" smtClean="0">
                <a:latin typeface="Century" pitchFamily="18" charset="0"/>
              </a:rPr>
              <a:t>" class="org.springframework.web.servlet.handler.BeanNameUrlHandlerMapping"/&gt;</a:t>
            </a:r>
          </a:p>
          <a:p>
            <a:endParaRPr lang="en-IN" sz="1200" dirty="0" smtClean="0">
              <a:latin typeface="Century" pitchFamily="18" charset="0"/>
            </a:endParaRPr>
          </a:p>
          <a:p>
            <a:r>
              <a:rPr lang="en-IN" sz="1200" dirty="0" smtClean="0">
                <a:latin typeface="Century" pitchFamily="18" charset="0"/>
              </a:rPr>
              <a:t>&lt;bean name="/welcome.html" class="</a:t>
            </a:r>
            <a:r>
              <a:rPr lang="en-IN" sz="1200" dirty="0" err="1" smtClean="0">
                <a:latin typeface="Century" pitchFamily="18" charset="0"/>
              </a:rPr>
              <a:t>com.helloController.HelloController</a:t>
            </a:r>
            <a:r>
              <a:rPr lang="en-IN" sz="1200" dirty="0" smtClean="0">
                <a:latin typeface="Century" pitchFamily="18" charset="0"/>
              </a:rPr>
              <a:t>"/&gt;</a:t>
            </a:r>
          </a:p>
          <a:p>
            <a:endParaRPr lang="en-IN" sz="1200" dirty="0" smtClean="0">
              <a:latin typeface="Century" pitchFamily="18" charset="0"/>
            </a:endParaRPr>
          </a:p>
          <a:p>
            <a:r>
              <a:rPr lang="en-IN" sz="1200" dirty="0" smtClean="0">
                <a:latin typeface="Century" pitchFamily="18" charset="0"/>
              </a:rPr>
              <a:t>&lt;bean id="</a:t>
            </a:r>
            <a:r>
              <a:rPr lang="en-IN" sz="1200" dirty="0" err="1" smtClean="0">
                <a:latin typeface="Century" pitchFamily="18" charset="0"/>
              </a:rPr>
              <a:t>viewSolver</a:t>
            </a:r>
            <a:r>
              <a:rPr lang="en-IN" sz="1200" dirty="0" smtClean="0">
                <a:latin typeface="Century" pitchFamily="18" charset="0"/>
              </a:rPr>
              <a:t>" class="org.springframework.web.servlet.view.InternalResourceViewResolver"&gt;</a:t>
            </a:r>
          </a:p>
          <a:p>
            <a:endParaRPr lang="en-IN" sz="1200" dirty="0" smtClean="0">
              <a:latin typeface="Century" pitchFamily="18" charset="0"/>
            </a:endParaRPr>
          </a:p>
          <a:p>
            <a:r>
              <a:rPr lang="en-IN" sz="1200" dirty="0" smtClean="0">
                <a:latin typeface="Century" pitchFamily="18" charset="0"/>
              </a:rPr>
              <a:t>&lt;property name="prefix"&gt;</a:t>
            </a:r>
          </a:p>
          <a:p>
            <a:r>
              <a:rPr lang="en-IN" sz="1200" dirty="0" smtClean="0">
                <a:latin typeface="Century" pitchFamily="18" charset="0"/>
              </a:rPr>
              <a:t>&lt;value&gt;/WEB-INF/views/&lt;/value&gt;</a:t>
            </a:r>
          </a:p>
          <a:p>
            <a:r>
              <a:rPr lang="en-IN" sz="1200" dirty="0" smtClean="0">
                <a:latin typeface="Century" pitchFamily="18" charset="0"/>
              </a:rPr>
              <a:t>&lt;/property&gt;</a:t>
            </a:r>
          </a:p>
          <a:p>
            <a:r>
              <a:rPr lang="en-IN" sz="1200" dirty="0" smtClean="0">
                <a:latin typeface="Century" pitchFamily="18" charset="0"/>
              </a:rPr>
              <a:t>&lt;property name="suffix"&gt;</a:t>
            </a:r>
          </a:p>
          <a:p>
            <a:r>
              <a:rPr lang="en-IN" sz="1200" dirty="0" smtClean="0">
                <a:latin typeface="Century" pitchFamily="18" charset="0"/>
              </a:rPr>
              <a:t>&lt;value&gt;.</a:t>
            </a:r>
            <a:r>
              <a:rPr lang="en-IN" sz="1200" dirty="0" err="1" smtClean="0">
                <a:latin typeface="Century" pitchFamily="18" charset="0"/>
              </a:rPr>
              <a:t>jsp</a:t>
            </a:r>
            <a:r>
              <a:rPr lang="en-IN" sz="1200" dirty="0" smtClean="0">
                <a:latin typeface="Century" pitchFamily="18" charset="0"/>
              </a:rPr>
              <a:t>&lt;/value&gt;</a:t>
            </a:r>
          </a:p>
          <a:p>
            <a:r>
              <a:rPr lang="en-IN" sz="1200" dirty="0" smtClean="0">
                <a:latin typeface="Century" pitchFamily="18" charset="0"/>
              </a:rPr>
              <a:t>&lt;/property&gt;</a:t>
            </a:r>
          </a:p>
          <a:p>
            <a:r>
              <a:rPr lang="en-IN" sz="1200" dirty="0" smtClean="0">
                <a:latin typeface="Century" pitchFamily="18" charset="0"/>
              </a:rPr>
              <a:t>&lt;/bean&gt;</a:t>
            </a:r>
          </a:p>
          <a:p>
            <a:endParaRPr lang="en-IN" sz="1200" dirty="0" smtClean="0">
              <a:latin typeface="Century" pitchFamily="18" charset="0"/>
            </a:endParaRPr>
          </a:p>
          <a:p>
            <a:r>
              <a:rPr lang="en-IN" sz="1200" dirty="0" smtClean="0">
                <a:latin typeface="Century" pitchFamily="18" charset="0"/>
              </a:rPr>
              <a:t>&lt;/beans&gt;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15619"/>
            <a:ext cx="8610600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latin typeface="Century" pitchFamily="18" charset="0"/>
              </a:rPr>
              <a:t>&lt;%@ page </a:t>
            </a:r>
            <a:r>
              <a:rPr lang="fr-FR" dirty="0" err="1" smtClean="0">
                <a:latin typeface="Century" pitchFamily="18" charset="0"/>
              </a:rPr>
              <a:t>language</a:t>
            </a:r>
            <a:r>
              <a:rPr lang="fr-FR" dirty="0" smtClean="0">
                <a:latin typeface="Century" pitchFamily="18" charset="0"/>
              </a:rPr>
              <a:t>="java" </a:t>
            </a:r>
            <a:r>
              <a:rPr lang="fr-FR" dirty="0" err="1" smtClean="0">
                <a:latin typeface="Century" pitchFamily="18" charset="0"/>
              </a:rPr>
              <a:t>contentType</a:t>
            </a:r>
            <a:r>
              <a:rPr lang="fr-FR" dirty="0" smtClean="0">
                <a:latin typeface="Century" pitchFamily="18" charset="0"/>
              </a:rPr>
              <a:t>="</a:t>
            </a:r>
            <a:r>
              <a:rPr lang="fr-FR" dirty="0" err="1" smtClean="0">
                <a:latin typeface="Century" pitchFamily="18" charset="0"/>
              </a:rPr>
              <a:t>text</a:t>
            </a:r>
            <a:r>
              <a:rPr lang="fr-FR" dirty="0" smtClean="0">
                <a:latin typeface="Century" pitchFamily="18" charset="0"/>
              </a:rPr>
              <a:t>/html; </a:t>
            </a:r>
            <a:r>
              <a:rPr lang="fr-FR" dirty="0" err="1" smtClean="0">
                <a:latin typeface="Century" pitchFamily="18" charset="0"/>
              </a:rPr>
              <a:t>charset</a:t>
            </a:r>
            <a:r>
              <a:rPr lang="fr-FR" dirty="0" smtClean="0">
                <a:latin typeface="Century" pitchFamily="18" charset="0"/>
              </a:rPr>
              <a:t>=ISO-8859-1"</a:t>
            </a:r>
          </a:p>
          <a:p>
            <a:r>
              <a:rPr lang="en-IN" dirty="0" smtClean="0">
                <a:latin typeface="Century" pitchFamily="18" charset="0"/>
              </a:rPr>
              <a:t>    </a:t>
            </a:r>
            <a:r>
              <a:rPr lang="en-IN" dirty="0" err="1" smtClean="0">
                <a:latin typeface="Century" pitchFamily="18" charset="0"/>
              </a:rPr>
              <a:t>pageEncoding</a:t>
            </a:r>
            <a:r>
              <a:rPr lang="en-IN" dirty="0" smtClean="0">
                <a:latin typeface="Century" pitchFamily="18" charset="0"/>
              </a:rPr>
              <a:t>="ISO-8859-1"%&gt;</a:t>
            </a:r>
          </a:p>
          <a:p>
            <a:r>
              <a:rPr lang="en-IN" dirty="0" smtClean="0">
                <a:latin typeface="Century" pitchFamily="18" charset="0"/>
              </a:rPr>
              <a:t>&lt;!DOCTYPE html PUBLIC "-//W3C//DTD HTML 4.01 Transitional//EN" "http://www.w3.org/TR/html4/loose.dtd"&gt;</a:t>
            </a:r>
          </a:p>
          <a:p>
            <a:r>
              <a:rPr lang="en-IN" dirty="0" smtClean="0">
                <a:latin typeface="Century" pitchFamily="18" charset="0"/>
              </a:rPr>
              <a:t>&lt;html&gt;</a:t>
            </a:r>
          </a:p>
          <a:p>
            <a:r>
              <a:rPr lang="en-IN" dirty="0" smtClean="0">
                <a:latin typeface="Century" pitchFamily="18" charset="0"/>
              </a:rPr>
              <a:t>&lt;head&gt;</a:t>
            </a:r>
          </a:p>
          <a:p>
            <a:r>
              <a:rPr lang="en-IN" dirty="0" smtClean="0">
                <a:latin typeface="Century" pitchFamily="18" charset="0"/>
              </a:rPr>
              <a:t>&lt;meta http-equiv="Content-Type" content="text/html; </a:t>
            </a:r>
            <a:r>
              <a:rPr lang="en-IN" dirty="0" err="1" smtClean="0">
                <a:latin typeface="Century" pitchFamily="18" charset="0"/>
              </a:rPr>
              <a:t>charset</a:t>
            </a:r>
            <a:r>
              <a:rPr lang="en-IN" dirty="0" smtClean="0">
                <a:latin typeface="Century" pitchFamily="18" charset="0"/>
              </a:rPr>
              <a:t>=ISO-8859-1"&gt;</a:t>
            </a:r>
          </a:p>
          <a:p>
            <a:r>
              <a:rPr lang="en-IN" dirty="0" smtClean="0">
                <a:latin typeface="Century" pitchFamily="18" charset="0"/>
              </a:rPr>
              <a:t>&lt;title&gt;First </a:t>
            </a:r>
            <a:r>
              <a:rPr lang="en-IN" dirty="0" err="1" smtClean="0">
                <a:latin typeface="Century" pitchFamily="18" charset="0"/>
              </a:rPr>
              <a:t>SpringMVC</a:t>
            </a:r>
            <a:r>
              <a:rPr lang="en-IN" dirty="0" smtClean="0">
                <a:latin typeface="Century" pitchFamily="18" charset="0"/>
              </a:rPr>
              <a:t> Demo&lt;/title&gt;</a:t>
            </a:r>
          </a:p>
          <a:p>
            <a:r>
              <a:rPr lang="en-IN" dirty="0" smtClean="0">
                <a:latin typeface="Century" pitchFamily="18" charset="0"/>
              </a:rPr>
              <a:t>&lt;/head&gt;</a:t>
            </a:r>
          </a:p>
          <a:p>
            <a:r>
              <a:rPr lang="en-IN" dirty="0" smtClean="0">
                <a:latin typeface="Century" pitchFamily="18" charset="0"/>
              </a:rPr>
              <a:t>&lt;body&gt;</a:t>
            </a:r>
          </a:p>
          <a:p>
            <a:r>
              <a:rPr lang="en-IN" dirty="0" smtClean="0">
                <a:latin typeface="Century" pitchFamily="18" charset="0"/>
              </a:rPr>
              <a:t>&lt;h1&gt;First </a:t>
            </a:r>
            <a:r>
              <a:rPr lang="en-IN" dirty="0" err="1" smtClean="0">
                <a:latin typeface="Century" pitchFamily="18" charset="0"/>
              </a:rPr>
              <a:t>ServletMVC</a:t>
            </a:r>
            <a:r>
              <a:rPr lang="en-IN" dirty="0" smtClean="0">
                <a:latin typeface="Century" pitchFamily="18" charset="0"/>
              </a:rPr>
              <a:t> Demo&lt;/h1&gt;</a:t>
            </a:r>
          </a:p>
          <a:p>
            <a:r>
              <a:rPr lang="en-IN" dirty="0" smtClean="0">
                <a:latin typeface="Century" pitchFamily="18" charset="0"/>
              </a:rPr>
              <a:t>&lt;h2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entury" pitchFamily="18" charset="0"/>
              </a:rPr>
              <a:t>&gt;${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entury" pitchFamily="18" charset="0"/>
              </a:rPr>
              <a:t>welcomeMessage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entury" pitchFamily="18" charset="0"/>
              </a:rPr>
              <a:t>}</a:t>
            </a:r>
            <a:r>
              <a:rPr lang="en-IN" dirty="0" smtClean="0">
                <a:latin typeface="Century" pitchFamily="18" charset="0"/>
              </a:rPr>
              <a:t>&lt;/h2&gt;</a:t>
            </a:r>
          </a:p>
          <a:p>
            <a:r>
              <a:rPr lang="en-IN" dirty="0" smtClean="0">
                <a:latin typeface="Century" pitchFamily="18" charset="0"/>
              </a:rPr>
              <a:t>&lt;/body&gt;</a:t>
            </a:r>
          </a:p>
          <a:p>
            <a:r>
              <a:rPr lang="en-IN" dirty="0" smtClean="0">
                <a:latin typeface="Century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WebApplication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Client requests for the URL</a:t>
            </a:r>
          </a:p>
          <a:p>
            <a:r>
              <a:rPr lang="en-US" dirty="0" smtClean="0">
                <a:latin typeface="Century" pitchFamily="18" charset="0"/>
              </a:rPr>
              <a:t>Particular </a:t>
            </a:r>
            <a:r>
              <a:rPr lang="en-US" dirty="0" err="1" smtClean="0">
                <a:latin typeface="Century" pitchFamily="18" charset="0"/>
              </a:rPr>
              <a:t>servlet</a:t>
            </a:r>
            <a:r>
              <a:rPr lang="en-US" dirty="0" smtClean="0">
                <a:latin typeface="Century" pitchFamily="18" charset="0"/>
              </a:rPr>
              <a:t> is mapped and response generated</a:t>
            </a:r>
          </a:p>
          <a:p>
            <a:r>
              <a:rPr lang="en-US" dirty="0" smtClean="0">
                <a:latin typeface="Century" pitchFamily="18" charset="0"/>
              </a:rPr>
              <a:t>Response is sent to the client</a:t>
            </a:r>
          </a:p>
          <a:p>
            <a:endParaRPr lang="en-IN" dirty="0">
              <a:latin typeface="Century" pitchFamily="18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854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8600" y="3719946"/>
            <a:ext cx="1252118" cy="12330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3657600" y="3886200"/>
            <a:ext cx="3962400" cy="2133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943600" y="39624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Servlet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46482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Servlet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600" y="53340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Servlet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8077200" y="4038600"/>
            <a:ext cx="914400" cy="4572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DB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8077200" y="5334000"/>
            <a:ext cx="914400" cy="457200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POJO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10854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4953000"/>
            <a:ext cx="1226754" cy="1164336"/>
          </a:xfrm>
          <a:prstGeom prst="rect">
            <a:avLst/>
          </a:prstGeom>
          <a:noFill/>
        </p:spPr>
      </p:pic>
      <p:sp>
        <p:nvSpPr>
          <p:cNvPr id="22" name="Left-Right Arrow 21"/>
          <p:cNvSpPr/>
          <p:nvPr/>
        </p:nvSpPr>
        <p:spPr>
          <a:xfrm>
            <a:off x="7391400" y="41148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-Right Arrow 22"/>
          <p:cNvSpPr/>
          <p:nvPr/>
        </p:nvSpPr>
        <p:spPr>
          <a:xfrm>
            <a:off x="7391400" y="54864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1600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3886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 Arrow 25"/>
          <p:cNvSpPr/>
          <p:nvPr/>
        </p:nvSpPr>
        <p:spPr>
          <a:xfrm>
            <a:off x="1600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Arrow 26"/>
          <p:cNvSpPr/>
          <p:nvPr/>
        </p:nvSpPr>
        <p:spPr>
          <a:xfrm>
            <a:off x="3886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1600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3886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Left Arrow 29"/>
          <p:cNvSpPr/>
          <p:nvPr/>
        </p:nvSpPr>
        <p:spPr>
          <a:xfrm>
            <a:off x="1600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Arrow 30"/>
          <p:cNvSpPr/>
          <p:nvPr/>
        </p:nvSpPr>
        <p:spPr>
          <a:xfrm>
            <a:off x="3886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886200" y="3500735"/>
            <a:ext cx="36576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itchFamily="18" charset="0"/>
              </a:rPr>
              <a:t>Application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3776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0200" y="50716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400" y="4419600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76400" y="5681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47885"/>
            <a:ext cx="8610600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package </a:t>
            </a:r>
            <a:r>
              <a:rPr lang="en-US" dirty="0" err="1" smtClean="0">
                <a:latin typeface="Century" pitchFamily="18" charset="0"/>
              </a:rPr>
              <a:t>com.tkhts.helloController</a:t>
            </a:r>
            <a:r>
              <a:rPr lang="en-US" dirty="0" smtClean="0">
                <a:latin typeface="Century" pitchFamily="18" charset="0"/>
              </a:rPr>
              <a:t>;</a:t>
            </a:r>
          </a:p>
          <a:p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+ import </a:t>
            </a:r>
            <a:r>
              <a:rPr lang="en-US" dirty="0" err="1" smtClean="0">
                <a:latin typeface="Century" pitchFamily="18" charset="0"/>
              </a:rPr>
              <a:t>javax.servlet.http.HttpServletRequest</a:t>
            </a:r>
            <a:r>
              <a:rPr lang="en-US" dirty="0" smtClean="0">
                <a:latin typeface="Century" pitchFamily="18" charset="0"/>
              </a:rPr>
              <a:t>;</a:t>
            </a:r>
          </a:p>
          <a:p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public class </a:t>
            </a:r>
            <a:r>
              <a:rPr lang="en-US" dirty="0" err="1" smtClean="0">
                <a:latin typeface="Century" pitchFamily="18" charset="0"/>
              </a:rPr>
              <a:t>HelloController</a:t>
            </a:r>
            <a:r>
              <a:rPr lang="en-US" dirty="0" smtClean="0">
                <a:latin typeface="Century" pitchFamily="18" charset="0"/>
              </a:rPr>
              <a:t> extends </a:t>
            </a:r>
            <a:r>
              <a:rPr lang="en-US" dirty="0" err="1" smtClean="0">
                <a:latin typeface="Century" pitchFamily="18" charset="0"/>
              </a:rPr>
              <a:t>AbstractController</a:t>
            </a:r>
            <a:r>
              <a:rPr lang="en-US" dirty="0" smtClean="0">
                <a:latin typeface="Century" pitchFamily="18" charset="0"/>
              </a:rPr>
              <a:t> {</a:t>
            </a:r>
          </a:p>
          <a:p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	@Override</a:t>
            </a:r>
          </a:p>
          <a:p>
            <a:r>
              <a:rPr lang="en-US" dirty="0" smtClean="0">
                <a:latin typeface="Century" pitchFamily="18" charset="0"/>
              </a:rPr>
              <a:t>	protected </a:t>
            </a:r>
            <a:r>
              <a:rPr lang="en-US" dirty="0" err="1" smtClean="0">
                <a:latin typeface="Century" pitchFamily="18" charset="0"/>
              </a:rPr>
              <a:t>ModelAndView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handleRequestInternal</a:t>
            </a:r>
            <a:r>
              <a:rPr lang="en-US" dirty="0" smtClean="0">
                <a:latin typeface="Century" pitchFamily="18" charset="0"/>
              </a:rPr>
              <a:t>(</a:t>
            </a:r>
            <a:r>
              <a:rPr lang="en-US" dirty="0" err="1" smtClean="0">
                <a:latin typeface="Century" pitchFamily="18" charset="0"/>
              </a:rPr>
              <a:t>HttpServletRequest</a:t>
            </a:r>
            <a:r>
              <a:rPr lang="en-US" dirty="0" smtClean="0">
                <a:latin typeface="Century" pitchFamily="18" charset="0"/>
              </a:rPr>
              <a:t> request, </a:t>
            </a:r>
            <a:r>
              <a:rPr lang="en-US" dirty="0" err="1" smtClean="0">
                <a:latin typeface="Century" pitchFamily="18" charset="0"/>
              </a:rPr>
              <a:t>HttpServletResponse</a:t>
            </a:r>
            <a:r>
              <a:rPr lang="en-US" dirty="0" smtClean="0">
                <a:latin typeface="Century" pitchFamily="18" charset="0"/>
              </a:rPr>
              <a:t> response) throws Exception {</a:t>
            </a:r>
          </a:p>
          <a:p>
            <a:r>
              <a:rPr lang="en-US" dirty="0" smtClean="0">
                <a:latin typeface="Century" pitchFamily="18" charset="0"/>
              </a:rPr>
              <a:t>		</a:t>
            </a:r>
            <a:r>
              <a:rPr lang="en-US" dirty="0" err="1" smtClean="0">
                <a:latin typeface="Century" pitchFamily="18" charset="0"/>
              </a:rPr>
              <a:t>ModelAndView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modelandview</a:t>
            </a:r>
            <a:r>
              <a:rPr lang="en-US" dirty="0" smtClean="0">
                <a:latin typeface="Century" pitchFamily="18" charset="0"/>
              </a:rPr>
              <a:t> = new </a:t>
            </a:r>
            <a:r>
              <a:rPr lang="en-US" dirty="0" err="1" smtClean="0">
                <a:latin typeface="Century" pitchFamily="18" charset="0"/>
              </a:rPr>
              <a:t>ModelAndView</a:t>
            </a:r>
            <a:r>
              <a:rPr lang="en-US" dirty="0" smtClean="0">
                <a:latin typeface="Century" pitchFamily="18" charset="0"/>
              </a:rPr>
              <a:t>("</a:t>
            </a:r>
            <a:r>
              <a:rPr lang="en-US" dirty="0" err="1" smtClean="0">
                <a:latin typeface="Century" pitchFamily="18" charset="0"/>
              </a:rPr>
              <a:t>HelloPage</a:t>
            </a:r>
            <a:r>
              <a:rPr lang="en-US" dirty="0" smtClean="0">
                <a:latin typeface="Century" pitchFamily="18" charset="0"/>
              </a:rPr>
              <a:t>");</a:t>
            </a:r>
          </a:p>
          <a:p>
            <a:r>
              <a:rPr lang="en-US" dirty="0" smtClean="0">
                <a:latin typeface="Century" pitchFamily="18" charset="0"/>
              </a:rPr>
              <a:t>		</a:t>
            </a:r>
            <a:r>
              <a:rPr lang="en-US" dirty="0" err="1" smtClean="0">
                <a:latin typeface="Century" pitchFamily="18" charset="0"/>
              </a:rPr>
              <a:t>modelandview.addObject</a:t>
            </a:r>
            <a:r>
              <a:rPr lang="en-US" dirty="0" smtClean="0">
                <a:latin typeface="Century" pitchFamily="18" charset="0"/>
              </a:rPr>
              <a:t>("</a:t>
            </a:r>
            <a:r>
              <a:rPr lang="en-US" dirty="0" err="1" smtClean="0">
                <a:latin typeface="Century" pitchFamily="18" charset="0"/>
              </a:rPr>
              <a:t>welcomeMessage","Hi</a:t>
            </a:r>
            <a:r>
              <a:rPr lang="en-US" dirty="0" smtClean="0">
                <a:latin typeface="Century" pitchFamily="18" charset="0"/>
              </a:rPr>
              <a:t> Friends, </a:t>
            </a:r>
            <a:r>
              <a:rPr lang="en-US" dirty="0" err="1" smtClean="0">
                <a:latin typeface="Century" pitchFamily="18" charset="0"/>
              </a:rPr>
              <a:t>Techknow</a:t>
            </a:r>
            <a:r>
              <a:rPr lang="en-US" dirty="0" smtClean="0">
                <a:latin typeface="Century" pitchFamily="18" charset="0"/>
              </a:rPr>
              <a:t> Heights welcomes you...."); 	</a:t>
            </a:r>
          </a:p>
          <a:p>
            <a:r>
              <a:rPr lang="en-US" dirty="0" smtClean="0">
                <a:latin typeface="Century" pitchFamily="18" charset="0"/>
              </a:rPr>
              <a:t>		return </a:t>
            </a:r>
            <a:r>
              <a:rPr lang="en-US" dirty="0" err="1" smtClean="0">
                <a:latin typeface="Century" pitchFamily="18" charset="0"/>
              </a:rPr>
              <a:t>modelandview</a:t>
            </a:r>
            <a:r>
              <a:rPr lang="en-US" dirty="0" smtClean="0">
                <a:latin typeface="Century" pitchFamily="18" charset="0"/>
              </a:rPr>
              <a:t>;</a:t>
            </a:r>
          </a:p>
          <a:p>
            <a:r>
              <a:rPr lang="en-US" dirty="0" smtClean="0">
                <a:latin typeface="Century" pitchFamily="18" charset="0"/>
              </a:rPr>
              <a:t>	}</a:t>
            </a:r>
          </a:p>
          <a:p>
            <a:r>
              <a:rPr lang="en-US" dirty="0" smtClean="0">
                <a:latin typeface="Century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Annotations 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latin typeface="Century" pitchFamily="18" charset="0"/>
              </a:rPr>
              <a:t>@Controller </a:t>
            </a:r>
          </a:p>
          <a:p>
            <a:pPr lvl="1"/>
            <a:r>
              <a:rPr lang="en-IN" dirty="0" smtClean="0">
                <a:latin typeface="Century" pitchFamily="18" charset="0"/>
              </a:rPr>
              <a:t>indicates that a particular class serves the role of a controller</a:t>
            </a:r>
          </a:p>
          <a:p>
            <a:pPr lvl="1"/>
            <a:endParaRPr lang="en-US" b="1" dirty="0" smtClean="0">
              <a:latin typeface="Century" pitchFamily="18" charset="0"/>
            </a:endParaRPr>
          </a:p>
          <a:p>
            <a:pPr lvl="1"/>
            <a:endParaRPr lang="en-US" b="1" dirty="0" smtClean="0">
              <a:latin typeface="Century" pitchFamily="18" charset="0"/>
            </a:endParaRPr>
          </a:p>
          <a:p>
            <a:pPr lvl="1"/>
            <a:endParaRPr lang="en-IN" b="1" dirty="0" smtClean="0">
              <a:latin typeface="Century" pitchFamily="18" charset="0"/>
            </a:endParaRPr>
          </a:p>
          <a:p>
            <a:r>
              <a:rPr lang="en-IN" b="1" dirty="0" smtClean="0">
                <a:latin typeface="Century" pitchFamily="18" charset="0"/>
              </a:rPr>
              <a:t>@</a:t>
            </a:r>
            <a:r>
              <a:rPr lang="en-IN" b="1" dirty="0" err="1" smtClean="0">
                <a:latin typeface="Century" pitchFamily="18" charset="0"/>
              </a:rPr>
              <a:t>RequestMapping</a:t>
            </a:r>
            <a:endParaRPr lang="en-IN" b="1" dirty="0" smtClean="0">
              <a:latin typeface="Century" pitchFamily="18" charset="0"/>
            </a:endParaRPr>
          </a:p>
          <a:p>
            <a:pPr lvl="1"/>
            <a:r>
              <a:rPr lang="en-IN" dirty="0" smtClean="0">
                <a:latin typeface="Century" pitchFamily="18" charset="0"/>
              </a:rPr>
              <a:t>used to map a URL to either an entire class or a particular handler method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3352800"/>
            <a:ext cx="7543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 smtClean="0">
                <a:latin typeface="Century" pitchFamily="18" charset="0"/>
              </a:rPr>
              <a:t>&lt;context: component-scan base-package= "path" /&gt;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Annotations 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66A114A-9F20-4502-B2C7-83AABDB1021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507153"/>
            <a:ext cx="8534400" cy="45243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 smtClean="0">
                <a:latin typeface="Century" pitchFamily="18" charset="0"/>
              </a:rPr>
              <a:t>@Controller</a:t>
            </a:r>
          </a:p>
          <a:p>
            <a:r>
              <a:rPr lang="en-IN" sz="2400" dirty="0" smtClean="0">
                <a:latin typeface="Century" pitchFamily="18" charset="0"/>
              </a:rPr>
              <a:t>@</a:t>
            </a:r>
            <a:r>
              <a:rPr lang="en-IN" sz="2400" dirty="0" err="1" smtClean="0">
                <a:latin typeface="Century" pitchFamily="18" charset="0"/>
              </a:rPr>
              <a:t>RequestMapping</a:t>
            </a:r>
            <a:r>
              <a:rPr lang="en-IN" sz="2400" dirty="0" smtClean="0">
                <a:latin typeface="Century" pitchFamily="18" charset="0"/>
              </a:rPr>
              <a:t>("/greet")</a:t>
            </a:r>
          </a:p>
          <a:p>
            <a:r>
              <a:rPr lang="en-IN" sz="2400" b="1" dirty="0" smtClean="0">
                <a:latin typeface="Century" pitchFamily="18" charset="0"/>
              </a:rPr>
              <a:t>public class </a:t>
            </a:r>
            <a:r>
              <a:rPr lang="en-IN" sz="2400" b="1" dirty="0" err="1" smtClean="0">
                <a:latin typeface="Century" pitchFamily="18" charset="0"/>
              </a:rPr>
              <a:t>HelloController</a:t>
            </a:r>
            <a:r>
              <a:rPr lang="en-IN" sz="2400" b="1" dirty="0" smtClean="0">
                <a:latin typeface="Century" pitchFamily="18" charset="0"/>
              </a:rPr>
              <a:t>{</a:t>
            </a:r>
          </a:p>
          <a:p>
            <a:endParaRPr lang="en-IN" sz="2400" dirty="0" smtClean="0">
              <a:latin typeface="Century" pitchFamily="18" charset="0"/>
            </a:endParaRPr>
          </a:p>
          <a:p>
            <a:r>
              <a:rPr lang="en-IN" sz="2400" dirty="0" smtClean="0">
                <a:latin typeface="Century" pitchFamily="18" charset="0"/>
              </a:rPr>
              <a:t>@</a:t>
            </a:r>
            <a:r>
              <a:rPr lang="en-IN" sz="2400" dirty="0" err="1" smtClean="0">
                <a:latin typeface="Century" pitchFamily="18" charset="0"/>
              </a:rPr>
              <a:t>RequestMapping</a:t>
            </a:r>
            <a:r>
              <a:rPr lang="en-IN" sz="2400" dirty="0" smtClean="0">
                <a:latin typeface="Century" pitchFamily="18" charset="0"/>
              </a:rPr>
              <a:t>("/welcome")</a:t>
            </a:r>
          </a:p>
          <a:p>
            <a:r>
              <a:rPr lang="en-IN" sz="2400" b="1" dirty="0" smtClean="0">
                <a:latin typeface="Century" pitchFamily="18" charset="0"/>
              </a:rPr>
              <a:t>public </a:t>
            </a:r>
            <a:r>
              <a:rPr lang="en-IN" sz="2400" b="1" dirty="0" err="1" smtClean="0">
                <a:latin typeface="Century" pitchFamily="18" charset="0"/>
              </a:rPr>
              <a:t>ModelAndView</a:t>
            </a:r>
            <a:r>
              <a:rPr lang="en-IN" sz="2400" b="1" dirty="0" smtClean="0">
                <a:latin typeface="Century" pitchFamily="18" charset="0"/>
              </a:rPr>
              <a:t> </a:t>
            </a:r>
            <a:r>
              <a:rPr lang="en-IN" sz="2400" b="1" dirty="0" err="1" smtClean="0">
                <a:latin typeface="Century" pitchFamily="18" charset="0"/>
              </a:rPr>
              <a:t>helloWorld</a:t>
            </a:r>
            <a:r>
              <a:rPr lang="en-IN" sz="2400" b="1" dirty="0" smtClean="0">
                <a:latin typeface="Century" pitchFamily="18" charset="0"/>
              </a:rPr>
              <a:t>(){</a:t>
            </a:r>
          </a:p>
          <a:p>
            <a:endParaRPr lang="en-IN" sz="2400" dirty="0" smtClean="0">
              <a:latin typeface="Century" pitchFamily="18" charset="0"/>
            </a:endParaRPr>
          </a:p>
          <a:p>
            <a:r>
              <a:rPr lang="en-IN" sz="2400" dirty="0" err="1" smtClean="0">
                <a:latin typeface="Century" pitchFamily="18" charset="0"/>
              </a:rPr>
              <a:t>ModelAndView</a:t>
            </a:r>
            <a:r>
              <a:rPr lang="en-IN" sz="2400" dirty="0" smtClean="0">
                <a:latin typeface="Century" pitchFamily="18" charset="0"/>
              </a:rPr>
              <a:t> model = </a:t>
            </a:r>
            <a:r>
              <a:rPr lang="en-IN" sz="2400" b="1" dirty="0" smtClean="0">
                <a:latin typeface="Century" pitchFamily="18" charset="0"/>
              </a:rPr>
              <a:t>new </a:t>
            </a:r>
            <a:r>
              <a:rPr lang="en-IN" sz="2400" b="1" dirty="0" err="1" smtClean="0">
                <a:latin typeface="Century" pitchFamily="18" charset="0"/>
              </a:rPr>
              <a:t>ModelAndView</a:t>
            </a:r>
            <a:r>
              <a:rPr lang="en-IN" sz="2400" b="1" dirty="0" smtClean="0">
                <a:latin typeface="Century" pitchFamily="18" charset="0"/>
              </a:rPr>
              <a:t>("hello");</a:t>
            </a:r>
          </a:p>
          <a:p>
            <a:r>
              <a:rPr lang="en-IN" sz="2400" dirty="0" err="1" smtClean="0">
                <a:latin typeface="Century" pitchFamily="18" charset="0"/>
              </a:rPr>
              <a:t>model.addObject</a:t>
            </a:r>
            <a:r>
              <a:rPr lang="en-IN" sz="2400" dirty="0" smtClean="0">
                <a:latin typeface="Century" pitchFamily="18" charset="0"/>
              </a:rPr>
              <a:t>("data", “</a:t>
            </a:r>
            <a:r>
              <a:rPr lang="en-IN" sz="2400" dirty="0" err="1" smtClean="0">
                <a:latin typeface="Century" pitchFamily="18" charset="0"/>
              </a:rPr>
              <a:t>SpringMVC</a:t>
            </a:r>
            <a:r>
              <a:rPr lang="en-IN" sz="2400" dirty="0" smtClean="0">
                <a:latin typeface="Century" pitchFamily="18" charset="0"/>
              </a:rPr>
              <a:t> is with annotation");</a:t>
            </a:r>
          </a:p>
          <a:p>
            <a:r>
              <a:rPr lang="en-IN" sz="2400" b="1" dirty="0" smtClean="0">
                <a:latin typeface="Century" pitchFamily="18" charset="0"/>
              </a:rPr>
              <a:t>return model;</a:t>
            </a:r>
          </a:p>
          <a:p>
            <a:r>
              <a:rPr lang="en-US" sz="2400" dirty="0" smtClean="0">
                <a:latin typeface="Century" pitchFamily="18" charset="0"/>
              </a:rPr>
              <a:t>}</a:t>
            </a:r>
            <a:endParaRPr lang="en-IN" sz="2400" dirty="0" smtClean="0">
              <a:latin typeface="Century" pitchFamily="18" charset="0"/>
            </a:endParaRPr>
          </a:p>
          <a:p>
            <a:r>
              <a:rPr lang="en-IN" sz="2400" dirty="0" smtClean="0">
                <a:latin typeface="Century" pitchFamily="18" charset="0"/>
              </a:rPr>
              <a:t>}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PathVariable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entury" pitchFamily="18" charset="0"/>
              </a:rPr>
              <a:t>Use to accept the customized or more dynamic parameters in the request paths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301425"/>
            <a:ext cx="861060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 smtClean="0"/>
              <a:t>@</a:t>
            </a:r>
            <a:r>
              <a:rPr lang="en-IN" sz="2400" b="1" dirty="0" err="1" smtClean="0"/>
              <a:t>RequestMapping</a:t>
            </a:r>
            <a:r>
              <a:rPr lang="en-IN" sz="2400" b="1" dirty="0" smtClean="0"/>
              <a:t>("/hello/{name}") </a:t>
            </a:r>
          </a:p>
          <a:p>
            <a:r>
              <a:rPr lang="en-IN" sz="2400" b="1" dirty="0" smtClean="0"/>
              <a:t>public String greet(</a:t>
            </a:r>
            <a:r>
              <a:rPr lang="en-IN" sz="2400" b="1" dirty="0" smtClean="0">
                <a:solidFill>
                  <a:schemeClr val="tx1"/>
                </a:solidFill>
              </a:rPr>
              <a:t>@</a:t>
            </a:r>
            <a:r>
              <a:rPr lang="en-IN" sz="2400" b="1" dirty="0" err="1" smtClean="0">
                <a:solidFill>
                  <a:schemeClr val="tx1"/>
                </a:solidFill>
              </a:rPr>
              <a:t>PathVariable</a:t>
            </a:r>
            <a:r>
              <a:rPr lang="en-IN" sz="2400" b="1" dirty="0" smtClean="0">
                <a:solidFill>
                  <a:schemeClr val="tx1"/>
                </a:solidFill>
              </a:rPr>
              <a:t>(value=“name") String name</a:t>
            </a:r>
            <a:r>
              <a:rPr lang="en-IN" sz="2400" b="1" dirty="0" smtClean="0"/>
              <a:t>){ </a:t>
            </a:r>
          </a:p>
          <a:p>
            <a:r>
              <a:rPr lang="en-IN" sz="2400" b="1" dirty="0" smtClean="0"/>
              <a:t>		// ....... </a:t>
            </a:r>
          </a:p>
          <a:p>
            <a:r>
              <a:rPr lang="en-IN" sz="2400" b="1" dirty="0" smtClean="0"/>
              <a:t>}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PathVariable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entury" pitchFamily="18" charset="0"/>
              </a:rPr>
              <a:t>@</a:t>
            </a:r>
            <a:r>
              <a:rPr lang="en-IN" dirty="0" err="1" smtClean="0">
                <a:latin typeface="Century" pitchFamily="18" charset="0"/>
              </a:rPr>
              <a:t>PathVariable</a:t>
            </a:r>
            <a:r>
              <a:rPr lang="en-IN" dirty="0" smtClean="0">
                <a:latin typeface="Century" pitchFamily="18" charset="0"/>
              </a:rPr>
              <a:t> is very useful for dynamic URIs</a:t>
            </a:r>
          </a:p>
          <a:p>
            <a:r>
              <a:rPr lang="en-IN" dirty="0" smtClean="0">
                <a:latin typeface="Century" pitchFamily="18" charset="0"/>
              </a:rPr>
              <a:t>There is no limit on the number of parameters used in a single method</a:t>
            </a:r>
          </a:p>
          <a:p>
            <a:r>
              <a:rPr lang="en-IN" dirty="0" smtClean="0">
                <a:latin typeface="Century" pitchFamily="18" charset="0"/>
              </a:rPr>
              <a:t>@</a:t>
            </a:r>
            <a:r>
              <a:rPr lang="en-IN" dirty="0" err="1" smtClean="0">
                <a:latin typeface="Century" pitchFamily="18" charset="0"/>
              </a:rPr>
              <a:t>PathVariable</a:t>
            </a:r>
            <a:r>
              <a:rPr lang="en-IN" dirty="0" smtClean="0">
                <a:latin typeface="Century" pitchFamily="18" charset="0"/>
              </a:rPr>
              <a:t> argument can be of any simple type such as </a:t>
            </a:r>
            <a:r>
              <a:rPr lang="en-IN" dirty="0" err="1" smtClean="0">
                <a:latin typeface="Century" pitchFamily="18" charset="0"/>
              </a:rPr>
              <a:t>int</a:t>
            </a:r>
            <a:r>
              <a:rPr lang="en-IN" dirty="0" smtClean="0">
                <a:latin typeface="Century" pitchFamily="18" charset="0"/>
              </a:rPr>
              <a:t>, long, Date, etc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RequestParam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/>
          </a:bodyPr>
          <a:lstStyle/>
          <a:p>
            <a:r>
              <a:rPr lang="en-IN" dirty="0" smtClean="0"/>
              <a:t>@</a:t>
            </a:r>
            <a:r>
              <a:rPr lang="en-IN" dirty="0" err="1" smtClean="0"/>
              <a:t>RequestParam</a:t>
            </a:r>
            <a:r>
              <a:rPr lang="en-IN" dirty="0" smtClean="0"/>
              <a:t> is used for accessing the query parameter values from the request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301425"/>
            <a:ext cx="8610600" cy="26776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public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login( 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chemeClr val="tx1"/>
                </a:solidFill>
              </a:rPr>
              <a:t>@</a:t>
            </a:r>
            <a:r>
              <a:rPr lang="en-IN" sz="2400" dirty="0" err="1" smtClean="0">
                <a:solidFill>
                  <a:schemeClr val="tx1"/>
                </a:solidFill>
              </a:rPr>
              <a:t>RequestParam</a:t>
            </a:r>
            <a:r>
              <a:rPr lang="en-IN" sz="2400" dirty="0" smtClean="0">
                <a:solidFill>
                  <a:schemeClr val="tx1"/>
                </a:solidFill>
              </a:rPr>
              <a:t>(value=“id", required=true) String id</a:t>
            </a:r>
            <a:r>
              <a:rPr lang="en-IN" sz="2400" dirty="0" smtClean="0"/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@</a:t>
            </a:r>
            <a:r>
              <a:rPr lang="en-IN" sz="2400" dirty="0" err="1" smtClean="0">
                <a:solidFill>
                  <a:schemeClr val="tx1"/>
                </a:solidFill>
              </a:rPr>
              <a:t>RequestParam</a:t>
            </a:r>
            <a:r>
              <a:rPr lang="en-IN" sz="2400" dirty="0" smtClean="0">
                <a:solidFill>
                  <a:schemeClr val="tx1"/>
                </a:solidFill>
              </a:rPr>
              <a:t>(value="pass", required=false) String pass</a:t>
            </a:r>
          </a:p>
          <a:p>
            <a:r>
              <a:rPr lang="en-IN" sz="2400" dirty="0" smtClean="0"/>
              <a:t>){ </a:t>
            </a:r>
          </a:p>
          <a:p>
            <a:r>
              <a:rPr lang="en-IN" sz="2400" dirty="0" smtClean="0"/>
              <a:t>	//... </a:t>
            </a:r>
          </a:p>
          <a:p>
            <a:r>
              <a:rPr lang="en-IN" sz="2400" dirty="0" smtClean="0"/>
              <a:t>}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ModelAttribute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- method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/>
          </a:bodyPr>
          <a:lstStyle/>
          <a:p>
            <a:r>
              <a:rPr lang="en-IN" dirty="0" smtClean="0"/>
              <a:t>@</a:t>
            </a:r>
            <a:r>
              <a:rPr lang="en-IN" b="1" dirty="0" err="1" smtClean="0"/>
              <a:t>ModelAttribute</a:t>
            </a:r>
            <a:r>
              <a:rPr lang="en-IN" dirty="0" smtClean="0"/>
              <a:t> on method level adds common objects in all the models within the controller.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4057471"/>
            <a:ext cx="861060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@</a:t>
            </a:r>
            <a:r>
              <a:rPr lang="en-IN" sz="2400" b="1" dirty="0" err="1" smtClean="0">
                <a:solidFill>
                  <a:schemeClr val="tx1"/>
                </a:solidFill>
              </a:rPr>
              <a:t>ModelAttribute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sz="2400" dirty="0" smtClean="0"/>
              <a:t>public void </a:t>
            </a:r>
            <a:r>
              <a:rPr lang="en-IN" sz="2400" dirty="0" err="1" smtClean="0"/>
              <a:t>setHeader</a:t>
            </a:r>
            <a:r>
              <a:rPr lang="en-IN" sz="2400" dirty="0" smtClean="0"/>
              <a:t>(Model </a:t>
            </a:r>
            <a:r>
              <a:rPr lang="en-IN" sz="2400" dirty="0" err="1" smtClean="0"/>
              <a:t>model</a:t>
            </a:r>
            <a:r>
              <a:rPr lang="en-IN" sz="2400" dirty="0" smtClean="0"/>
              <a:t>){ 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model.addAttribute</a:t>
            </a:r>
            <a:r>
              <a:rPr lang="en-IN" sz="2400" dirty="0" smtClean="0"/>
              <a:t>(“title”, “You are </a:t>
            </a:r>
            <a:r>
              <a:rPr lang="en-IN" sz="2400" dirty="0" err="1" smtClean="0"/>
              <a:t>learining</a:t>
            </a:r>
            <a:r>
              <a:rPr lang="en-IN" sz="2400" dirty="0" smtClean="0"/>
              <a:t> </a:t>
            </a:r>
            <a:r>
              <a:rPr lang="en-IN" sz="2400" dirty="0" err="1" smtClean="0"/>
              <a:t>SpringMVC</a:t>
            </a:r>
            <a:r>
              <a:rPr lang="en-IN" sz="2400" dirty="0" smtClean="0"/>
              <a:t>”);</a:t>
            </a:r>
          </a:p>
          <a:p>
            <a:r>
              <a:rPr lang="en-IN" sz="2400" dirty="0" smtClean="0"/>
              <a:t>}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ModelAttribute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190999"/>
          </a:xfrm>
        </p:spPr>
        <p:txBody>
          <a:bodyPr>
            <a:normAutofit/>
          </a:bodyPr>
          <a:lstStyle/>
          <a:p>
            <a:r>
              <a:rPr lang="en-IN" dirty="0" smtClean="0"/>
              <a:t>@</a:t>
            </a:r>
            <a:r>
              <a:rPr lang="en-IN" b="1" dirty="0" err="1" smtClean="0"/>
              <a:t>ModelAttribute</a:t>
            </a:r>
            <a:r>
              <a:rPr lang="en-IN" dirty="0" smtClean="0"/>
              <a:t> refers to a property of the Model object </a:t>
            </a:r>
          </a:p>
          <a:p>
            <a:pPr lvl="1"/>
            <a:r>
              <a:rPr lang="en-IN" dirty="0" smtClean="0"/>
              <a:t>The M in MVC 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4057471"/>
            <a:ext cx="86106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public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login( </a:t>
            </a:r>
            <a:r>
              <a:rPr lang="en-IN" sz="2400" b="1" dirty="0" smtClean="0">
                <a:solidFill>
                  <a:schemeClr val="tx1"/>
                </a:solidFill>
              </a:rPr>
              <a:t>@</a:t>
            </a:r>
            <a:r>
              <a:rPr lang="en-IN" sz="2400" b="1" dirty="0" err="1" smtClean="0">
                <a:solidFill>
                  <a:schemeClr val="tx1"/>
                </a:solidFill>
              </a:rPr>
              <a:t>ModelAttribute</a:t>
            </a:r>
            <a:r>
              <a:rPr lang="en-IN" sz="2400" b="1" dirty="0" smtClean="0">
                <a:solidFill>
                  <a:schemeClr val="tx1"/>
                </a:solidFill>
              </a:rPr>
              <a:t>(“person”) Person p </a:t>
            </a:r>
            <a:r>
              <a:rPr lang="en-IN" sz="2400" dirty="0" smtClean="0"/>
              <a:t>){ </a:t>
            </a:r>
          </a:p>
          <a:p>
            <a:r>
              <a:rPr lang="en-IN" sz="2400" dirty="0" smtClean="0"/>
              <a:t>	//... </a:t>
            </a:r>
          </a:p>
          <a:p>
            <a:r>
              <a:rPr lang="en-IN" sz="2400" dirty="0" smtClean="0"/>
              <a:t>}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" y="1828800"/>
            <a:ext cx="6172200" cy="419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b="1" dirty="0" smtClean="0"/>
              <a:t>class Employee {</a:t>
            </a:r>
          </a:p>
          <a:p>
            <a:pPr lvl="3"/>
            <a:r>
              <a:rPr lang="en-IN" sz="3200" b="1" dirty="0" smtClean="0"/>
              <a:t>String name;</a:t>
            </a:r>
          </a:p>
          <a:p>
            <a:pPr lvl="3"/>
            <a:r>
              <a:rPr lang="en-IN" sz="3200" b="1" dirty="0" err="1" smtClean="0"/>
              <a:t>int</a:t>
            </a:r>
            <a:r>
              <a:rPr lang="en-IN" sz="3200" b="1" dirty="0" smtClean="0"/>
              <a:t> id;</a:t>
            </a:r>
          </a:p>
          <a:p>
            <a:pPr lvl="3"/>
            <a:r>
              <a:rPr lang="en-IN" sz="3200" b="1" dirty="0" smtClean="0"/>
              <a:t>Date dob;</a:t>
            </a:r>
          </a:p>
          <a:p>
            <a:pPr lvl="3"/>
            <a:r>
              <a:rPr lang="en-IN" sz="3200" b="1" dirty="0" smtClean="0"/>
              <a:t>Address </a:t>
            </a:r>
            <a:r>
              <a:rPr lang="en-IN" sz="3200" b="1" dirty="0" err="1" smtClean="0"/>
              <a:t>address</a:t>
            </a:r>
            <a:r>
              <a:rPr lang="en-IN" sz="3200" b="1" dirty="0" smtClean="0"/>
              <a:t>;</a:t>
            </a:r>
          </a:p>
          <a:p>
            <a:pPr lvl="3"/>
            <a:r>
              <a:rPr lang="en-IN" sz="3200" b="1" dirty="0" smtClean="0"/>
              <a:t>// ...</a:t>
            </a:r>
          </a:p>
          <a:p>
            <a:pPr lvl="2"/>
            <a:r>
              <a:rPr lang="en-IN" sz="3200" b="1" dirty="0" smtClean="0"/>
              <a:t>}</a:t>
            </a:r>
            <a:endParaRPr lang="en-US" sz="32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Binding Data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" y="1828800"/>
            <a:ext cx="6172200" cy="419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b="1" dirty="0" smtClean="0"/>
              <a:t>class Employee {</a:t>
            </a:r>
          </a:p>
          <a:p>
            <a:pPr lvl="3"/>
            <a:r>
              <a:rPr lang="en-IN" sz="3200" b="1" dirty="0" smtClean="0"/>
              <a:t>String name;</a:t>
            </a:r>
          </a:p>
          <a:p>
            <a:pPr lvl="3"/>
            <a:r>
              <a:rPr lang="en-IN" sz="3200" b="1" dirty="0" err="1" smtClean="0"/>
              <a:t>int</a:t>
            </a:r>
            <a:r>
              <a:rPr lang="en-IN" sz="3200" b="1" dirty="0" smtClean="0"/>
              <a:t> id; </a:t>
            </a:r>
            <a:r>
              <a:rPr lang="en-IN" sz="3200" b="1" dirty="0" smtClean="0">
                <a:solidFill>
                  <a:schemeClr val="tx1"/>
                </a:solidFill>
              </a:rPr>
              <a:t>// “sr.18”</a:t>
            </a:r>
          </a:p>
          <a:p>
            <a:pPr lvl="3"/>
            <a:r>
              <a:rPr lang="en-IN" sz="3200" b="1" dirty="0" smtClean="0"/>
              <a:t>Date dob;</a:t>
            </a:r>
          </a:p>
          <a:p>
            <a:pPr lvl="3"/>
            <a:r>
              <a:rPr lang="en-IN" sz="3200" b="1" dirty="0" smtClean="0"/>
              <a:t>Address </a:t>
            </a:r>
            <a:r>
              <a:rPr lang="en-IN" sz="3200" b="1" dirty="0" err="1" smtClean="0"/>
              <a:t>address</a:t>
            </a:r>
            <a:r>
              <a:rPr lang="en-IN" sz="3200" b="1" dirty="0" smtClean="0"/>
              <a:t>;</a:t>
            </a:r>
          </a:p>
          <a:p>
            <a:pPr lvl="3"/>
            <a:r>
              <a:rPr lang="en-IN" sz="3200" b="1" dirty="0" smtClean="0"/>
              <a:t>// ...</a:t>
            </a:r>
          </a:p>
          <a:p>
            <a:pPr lvl="2"/>
            <a:r>
              <a:rPr lang="en-IN" sz="3200" b="1" dirty="0" smtClean="0"/>
              <a:t>}</a:t>
            </a:r>
            <a:endParaRPr lang="en-US" sz="32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Binding Data – Invalid Data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JSP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WebApplication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Client requests for the URL</a:t>
            </a:r>
          </a:p>
          <a:p>
            <a:r>
              <a:rPr lang="en-US" dirty="0" smtClean="0">
                <a:latin typeface="Century" pitchFamily="18" charset="0"/>
              </a:rPr>
              <a:t>Particular </a:t>
            </a:r>
            <a:r>
              <a:rPr lang="en-US" dirty="0" smtClean="0">
                <a:latin typeface="Century" pitchFamily="18" charset="0"/>
              </a:rPr>
              <a:t>JSP is </a:t>
            </a:r>
            <a:r>
              <a:rPr lang="en-US" dirty="0" smtClean="0">
                <a:latin typeface="Century" pitchFamily="18" charset="0"/>
              </a:rPr>
              <a:t>mapped and response generated after processing the request</a:t>
            </a:r>
          </a:p>
          <a:p>
            <a:r>
              <a:rPr lang="en-US" dirty="0" smtClean="0">
                <a:latin typeface="Century" pitchFamily="18" charset="0"/>
              </a:rPr>
              <a:t>Response with the data is sent to the client</a:t>
            </a:r>
          </a:p>
          <a:p>
            <a:endParaRPr lang="en-IN" dirty="0">
              <a:latin typeface="Century" pitchFamily="18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854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8600" y="3719946"/>
            <a:ext cx="1252118" cy="12330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3657600" y="3886200"/>
            <a:ext cx="3962400" cy="2133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943600" y="39624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JSP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46482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JSP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600" y="53340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JSP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8077200" y="4038600"/>
            <a:ext cx="914400" cy="4572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DB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8077200" y="5334000"/>
            <a:ext cx="914400" cy="457200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POJO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10854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4953000"/>
            <a:ext cx="1226754" cy="1164336"/>
          </a:xfrm>
          <a:prstGeom prst="rect">
            <a:avLst/>
          </a:prstGeom>
          <a:noFill/>
        </p:spPr>
      </p:pic>
      <p:sp>
        <p:nvSpPr>
          <p:cNvPr id="22" name="Left-Right Arrow 21"/>
          <p:cNvSpPr/>
          <p:nvPr/>
        </p:nvSpPr>
        <p:spPr>
          <a:xfrm>
            <a:off x="7391400" y="41148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7391400" y="54864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886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Arrow 26"/>
          <p:cNvSpPr/>
          <p:nvPr/>
        </p:nvSpPr>
        <p:spPr>
          <a:xfrm>
            <a:off x="3886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3886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Arrow 30"/>
          <p:cNvSpPr/>
          <p:nvPr/>
        </p:nvSpPr>
        <p:spPr>
          <a:xfrm>
            <a:off x="3886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886200" y="3500735"/>
            <a:ext cx="36576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itchFamily="18" charset="0"/>
              </a:rPr>
              <a:t>Application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600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 Arrow 34"/>
          <p:cNvSpPr/>
          <p:nvPr/>
        </p:nvSpPr>
        <p:spPr>
          <a:xfrm>
            <a:off x="1600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1600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Left Arrow 36"/>
          <p:cNvSpPr/>
          <p:nvPr/>
        </p:nvSpPr>
        <p:spPr>
          <a:xfrm>
            <a:off x="1600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600200" y="3776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0200" y="50716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419600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6400" y="5681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Binding Data – Invalid Data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828800"/>
            <a:ext cx="8610600" cy="34163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public </a:t>
            </a:r>
            <a:r>
              <a:rPr lang="en-IN" sz="2400" dirty="0" err="1" smtClean="0"/>
              <a:t>ModelAndView</a:t>
            </a:r>
            <a:r>
              <a:rPr lang="en-IN" sz="2400" dirty="0" smtClean="0"/>
              <a:t> login( 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	@</a:t>
            </a:r>
            <a:r>
              <a:rPr lang="en-IN" sz="2400" b="1" dirty="0" err="1" smtClean="0">
                <a:solidFill>
                  <a:schemeClr val="tx1"/>
                </a:solidFill>
              </a:rPr>
              <a:t>ModelAttribute</a:t>
            </a:r>
            <a:r>
              <a:rPr lang="en-IN" sz="2400" b="1" dirty="0" smtClean="0">
                <a:solidFill>
                  <a:schemeClr val="tx1"/>
                </a:solidFill>
              </a:rPr>
              <a:t>(“person”) Person p,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	</a:t>
            </a:r>
            <a:r>
              <a:rPr lang="en-IN" sz="2400" b="1" dirty="0" err="1" smtClean="0">
                <a:solidFill>
                  <a:schemeClr val="tx1"/>
                </a:solidFill>
              </a:rPr>
              <a:t>BindingResult</a:t>
            </a:r>
            <a:r>
              <a:rPr lang="en-IN" sz="2400" b="1" dirty="0" smtClean="0">
                <a:solidFill>
                  <a:schemeClr val="tx1"/>
                </a:solidFill>
              </a:rPr>
              <a:t> result</a:t>
            </a:r>
          </a:p>
          <a:p>
            <a:r>
              <a:rPr lang="en-IN" sz="2400" dirty="0" smtClean="0"/>
              <a:t>){ </a:t>
            </a:r>
          </a:p>
          <a:p>
            <a:r>
              <a:rPr lang="en-IN" sz="2400" dirty="0" smtClean="0"/>
              <a:t>	if(</a:t>
            </a:r>
            <a:r>
              <a:rPr lang="en-IN" sz="2400" dirty="0" err="1" smtClean="0"/>
              <a:t>result.hasErrors</a:t>
            </a:r>
            <a:r>
              <a:rPr lang="en-IN" sz="2400" dirty="0" smtClean="0"/>
              <a:t>){</a:t>
            </a:r>
          </a:p>
          <a:p>
            <a:r>
              <a:rPr lang="en-IN" sz="2400" dirty="0" smtClean="0"/>
              <a:t>		return new </a:t>
            </a:r>
            <a:r>
              <a:rPr lang="en-IN" sz="2400" dirty="0" err="1" smtClean="0"/>
              <a:t>ModelAndView</a:t>
            </a:r>
            <a:r>
              <a:rPr lang="en-IN" sz="2400" dirty="0" smtClean="0"/>
              <a:t>(“</a:t>
            </a:r>
            <a:r>
              <a:rPr lang="en-IN" sz="2400" dirty="0" err="1" smtClean="0"/>
              <a:t>errorPage</a:t>
            </a:r>
            <a:r>
              <a:rPr lang="en-IN" sz="2400" dirty="0" smtClean="0"/>
              <a:t>”);</a:t>
            </a:r>
          </a:p>
          <a:p>
            <a:r>
              <a:rPr lang="en-IN" sz="2400" dirty="0" smtClean="0"/>
              <a:t>	}</a:t>
            </a:r>
          </a:p>
          <a:p>
            <a:r>
              <a:rPr lang="en-IN" sz="2400" dirty="0" smtClean="0"/>
              <a:t>	return new </a:t>
            </a:r>
            <a:r>
              <a:rPr lang="en-IN" sz="2400" dirty="0" err="1" smtClean="0"/>
              <a:t>ModelAndView</a:t>
            </a:r>
            <a:r>
              <a:rPr lang="en-IN" sz="2400" dirty="0" smtClean="0"/>
              <a:t>(“</a:t>
            </a:r>
            <a:r>
              <a:rPr lang="en-IN" sz="2400" dirty="0" err="1" smtClean="0"/>
              <a:t>successPage</a:t>
            </a:r>
            <a:r>
              <a:rPr lang="en-IN" sz="2400" dirty="0" smtClean="0"/>
              <a:t>”);</a:t>
            </a:r>
          </a:p>
          <a:p>
            <a:r>
              <a:rPr lang="en-IN" sz="2400" dirty="0" smtClean="0"/>
              <a:t>}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Binding Data – Invalid Data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993880"/>
            <a:ext cx="861060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&lt;%@ </a:t>
            </a:r>
            <a:r>
              <a:rPr lang="en-IN" sz="2400" dirty="0" err="1" smtClean="0"/>
              <a:t>taglib</a:t>
            </a:r>
            <a:r>
              <a:rPr lang="en-IN" sz="2400" dirty="0" smtClean="0"/>
              <a:t> prefix=“form” </a:t>
            </a:r>
            <a:r>
              <a:rPr lang="en-IN" sz="2400" dirty="0" err="1" smtClean="0"/>
              <a:t>url</a:t>
            </a:r>
            <a:r>
              <a:rPr lang="en-IN" sz="2400" dirty="0" smtClean="0"/>
              <a:t>=http://www.springframework.org/tags/form” %&gt;</a:t>
            </a:r>
          </a:p>
          <a:p>
            <a:endParaRPr lang="en-IN" sz="2400" dirty="0" smtClean="0">
              <a:latin typeface="Century" pitchFamily="18" charset="0"/>
            </a:endParaRPr>
          </a:p>
          <a:p>
            <a:r>
              <a:rPr lang="en-IN" sz="2400" dirty="0" smtClean="0">
                <a:latin typeface="Century" pitchFamily="18" charset="0"/>
              </a:rPr>
              <a:t>&lt;</a:t>
            </a:r>
            <a:r>
              <a:rPr lang="en-IN" sz="2400" dirty="0" err="1" smtClean="0">
                <a:latin typeface="Century" pitchFamily="18" charset="0"/>
              </a:rPr>
              <a:t>form:errors</a:t>
            </a:r>
            <a:r>
              <a:rPr lang="en-IN" sz="2400" dirty="0" smtClean="0">
                <a:latin typeface="Century" pitchFamily="18" charset="0"/>
              </a:rPr>
              <a:t> path=“student”&gt;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1885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errorPage.jsp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WebApplication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??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Developers found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43200" y="2209800"/>
            <a:ext cx="36576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entury" pitchFamily="18" charset="0"/>
              </a:rPr>
              <a:t>Both are not so good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4800" y="2971800"/>
            <a:ext cx="4191000" cy="1752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00600" y="2971800"/>
            <a:ext cx="4114800" cy="1752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00600" y="3657600"/>
            <a:ext cx="41575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Java code embedded into HTML code</a:t>
            </a:r>
            <a:endParaRPr lang="en-IN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3657600"/>
            <a:ext cx="415754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HTML code embedded into Java code</a:t>
            </a:r>
            <a:endParaRPr lang="en-IN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4719935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entury" pitchFamily="18" charset="0"/>
              </a:rPr>
              <a:t>Servlet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0600" y="47199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itchFamily="18" charset="0"/>
              </a:rPr>
              <a:t>JSP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4800" y="3581400"/>
            <a:ext cx="1371600" cy="5334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le 42"/>
          <p:cNvSpPr/>
          <p:nvPr/>
        </p:nvSpPr>
        <p:spPr>
          <a:xfrm>
            <a:off x="7543800" y="3581400"/>
            <a:ext cx="1371600" cy="5334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3276600" y="3581400"/>
            <a:ext cx="1143000" cy="5334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4876800" y="3581400"/>
            <a:ext cx="1143000" cy="5334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1676400" y="5257800"/>
            <a:ext cx="464820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entury" pitchFamily="18" charset="0"/>
              </a:rPr>
              <a:t>Two responsibilities mixed together, and makes it difficult to work independently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8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33600" y="1676400"/>
            <a:ext cx="3200400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Century" pitchFamily="18" charset="0"/>
              </a:rPr>
              <a:t>MVC says we can overcome all such problems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600" y="34860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" pitchFamily="18" charset="0"/>
              </a:rPr>
              <a:t>Separate out</a:t>
            </a:r>
            <a:endParaRPr lang="en-IN" sz="2000" dirty="0">
              <a:latin typeface="Century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4201180"/>
            <a:ext cx="32004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entury" pitchFamily="18" charset="0"/>
              </a:rPr>
              <a:t>Presentation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4201180"/>
            <a:ext cx="32004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entury" pitchFamily="18" charset="0"/>
              </a:rPr>
              <a:t>Business Layer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5344180"/>
            <a:ext cx="20574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entury" pitchFamily="18" charset="0"/>
              </a:rPr>
              <a:t>HTML</a:t>
            </a:r>
          </a:p>
          <a:p>
            <a:pPr algn="ctr"/>
            <a:r>
              <a:rPr lang="en-US" sz="2800" dirty="0" smtClean="0">
                <a:latin typeface="Century" pitchFamily="18" charset="0"/>
              </a:rPr>
              <a:t>JSP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5344180"/>
            <a:ext cx="22098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entury" pitchFamily="18" charset="0"/>
              </a:rPr>
              <a:t>Servlet</a:t>
            </a:r>
            <a:endParaRPr lang="en-IN" sz="2800" dirty="0">
              <a:latin typeface="Century" pitchFamily="18" charset="0"/>
            </a:endParaRPr>
          </a:p>
        </p:txBody>
      </p:sp>
      <p:cxnSp>
        <p:nvCxnSpPr>
          <p:cNvPr id="28" name="Straight Arrow Connector 27"/>
          <p:cNvCxnSpPr>
            <a:stCxn id="47" idx="2"/>
            <a:endCxn id="21" idx="0"/>
          </p:cNvCxnSpPr>
          <p:nvPr/>
        </p:nvCxnSpPr>
        <p:spPr>
          <a:xfrm flipH="1">
            <a:off x="1752600" y="3061395"/>
            <a:ext cx="1981200" cy="11397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3733800" y="3048000"/>
            <a:ext cx="1981200" cy="11531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867400" y="1524000"/>
            <a:ext cx="3048000" cy="2209800"/>
            <a:chOff x="5867400" y="1524000"/>
            <a:chExt cx="3048000" cy="2209800"/>
          </a:xfrm>
        </p:grpSpPr>
        <p:sp>
          <p:nvSpPr>
            <p:cNvPr id="51" name="Rounded Rectangle 50"/>
            <p:cNvSpPr/>
            <p:nvPr/>
          </p:nvSpPr>
          <p:spPr>
            <a:xfrm>
              <a:off x="5867400" y="1524000"/>
              <a:ext cx="3048000" cy="2209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2200" y="1642408"/>
              <a:ext cx="762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  <a:latin typeface="Century" pitchFamily="18" charset="0"/>
                </a:rPr>
                <a:t>M </a:t>
              </a:r>
            </a:p>
            <a:p>
              <a:r>
                <a:rPr lang="en-US" sz="4000" dirty="0" smtClean="0">
                  <a:solidFill>
                    <a:srgbClr val="C00000"/>
                  </a:solidFill>
                  <a:latin typeface="Century" pitchFamily="18" charset="0"/>
                </a:rPr>
                <a:t>V </a:t>
              </a:r>
            </a:p>
            <a:p>
              <a:r>
                <a:rPr lang="en-US" sz="4000" dirty="0" smtClean="0">
                  <a:solidFill>
                    <a:srgbClr val="C00000"/>
                  </a:solidFill>
                  <a:latin typeface="Century" pitchFamily="18" charset="0"/>
                </a:rPr>
                <a:t>C</a:t>
              </a:r>
              <a:endParaRPr lang="en-IN" sz="4000" dirty="0">
                <a:solidFill>
                  <a:srgbClr val="C00000"/>
                </a:solidFill>
                <a:latin typeface="Century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24600" y="22098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24600" y="28194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324600" y="34290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629400" y="17526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>
                  <a:solidFill>
                    <a:schemeClr val="bg2">
                      <a:lumMod val="10000"/>
                    </a:schemeClr>
                  </a:solidFill>
                  <a:latin typeface="Century" pitchFamily="18" charset="0"/>
                </a:rPr>
                <a:t>odel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23622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bg2">
                      <a:lumMod val="10000"/>
                    </a:schemeClr>
                  </a:solidFill>
                  <a:latin typeface="Century" pitchFamily="18" charset="0"/>
                </a:rPr>
                <a:t>iew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200" y="2971800"/>
              <a:ext cx="190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bg2">
                      <a:lumMod val="10000"/>
                    </a:schemeClr>
                  </a:solidFill>
                  <a:latin typeface="Century" pitchFamily="18" charset="0"/>
                </a:rPr>
                <a:t>ontroller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57200" y="1600200"/>
            <a:ext cx="3505200" cy="3200400"/>
            <a:chOff x="457200" y="1600200"/>
            <a:chExt cx="3505200" cy="3200400"/>
          </a:xfrm>
        </p:grpSpPr>
        <p:sp>
          <p:nvSpPr>
            <p:cNvPr id="51" name="Rounded Rectangle 50"/>
            <p:cNvSpPr/>
            <p:nvPr/>
          </p:nvSpPr>
          <p:spPr>
            <a:xfrm>
              <a:off x="457200" y="1600200"/>
              <a:ext cx="35052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" y="1718607"/>
              <a:ext cx="10096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rgbClr val="C00000"/>
                  </a:solidFill>
                  <a:latin typeface="Century" pitchFamily="18" charset="0"/>
                </a:rPr>
                <a:t>M </a:t>
              </a:r>
            </a:p>
            <a:p>
              <a:r>
                <a:rPr lang="en-US" sz="6000" dirty="0" smtClean="0">
                  <a:solidFill>
                    <a:srgbClr val="C00000"/>
                  </a:solidFill>
                  <a:latin typeface="Century" pitchFamily="18" charset="0"/>
                </a:rPr>
                <a:t>V </a:t>
              </a:r>
            </a:p>
            <a:p>
              <a:r>
                <a:rPr lang="en-US" sz="6000" dirty="0" smtClean="0">
                  <a:solidFill>
                    <a:srgbClr val="C00000"/>
                  </a:solidFill>
                  <a:latin typeface="Century" pitchFamily="18" charset="0"/>
                </a:rPr>
                <a:t>C</a:t>
              </a:r>
              <a:endParaRPr lang="en-IN" sz="6000" dirty="0">
                <a:solidFill>
                  <a:srgbClr val="C00000"/>
                </a:solidFill>
                <a:latin typeface="Century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38200" y="2514600"/>
              <a:ext cx="26250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8200" y="3429000"/>
              <a:ext cx="26250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38200" y="4343400"/>
              <a:ext cx="26250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07795" y="2020669"/>
              <a:ext cx="1716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solidFill>
                    <a:schemeClr val="accent4">
                      <a:lumMod val="50000"/>
                    </a:schemeClr>
                  </a:solidFill>
                  <a:latin typeface="Century" pitchFamily="18" charset="0"/>
                </a:rPr>
                <a:t>odel</a:t>
              </a:r>
              <a:endParaRPr lang="en-IN" sz="3600" dirty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2995" y="2935069"/>
              <a:ext cx="1716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solidFill>
                    <a:schemeClr val="accent4">
                      <a:lumMod val="50000"/>
                    </a:schemeClr>
                  </a:solidFill>
                  <a:latin typeface="Century" pitchFamily="18" charset="0"/>
                </a:rPr>
                <a:t>iew</a:t>
              </a:r>
              <a:endParaRPr lang="en-IN" sz="3600" dirty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3000" y="3849469"/>
              <a:ext cx="2524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solidFill>
                    <a:schemeClr val="accent4">
                      <a:lumMod val="50000"/>
                    </a:schemeClr>
                  </a:solidFill>
                  <a:latin typeface="Century" pitchFamily="18" charset="0"/>
                </a:rPr>
                <a:t>ontroller</a:t>
              </a:r>
              <a:endParaRPr lang="en-IN" sz="3600" dirty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200400" y="2067580"/>
            <a:ext cx="288732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 smtClean="0">
                <a:latin typeface="Century" pitchFamily="18" charset="0"/>
              </a:rPr>
              <a:t>Represents data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00400" y="2981980"/>
            <a:ext cx="320472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 err="1" smtClean="0">
                <a:latin typeface="Century" pitchFamily="18" charset="0"/>
              </a:rPr>
              <a:t>Represnts</a:t>
            </a:r>
            <a:r>
              <a:rPr lang="en-IN" sz="2800" dirty="0" smtClean="0">
                <a:latin typeface="Century" pitchFamily="18" charset="0"/>
              </a:rPr>
              <a:t> UI part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3886200"/>
            <a:ext cx="5334000" cy="25545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3200" dirty="0" smtClean="0">
                <a:latin typeface="Century" pitchFamily="18" charset="0"/>
              </a:rPr>
              <a:t>Manages the application flow, makes a call to some sort of service producing Model and then passes on the model to view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Example - 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057400" y="1676400"/>
            <a:ext cx="6934200" cy="411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 flipH="1">
            <a:off x="1524000" y="3352800"/>
            <a:ext cx="1295400" cy="3048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867400" y="3352800"/>
            <a:ext cx="2895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Machine to prepare Vanilla Cake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114800"/>
            <a:ext cx="2895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Machine to prepare Chocolate Cake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67400" y="4876800"/>
            <a:ext cx="2895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Machine to prepare Strawberry Cake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5953780"/>
            <a:ext cx="28956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Your Cake Shop</a:t>
            </a:r>
            <a:endParaRPr lang="en-IN" sz="2800" dirty="0"/>
          </a:p>
        </p:txBody>
      </p:sp>
      <p:pic>
        <p:nvPicPr>
          <p:cNvPr id="109570" name="Picture 2" descr="C:\Program Files (x86)\Microsoft Office\MEDIA\CAGCAT10\j021672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1450238" cy="1823314"/>
          </a:xfrm>
          <a:prstGeom prst="rect">
            <a:avLst/>
          </a:prstGeom>
          <a:noFill/>
        </p:spPr>
      </p:pic>
      <p:pic>
        <p:nvPicPr>
          <p:cNvPr id="109575" name="Picture 7" descr="C:\Program Files (x86)\Microsoft Office\MEDIA\CAGCAT10\j030493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30" y="4749902"/>
            <a:ext cx="1385470" cy="1269898"/>
          </a:xfrm>
          <a:prstGeom prst="rect">
            <a:avLst/>
          </a:prstGeom>
          <a:noFill/>
        </p:spPr>
      </p:pic>
      <p:pic>
        <p:nvPicPr>
          <p:cNvPr id="109578" name="Picture 10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927238" y="3352799"/>
            <a:ext cx="1492362" cy="1981201"/>
          </a:xfrm>
          <a:prstGeom prst="rect">
            <a:avLst/>
          </a:prstGeom>
          <a:noFill/>
        </p:spPr>
      </p:pic>
      <p:grpSp>
        <p:nvGrpSpPr>
          <p:cNvPr id="69" name="Group 68"/>
          <p:cNvGrpSpPr/>
          <p:nvPr/>
        </p:nvGrpSpPr>
        <p:grpSpPr>
          <a:xfrm>
            <a:off x="2481055" y="1275452"/>
            <a:ext cx="1314862" cy="1309476"/>
            <a:chOff x="2481055" y="1275452"/>
            <a:chExt cx="1314862" cy="1309476"/>
          </a:xfrm>
        </p:grpSpPr>
        <p:sp>
          <p:nvSpPr>
            <p:cNvPr id="34" name="Oval Callout 33"/>
            <p:cNvSpPr/>
            <p:nvPr/>
          </p:nvSpPr>
          <p:spPr>
            <a:xfrm rot="16900254">
              <a:off x="2483748" y="1272759"/>
              <a:ext cx="1309476" cy="1314862"/>
            </a:xfrm>
            <a:prstGeom prst="wedgeEllipseCallou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600" y="1447800"/>
              <a:ext cx="114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Decorates with Fruits</a:t>
              </a:r>
              <a:endParaRPr lang="en-IN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21968" y="1272923"/>
            <a:ext cx="1297595" cy="1373850"/>
            <a:chOff x="7021968" y="1272923"/>
            <a:chExt cx="1297595" cy="1373850"/>
          </a:xfrm>
        </p:grpSpPr>
        <p:sp>
          <p:nvSpPr>
            <p:cNvPr id="33" name="Oval Callout 32"/>
            <p:cNvSpPr/>
            <p:nvPr/>
          </p:nvSpPr>
          <p:spPr>
            <a:xfrm rot="2957453">
              <a:off x="6983841" y="1311050"/>
              <a:ext cx="1373850" cy="1297595"/>
            </a:xfrm>
            <a:prstGeom prst="wedgeEllipseCallou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600" y="1447800"/>
              <a:ext cx="114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Decorates with Cream</a:t>
              </a:r>
              <a:endParaRPr lang="en-IN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495800" y="4267200"/>
            <a:ext cx="1295400" cy="762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343400" y="4572000"/>
            <a:ext cx="1447800" cy="762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191000" y="2743200"/>
            <a:ext cx="0" cy="8382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86200" y="2819400"/>
            <a:ext cx="0" cy="6096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Arrow 64"/>
          <p:cNvSpPr/>
          <p:nvPr/>
        </p:nvSpPr>
        <p:spPr>
          <a:xfrm>
            <a:off x="1600200" y="3810000"/>
            <a:ext cx="1371600" cy="4572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482" name="Picture 2" descr="Image result for food decorat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9300" y="1600200"/>
            <a:ext cx="1028700" cy="10287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484" name="Picture 4" descr="Image result for food decoration with fruit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2239" y="1600200"/>
            <a:ext cx="1289361" cy="10572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30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676400" y="1676400"/>
            <a:ext cx="7391400" cy="4648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05000" y="4267200"/>
            <a:ext cx="16002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" pitchFamily="18" charset="0"/>
              </a:rPr>
              <a:t>Controller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6002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" pitchFamily="18" charset="0"/>
              </a:rPr>
              <a:t>View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3124200"/>
            <a:ext cx="28956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" pitchFamily="18" charset="0"/>
              </a:rPr>
              <a:t>Some Business Service Producing Model (Data)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4114800"/>
            <a:ext cx="28956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" pitchFamily="18" charset="0"/>
              </a:rPr>
              <a:t>Some Business Service Producing Model (Data)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5105400"/>
            <a:ext cx="28956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" pitchFamily="18" charset="0"/>
              </a:rPr>
              <a:t>Some Business Service Producing Model (Data)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4600" y="3581400"/>
            <a:ext cx="11430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22" name="Left Arrow 21"/>
          <p:cNvSpPr/>
          <p:nvPr/>
        </p:nvSpPr>
        <p:spPr>
          <a:xfrm>
            <a:off x="3810000" y="4419600"/>
            <a:ext cx="19812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 flipH="1">
            <a:off x="3886200" y="4724400"/>
            <a:ext cx="19050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 rot="5400000">
            <a:off x="2038350" y="3448050"/>
            <a:ext cx="13335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9707" y="2057400"/>
            <a:ext cx="1083293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Left Arrow 27"/>
          <p:cNvSpPr/>
          <p:nvPr/>
        </p:nvSpPr>
        <p:spPr>
          <a:xfrm rot="16200000">
            <a:off x="1447800" y="3429000"/>
            <a:ext cx="1447800" cy="228600"/>
          </a:xfrm>
          <a:prstGeom prst="leftArrow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loud 28"/>
          <p:cNvSpPr/>
          <p:nvPr/>
        </p:nvSpPr>
        <p:spPr>
          <a:xfrm>
            <a:off x="2819400" y="2743200"/>
            <a:ext cx="2895600" cy="10668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Java Object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“Can be DO”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entury" pitchFamily="18" charset="0"/>
            </a:endParaRPr>
          </a:p>
        </p:txBody>
      </p:sp>
      <p:sp>
        <p:nvSpPr>
          <p:cNvPr id="26" name="Left Arrow 25"/>
          <p:cNvSpPr/>
          <p:nvPr/>
        </p:nvSpPr>
        <p:spPr>
          <a:xfrm rot="2905358" flipH="1">
            <a:off x="146112" y="3974119"/>
            <a:ext cx="19050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867400" y="1295400"/>
            <a:ext cx="327660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Application</a:t>
            </a:r>
            <a:endParaRPr lang="en-IN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3124200" y="1371600"/>
            <a:ext cx="3733800" cy="12192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HTML code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Showing Model</a:t>
            </a:r>
            <a:endParaRPr lang="en-IN" sz="2400" dirty="0">
              <a:solidFill>
                <a:schemeClr val="tx1"/>
              </a:solidFill>
              <a:latin typeface="Century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505200" y="3505200"/>
            <a:ext cx="2362200" cy="2057400"/>
            <a:chOff x="3505200" y="3505200"/>
            <a:chExt cx="2362200" cy="205740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505200" y="3505200"/>
              <a:ext cx="2362200" cy="114300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505200" y="4533900"/>
              <a:ext cx="2286000" cy="11430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505200" y="4648200"/>
              <a:ext cx="2362200" cy="91440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Left Arrow 30"/>
          <p:cNvSpPr/>
          <p:nvPr/>
        </p:nvSpPr>
        <p:spPr>
          <a:xfrm rot="13686236" flipH="1">
            <a:off x="298512" y="3745519"/>
            <a:ext cx="19050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26" grpId="0" animBg="1"/>
      <p:bldP spid="32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Spring 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6001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Web Application development Framework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Based on MVC guidelines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3962400"/>
            <a:ext cx="60198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" pitchFamily="18" charset="0"/>
              </a:rPr>
              <a:t>Let’s move to Spring MVC</a:t>
            </a:r>
            <a:endParaRPr lang="en-IN" sz="36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4770</TotalTime>
  <Words>1283</Words>
  <Application>Microsoft Office PowerPoint</Application>
  <PresentationFormat>On-screen Show (4:3)</PresentationFormat>
  <Paragraphs>357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Spring MVC</vt:lpstr>
      <vt:lpstr>Servlet WebApplication</vt:lpstr>
      <vt:lpstr>JSP WebApplication</vt:lpstr>
      <vt:lpstr>WebApplication ??</vt:lpstr>
      <vt:lpstr>MVC</vt:lpstr>
      <vt:lpstr>MVC</vt:lpstr>
      <vt:lpstr>Example - MVC</vt:lpstr>
      <vt:lpstr>MVC</vt:lpstr>
      <vt:lpstr>Spring MVC</vt:lpstr>
      <vt:lpstr>Spring MVC Web App</vt:lpstr>
      <vt:lpstr>Benefits</vt:lpstr>
      <vt:lpstr>Benefits</vt:lpstr>
      <vt:lpstr>Benefits</vt:lpstr>
      <vt:lpstr>Spring MVC Java Concepts</vt:lpstr>
      <vt:lpstr>Getting Started</vt:lpstr>
      <vt:lpstr>Getting Started</vt:lpstr>
      <vt:lpstr>web.xml</vt:lpstr>
      <vt:lpstr>dispatcher.xml</vt:lpstr>
      <vt:lpstr>View</vt:lpstr>
      <vt:lpstr>Controller</vt:lpstr>
      <vt:lpstr>Annotations </vt:lpstr>
      <vt:lpstr>Annotations </vt:lpstr>
      <vt:lpstr>@PathVariable</vt:lpstr>
      <vt:lpstr>@PathVariable</vt:lpstr>
      <vt:lpstr>@RequestParam</vt:lpstr>
      <vt:lpstr>@ModelAttribute - method</vt:lpstr>
      <vt:lpstr>@ModelAttribute</vt:lpstr>
      <vt:lpstr>Binding Data</vt:lpstr>
      <vt:lpstr>Binding Data – Invalid Data</vt:lpstr>
      <vt:lpstr>Binding Data – Invalid Data</vt:lpstr>
      <vt:lpstr>Binding Data – Invalid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Lalit</dc:creator>
  <cp:lastModifiedBy>subodhkumar1609@live.com</cp:lastModifiedBy>
  <cp:revision>1398</cp:revision>
  <dcterms:created xsi:type="dcterms:W3CDTF">2014-01-03T07:07:29Z</dcterms:created>
  <dcterms:modified xsi:type="dcterms:W3CDTF">2018-12-26T06:41:41Z</dcterms:modified>
</cp:coreProperties>
</file>