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68" r:id="rId5"/>
    <p:sldId id="258" r:id="rId6"/>
    <p:sldId id="260" r:id="rId7"/>
    <p:sldId id="271" r:id="rId8"/>
    <p:sldId id="272" r:id="rId9"/>
    <p:sldId id="274" r:id="rId10"/>
    <p:sldId id="273" r:id="rId11"/>
    <p:sldId id="261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6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534B-BE04-6B58-D726-4B0B03163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  <a:effectLst/>
              </a:rPr>
              <a:t>Un'applicazione web per </a:t>
            </a:r>
            <a:r>
              <a:rPr lang="en-GB" sz="3200" dirty="0" err="1">
                <a:solidFill>
                  <a:srgbClr val="000000"/>
                </a:solidFill>
                <a:effectLst/>
              </a:rPr>
              <a:t>dimostrare</a:t>
            </a:r>
            <a:r>
              <a:rPr lang="en-GB" sz="3200" dirty="0">
                <a:solidFill>
                  <a:srgbClr val="000000"/>
                </a:solidFill>
                <a:effectLst/>
              </a:rPr>
              <a:t> le </a:t>
            </a:r>
            <a:r>
              <a:rPr lang="en-GB" sz="3200" dirty="0" err="1">
                <a:solidFill>
                  <a:srgbClr val="000000"/>
                </a:solidFill>
                <a:effectLst/>
              </a:rPr>
              <a:t>proprietà</a:t>
            </a:r>
            <a:r>
              <a:rPr lang="en-GB" sz="3200" dirty="0">
                <a:solidFill>
                  <a:srgbClr val="000000"/>
                </a:solidFill>
                <a:effectLst/>
              </a:rPr>
              <a:t> </a:t>
            </a:r>
            <a:r>
              <a:rPr lang="en-GB" sz="3200" dirty="0" err="1">
                <a:solidFill>
                  <a:srgbClr val="000000"/>
                </a:solidFill>
                <a:effectLst/>
              </a:rPr>
              <a:t>degli</a:t>
            </a:r>
            <a:r>
              <a:rPr lang="en-GB" sz="3200" dirty="0">
                <a:solidFill>
                  <a:srgbClr val="000000"/>
                </a:solidFill>
                <a:effectLst/>
              </a:rPr>
              <a:t> </a:t>
            </a:r>
            <a:r>
              <a:rPr lang="en-GB" sz="3200" dirty="0" err="1">
                <a:solidFill>
                  <a:srgbClr val="000000"/>
                </a:solidFill>
                <a:effectLst/>
              </a:rPr>
              <a:t>algoritmi</a:t>
            </a:r>
            <a:r>
              <a:rPr lang="en-GB" sz="3200" dirty="0">
                <a:solidFill>
                  <a:srgbClr val="000000"/>
                </a:solidFill>
                <a:effectLst/>
              </a:rPr>
              <a:t> di label Propagation</a:t>
            </a:r>
            <a:endParaRPr lang="en-IT" sz="3200" dirty="0"/>
          </a:p>
        </p:txBody>
      </p:sp>
      <p:pic>
        <p:nvPicPr>
          <p:cNvPr id="1028" name="Picture 4" descr="Università degli Studi di Milano - Wikipedia">
            <a:extLst>
              <a:ext uri="{FF2B5EF4-FFF2-40B4-BE49-F238E27FC236}">
                <a16:creationId xmlns:a16="http://schemas.microsoft.com/office/drawing/2014/main" id="{6ECDA547-68F0-3049-F368-D70BA14F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82" y="271849"/>
            <a:ext cx="1272746" cy="127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60EFA-13B9-A0A5-D7DB-88C07B4E3C89}"/>
              </a:ext>
            </a:extLst>
          </p:cNvPr>
          <p:cNvSpPr txBox="1"/>
          <p:nvPr/>
        </p:nvSpPr>
        <p:spPr>
          <a:xfrm>
            <a:off x="4003588" y="446557"/>
            <a:ext cx="531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UNIVERSITA DEGLI STUDI DI MILANO</a:t>
            </a:r>
            <a:br>
              <a:rPr lang="en-IT" dirty="0"/>
            </a:br>
            <a:r>
              <a:rPr lang="en-IT" dirty="0"/>
              <a:t>FACOLTA DI SCIENZE E TECNOLOGIE</a:t>
            </a:r>
            <a:br>
              <a:rPr lang="en-IT" dirty="0"/>
            </a:br>
            <a:r>
              <a:rPr lang="en-IT" dirty="0"/>
              <a:t>CORSO DI LAUREA IN INFORMATICA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483208-8881-6F7A-272E-5A74B386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628078"/>
          </a:xfrm>
        </p:spPr>
        <p:txBody>
          <a:bodyPr/>
          <a:lstStyle/>
          <a:p>
            <a:r>
              <a:rPr lang="en-IT" dirty="0"/>
              <a:t>Laureando: Andrei Georgiani Talpalaru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F71DF-0F6C-1FDA-DD9F-0C77AE7BB273}"/>
              </a:ext>
            </a:extLst>
          </p:cNvPr>
          <p:cNvSpPr txBox="1"/>
          <p:nvPr/>
        </p:nvSpPr>
        <p:spPr>
          <a:xfrm>
            <a:off x="642382" y="5350476"/>
            <a:ext cx="25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Relatore: Paolo CERAVOLO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5DFA7-B6DB-CA59-D5F5-41EA69D6DAC3}"/>
              </a:ext>
            </a:extLst>
          </p:cNvPr>
          <p:cNvSpPr txBox="1"/>
          <p:nvPr/>
        </p:nvSpPr>
        <p:spPr>
          <a:xfrm>
            <a:off x="3187873" y="5350476"/>
            <a:ext cx="25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Correlatore: Samira MAGHOOL</a:t>
            </a:r>
          </a:p>
        </p:txBody>
      </p:sp>
    </p:spTree>
    <p:extLst>
      <p:ext uri="{BB962C8B-B14F-4D97-AF65-F5344CB8AC3E}">
        <p14:creationId xmlns:p14="http://schemas.microsoft.com/office/powerpoint/2010/main" val="13057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8C5-FB6E-C26C-8B3F-3438AE0A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Esempio Personalizzato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DE239-9DDB-CCB4-F109-63C326D353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1B95-F85B-E89E-095F-F8840DC0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Descrizione Pagina</a:t>
            </a:r>
          </a:p>
        </p:txBody>
      </p:sp>
    </p:spTree>
    <p:extLst>
      <p:ext uri="{BB962C8B-B14F-4D97-AF65-F5344CB8AC3E}">
        <p14:creationId xmlns:p14="http://schemas.microsoft.com/office/powerpoint/2010/main" val="411052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1C67-73C4-16E2-2F3F-69F056FC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Tecnologie coinvolte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F50B-07A8-6543-D2F4-5324DDE3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CMR12"/>
              </a:rPr>
              <a:t>l </a:t>
            </a:r>
            <a:r>
              <a:rPr lang="en-GB" sz="2400" dirty="0" err="1">
                <a:effectLst/>
                <a:latin typeface="CMR12"/>
              </a:rPr>
              <a:t>progetto</a:t>
            </a:r>
            <a:r>
              <a:rPr lang="en-GB" sz="2400" dirty="0">
                <a:effectLst/>
                <a:latin typeface="CMR12"/>
              </a:rPr>
              <a:t> 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diviso</a:t>
            </a:r>
            <a:r>
              <a:rPr lang="en-GB" sz="2400" dirty="0">
                <a:effectLst/>
                <a:latin typeface="CMR12"/>
              </a:rPr>
              <a:t> in due parti: </a:t>
            </a:r>
            <a:r>
              <a:rPr lang="en-GB" sz="2400" dirty="0" err="1">
                <a:effectLst/>
                <a:latin typeface="CMR12"/>
              </a:rPr>
              <a:t>una</a:t>
            </a:r>
            <a:r>
              <a:rPr lang="en-GB" sz="2400" dirty="0">
                <a:effectLst/>
                <a:latin typeface="CMR12"/>
              </a:rPr>
              <a:t> di frontend e </a:t>
            </a:r>
            <a:r>
              <a:rPr lang="en-GB" sz="2400" dirty="0" err="1">
                <a:effectLst/>
                <a:latin typeface="CMR12"/>
              </a:rPr>
              <a:t>una</a:t>
            </a:r>
            <a:r>
              <a:rPr lang="en-GB" sz="2400" dirty="0">
                <a:effectLst/>
                <a:latin typeface="CMR12"/>
              </a:rPr>
              <a:t> di backend. </a:t>
            </a:r>
            <a:r>
              <a:rPr lang="en-GB" sz="2400" dirty="0" err="1">
                <a:effectLst/>
                <a:latin typeface="CMR12"/>
              </a:rPr>
              <a:t>L’implementazione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delle</a:t>
            </a:r>
            <a:r>
              <a:rPr lang="en-GB" sz="2400" dirty="0">
                <a:effectLst/>
                <a:latin typeface="CMR12"/>
              </a:rPr>
              <a:t> due parti e </a:t>
            </a:r>
            <a:r>
              <a:rPr lang="en-GB" sz="2400" dirty="0" err="1">
                <a:effectLst/>
                <a:latin typeface="CMR12"/>
              </a:rPr>
              <a:t>stata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svolta</a:t>
            </a:r>
            <a:r>
              <a:rPr lang="en-GB" sz="2400" dirty="0">
                <a:effectLst/>
                <a:latin typeface="CMR12"/>
              </a:rPr>
              <a:t> in </a:t>
            </a:r>
            <a:r>
              <a:rPr lang="en-GB" sz="2400" dirty="0" err="1">
                <a:effectLst/>
                <a:latin typeface="CMR12"/>
              </a:rPr>
              <a:t>parallelo</a:t>
            </a:r>
            <a:r>
              <a:rPr lang="en-GB" sz="2400" dirty="0">
                <a:effectLst/>
                <a:latin typeface="CMR12"/>
              </a:rPr>
              <a:t> in modo da </a:t>
            </a:r>
            <a:r>
              <a:rPr lang="en-GB" sz="2400" dirty="0" err="1">
                <a:effectLst/>
                <a:latin typeface="CMR12"/>
              </a:rPr>
              <a:t>poter</a:t>
            </a:r>
            <a:r>
              <a:rPr lang="en-GB" sz="2400" dirty="0">
                <a:effectLst/>
                <a:latin typeface="CMR12"/>
              </a:rPr>
              <a:t> sempre </a:t>
            </a:r>
            <a:r>
              <a:rPr lang="en-GB" sz="2400" dirty="0" err="1">
                <a:effectLst/>
                <a:latin typeface="CMR12"/>
              </a:rPr>
              <a:t>validare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l’interconnessione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tra</a:t>
            </a:r>
            <a:r>
              <a:rPr lang="en-GB" sz="2400" dirty="0">
                <a:effectLst/>
                <a:latin typeface="CMR12"/>
              </a:rPr>
              <a:t> le due parti. </a:t>
            </a:r>
            <a:endParaRPr lang="en-GB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378773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FF8-C11E-1E82-9486-90D07383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B628-3151-2438-9BC9-57651D77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CMR12"/>
              </a:rPr>
              <a:t>Per la </a:t>
            </a:r>
            <a:r>
              <a:rPr lang="en-GB" sz="2400" dirty="0" err="1">
                <a:effectLst/>
                <a:latin typeface="CMR12"/>
              </a:rPr>
              <a:t>parte</a:t>
            </a:r>
            <a:r>
              <a:rPr lang="en-GB" sz="2400" dirty="0">
                <a:effectLst/>
                <a:latin typeface="CMR12"/>
              </a:rPr>
              <a:t> di frontend ́e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usato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Next.js</a:t>
            </a:r>
            <a:r>
              <a:rPr lang="en-GB" sz="2400" dirty="0">
                <a:effectLst/>
                <a:latin typeface="CMR12"/>
              </a:rPr>
              <a:t>, un framework di React </a:t>
            </a:r>
            <a:r>
              <a:rPr lang="en-GB" sz="2400" dirty="0" err="1">
                <a:effectLst/>
                <a:latin typeface="CMR12"/>
              </a:rPr>
              <a:t>usato</a:t>
            </a:r>
            <a:r>
              <a:rPr lang="en-GB" sz="2400" dirty="0">
                <a:effectLst/>
                <a:latin typeface="CMR12"/>
              </a:rPr>
              <a:t> per la </a:t>
            </a:r>
            <a:r>
              <a:rPr lang="en-GB" sz="2400" dirty="0" err="1">
                <a:effectLst/>
                <a:latin typeface="CMR12"/>
              </a:rPr>
              <a:t>costruzione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dell’interfaccia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utente</a:t>
            </a:r>
            <a:r>
              <a:rPr lang="en-GB" sz="2400" dirty="0">
                <a:effectLst/>
                <a:latin typeface="CMR12"/>
              </a:rPr>
              <a:t>, </a:t>
            </a:r>
            <a:r>
              <a:rPr lang="en-GB" sz="2400" dirty="0" err="1">
                <a:effectLst/>
                <a:latin typeface="CMR12"/>
              </a:rPr>
              <a:t>assieme</a:t>
            </a:r>
            <a:r>
              <a:rPr lang="en-GB" sz="2400" dirty="0">
                <a:effectLst/>
                <a:latin typeface="CMR12"/>
              </a:rPr>
              <a:t> a Tailwind CSS, un frame- work </a:t>
            </a:r>
            <a:r>
              <a:rPr lang="en-GB" sz="2400" dirty="0" err="1">
                <a:effectLst/>
                <a:latin typeface="CMR12"/>
              </a:rPr>
              <a:t>che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offre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molte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classi</a:t>
            </a:r>
            <a:r>
              <a:rPr lang="en-GB" sz="2400" dirty="0">
                <a:effectLst/>
                <a:latin typeface="CMR12"/>
              </a:rPr>
              <a:t> CSS </a:t>
            </a:r>
            <a:r>
              <a:rPr lang="en-GB" sz="2400" dirty="0" err="1">
                <a:effectLst/>
                <a:latin typeface="CMR12"/>
              </a:rPr>
              <a:t>che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facilitano</a:t>
            </a:r>
            <a:r>
              <a:rPr lang="en-GB" sz="2400" dirty="0">
                <a:effectLst/>
                <a:latin typeface="CMR12"/>
              </a:rPr>
              <a:t> il </a:t>
            </a:r>
            <a:r>
              <a:rPr lang="en-GB" sz="2400" dirty="0" err="1">
                <a:effectLst/>
                <a:latin typeface="CMR12"/>
              </a:rPr>
              <a:t>lavoro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sul</a:t>
            </a:r>
            <a:r>
              <a:rPr lang="en-GB" sz="2400" dirty="0">
                <a:effectLst/>
                <a:latin typeface="CMR12"/>
              </a:rPr>
              <a:t> design. Nel </a:t>
            </a:r>
            <a:r>
              <a:rPr lang="en-GB" sz="2400" dirty="0" err="1">
                <a:effectLst/>
                <a:latin typeface="CMR12"/>
              </a:rPr>
              <a:t>caso</a:t>
            </a:r>
            <a:r>
              <a:rPr lang="en-GB" sz="2400" dirty="0">
                <a:effectLst/>
                <a:latin typeface="CMR12"/>
              </a:rPr>
              <a:t> di </a:t>
            </a:r>
            <a:r>
              <a:rPr lang="en-GB" sz="2400" dirty="0" err="1">
                <a:effectLst/>
                <a:latin typeface="CMR12"/>
              </a:rPr>
              <a:t>Next.js</a:t>
            </a:r>
            <a:r>
              <a:rPr lang="en-GB" sz="2400" dirty="0">
                <a:effectLst/>
                <a:latin typeface="CMR12"/>
              </a:rPr>
              <a:t>, come </a:t>
            </a:r>
            <a:r>
              <a:rPr lang="en-GB" sz="2400" dirty="0" err="1">
                <a:effectLst/>
                <a:latin typeface="CMR12"/>
              </a:rPr>
              <a:t>linguaggio</a:t>
            </a:r>
            <a:r>
              <a:rPr lang="en-GB" sz="2400" dirty="0">
                <a:effectLst/>
                <a:latin typeface="CMR12"/>
              </a:rPr>
              <a:t> di </a:t>
            </a:r>
            <a:r>
              <a:rPr lang="en-GB" sz="2400" dirty="0" err="1">
                <a:effectLst/>
                <a:latin typeface="CMR12"/>
              </a:rPr>
              <a:t>programmazione</a:t>
            </a:r>
            <a:r>
              <a:rPr lang="en-GB" sz="2400" dirty="0">
                <a:effectLst/>
                <a:latin typeface="CMR12"/>
              </a:rPr>
              <a:t>, ́e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utilizzato</a:t>
            </a:r>
            <a:r>
              <a:rPr lang="en-GB" sz="2400" dirty="0">
                <a:effectLst/>
                <a:latin typeface="CMR12"/>
              </a:rPr>
              <a:t> Typescript </a:t>
            </a:r>
            <a:r>
              <a:rPr lang="en-GB" sz="2400" dirty="0" err="1">
                <a:effectLst/>
                <a:latin typeface="CMR12"/>
              </a:rPr>
              <a:t>invece</a:t>
            </a:r>
            <a:r>
              <a:rPr lang="en-GB" sz="2400" dirty="0">
                <a:effectLst/>
                <a:latin typeface="CMR12"/>
              </a:rPr>
              <a:t> di </a:t>
            </a:r>
            <a:r>
              <a:rPr lang="en-GB" sz="2400" dirty="0" err="1">
                <a:effectLst/>
                <a:latin typeface="CMR12"/>
              </a:rPr>
              <a:t>Javascript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siccome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risulta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migliore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nella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risoluzione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problemi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legati</a:t>
            </a:r>
            <a:r>
              <a:rPr lang="en-GB" sz="2400" dirty="0">
                <a:effectLst/>
                <a:latin typeface="CMR12"/>
              </a:rPr>
              <a:t> ai tipi. Sempre per </a:t>
            </a:r>
            <a:r>
              <a:rPr lang="en-GB" sz="2400" dirty="0" err="1">
                <a:effectLst/>
                <a:latin typeface="CMR12"/>
              </a:rPr>
              <a:t>quanto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riguarda</a:t>
            </a:r>
            <a:r>
              <a:rPr lang="en-GB" sz="2400" dirty="0">
                <a:effectLst/>
                <a:latin typeface="CMR12"/>
              </a:rPr>
              <a:t> il frontend, D3.js ́e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utiliz</a:t>
            </a:r>
            <a:r>
              <a:rPr lang="en-GB" sz="2400" dirty="0">
                <a:effectLst/>
                <a:latin typeface="CMR12"/>
              </a:rPr>
              <a:t>- </a:t>
            </a:r>
            <a:r>
              <a:rPr lang="en-GB" sz="2400" dirty="0" err="1">
                <a:effectLst/>
                <a:latin typeface="CMR12"/>
              </a:rPr>
              <a:t>zato</a:t>
            </a:r>
            <a:r>
              <a:rPr lang="en-GB" sz="2400" dirty="0">
                <a:effectLst/>
                <a:latin typeface="CMR12"/>
              </a:rPr>
              <a:t> per la </a:t>
            </a:r>
            <a:r>
              <a:rPr lang="en-GB" sz="2400" dirty="0" err="1">
                <a:effectLst/>
                <a:latin typeface="CMR12"/>
              </a:rPr>
              <a:t>costruzione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della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visualizzazione</a:t>
            </a:r>
            <a:r>
              <a:rPr lang="en-GB" sz="2400" dirty="0">
                <a:effectLst/>
                <a:latin typeface="CMR12"/>
              </a:rPr>
              <a:t> del </a:t>
            </a:r>
            <a:r>
              <a:rPr lang="en-GB" sz="2400" dirty="0" err="1">
                <a:effectLst/>
                <a:latin typeface="CMR12"/>
              </a:rPr>
              <a:t>grafo</a:t>
            </a:r>
            <a:r>
              <a:rPr lang="en-GB" sz="2400" dirty="0">
                <a:effectLst/>
                <a:latin typeface="CMR12"/>
              </a:rPr>
              <a:t> e per </a:t>
            </a:r>
            <a:r>
              <a:rPr lang="en-GB" sz="2400" dirty="0" err="1">
                <a:effectLst/>
                <a:latin typeface="CMR12"/>
              </a:rPr>
              <a:t>l’aggiunta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delle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possibili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interazioni</a:t>
            </a:r>
            <a:r>
              <a:rPr lang="en-GB" sz="2400" dirty="0">
                <a:effectLst/>
                <a:latin typeface="CMR12"/>
              </a:rPr>
              <a:t> con </a:t>
            </a:r>
            <a:r>
              <a:rPr lang="en-GB" sz="2400" dirty="0" err="1">
                <a:effectLst/>
                <a:latin typeface="CMR12"/>
              </a:rPr>
              <a:t>esso</a:t>
            </a:r>
            <a:r>
              <a:rPr lang="en-GB" sz="2400" dirty="0">
                <a:effectLst/>
                <a:latin typeface="CMR12"/>
              </a:rPr>
              <a:t>. </a:t>
            </a:r>
            <a:endParaRPr lang="en-GB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27786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9F57-C19A-CF84-92DC-8C8479E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6B41-6C87-D258-07D3-716E4A10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CMR12"/>
              </a:rPr>
              <a:t>Per la </a:t>
            </a:r>
            <a:r>
              <a:rPr lang="en-GB" sz="2400" dirty="0" err="1">
                <a:effectLst/>
                <a:latin typeface="CMR12"/>
              </a:rPr>
              <a:t>parte</a:t>
            </a:r>
            <a:r>
              <a:rPr lang="en-GB" sz="2400" dirty="0">
                <a:effectLst/>
                <a:latin typeface="CMR12"/>
              </a:rPr>
              <a:t> di backend ́e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usato</a:t>
            </a:r>
            <a:r>
              <a:rPr lang="en-GB" sz="2400" dirty="0">
                <a:effectLst/>
                <a:latin typeface="CMR12"/>
              </a:rPr>
              <a:t> Flask, un microframework web </a:t>
            </a:r>
            <a:r>
              <a:rPr lang="en-GB" sz="2400" dirty="0" err="1">
                <a:effectLst/>
                <a:latin typeface="CMR12"/>
              </a:rPr>
              <a:t>basato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su</a:t>
            </a:r>
            <a:r>
              <a:rPr lang="en-GB" sz="2400" dirty="0">
                <a:effectLst/>
                <a:latin typeface="CMR12"/>
              </a:rPr>
              <a:t> Python. Esso </a:t>
            </a:r>
            <a:r>
              <a:rPr lang="en-GB" sz="2400" dirty="0" err="1">
                <a:effectLst/>
                <a:latin typeface="CMR12"/>
              </a:rPr>
              <a:t>permette</a:t>
            </a:r>
            <a:r>
              <a:rPr lang="en-GB" sz="2400" dirty="0">
                <a:effectLst/>
                <a:latin typeface="CMR12"/>
              </a:rPr>
              <a:t> di </a:t>
            </a:r>
            <a:r>
              <a:rPr lang="en-GB" sz="2400" dirty="0" err="1">
                <a:effectLst/>
                <a:latin typeface="CMR12"/>
              </a:rPr>
              <a:t>creare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facilmente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un’API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che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possa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essere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utilizzata</a:t>
            </a:r>
            <a:r>
              <a:rPr lang="en-GB" sz="2400" dirty="0">
                <a:effectLst/>
                <a:latin typeface="CMR12"/>
              </a:rPr>
              <a:t> dal frontend. </a:t>
            </a:r>
            <a:r>
              <a:rPr lang="en-GB" sz="2400" dirty="0" err="1">
                <a:effectLst/>
                <a:latin typeface="CMR12"/>
              </a:rPr>
              <a:t>Assieme</a:t>
            </a:r>
            <a:r>
              <a:rPr lang="en-GB" sz="2400" dirty="0">
                <a:effectLst/>
                <a:latin typeface="CMR12"/>
              </a:rPr>
              <a:t> a Flask </a:t>
            </a:r>
            <a:r>
              <a:rPr lang="en-GB" sz="2400" dirty="0" err="1">
                <a:effectLst/>
                <a:latin typeface="CMR12"/>
              </a:rPr>
              <a:t>sono</a:t>
            </a:r>
            <a:r>
              <a:rPr lang="en-GB" sz="2400" dirty="0">
                <a:effectLst/>
                <a:latin typeface="CMR12"/>
              </a:rPr>
              <a:t> state </a:t>
            </a:r>
            <a:r>
              <a:rPr lang="en-GB" sz="2400" dirty="0" err="1">
                <a:effectLst/>
                <a:latin typeface="CMR12"/>
              </a:rPr>
              <a:t>utilizzate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altre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piccole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librerie</a:t>
            </a:r>
            <a:r>
              <a:rPr lang="en-GB" sz="2400" dirty="0">
                <a:effectLst/>
                <a:latin typeface="CMR12"/>
              </a:rPr>
              <a:t> di Python, </a:t>
            </a:r>
            <a:r>
              <a:rPr lang="en-GB" sz="2400" dirty="0" err="1">
                <a:effectLst/>
                <a:latin typeface="CMR12"/>
              </a:rPr>
              <a:t>tra</a:t>
            </a:r>
            <a:r>
              <a:rPr lang="en-GB" sz="2400" dirty="0">
                <a:effectLst/>
                <a:latin typeface="CMR12"/>
              </a:rPr>
              <a:t> le </a:t>
            </a:r>
            <a:r>
              <a:rPr lang="en-GB" sz="2400" dirty="0" err="1">
                <a:effectLst/>
                <a:latin typeface="CMR12"/>
              </a:rPr>
              <a:t>quali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Sympy</a:t>
            </a:r>
            <a:r>
              <a:rPr lang="en-GB" sz="2400" dirty="0">
                <a:effectLst/>
                <a:latin typeface="CMR12"/>
              </a:rPr>
              <a:t>, </a:t>
            </a:r>
            <a:r>
              <a:rPr lang="en-GB" sz="2400" dirty="0" err="1">
                <a:effectLst/>
                <a:latin typeface="CMR12"/>
              </a:rPr>
              <a:t>che</a:t>
            </a:r>
            <a:r>
              <a:rPr lang="en-GB" sz="2400" dirty="0">
                <a:effectLst/>
                <a:latin typeface="CMR12"/>
              </a:rPr>
              <a:t> ́e </a:t>
            </a:r>
            <a:r>
              <a:rPr lang="en-GB" sz="2400" dirty="0" err="1">
                <a:effectLst/>
                <a:latin typeface="CMR12"/>
              </a:rPr>
              <a:t>stato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molto</a:t>
            </a:r>
            <a:r>
              <a:rPr lang="en-GB" sz="2400" dirty="0">
                <a:effectLst/>
                <a:latin typeface="CMR12"/>
              </a:rPr>
              <a:t> utile per </a:t>
            </a:r>
            <a:r>
              <a:rPr lang="en-GB" sz="2400" dirty="0" err="1">
                <a:effectLst/>
                <a:latin typeface="CMR12"/>
              </a:rPr>
              <a:t>quanto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riguarda</a:t>
            </a:r>
            <a:r>
              <a:rPr lang="en-GB" sz="2400" dirty="0">
                <a:effectLst/>
                <a:latin typeface="CMR12"/>
              </a:rPr>
              <a:t> la </a:t>
            </a:r>
            <a:r>
              <a:rPr lang="en-GB" sz="2400" dirty="0" err="1">
                <a:effectLst/>
                <a:latin typeface="CMR12"/>
              </a:rPr>
              <a:t>trasformazione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delle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formule</a:t>
            </a:r>
            <a:r>
              <a:rPr lang="en-GB" sz="2400" dirty="0">
                <a:effectLst/>
                <a:latin typeface="CMR12"/>
              </a:rPr>
              <a:t> Latex mandate dal frontend in </a:t>
            </a:r>
            <a:r>
              <a:rPr lang="en-GB" sz="2400" dirty="0" err="1">
                <a:effectLst/>
                <a:latin typeface="CMR12"/>
              </a:rPr>
              <a:t>funzioni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matematiche</a:t>
            </a:r>
            <a:r>
              <a:rPr lang="en-GB" sz="2400" dirty="0">
                <a:effectLst/>
                <a:latin typeface="CMR12"/>
              </a:rPr>
              <a:t> </a:t>
            </a:r>
            <a:r>
              <a:rPr lang="en-GB" sz="2400" dirty="0" err="1">
                <a:effectLst/>
                <a:latin typeface="CMR12"/>
              </a:rPr>
              <a:t>utilizzate</a:t>
            </a:r>
            <a:r>
              <a:rPr lang="en-GB" sz="2400" dirty="0">
                <a:effectLst/>
                <a:latin typeface="CMR12"/>
              </a:rPr>
              <a:t> come </a:t>
            </a:r>
            <a:r>
              <a:rPr lang="en-GB" sz="2400" dirty="0" err="1">
                <a:effectLst/>
                <a:latin typeface="CMR12"/>
              </a:rPr>
              <a:t>pesi</a:t>
            </a:r>
            <a:r>
              <a:rPr lang="en-GB" sz="2400" dirty="0">
                <a:effectLst/>
                <a:latin typeface="CMR12"/>
              </a:rPr>
              <a:t> per </a:t>
            </a:r>
            <a:r>
              <a:rPr lang="en-GB" sz="2400" dirty="0" err="1">
                <a:effectLst/>
                <a:latin typeface="CMR12"/>
              </a:rPr>
              <a:t>l’algoritmo</a:t>
            </a:r>
            <a:r>
              <a:rPr lang="en-GB" sz="2400" dirty="0">
                <a:effectLst/>
                <a:latin typeface="CMR12"/>
              </a:rPr>
              <a:t>. </a:t>
            </a:r>
            <a:endParaRPr lang="en-GB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428590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EAA7-6170-EDC2-FD05-927FF225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Comptenze e risultati raggiunti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E9D6-6388-F3BC-56B6-CBBA8161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L’esperienza</a:t>
            </a:r>
            <a:r>
              <a:rPr lang="en-GB" sz="2400" dirty="0"/>
              <a:t> mi ha </a:t>
            </a:r>
            <a:r>
              <a:rPr lang="en-GB" sz="2400" dirty="0" err="1"/>
              <a:t>permesso</a:t>
            </a:r>
            <a:r>
              <a:rPr lang="en-GB" sz="2400" dirty="0"/>
              <a:t> di </a:t>
            </a:r>
            <a:r>
              <a:rPr lang="en-GB" sz="2400" dirty="0" err="1"/>
              <a:t>imparare</a:t>
            </a:r>
            <a:r>
              <a:rPr lang="en-GB" sz="2400" dirty="0"/>
              <a:t> </a:t>
            </a:r>
            <a:r>
              <a:rPr lang="en-GB" sz="2400" dirty="0" err="1"/>
              <a:t>molto</a:t>
            </a:r>
            <a:r>
              <a:rPr lang="en-GB" sz="2400" dirty="0"/>
              <a:t>. Ci </a:t>
            </a:r>
            <a:r>
              <a:rPr lang="en-GB" sz="2400" dirty="0" err="1"/>
              <a:t>sono</a:t>
            </a:r>
            <a:r>
              <a:rPr lang="en-GB" sz="2400" dirty="0"/>
              <a:t> state </a:t>
            </a:r>
            <a:r>
              <a:rPr lang="en-GB" sz="2400" dirty="0" err="1"/>
              <a:t>molte</a:t>
            </a:r>
            <a:r>
              <a:rPr lang="en-GB" sz="2400" dirty="0"/>
              <a:t> </a:t>
            </a:r>
            <a:r>
              <a:rPr lang="en-GB" sz="2400" dirty="0" err="1"/>
              <a:t>tecnologie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mi </a:t>
            </a:r>
            <a:r>
              <a:rPr lang="en-GB" sz="2400" dirty="0" err="1"/>
              <a:t>hanno</a:t>
            </a:r>
            <a:r>
              <a:rPr lang="en-GB" sz="2400" dirty="0"/>
              <a:t> sempre </a:t>
            </a:r>
            <a:r>
              <a:rPr lang="en-GB" sz="2400" dirty="0" err="1"/>
              <a:t>interessato</a:t>
            </a:r>
            <a:r>
              <a:rPr lang="en-GB" sz="2400" dirty="0"/>
              <a:t>, ma per cui non </a:t>
            </a:r>
            <a:r>
              <a:rPr lang="en-GB" sz="2400" dirty="0" err="1"/>
              <a:t>ho</a:t>
            </a:r>
            <a:r>
              <a:rPr lang="en-GB" sz="2400" dirty="0"/>
              <a:t> </a:t>
            </a:r>
            <a:r>
              <a:rPr lang="en-GB" sz="2400" dirty="0" err="1"/>
              <a:t>mai</a:t>
            </a:r>
            <a:r>
              <a:rPr lang="en-GB" sz="2400" dirty="0"/>
              <a:t> </a:t>
            </a:r>
            <a:r>
              <a:rPr lang="en-GB" sz="2400" dirty="0" err="1"/>
              <a:t>avuto</a:t>
            </a:r>
            <a:r>
              <a:rPr lang="en-GB" sz="2400" dirty="0"/>
              <a:t> </a:t>
            </a:r>
            <a:r>
              <a:rPr lang="en-GB" sz="2400" dirty="0" err="1"/>
              <a:t>un’occasione</a:t>
            </a:r>
            <a:r>
              <a:rPr lang="en-GB" sz="2400" dirty="0"/>
              <a:t> </a:t>
            </a:r>
            <a:r>
              <a:rPr lang="en-GB" sz="2400" dirty="0" err="1"/>
              <a:t>concreta</a:t>
            </a:r>
            <a:r>
              <a:rPr lang="en-GB" sz="2400" dirty="0"/>
              <a:t> e </a:t>
            </a:r>
            <a:r>
              <a:rPr lang="en-GB" sz="2400" dirty="0" err="1"/>
              <a:t>questo</a:t>
            </a:r>
            <a:r>
              <a:rPr lang="en-GB" sz="2400" dirty="0"/>
              <a:t> </a:t>
            </a:r>
            <a:r>
              <a:rPr lang="en-GB" sz="2400" dirty="0" err="1"/>
              <a:t>tirocinio</a:t>
            </a:r>
            <a:r>
              <a:rPr lang="en-GB" sz="2400" dirty="0"/>
              <a:t> ́e </a:t>
            </a:r>
            <a:r>
              <a:rPr lang="en-GB" sz="2400" dirty="0" err="1"/>
              <a:t>stato</a:t>
            </a:r>
            <a:r>
              <a:rPr lang="en-GB" sz="2400" dirty="0"/>
              <a:t> </a:t>
            </a:r>
            <a:r>
              <a:rPr lang="en-GB" sz="2400" dirty="0" err="1"/>
              <a:t>l’occasione</a:t>
            </a:r>
            <a:r>
              <a:rPr lang="en-GB" sz="2400" dirty="0"/>
              <a:t> </a:t>
            </a:r>
            <a:r>
              <a:rPr lang="en-GB" sz="2400" dirty="0" err="1"/>
              <a:t>perfetta</a:t>
            </a:r>
            <a:r>
              <a:rPr lang="en-GB" sz="2400" dirty="0"/>
              <a:t> per in- </a:t>
            </a:r>
            <a:r>
              <a:rPr lang="en-GB" sz="2400" dirty="0" err="1"/>
              <a:t>iziare</a:t>
            </a:r>
            <a:r>
              <a:rPr lang="en-GB" sz="2400" dirty="0"/>
              <a:t> a </a:t>
            </a:r>
            <a:r>
              <a:rPr lang="en-GB" sz="2400" dirty="0" err="1"/>
              <a:t>imparare</a:t>
            </a:r>
            <a:r>
              <a:rPr lang="en-GB" sz="2400" dirty="0"/>
              <a:t> di più </a:t>
            </a:r>
            <a:r>
              <a:rPr lang="en-GB" sz="2400" dirty="0" err="1"/>
              <a:t>riguardo</a:t>
            </a:r>
            <a:r>
              <a:rPr lang="en-GB" sz="2400" dirty="0"/>
              <a:t> il Web Development. </a:t>
            </a:r>
          </a:p>
          <a:p>
            <a:r>
              <a:rPr lang="en-GB" sz="2400" dirty="0" err="1"/>
              <a:t>Altre</a:t>
            </a:r>
            <a:r>
              <a:rPr lang="en-GB" sz="2400" dirty="0"/>
              <a:t> </a:t>
            </a:r>
            <a:r>
              <a:rPr lang="en-GB" sz="2400" dirty="0" err="1"/>
              <a:t>conclusioni</a:t>
            </a:r>
            <a:endParaRPr lang="en-GB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35714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13FE-1378-7E92-CEB5-58CB0250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Contesto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5E67-41C0-F0D6-EB16-C6BB8C37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T" sz="2400" dirty="0"/>
              <a:t>Social Network Analysis (SNA)</a:t>
            </a:r>
          </a:p>
          <a:p>
            <a:pPr lvl="1"/>
            <a:r>
              <a:rPr lang="en-IT" sz="2400" dirty="0"/>
              <a:t>Analisi delle strutture sociali attraverso le reti e la teoria dei grafi.</a:t>
            </a:r>
          </a:p>
          <a:p>
            <a:r>
              <a:rPr lang="en-IT" sz="2400" dirty="0"/>
              <a:t>Label Propagation</a:t>
            </a:r>
          </a:p>
          <a:p>
            <a:pPr lvl="1"/>
            <a:r>
              <a:rPr lang="en-IT" sz="2400" dirty="0"/>
              <a:t>Famiglia di algoritmi usati per preddire etichette associate ai nodi di una rete. Gli algoritmi di Label Propagation adottano una visione locale delle reti.</a:t>
            </a:r>
          </a:p>
          <a:p>
            <a:r>
              <a:rPr lang="en-IT" sz="2400" dirty="0"/>
              <a:t>Differenze Algoritmi Label Propagation</a:t>
            </a:r>
          </a:p>
          <a:p>
            <a:pPr lvl="1"/>
            <a:r>
              <a:rPr lang="en-IT" sz="2400" dirty="0"/>
              <a:t>La scelta che differenzia gli algoritmi di Label Propagation e legata alla funzione di aggiornamento.</a:t>
            </a:r>
          </a:p>
        </p:txBody>
      </p:sp>
    </p:spTree>
    <p:extLst>
      <p:ext uri="{BB962C8B-B14F-4D97-AF65-F5344CB8AC3E}">
        <p14:creationId xmlns:p14="http://schemas.microsoft.com/office/powerpoint/2010/main" val="12593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67C-80A8-2562-77C9-7995585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AVPRA (</a:t>
            </a:r>
            <a:r>
              <a:rPr lang="en-GB" sz="3200" dirty="0"/>
              <a:t>Agent-based Vector-label </a:t>
            </a:r>
            <a:r>
              <a:rPr lang="en-GB" sz="3200" dirty="0" err="1"/>
              <a:t>PRopagation</a:t>
            </a:r>
            <a:r>
              <a:rPr lang="en-GB" sz="3200" dirty="0"/>
              <a:t> Algorithm</a:t>
            </a:r>
            <a:r>
              <a:rPr lang="en-IT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B6A-930C-E4E0-77E2-1EAF404D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sz="2400" dirty="0"/>
              <a:t>Algoritmo di Label Propagation basato su un’organizzazione ad agenti che permette di implementare la regola di aggiornamento rispetto a piu fattori.</a:t>
            </a:r>
          </a:p>
          <a:p>
            <a:r>
              <a:rPr lang="en-GB" sz="2400" dirty="0" err="1"/>
              <a:t>Differisce</a:t>
            </a:r>
            <a:r>
              <a:rPr lang="en-GB" sz="2400" dirty="0"/>
              <a:t> </a:t>
            </a:r>
            <a:r>
              <a:rPr lang="en-GB" sz="2400" dirty="0" err="1"/>
              <a:t>dagli</a:t>
            </a:r>
            <a:r>
              <a:rPr lang="en-GB" sz="2400" dirty="0"/>
              <a:t> </a:t>
            </a:r>
            <a:r>
              <a:rPr lang="en-GB" sz="2400" dirty="0" err="1"/>
              <a:t>altri</a:t>
            </a:r>
            <a:r>
              <a:rPr lang="en-GB" sz="2400" dirty="0"/>
              <a:t> </a:t>
            </a:r>
            <a:r>
              <a:rPr lang="en-GB" sz="2400" dirty="0" err="1"/>
              <a:t>algoritmi</a:t>
            </a:r>
            <a:r>
              <a:rPr lang="en-GB" sz="2400" dirty="0"/>
              <a:t> </a:t>
            </a:r>
            <a:r>
              <a:rPr lang="en-GB" sz="2400" dirty="0" err="1"/>
              <a:t>tramite</a:t>
            </a:r>
            <a:r>
              <a:rPr lang="en-GB" sz="2400" dirty="0"/>
              <a:t> il </a:t>
            </a:r>
            <a:r>
              <a:rPr lang="en-GB" sz="2400" dirty="0" err="1"/>
              <a:t>fatto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</a:t>
            </a:r>
            <a:r>
              <a:rPr lang="en-GB" sz="2400" dirty="0" err="1"/>
              <a:t>l’output</a:t>
            </a:r>
            <a:r>
              <a:rPr lang="en-GB" sz="2400" dirty="0"/>
              <a:t> </a:t>
            </a:r>
            <a:r>
              <a:rPr lang="en-GB" sz="2400" dirty="0" err="1"/>
              <a:t>dell’algoritmo</a:t>
            </a:r>
            <a:r>
              <a:rPr lang="en-GB" sz="2400" dirty="0"/>
              <a:t> e un </a:t>
            </a:r>
            <a:r>
              <a:rPr lang="en-GB" sz="2400" dirty="0" err="1"/>
              <a:t>vettore</a:t>
            </a:r>
            <a:r>
              <a:rPr lang="en-GB" sz="2400" dirty="0"/>
              <a:t> </a:t>
            </a:r>
            <a:r>
              <a:rPr lang="en-GB" sz="2400" dirty="0" err="1"/>
              <a:t>compatibile</a:t>
            </a:r>
            <a:r>
              <a:rPr lang="en-GB" sz="2400" dirty="0"/>
              <a:t> col </a:t>
            </a:r>
            <a:r>
              <a:rPr lang="en-GB" sz="2400" dirty="0" err="1"/>
              <a:t>formato</a:t>
            </a:r>
            <a:r>
              <a:rPr lang="en-GB" sz="2400" dirty="0"/>
              <a:t> di input </a:t>
            </a:r>
            <a:r>
              <a:rPr lang="en-GB" sz="2400" dirty="0" err="1"/>
              <a:t>usato</a:t>
            </a:r>
            <a:r>
              <a:rPr lang="en-GB" sz="2400" dirty="0"/>
              <a:t> in </a:t>
            </a:r>
            <a:r>
              <a:rPr lang="en-GB" sz="2400" dirty="0" err="1"/>
              <a:t>maggior</a:t>
            </a:r>
            <a:r>
              <a:rPr lang="en-GB" sz="2400" dirty="0"/>
              <a:t> </a:t>
            </a:r>
            <a:r>
              <a:rPr lang="en-GB" sz="2400" dirty="0" err="1"/>
              <a:t>parte</a:t>
            </a:r>
            <a:r>
              <a:rPr lang="en-GB" sz="2400" dirty="0"/>
              <a:t> </a:t>
            </a:r>
            <a:r>
              <a:rPr lang="en-GB" sz="2400" dirty="0" err="1"/>
              <a:t>degli</a:t>
            </a:r>
            <a:r>
              <a:rPr lang="en-GB" sz="2400" dirty="0"/>
              <a:t> </a:t>
            </a:r>
            <a:r>
              <a:rPr lang="en-GB" sz="2400" dirty="0" err="1"/>
              <a:t>algoritmi</a:t>
            </a:r>
            <a:r>
              <a:rPr lang="en-GB" sz="2400" dirty="0"/>
              <a:t> di Machine Learning. </a:t>
            </a:r>
          </a:p>
          <a:p>
            <a:r>
              <a:rPr lang="en-GB" sz="2400" dirty="0"/>
              <a:t>Il </a:t>
            </a:r>
            <a:r>
              <a:rPr lang="en-GB" sz="2400" dirty="0" err="1"/>
              <a:t>vettore</a:t>
            </a:r>
            <a:r>
              <a:rPr lang="en-GB" sz="2400" dirty="0"/>
              <a:t> ha </a:t>
            </a:r>
            <a:r>
              <a:rPr lang="en-GB" sz="2400" dirty="0" err="1"/>
              <a:t>una</a:t>
            </a:r>
            <a:r>
              <a:rPr lang="en-GB" sz="2400" dirty="0"/>
              <a:t> </a:t>
            </a:r>
            <a:r>
              <a:rPr lang="en-GB" sz="2400" dirty="0" err="1"/>
              <a:t>lunghezza</a:t>
            </a:r>
            <a:r>
              <a:rPr lang="en-GB" sz="2400" dirty="0"/>
              <a:t> </a:t>
            </a:r>
            <a:r>
              <a:rPr lang="en-GB" sz="2400" dirty="0" err="1"/>
              <a:t>fissata</a:t>
            </a:r>
            <a:r>
              <a:rPr lang="en-GB" sz="2400" dirty="0"/>
              <a:t> per tutti </a:t>
            </a:r>
            <a:r>
              <a:rPr lang="en-GB" sz="2400" dirty="0" err="1"/>
              <a:t>i</a:t>
            </a:r>
            <a:r>
              <a:rPr lang="en-GB" sz="2400" dirty="0"/>
              <a:t> nodi e include </a:t>
            </a:r>
            <a:r>
              <a:rPr lang="en-GB" sz="2400" dirty="0" err="1"/>
              <a:t>tutte</a:t>
            </a:r>
            <a:r>
              <a:rPr lang="en-GB" sz="2400" dirty="0"/>
              <a:t> le </a:t>
            </a:r>
            <a:r>
              <a:rPr lang="en-GB" sz="2400" dirty="0" err="1"/>
              <a:t>etichette</a:t>
            </a:r>
            <a:r>
              <a:rPr lang="en-GB" sz="2400" dirty="0"/>
              <a:t> </a:t>
            </a:r>
            <a:r>
              <a:rPr lang="en-GB" sz="2400" dirty="0" err="1"/>
              <a:t>della</a:t>
            </a:r>
            <a:r>
              <a:rPr lang="en-GB" sz="2400" dirty="0"/>
              <a:t> rete </a:t>
            </a:r>
            <a:r>
              <a:rPr lang="en-GB" sz="2400" dirty="0" err="1"/>
              <a:t>assieme</a:t>
            </a:r>
            <a:r>
              <a:rPr lang="en-GB" sz="2400" dirty="0"/>
              <a:t> al </a:t>
            </a:r>
            <a:r>
              <a:rPr lang="en-GB" sz="2400" dirty="0" err="1"/>
              <a:t>loro</a:t>
            </a:r>
            <a:r>
              <a:rPr lang="en-GB" sz="2400" dirty="0"/>
              <a:t> </a:t>
            </a:r>
            <a:r>
              <a:rPr lang="en-GB" sz="2400" dirty="0" err="1"/>
              <a:t>coefficiente</a:t>
            </a:r>
            <a:r>
              <a:rPr lang="en-GB" sz="2400" dirty="0"/>
              <a:t> di </a:t>
            </a:r>
            <a:r>
              <a:rPr lang="en-GB" sz="2400" dirty="0" err="1"/>
              <a:t>appartenenza</a:t>
            </a:r>
            <a:r>
              <a:rPr lang="en-GB" sz="2400" dirty="0"/>
              <a:t> (</a:t>
            </a:r>
            <a:r>
              <a:rPr lang="en-GB" sz="2400" dirty="0" err="1"/>
              <a:t>basato</a:t>
            </a:r>
            <a:r>
              <a:rPr lang="en-GB" sz="2400" dirty="0"/>
              <a:t> </a:t>
            </a:r>
            <a:r>
              <a:rPr lang="en-GB" sz="2400" dirty="0" err="1"/>
              <a:t>sulle</a:t>
            </a:r>
            <a:r>
              <a:rPr lang="en-GB" sz="2400" dirty="0"/>
              <a:t> </a:t>
            </a:r>
            <a:r>
              <a:rPr lang="en-GB" sz="2400" dirty="0" err="1"/>
              <a:t>proprieta</a:t>
            </a:r>
            <a:r>
              <a:rPr lang="en-GB" sz="2400" dirty="0"/>
              <a:t> </a:t>
            </a:r>
            <a:r>
              <a:rPr lang="en-GB" sz="2400" dirty="0" err="1"/>
              <a:t>strutturali</a:t>
            </a:r>
            <a:r>
              <a:rPr lang="en-GB" sz="2400" dirty="0"/>
              <a:t> </a:t>
            </a:r>
            <a:r>
              <a:rPr lang="en-GB" sz="2400" dirty="0" err="1"/>
              <a:t>della</a:t>
            </a:r>
            <a:r>
              <a:rPr lang="en-GB" sz="2400" dirty="0"/>
              <a:t> rete). </a:t>
            </a:r>
          </a:p>
          <a:p>
            <a:endParaRPr lang="en-GB" sz="2400" dirty="0"/>
          </a:p>
          <a:p>
            <a:pPr marL="0" indent="0">
              <a:buNone/>
            </a:pPr>
            <a:endParaRPr lang="en-IT" sz="2400" dirty="0"/>
          </a:p>
          <a:p>
            <a:endParaRPr lang="en-IT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32806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B76-52DD-94F1-859B-6A510117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Limitazione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3332-4975-819F-3188-A6581B8B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00401"/>
            <a:ext cx="9601200" cy="1485900"/>
          </a:xfrm>
        </p:spPr>
        <p:txBody>
          <a:bodyPr/>
          <a:lstStyle/>
          <a:p>
            <a:r>
              <a:rPr lang="en-GB" sz="2400" dirty="0"/>
              <a:t>Il solo modo per </a:t>
            </a:r>
            <a:r>
              <a:rPr lang="en-GB" sz="2400" dirty="0" err="1"/>
              <a:t>eseguire</a:t>
            </a:r>
            <a:r>
              <a:rPr lang="en-GB" sz="2400" dirty="0"/>
              <a:t> e </a:t>
            </a:r>
            <a:r>
              <a:rPr lang="en-GB" sz="2400" dirty="0" err="1"/>
              <a:t>vedere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risultati</a:t>
            </a:r>
            <a:r>
              <a:rPr lang="en-GB" sz="2400" dirty="0"/>
              <a:t> </a:t>
            </a:r>
            <a:r>
              <a:rPr lang="en-GB" sz="2400" dirty="0" err="1"/>
              <a:t>dell’algoritmo</a:t>
            </a:r>
            <a:r>
              <a:rPr lang="en-GB" sz="2400" dirty="0"/>
              <a:t> era </a:t>
            </a:r>
            <a:r>
              <a:rPr lang="en-GB" sz="2400" dirty="0" err="1"/>
              <a:t>attraverso</a:t>
            </a:r>
            <a:r>
              <a:rPr lang="en-GB" sz="2400" dirty="0"/>
              <a:t> uno script Python, </a:t>
            </a:r>
            <a:r>
              <a:rPr lang="en-GB" sz="2400" dirty="0" err="1"/>
              <a:t>quindi</a:t>
            </a:r>
            <a:r>
              <a:rPr lang="en-GB" sz="2400" dirty="0"/>
              <a:t> </a:t>
            </a:r>
            <a:r>
              <a:rPr lang="en-GB" sz="2400" dirty="0" err="1"/>
              <a:t>l’eseguzione</a:t>
            </a:r>
            <a:r>
              <a:rPr lang="en-GB" sz="2400" dirty="0"/>
              <a:t> non era </a:t>
            </a:r>
            <a:r>
              <a:rPr lang="en-GB" sz="2400" dirty="0" err="1"/>
              <a:t>possibile</a:t>
            </a:r>
            <a:r>
              <a:rPr lang="en-GB" sz="2400" dirty="0"/>
              <a:t> in modo facile per </a:t>
            </a:r>
            <a:r>
              <a:rPr lang="en-GB" sz="2400" dirty="0" err="1"/>
              <a:t>gli</a:t>
            </a:r>
            <a:r>
              <a:rPr lang="en-GB" sz="2400" dirty="0"/>
              <a:t> </a:t>
            </a:r>
            <a:r>
              <a:rPr lang="en-GB" sz="2400" dirty="0" err="1"/>
              <a:t>utenti</a:t>
            </a:r>
            <a:r>
              <a:rPr lang="en-GB" sz="2400" dirty="0"/>
              <a:t> </a:t>
            </a:r>
            <a:r>
              <a:rPr lang="en-GB" sz="2400" dirty="0" err="1"/>
              <a:t>meno</a:t>
            </a:r>
            <a:r>
              <a:rPr lang="en-GB" sz="2400" dirty="0"/>
              <a:t> </a:t>
            </a:r>
            <a:r>
              <a:rPr lang="en-GB" sz="2400" dirty="0" err="1"/>
              <a:t>esperti</a:t>
            </a:r>
            <a:r>
              <a:rPr lang="en-GB" sz="2400" dirty="0"/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862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983-4999-B975-52A1-7005F5C6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Obiettivi del lavoro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4066-39AC-E843-41DB-F6866076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sz="2400" dirty="0"/>
              <a:t>Sviluppare un’applicazione web che mostri graficamente il funzionamento dell’algoritmo AVPRA.</a:t>
            </a:r>
          </a:p>
          <a:p>
            <a:r>
              <a:rPr lang="en-GB" sz="2400" dirty="0" err="1"/>
              <a:t>L’applicazione</a:t>
            </a:r>
            <a:r>
              <a:rPr lang="en-GB" sz="2400" dirty="0"/>
              <a:t> web </a:t>
            </a:r>
            <a:r>
              <a:rPr lang="en-GB" sz="2400" dirty="0" err="1"/>
              <a:t>doveva</a:t>
            </a:r>
            <a:r>
              <a:rPr lang="en-GB" sz="2400" dirty="0"/>
              <a:t> </a:t>
            </a:r>
            <a:r>
              <a:rPr lang="en-GB" sz="2400" dirty="0" err="1"/>
              <a:t>permettere</a:t>
            </a:r>
            <a:r>
              <a:rPr lang="en-GB" sz="2400" dirty="0"/>
              <a:t> </a:t>
            </a:r>
            <a:r>
              <a:rPr lang="en-GB" sz="2400" dirty="0" err="1"/>
              <a:t>agli</a:t>
            </a:r>
            <a:r>
              <a:rPr lang="en-GB" sz="2400" dirty="0"/>
              <a:t> </a:t>
            </a:r>
            <a:r>
              <a:rPr lang="en-GB" sz="2400" dirty="0" err="1"/>
              <a:t>utenti</a:t>
            </a:r>
            <a:r>
              <a:rPr lang="en-GB" sz="2400" dirty="0"/>
              <a:t> la </a:t>
            </a:r>
            <a:r>
              <a:rPr lang="en-GB" sz="2400" dirty="0" err="1"/>
              <a:t>visualizzazione</a:t>
            </a:r>
            <a:r>
              <a:rPr lang="en-GB" sz="2400" dirty="0"/>
              <a:t> di </a:t>
            </a:r>
            <a:r>
              <a:rPr lang="en-GB" sz="2400" dirty="0" err="1"/>
              <a:t>ogni</a:t>
            </a:r>
            <a:r>
              <a:rPr lang="en-GB" sz="2400" dirty="0"/>
              <a:t> </a:t>
            </a:r>
            <a:r>
              <a:rPr lang="en-GB" sz="2400" dirty="0" err="1"/>
              <a:t>iterazione</a:t>
            </a:r>
            <a:r>
              <a:rPr lang="en-GB" sz="2400" dirty="0"/>
              <a:t> </a:t>
            </a:r>
            <a:r>
              <a:rPr lang="en-GB" sz="2400" dirty="0" err="1"/>
              <a:t>dell’algoritmo</a:t>
            </a:r>
            <a:r>
              <a:rPr lang="en-GB" sz="2400" dirty="0"/>
              <a:t> in </a:t>
            </a:r>
            <a:r>
              <a:rPr lang="en-GB" sz="2400" dirty="0" err="1"/>
              <a:t>parte</a:t>
            </a:r>
            <a:r>
              <a:rPr lang="en-GB" sz="2400" dirty="0"/>
              <a:t> e di </a:t>
            </a:r>
            <a:r>
              <a:rPr lang="en-GB" sz="2400" dirty="0" err="1"/>
              <a:t>vedere</a:t>
            </a:r>
            <a:r>
              <a:rPr lang="en-GB" sz="2400" dirty="0"/>
              <a:t> il modo in cui lo </a:t>
            </a:r>
            <a:r>
              <a:rPr lang="en-GB" sz="2400" dirty="0" err="1"/>
              <a:t>stato</a:t>
            </a:r>
            <a:r>
              <a:rPr lang="en-GB" sz="2400" dirty="0"/>
              <a:t> </a:t>
            </a:r>
            <a:r>
              <a:rPr lang="en-GB" sz="2400" dirty="0" err="1"/>
              <a:t>interno</a:t>
            </a:r>
            <a:r>
              <a:rPr lang="en-GB" sz="2400" dirty="0"/>
              <a:t> di </a:t>
            </a:r>
            <a:r>
              <a:rPr lang="en-GB" sz="2400" dirty="0" err="1"/>
              <a:t>ogni</a:t>
            </a:r>
            <a:r>
              <a:rPr lang="en-GB" sz="2400" dirty="0"/>
              <a:t> </a:t>
            </a:r>
            <a:r>
              <a:rPr lang="en-GB" sz="2400" dirty="0" err="1"/>
              <a:t>nodo</a:t>
            </a:r>
            <a:r>
              <a:rPr lang="en-GB" sz="2400" dirty="0"/>
              <a:t> di </a:t>
            </a:r>
            <a:r>
              <a:rPr lang="en-GB" sz="2400" dirty="0" err="1"/>
              <a:t>una</a:t>
            </a:r>
            <a:r>
              <a:rPr lang="en-GB" sz="2400" dirty="0"/>
              <a:t> rete </a:t>
            </a:r>
            <a:r>
              <a:rPr lang="en-GB" sz="2400" dirty="0" err="1"/>
              <a:t>cambiava</a:t>
            </a:r>
            <a:r>
              <a:rPr lang="en-GB" sz="2400" dirty="0"/>
              <a:t> rispetto alle </a:t>
            </a:r>
            <a:r>
              <a:rPr lang="en-GB" sz="2400" dirty="0" err="1"/>
              <a:t>iterazioni</a:t>
            </a:r>
            <a:r>
              <a:rPr lang="en-GB" sz="2400" dirty="0"/>
              <a:t> </a:t>
            </a:r>
            <a:r>
              <a:rPr lang="en-GB" sz="2400" dirty="0" err="1"/>
              <a:t>passate</a:t>
            </a:r>
            <a:r>
              <a:rPr lang="en-GB" sz="2400" dirty="0"/>
              <a:t>. </a:t>
            </a:r>
          </a:p>
          <a:p>
            <a:r>
              <a:rPr lang="en-GB" sz="2400" dirty="0" err="1"/>
              <a:t>L’applicazione</a:t>
            </a:r>
            <a:r>
              <a:rPr lang="en-GB" sz="2400" dirty="0"/>
              <a:t> </a:t>
            </a:r>
            <a:r>
              <a:rPr lang="en-GB" sz="2400" dirty="0" err="1"/>
              <a:t>doveva</a:t>
            </a:r>
            <a:r>
              <a:rPr lang="en-GB" sz="2400" dirty="0"/>
              <a:t> </a:t>
            </a:r>
            <a:r>
              <a:rPr lang="en-GB" sz="2400" dirty="0" err="1"/>
              <a:t>anche</a:t>
            </a:r>
            <a:r>
              <a:rPr lang="en-GB" sz="2400" dirty="0"/>
              <a:t> </a:t>
            </a:r>
            <a:r>
              <a:rPr lang="en-GB" sz="2400" dirty="0" err="1"/>
              <a:t>implementare</a:t>
            </a:r>
            <a:r>
              <a:rPr lang="en-GB" sz="2400" dirty="0"/>
              <a:t> un modo per </a:t>
            </a:r>
            <a:r>
              <a:rPr lang="en-GB" sz="2400" dirty="0" err="1"/>
              <a:t>mostrare</a:t>
            </a:r>
            <a:r>
              <a:rPr lang="en-GB" sz="2400" dirty="0"/>
              <a:t> </a:t>
            </a:r>
            <a:r>
              <a:rPr lang="en-GB" sz="2400" dirty="0" err="1"/>
              <a:t>all’utente</a:t>
            </a:r>
            <a:r>
              <a:rPr lang="en-GB" sz="2400" dirty="0"/>
              <a:t> quale fosse </a:t>
            </a:r>
            <a:r>
              <a:rPr lang="en-GB" sz="2400" dirty="0" err="1"/>
              <a:t>l’iterazione</a:t>
            </a:r>
            <a:r>
              <a:rPr lang="en-GB" sz="2400" dirty="0"/>
              <a:t> finale, </a:t>
            </a:r>
            <a:r>
              <a:rPr lang="en-GB" sz="2400" dirty="0" err="1"/>
              <a:t>propriet̀a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</a:t>
            </a:r>
            <a:r>
              <a:rPr lang="en-GB" sz="2400" dirty="0" err="1"/>
              <a:t>dipende</a:t>
            </a:r>
            <a:r>
              <a:rPr lang="en-GB" sz="2400" dirty="0"/>
              <a:t> da un </a:t>
            </a:r>
            <a:r>
              <a:rPr lang="en-GB" sz="2400" dirty="0" err="1"/>
              <a:t>coefficiente</a:t>
            </a:r>
            <a:r>
              <a:rPr lang="en-GB" sz="2400" dirty="0"/>
              <a:t> </a:t>
            </a:r>
            <a:r>
              <a:rPr lang="en-GB" sz="2400" dirty="0" err="1"/>
              <a:t>che</a:t>
            </a:r>
            <a:r>
              <a:rPr lang="en-GB" sz="2400" dirty="0"/>
              <a:t> </a:t>
            </a:r>
            <a:r>
              <a:rPr lang="en-GB" sz="2400" dirty="0" err="1"/>
              <a:t>pùo</a:t>
            </a:r>
            <a:r>
              <a:rPr lang="en-GB" sz="2400" dirty="0"/>
              <a:t> </a:t>
            </a:r>
            <a:r>
              <a:rPr lang="en-GB" sz="2400" dirty="0" err="1"/>
              <a:t>essere</a:t>
            </a:r>
            <a:r>
              <a:rPr lang="en-GB" sz="2400" dirty="0"/>
              <a:t> </a:t>
            </a:r>
            <a:r>
              <a:rPr lang="en-GB" sz="2400" dirty="0" err="1"/>
              <a:t>scelto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37811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A1-142B-9408-8E6D-C60545E3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Lavoro svolto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4EBD-3A77-6D70-6CD2-D26CD701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sz="2400" dirty="0"/>
              <a:t>Di seguito sono presentati </a:t>
            </a:r>
            <a:r>
              <a:rPr lang="en-GB" sz="2400" dirty="0"/>
              <a:t>I</a:t>
            </a:r>
            <a:r>
              <a:rPr lang="en-IT" sz="2400" dirty="0"/>
              <a:t> risultati</a:t>
            </a:r>
          </a:p>
        </p:txBody>
      </p:sp>
    </p:spTree>
    <p:extLst>
      <p:ext uri="{BB962C8B-B14F-4D97-AF65-F5344CB8AC3E}">
        <p14:creationId xmlns:p14="http://schemas.microsoft.com/office/powerpoint/2010/main" val="76342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4FA3-9E3E-B652-7405-80B5A849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3200" dirty="0"/>
              <a:t>Pagina Principale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4B6B-062D-DC8A-5D00-BDBB0D3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Foto Pagina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D21F-171B-D50C-53FC-3F8F1962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Descrizione pagina principale</a:t>
            </a:r>
          </a:p>
        </p:txBody>
      </p:sp>
    </p:spTree>
    <p:extLst>
      <p:ext uri="{BB962C8B-B14F-4D97-AF65-F5344CB8AC3E}">
        <p14:creationId xmlns:p14="http://schemas.microsoft.com/office/powerpoint/2010/main" val="173127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5228-04E0-4353-969D-9C1A0C1F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sz="3200" dirty="0"/>
              <a:t>Esempio Colori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D20E-4ADC-712B-AE29-8C83F55F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IT" dirty="0"/>
              <a:t>oto pagina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DDCF-0733-E597-12A1-4D41DDE68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Descrizione pagina	</a:t>
            </a:r>
          </a:p>
        </p:txBody>
      </p:sp>
    </p:spTree>
    <p:extLst>
      <p:ext uri="{BB962C8B-B14F-4D97-AF65-F5344CB8AC3E}">
        <p14:creationId xmlns:p14="http://schemas.microsoft.com/office/powerpoint/2010/main" val="212460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926F-073B-CE99-7AAB-2435A282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Componenti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81B1B-86B4-3D4B-247D-4D63D496996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D4AC3-1C4C-F432-C455-07A3A210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T" dirty="0"/>
              <a:t>Descrizione componenti</a:t>
            </a:r>
          </a:p>
        </p:txBody>
      </p:sp>
    </p:spTree>
    <p:extLst>
      <p:ext uri="{BB962C8B-B14F-4D97-AF65-F5344CB8AC3E}">
        <p14:creationId xmlns:p14="http://schemas.microsoft.com/office/powerpoint/2010/main" val="29288689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76</TotalTime>
  <Words>604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CMR12</vt:lpstr>
      <vt:lpstr>Franklin Gothic Book</vt:lpstr>
      <vt:lpstr>Crop</vt:lpstr>
      <vt:lpstr>Un'applicazione web per dimostrare le proprietà degli algoritmi di label Propagation</vt:lpstr>
      <vt:lpstr>Contesto</vt:lpstr>
      <vt:lpstr>AVPRA (Agent-based Vector-label PRopagation Algorithm)</vt:lpstr>
      <vt:lpstr>Limitazione</vt:lpstr>
      <vt:lpstr>Obiettivi del lavoro </vt:lpstr>
      <vt:lpstr>Lavoro svolto</vt:lpstr>
      <vt:lpstr>Pagina Principale</vt:lpstr>
      <vt:lpstr>Esempio Colori</vt:lpstr>
      <vt:lpstr>Componenti</vt:lpstr>
      <vt:lpstr>Esempio Personalizzato</vt:lpstr>
      <vt:lpstr>Tecnologie coinvolte</vt:lpstr>
      <vt:lpstr>Frontend</vt:lpstr>
      <vt:lpstr>Backend</vt:lpstr>
      <vt:lpstr>Comptenze e risultati raggiunti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Un'applicazione web per dimostrare le proprietà degli algoritmi di label Propagation</dc:title>
  <dc:creator>Andrei Georgiani Talpalaru</dc:creator>
  <cp:lastModifiedBy>Andrei Georgiani Talpalaru</cp:lastModifiedBy>
  <cp:revision>7</cp:revision>
  <dcterms:created xsi:type="dcterms:W3CDTF">2022-09-29T09:45:14Z</dcterms:created>
  <dcterms:modified xsi:type="dcterms:W3CDTF">2022-10-02T11:29:31Z</dcterms:modified>
</cp:coreProperties>
</file>