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8" r:id="rId4"/>
    <p:sldId id="286" r:id="rId5"/>
    <p:sldId id="258" r:id="rId6"/>
    <p:sldId id="269" r:id="rId7"/>
    <p:sldId id="270" r:id="rId8"/>
    <p:sldId id="287" r:id="rId9"/>
    <p:sldId id="274" r:id="rId10"/>
    <p:sldId id="272" r:id="rId11"/>
    <p:sldId id="276" r:id="rId12"/>
    <p:sldId id="277" r:id="rId13"/>
    <p:sldId id="279" r:id="rId14"/>
    <p:sldId id="280" r:id="rId15"/>
    <p:sldId id="281" r:id="rId16"/>
    <p:sldId id="288" r:id="rId17"/>
    <p:sldId id="284" r:id="rId18"/>
    <p:sldId id="267" r:id="rId19"/>
    <p:sldId id="264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01"/>
    <p:restoredTop sz="57536"/>
  </p:normalViewPr>
  <p:slideViewPr>
    <p:cSldViewPr snapToGrid="0">
      <p:cViewPr varScale="1">
        <p:scale>
          <a:sx n="89" d="100"/>
          <a:sy n="89" d="100"/>
        </p:scale>
        <p:origin x="3800" y="168"/>
      </p:cViewPr>
      <p:guideLst/>
    </p:cSldViewPr>
  </p:slideViewPr>
  <p:outlineViewPr>
    <p:cViewPr>
      <p:scale>
        <a:sx n="33" d="100"/>
        <a:sy n="33" d="100"/>
      </p:scale>
      <p:origin x="0" y="-147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F1652-37C3-D040-B616-B99C96584776}" type="datetimeFigureOut">
              <a:rPr lang="en-AU" smtClean="0"/>
              <a:t>14/8/2025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5B789-9713-DD44-9013-E3643CC502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07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996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B5E29-CE2F-71EE-7747-C2578CD01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8E68C7-8D16-1777-F891-BDFC71E03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8C46A8-E1C9-2EDC-5C6D-267311E9B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Why Ridge </a:t>
            </a:r>
          </a:p>
          <a:p>
            <a:endParaRPr lang="en-AU" baseline="0" dirty="0"/>
          </a:p>
          <a:p>
            <a:r>
              <a:rPr lang="en-AU" b="1" dirty="0"/>
              <a:t>- Limited samples:</a:t>
            </a:r>
            <a:r>
              <a:rPr lang="en-AU" dirty="0"/>
              <a:t> Daily data gives far fewer observations than hourly. Ridge (L2) </a:t>
            </a:r>
            <a:r>
              <a:rPr lang="en-AU" b="1" dirty="0"/>
              <a:t>stabilizes</a:t>
            </a:r>
            <a:r>
              <a:rPr lang="en-AU" dirty="0"/>
              <a:t> estimates when data is small (adds the L2 penalty --&gt; shrinks </a:t>
            </a:r>
            <a:r>
              <a:rPr lang="en-AU" dirty="0" err="1"/>
              <a:t>coeff</a:t>
            </a:r>
            <a:r>
              <a:rPr lang="en-AU" dirty="0"/>
              <a:t> towards 0, stabilises and reduced variance) </a:t>
            </a:r>
          </a:p>
          <a:p>
            <a:r>
              <a:rPr lang="en-AU" b="1" dirty="0"/>
              <a:t>- Collinearity friendly:</a:t>
            </a:r>
            <a:r>
              <a:rPr lang="en-AU" dirty="0"/>
              <a:t> Lags, moving averages, and commodity series are highly correlated. Ridge </a:t>
            </a:r>
            <a:r>
              <a:rPr lang="en-AU" b="1" dirty="0"/>
              <a:t>shrinks</a:t>
            </a:r>
            <a:r>
              <a:rPr lang="en-AU" dirty="0"/>
              <a:t> coefficients to handle multicollinearity.</a:t>
            </a:r>
          </a:p>
          <a:p>
            <a:r>
              <a:rPr lang="en-AU" b="1" dirty="0"/>
              <a:t>- Fast &amp; robust:</a:t>
            </a:r>
            <a:r>
              <a:rPr lang="en-AU" dirty="0"/>
              <a:t> Trains quickly, easy to </a:t>
            </a:r>
            <a:r>
              <a:rPr lang="en-AU" b="1" dirty="0"/>
              <a:t>refit on a rolling window</a:t>
            </a:r>
            <a:r>
              <a:rPr lang="en-AU" dirty="0"/>
              <a:t>; no heavy hyperparameter search required.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Feature scaling:</a:t>
            </a:r>
            <a:r>
              <a:rPr lang="en-AU" dirty="0"/>
              <a:t> Standardized inputs each refit → coefficients are comparable; avoids features with larger scales dominating.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r>
              <a:rPr lang="en-AU" b="1" dirty="0"/>
              <a:t>Multicollinearity</a:t>
            </a:r>
            <a:r>
              <a:rPr lang="en-AU" dirty="0"/>
              <a:t> = when two or more predictors are highly correlated.</a:t>
            </a:r>
          </a:p>
          <a:p>
            <a:r>
              <a:rPr lang="en-AU" dirty="0"/>
              <a:t>In plain OLS regression, this causes:</a:t>
            </a:r>
          </a:p>
          <a:p>
            <a:r>
              <a:rPr lang="en-AU" dirty="0"/>
              <a:t>Coefficients to become </a:t>
            </a:r>
            <a:r>
              <a:rPr lang="en-AU" b="1" dirty="0"/>
              <a:t>unstable</a:t>
            </a:r>
            <a:r>
              <a:rPr lang="en-AU" dirty="0"/>
              <a:t> (big swings if data changes slightly)</a:t>
            </a:r>
          </a:p>
          <a:p>
            <a:r>
              <a:rPr lang="en-AU" dirty="0"/>
              <a:t>Inflated variance → unreliable predictions</a:t>
            </a:r>
          </a:p>
          <a:p>
            <a:r>
              <a:rPr lang="en-AU" dirty="0"/>
              <a:t>Hard to interpret which variable is “really” important.</a:t>
            </a:r>
          </a:p>
          <a:p>
            <a:pPr marL="171450" indent="-171450">
              <a:buFontTx/>
              <a:buChar char="-"/>
            </a:pPr>
            <a:endParaRPr lang="en-AU" baseline="0" dirty="0"/>
          </a:p>
          <a:p>
            <a:r>
              <a:rPr lang="en-AU" dirty="0"/>
              <a:t>In FX models, this is common because:</a:t>
            </a:r>
          </a:p>
          <a:p>
            <a:r>
              <a:rPr lang="en-AU" dirty="0"/>
              <a:t>Many currency pairs move together due to macroeconomic links (e.g., EUR/USD and GBP/USD).</a:t>
            </a:r>
          </a:p>
          <a:p>
            <a:r>
              <a:rPr lang="en-AU" dirty="0"/>
              <a:t>Lagged features, moving averages, and technical indicators often overlap heavily.</a:t>
            </a:r>
          </a:p>
          <a:p>
            <a:pPr marL="171450" indent="-171450">
              <a:buFontTx/>
              <a:buChar char="-"/>
            </a:pPr>
            <a:endParaRPr lang="en-AU" baseline="0" dirty="0"/>
          </a:p>
          <a:p>
            <a:endParaRPr lang="en-AU" baseline="0" dirty="0"/>
          </a:p>
          <a:p>
            <a:endParaRPr lang="en-A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Why Walk</a:t>
            </a:r>
            <a:r>
              <a:rPr lang="en-AU" baseline="0" dirty="0"/>
              <a:t> Forward: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/>
              <a:t> - predict, reveal, and slide and each hour 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Only trains on data up to t-1 (also prevents future data to leak into past data)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Freeze model and predict the value at 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Slides training window forward and repeats (refit every N hours, adjustable)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Supposed to simulate if new data was rolling in how the system would react and adjust </a:t>
            </a:r>
          </a:p>
          <a:p>
            <a:pPr marL="171450" indent="-171450">
              <a:buFontTx/>
              <a:buChar char="-"/>
            </a:pPr>
            <a:endParaRPr lang="en-AU" baseline="0" dirty="0"/>
          </a:p>
          <a:p>
            <a:pPr marL="171450" indent="-171450">
              <a:buFontTx/>
              <a:buChar char="-"/>
            </a:pPr>
            <a:endParaRPr lang="en-AU" baseline="0" dirty="0"/>
          </a:p>
          <a:p>
            <a:pPr marL="628650" lvl="1" indent="-171450">
              <a:buFontTx/>
              <a:buChar char="-"/>
            </a:pPr>
            <a:endParaRPr lang="en-AU" baseline="0" dirty="0"/>
          </a:p>
          <a:p>
            <a:pPr marL="628650" lvl="1" indent="-171450">
              <a:buFontTx/>
              <a:buChar char="-"/>
            </a:pPr>
            <a:endParaRPr lang="en-AU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A758E-6BFA-9B35-B70F-39AF9A7C2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0799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0382C-9875-C7D7-352E-766E2C442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76F7D3-3545-6218-8E50-1C23E6135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E41F06-AFED-8AFA-233E-18A6FDBD4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- spot_lag1</a:t>
            </a:r>
            <a:r>
              <a:rPr lang="en-AU" dirty="0"/>
              <a:t> – last hour’s spot; captures the strong </a:t>
            </a:r>
            <a:r>
              <a:rPr lang="en-AU" b="1" dirty="0"/>
              <a:t>autocorrelation</a:t>
            </a:r>
            <a:r>
              <a:rPr lang="en-AU" dirty="0"/>
              <a:t> in FX and gives a baseline for the next move.</a:t>
            </a:r>
          </a:p>
          <a:p>
            <a:r>
              <a:rPr lang="en-AU" b="1" dirty="0"/>
              <a:t>- spot_lag2</a:t>
            </a:r>
            <a:r>
              <a:rPr lang="en-AU" dirty="0"/>
              <a:t> – spot two hours ago; with lag1, it helps the model tell </a:t>
            </a:r>
            <a:r>
              <a:rPr lang="en-AU" b="1" dirty="0"/>
              <a:t>momentum vs. mean-reversion</a:t>
            </a:r>
            <a:r>
              <a:rPr lang="en-AU" dirty="0"/>
              <a:t> over very short horizons.</a:t>
            </a:r>
          </a:p>
          <a:p>
            <a:r>
              <a:rPr lang="en-AU" b="1" dirty="0"/>
              <a:t>- ma20</a:t>
            </a:r>
            <a:r>
              <a:rPr lang="en-AU" dirty="0"/>
              <a:t> – 20-hour moving average (computed from past only); encodes the </a:t>
            </a:r>
            <a:r>
              <a:rPr lang="en-AU" b="1" dirty="0"/>
              <a:t>slow trend/anchor</a:t>
            </a:r>
            <a:r>
              <a:rPr lang="en-AU" dirty="0"/>
              <a:t> the price tends to revert toward.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vol5</a:t>
            </a:r>
            <a:r>
              <a:rPr lang="en-AU" dirty="0"/>
              <a:t> – 5-hour realised volatility (past only); measures </a:t>
            </a:r>
            <a:r>
              <a:rPr lang="en-AU" b="1" dirty="0"/>
              <a:t>recent noise/risk</a:t>
            </a:r>
            <a:r>
              <a:rPr lang="en-AU" dirty="0"/>
              <a:t>, helping the model scale expected changes in quiet vs. volatile regimes.</a:t>
            </a:r>
          </a:p>
          <a:p>
            <a:pPr marL="171450" indent="-171450">
              <a:buFontTx/>
              <a:buChar char="-"/>
            </a:pPr>
            <a:r>
              <a:rPr lang="en-AU" dirty="0"/>
              <a:t>Here commodities need to be lagged by 2 days because we used data from commodity futures, </a:t>
            </a:r>
            <a:r>
              <a:rPr lang="en-AU" dirty="0">
                <a:sym typeface="Wingdings" pitchFamily="2" charset="2"/>
              </a:rPr>
              <a:t> just to make sure they match the spot timeframe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3811D-D6C8-BA2C-0B25-7992DD0172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45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E8833-D8C2-98CF-FC8D-CFBC175FC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8D983F-578A-9E0C-0579-CD15400B2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6F77C-6DD6-3B4A-7A7C-19845C690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Here, we see a ”worse fit” than our 24 hour prediction model </a:t>
            </a:r>
          </a:p>
          <a:p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Less data points (not ass accurate )</a:t>
            </a:r>
          </a:p>
          <a:p>
            <a:pPr marL="171450" indent="-171450">
              <a:buFontTx/>
              <a:buChar char="-"/>
            </a:pPr>
            <a:r>
              <a:rPr lang="en-AU" dirty="0"/>
              <a:t>However, there is a lot less ”smoothening” effects than RF when an abrupt change in spot  (if RF , green arrow would be smooth, detected as noise)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Due to not averaging logic of multiple decisions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Actually better for daily FX </a:t>
            </a:r>
          </a:p>
          <a:p>
            <a:pPr marL="628650" lvl="1" indent="-171450">
              <a:buFontTx/>
              <a:buChar char="-"/>
            </a:pPr>
            <a:endParaRPr lang="en-AU" dirty="0"/>
          </a:p>
          <a:p>
            <a:pPr marL="628650" lvl="1" indent="-171450">
              <a:buFontTx/>
              <a:buChar char="-"/>
            </a:pPr>
            <a:r>
              <a:rPr lang="en-AU" dirty="0"/>
              <a:t>Massive dip in April </a:t>
            </a:r>
            <a:r>
              <a:rPr lang="en-AU" dirty="0">
                <a:sym typeface="Wingdings" pitchFamily="2" charset="2"/>
              </a:rPr>
              <a:t> trump tariffs (if I could have more time I would a case where a large drop (defined by some number) should be alerting macroeconomic effects  (green arrow)</a:t>
            </a:r>
          </a:p>
          <a:p>
            <a:pPr marL="628650" lvl="1" indent="-171450">
              <a:buFontTx/>
              <a:buChar char="-"/>
            </a:pPr>
            <a:r>
              <a:rPr lang="en-AU" dirty="0">
                <a:sym typeface="Wingdings" pitchFamily="2" charset="2"/>
              </a:rPr>
              <a:t>Somehow the model already has predicted this massive drop quite well  probably due to features in the model , this one probably triggered more by the momentum feature (detected strong trend)</a:t>
            </a:r>
            <a:br>
              <a:rPr lang="en-AU" dirty="0">
                <a:sym typeface="Wingdings" pitchFamily="2" charset="2"/>
              </a:rPr>
            </a:br>
            <a:r>
              <a:rPr lang="en-AU" dirty="0">
                <a:sym typeface="Wingdings" pitchFamily="2" charset="2"/>
              </a:rPr>
              <a:t>	- also because we are predicting based on lags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“The lag features give the model yesterday’s reality—low level, big negative return, high vol, far below trend—so on the next bar it sensibly predicts a weak price. It’s not predicting the event; it’s using memory of the shock to forecast its immediate aftermath, with no look-ahead.”</a:t>
            </a:r>
            <a:endParaRPr lang="en-AU" dirty="0">
              <a:sym typeface="Wingdings" pitchFamily="2" charset="2"/>
            </a:endParaRPr>
          </a:p>
          <a:p>
            <a:pPr marL="628650" lvl="1" indent="-171450">
              <a:buFontTx/>
              <a:buChar char="-"/>
            </a:pPr>
            <a:endParaRPr lang="en-AU" dirty="0">
              <a:sym typeface="Wingdings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n-AU" dirty="0"/>
              <a:t>add </a:t>
            </a:r>
            <a:r>
              <a:rPr lang="en-AU" b="1" dirty="0"/>
              <a:t>event dummies</a:t>
            </a:r>
            <a:r>
              <a:rPr lang="en-AU" dirty="0"/>
              <a:t>, </a:t>
            </a:r>
            <a:r>
              <a:rPr lang="en-AU" b="1" dirty="0"/>
              <a:t>rate differentials (AU–US short end)</a:t>
            </a:r>
            <a:r>
              <a:rPr lang="en-AU" dirty="0"/>
              <a:t>, </a:t>
            </a:r>
            <a:r>
              <a:rPr lang="en-AU" b="1" dirty="0"/>
              <a:t>China/commodity macro proxies</a:t>
            </a:r>
            <a:r>
              <a:rPr lang="en-AU" dirty="0"/>
              <a:t>, </a:t>
            </a:r>
            <a:r>
              <a:rPr lang="en-AU" b="1" dirty="0"/>
              <a:t>news/sentiment scores</a:t>
            </a:r>
            <a:r>
              <a:rPr lang="en-AU" dirty="0"/>
              <a:t>, and test </a:t>
            </a:r>
            <a:r>
              <a:rPr lang="en-AU" b="1" dirty="0"/>
              <a:t>longer lags</a:t>
            </a:r>
            <a:r>
              <a:rPr lang="en-AU" dirty="0"/>
              <a:t> for futures (e.g., 2–5 days) so the model can </a:t>
            </a:r>
            <a:r>
              <a:rPr lang="en-AU" i="1" dirty="0"/>
              <a:t>anticipate</a:t>
            </a:r>
            <a:r>
              <a:rPr lang="en-AU" dirty="0"/>
              <a:t> rather than merely </a:t>
            </a:r>
            <a:r>
              <a:rPr lang="en-AU" i="1" dirty="0"/>
              <a:t>react</a:t>
            </a:r>
            <a:r>
              <a:rPr lang="en-AU" dirty="0"/>
              <a:t>.</a:t>
            </a:r>
          </a:p>
          <a:p>
            <a:pPr marL="628650" lvl="1" indent="-171450">
              <a:buFontTx/>
              <a:buChar char="-"/>
            </a:pPr>
            <a:endParaRPr lang="en-AU" dirty="0">
              <a:sym typeface="Wingdings" pitchFamily="2" charset="2"/>
            </a:endParaRPr>
          </a:p>
          <a:p>
            <a:pPr marL="628650" lvl="1" indent="-171450">
              <a:buFontTx/>
              <a:buChar char="-"/>
            </a:pPr>
            <a:endParaRPr lang="en-AU" dirty="0">
              <a:sym typeface="Wingdings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n-AU" dirty="0">
                <a:sym typeface="Wingdings" pitchFamily="2" charset="2"/>
              </a:rPr>
              <a:t>E.g. today is aug10, using aug9 data to predict </a:t>
            </a:r>
            <a:r>
              <a:rPr lang="en-AU" dirty="0" err="1">
                <a:sym typeface="Wingdings" pitchFamily="2" charset="2"/>
              </a:rPr>
              <a:t>aug</a:t>
            </a:r>
            <a:r>
              <a:rPr lang="en-AU" dirty="0">
                <a:sym typeface="Wingdings" pitchFamily="2" charset="2"/>
              </a:rPr>
              <a:t> 11 and keeps rolling forward like that (</a:t>
            </a:r>
            <a:r>
              <a:rPr lang="en-AU" dirty="0" err="1">
                <a:sym typeface="Wingdings" pitchFamily="2" charset="2"/>
              </a:rPr>
              <a:t>walkforward</a:t>
            </a:r>
            <a:r>
              <a:rPr lang="en-AU" dirty="0">
                <a:sym typeface="Wingdings" pitchFamily="2" charset="2"/>
              </a:rPr>
              <a:t> logic)</a:t>
            </a:r>
          </a:p>
          <a:p>
            <a:pPr marL="628650" lvl="1" indent="-171450">
              <a:buFontTx/>
              <a:buChar char="-"/>
            </a:pPr>
            <a:endParaRPr lang="en-AU" dirty="0">
              <a:sym typeface="Wingdings" pitchFamily="2" charset="2"/>
            </a:endParaRPr>
          </a:p>
          <a:p>
            <a:pPr marL="628650" lvl="1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9F4F5-D0FB-002D-5D8E-F75F9B344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148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FA732-7CA6-EF7E-2988-023B84241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8EAD25-EDB5-1AE1-BF9D-CE7578AE69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3C0E52-52E5-2C62-6EBA-34AC7ABA5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Expected movement : how many pips I expect the price to move next interval/bar </a:t>
            </a:r>
          </a:p>
          <a:p>
            <a:pPr marL="171450" indent="-171450">
              <a:buFontTx/>
              <a:buChar char="-"/>
            </a:pPr>
            <a:r>
              <a:rPr lang="en-AU" dirty="0"/>
              <a:t>Noise (sigma) = how wrong the model typically is , residual = actual – predicted </a:t>
            </a:r>
          </a:p>
          <a:p>
            <a:pPr marL="171450" indent="-171450">
              <a:buFontTx/>
              <a:buChar char="-"/>
            </a:pPr>
            <a:r>
              <a:rPr lang="en-AU" dirty="0"/>
              <a:t>Threshold: the minimum move I need before I am willing to trade </a:t>
            </a:r>
          </a:p>
          <a:p>
            <a:pPr marL="171450" indent="-171450">
              <a:buFontTx/>
              <a:buChar char="-"/>
            </a:pPr>
            <a:r>
              <a:rPr lang="en-AU" dirty="0"/>
              <a:t>Signal: only trade if change is &gt; T </a:t>
            </a:r>
          </a:p>
          <a:p>
            <a:pPr marL="171450" indent="-171450">
              <a:buFontTx/>
              <a:buChar char="-"/>
            </a:pPr>
            <a:r>
              <a:rPr lang="en-AU" dirty="0"/>
              <a:t>Confidence: how likely the forecasted move beats costs given recent error </a:t>
            </a:r>
          </a:p>
          <a:p>
            <a:pPr marL="171450" indent="-171450">
              <a:buFontTx/>
              <a:buChar char="-"/>
            </a:pPr>
            <a:r>
              <a:rPr lang="en-AU" dirty="0"/>
              <a:t>(Phi(z) = standard normal CDF)</a:t>
            </a:r>
          </a:p>
          <a:p>
            <a:pPr marL="171450" indent="-171450">
              <a:buFontTx/>
              <a:buChar char="-"/>
            </a:pPr>
            <a:r>
              <a:rPr lang="en-AU" dirty="0"/>
              <a:t>Z score – how many sigmas above costs the forecast is</a:t>
            </a:r>
          </a:p>
          <a:p>
            <a:pPr marL="171450" indent="-171450">
              <a:buFontTx/>
              <a:buChar char="-"/>
            </a:pPr>
            <a:r>
              <a:rPr lang="en-AU" dirty="0"/>
              <a:t>Sigma = std-dev of recent prediction residuals in pips 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Same as 24 hour prediction, numbers change (made an educated guess but need more backing to which numbers to use for these parameters)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CB1B5-CB6D-FFAF-3A0A-8B362E2E7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981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Here the code runs a lot faster and can be run for every single day in those 30 days, (A LOT LESS data points than hourly, almost 8x less)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622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If we were predicting with same amount of data points as hourly probably need to interpolate between points (choose which horizons to validate) </a:t>
            </a:r>
          </a:p>
          <a:p>
            <a:endParaRPr lang="en-AU" dirty="0"/>
          </a:p>
          <a:p>
            <a:r>
              <a:rPr lang="en-AU" dirty="0"/>
              <a:t>Begins short signal and turns flat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Either short or flat (doesn’t go above threshold for a long signal) </a:t>
            </a:r>
            <a:r>
              <a:rPr lang="en-AU" dirty="0">
                <a:sym typeface="Wingdings" pitchFamily="2" charset="2"/>
              </a:rPr>
              <a:t> predict that FX will go down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ym typeface="Wingdings" pitchFamily="2" charset="2"/>
              </a:rPr>
              <a:t>Confidence going down?  horizons which are less granular (days away) have less confidence  interesting should dive into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297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005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9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94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Why Random Forest:</a:t>
            </a:r>
          </a:p>
          <a:p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AUDUSD moves depend on momentum, trend, vol, and commodities in a non-linear way. </a:t>
            </a:r>
            <a:r>
              <a:rPr lang="en-AU" b="1" dirty="0"/>
              <a:t>Random Forest</a:t>
            </a:r>
            <a:r>
              <a:rPr lang="en-AU" dirty="0"/>
              <a:t> captures those relationships </a:t>
            </a:r>
            <a:r>
              <a:rPr lang="en-AU" b="1" dirty="0"/>
              <a:t>without me hand-specifying</a:t>
            </a:r>
            <a:r>
              <a:rPr lang="en-AU" dirty="0"/>
              <a:t> them.</a:t>
            </a:r>
          </a:p>
          <a:p>
            <a:pPr marL="171450" indent="-171450">
              <a:buFontTx/>
              <a:buChar char="-"/>
            </a:pPr>
            <a:r>
              <a:rPr lang="en-AU" dirty="0"/>
              <a:t>Fast and stable</a:t>
            </a:r>
            <a:r>
              <a:rPr lang="en-AU" baseline="0" dirty="0"/>
              <a:t> for </a:t>
            </a:r>
            <a:r>
              <a:rPr lang="en-AU" baseline="0" dirty="0" err="1"/>
              <a:t>walkforward</a:t>
            </a:r>
            <a:r>
              <a:rPr lang="en-AU" baseline="0" dirty="0"/>
              <a:t>, an train in parallel so I can refit in a rolling window to make the system not static </a:t>
            </a:r>
          </a:p>
          <a:p>
            <a:pPr marL="171450" indent="-171450">
              <a:buFontTx/>
              <a:buChar char="-"/>
            </a:pPr>
            <a:r>
              <a:rPr lang="en-AU" baseline="0" dirty="0"/>
              <a:t>Automatic feature importance calculation </a:t>
            </a:r>
          </a:p>
          <a:p>
            <a:pPr marL="171450" indent="-171450">
              <a:buFontTx/>
              <a:buChar char="-"/>
            </a:pPr>
            <a:r>
              <a:rPr lang="en-AU" dirty="0"/>
              <a:t>RF </a:t>
            </a:r>
            <a:r>
              <a:rPr lang="en-AU" b="1" dirty="0"/>
              <a:t>is robust to noisy, granular data</a:t>
            </a:r>
            <a:r>
              <a:rPr lang="en-AU" dirty="0"/>
              <a:t> because it averages many trees (bagging) → </a:t>
            </a:r>
            <a:r>
              <a:rPr lang="en-AU" b="1" dirty="0"/>
              <a:t>lower variance</a:t>
            </a:r>
            <a:r>
              <a:rPr lang="en-AU" dirty="0"/>
              <a:t>, less overfitting than a single tree.</a:t>
            </a:r>
          </a:p>
          <a:p>
            <a:pPr marL="171450" indent="-171450">
              <a:buFontTx/>
              <a:buChar char="-"/>
            </a:pPr>
            <a:r>
              <a:rPr lang="en-AU" baseline="0" dirty="0"/>
              <a:t>Reduces variance is the correct wording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A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Why Walk</a:t>
            </a:r>
            <a:r>
              <a:rPr lang="en-AU" baseline="0" dirty="0"/>
              <a:t> Forward: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/>
              <a:t> - predict, reveal, and slide and each hour 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Only trains on data up to t-1 (also prevents future data to leak into past data)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Freeze model and predict the value at 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Slides training window forward and repeats (refit every N hours, adjustable)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Supposed to simulate if new data was rolling in how the system would react and adjust </a:t>
            </a:r>
          </a:p>
          <a:p>
            <a:pPr marL="171450" indent="-171450">
              <a:buFontTx/>
              <a:buChar char="-"/>
            </a:pPr>
            <a:endParaRPr lang="en-AU" baseline="0" dirty="0"/>
          </a:p>
          <a:p>
            <a:pPr marL="171450" indent="-171450">
              <a:buFontTx/>
              <a:buChar char="-"/>
            </a:pPr>
            <a:endParaRPr lang="en-AU" baseline="0" dirty="0"/>
          </a:p>
          <a:p>
            <a:pPr marL="628650" lvl="1" indent="-171450">
              <a:buFontTx/>
              <a:buChar char="-"/>
            </a:pPr>
            <a:endParaRPr lang="en-AU" baseline="0" dirty="0"/>
          </a:p>
          <a:p>
            <a:pPr marL="628650" lvl="1" indent="-171450">
              <a:buFontTx/>
              <a:buChar char="-"/>
            </a:pPr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15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- spot_lag1</a:t>
            </a:r>
            <a:r>
              <a:rPr lang="en-AU" dirty="0"/>
              <a:t> – last hour’s spot; captures the strong </a:t>
            </a:r>
            <a:r>
              <a:rPr lang="en-AU" b="1" dirty="0"/>
              <a:t>autocorrelation</a:t>
            </a:r>
            <a:r>
              <a:rPr lang="en-AU" dirty="0"/>
              <a:t> in FX and gives a baseline for the next move.</a:t>
            </a:r>
          </a:p>
          <a:p>
            <a:r>
              <a:rPr lang="en-AU" b="1" dirty="0"/>
              <a:t>- spot_lag2</a:t>
            </a:r>
            <a:r>
              <a:rPr lang="en-AU" dirty="0"/>
              <a:t> – spot two hours ago; with lag1, it helps the model tell </a:t>
            </a:r>
            <a:r>
              <a:rPr lang="en-AU" b="1" dirty="0"/>
              <a:t>momentum vs. mean-reversion</a:t>
            </a:r>
            <a:r>
              <a:rPr lang="en-AU" dirty="0"/>
              <a:t> over very short horizons.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ma20</a:t>
            </a:r>
            <a:r>
              <a:rPr lang="en-AU" dirty="0"/>
              <a:t> – 20-hour moving average (average price over the last 20 hours updated each hour) good for spotting trends and momentum/ smooths out short-term ups and downs 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vol5</a:t>
            </a:r>
            <a:r>
              <a:rPr lang="en-AU" dirty="0"/>
              <a:t> – 5-hour realised volatility (past only); measures </a:t>
            </a:r>
            <a:r>
              <a:rPr lang="en-AU" b="1" dirty="0"/>
              <a:t>recent noise/risk</a:t>
            </a:r>
            <a:r>
              <a:rPr lang="en-AU" dirty="0"/>
              <a:t>, helping the model scale expected changes in quiet vs. volatile regimes.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I assume that commodities will have greater affect on the 30 day prediction </a:t>
            </a:r>
          </a:p>
          <a:p>
            <a:pPr marL="171450" indent="-171450">
              <a:buFontTx/>
              <a:buChar char="-"/>
            </a:pPr>
            <a:r>
              <a:rPr lang="en-AU" dirty="0"/>
              <a:t>Choose to remove because, since it is not important it can actually make the model accuracy worse because its just another thing that would cloud its judgement 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To optimise these features </a:t>
            </a:r>
            <a:r>
              <a:rPr lang="en-AU" dirty="0">
                <a:sym typeface="Wingdings" pitchFamily="2" charset="2"/>
              </a:rPr>
              <a:t> parameter tuning (grid search/ gradient)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68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More underfitting than overfitting </a:t>
            </a:r>
          </a:p>
          <a:p>
            <a:pPr marL="171450" indent="-171450">
              <a:buFontTx/>
              <a:buChar char="-"/>
            </a:pPr>
            <a:r>
              <a:rPr lang="en-AU" dirty="0"/>
              <a:t>I think its because its due to the nature of RF where it is robust to noise, underfitting is seen after there has been a more abrupt change in spot 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This diagram is only from 24th April – 12</a:t>
            </a:r>
            <a:r>
              <a:rPr lang="en-AU" baseline="30000" dirty="0"/>
              <a:t>th</a:t>
            </a:r>
            <a:r>
              <a:rPr lang="en-AU" dirty="0"/>
              <a:t> </a:t>
            </a:r>
            <a:r>
              <a:rPr lang="en-AU" dirty="0" err="1"/>
              <a:t>aug</a:t>
            </a:r>
            <a:r>
              <a:rPr lang="en-AU" dirty="0"/>
              <a:t> (30%, test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614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6FD18-30BC-CB24-CD90-A94172A35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D8E597-70DC-263E-3514-2218AEE5F3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5CD57F-6E0F-2ACF-31BC-D72E15940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Expected movement : how many pips I expect the price to move next interval/bar </a:t>
            </a:r>
          </a:p>
          <a:p>
            <a:pPr marL="171450" indent="-171450">
              <a:buFontTx/>
              <a:buChar char="-"/>
            </a:pPr>
            <a:r>
              <a:rPr lang="en-AU" dirty="0"/>
              <a:t>Noise (sigma) = how wrong the model typically is , residual = actual – predicted </a:t>
            </a:r>
          </a:p>
          <a:p>
            <a:pPr marL="171450" indent="-171450">
              <a:buFontTx/>
              <a:buChar char="-"/>
            </a:pPr>
            <a:r>
              <a:rPr lang="en-AU" dirty="0"/>
              <a:t>Threshold: the minimum move I need before I am willing to trade </a:t>
            </a:r>
          </a:p>
          <a:p>
            <a:pPr marL="171450" indent="-171450">
              <a:buFontTx/>
              <a:buChar char="-"/>
            </a:pPr>
            <a:r>
              <a:rPr lang="en-AU" dirty="0"/>
              <a:t>Signal: only trade if change is &gt; T </a:t>
            </a:r>
          </a:p>
          <a:p>
            <a:pPr marL="171450" indent="-171450">
              <a:buFontTx/>
              <a:buChar char="-"/>
            </a:pPr>
            <a:r>
              <a:rPr lang="en-AU" dirty="0"/>
              <a:t>Confidence: how likely the forecasted move beats costs given recent error </a:t>
            </a:r>
          </a:p>
          <a:p>
            <a:pPr marL="171450" indent="-171450">
              <a:buFontTx/>
              <a:buChar char="-"/>
            </a:pPr>
            <a:r>
              <a:rPr lang="en-AU" dirty="0"/>
              <a:t>(Phi(z) = standard normal CDF)</a:t>
            </a:r>
          </a:p>
          <a:p>
            <a:pPr marL="171450" indent="-171450">
              <a:buFontTx/>
              <a:buChar char="-"/>
            </a:pPr>
            <a:r>
              <a:rPr lang="en-AU" dirty="0"/>
              <a:t>Z score – how many sigmas above costs the forecast is</a:t>
            </a:r>
          </a:p>
          <a:p>
            <a:pPr marL="171450" indent="-171450">
              <a:buFontTx/>
              <a:buChar char="-"/>
            </a:pPr>
            <a:r>
              <a:rPr lang="en-AU" dirty="0"/>
              <a:t>Sigma = std-dev of recent prediction residuals in pips 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Same as 24 hour prediction, numbers change (made an educated guess but need more backing to which numbers to use for these parameters)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C58E7-F718-9C40-FD92-5CA626352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27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23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Can see they both follow a downward trend and eventually turns into an upward trend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26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Good things:</a:t>
            </a:r>
          </a:p>
          <a:p>
            <a:r>
              <a:rPr lang="en-AU" dirty="0"/>
              <a:t>- Confidence level increasing, later horizons have clearer signs </a:t>
            </a:r>
            <a:r>
              <a:rPr lang="en-AU" dirty="0">
                <a:sym typeface="Wingdings" pitchFamily="2" charset="2"/>
              </a:rPr>
              <a:t> less noise ? </a:t>
            </a: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They agree on the spot direction, both methods point to a downward path over the next 10 hours </a:t>
            </a:r>
          </a:p>
          <a:p>
            <a:pPr marL="171450" indent="-171450">
              <a:buFontTx/>
              <a:buChar char="-"/>
            </a:pPr>
            <a:r>
              <a:rPr lang="en-AU" dirty="0"/>
              <a:t>Method 1 begins issuing short signals earlier with rising confidence </a:t>
            </a:r>
          </a:p>
          <a:p>
            <a:pPr marL="171450" indent="-171450">
              <a:buFontTx/>
              <a:buChar char="-"/>
            </a:pPr>
            <a:r>
              <a:rPr lang="en-AU" dirty="0"/>
              <a:t>Method 2 more conservative early then turns short from 6 hours onwards </a:t>
            </a:r>
          </a:p>
          <a:p>
            <a:pPr marL="171450" indent="-171450">
              <a:buFontTx/>
              <a:buChar char="-"/>
            </a:pPr>
            <a:r>
              <a:rPr lang="en-AU" dirty="0"/>
              <a:t>Probably will get a lot better results with a different interpolation method or somehow optimise the code so that running for each hour will not take as long. 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Either short or flat (doesn’t go above threshold for a long signal) </a:t>
            </a:r>
            <a:r>
              <a:rPr lang="en-AU" dirty="0">
                <a:sym typeface="Wingdings" pitchFamily="2" charset="2"/>
              </a:rPr>
              <a:t> predict that FX will go down </a:t>
            </a: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If we were actually trading and ran both, would be sensible to trade when both methods agree. 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Approach to signal is very conservative + avoids overtrading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Requires move to be large compared to volatility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53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0F69-C155-C05A-3FCE-642102B44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5DFD2-4777-6151-2756-54C157B06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7618-A8B1-09B1-558C-3801B9A6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2F2A1-AC8E-60B5-3861-B5D9F483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FACF2-0CEA-0CE5-81AA-65E00129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C8A9-6C18-7CD9-9F68-8F47FD59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0E28E-7021-1F00-42A4-227B70F0E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78006-90C4-3CB4-DAB9-0D476E7F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0AE69-DAB8-AD12-C6EF-D5215EA4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C666-90A7-0775-0BD1-AC89207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7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AE62A-A2FF-AAF3-1E13-D1ABDDCC3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9F0D7-43C2-87FD-23F4-1ADD4BFE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900C-D737-CBA7-50E4-B51D6CAE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3AEE0-FDAA-E5D5-506D-3578336D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6527D-5F8A-CAE0-1BAE-595A1BCB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DAAF-6E02-C953-C458-DC5F0B61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5D0F-2C9B-5406-AEAF-19D93B0B1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934C6-69F9-A696-8973-1C3BDAFF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C357A-7493-B73C-255F-80176251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B80A-3CAA-3DFB-192E-8A023BA4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8E7D-6570-43F5-FDC1-DB5EC45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451CB-D24B-E34C-B4A3-572B8D6F8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B00B-8218-B683-5EE3-BAAA96C8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7EB2-3A43-B8A8-27A9-08680926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57517-DFA3-88ED-D3F0-723EA875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4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4DDB-EBA9-ACE8-E21A-690CA1AC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188F-882B-0F46-0980-631B4FAA6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5ACFC-C116-D4CA-7949-4334C30B9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FAB64-A8C6-F6F6-0123-767B2DA4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55AE1-ADD7-1790-369F-B5E1A5A0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2026B-6D05-2F01-1FC9-E1DDD5F1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27D-CFDE-1FE3-AB43-925DAAD1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AD823-251E-29A2-66F6-0805931A4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C1E6B-4467-A2C5-9D15-6DEC7D674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AF1AA-6DCB-95FC-538B-D11DCEF58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CE61-EF42-04D3-408C-C911F27D5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70071-A0D7-69EC-2507-CD8ADBAB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EF68B-93C3-267D-8DC6-6513F922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5D32E-F7C7-5CCD-A177-E5833531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5CE-53C6-767C-58BB-D772C6E5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888D8-DA1C-FCE4-F4B3-12EFD712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BE45C-5FD1-1B04-354E-6C782D37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DDAD1-41A6-F1EC-106C-D2AC9F74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2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7294A-C94B-0146-184C-C9C2AD13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E5603-B514-2F66-6DAF-F6353F06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52508-1A5A-7D34-8EF5-FA9F6A16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2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5FF1-0A72-CF18-EDC6-389A3366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A3FF-63C0-4492-B224-26CD89E69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B91F8-CDFA-DB0D-56EF-3138DD29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531FE-3498-0DED-987D-B1B1315B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5618D-457C-DD05-57D5-46C5C77B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C131E-AC7A-B148-8ED5-7891C58A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8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1E32-AD5C-9E1F-F372-00CFE0B0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1ABE1-E3F3-182B-3122-6A4DFC78F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691E9-66BE-0006-1A5E-485B70E21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E1EAE-6F8C-0C68-2443-80446C52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DDE1E-25B9-636F-1F1D-A7B4CE5A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B76F4-8BE4-5281-C60B-13C4A914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6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78669-F40E-7105-FDA5-31734F94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8F2D2-5201-8D36-C4FF-28971054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2181-614E-4087-B8DA-5AF357907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27B6B-F859-25D3-29B3-62834259F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6F8F-4CDE-09D8-66D7-5C77F593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8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43A1BB2-A3E8-8828-422D-8F5C645BBE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106" r="-1" b="13602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38DFD3-2684-8094-E924-C55C6F855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CBA Trading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99302-4C9E-F48E-D145-E03C3F37F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Georgia Wang 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77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5768-FB32-59CE-E360-0B58E2FE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Prediction of overhead 24 hours – method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67785-92BC-4253-8909-83C45442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24 separate Random forests (RF), one per horizon </a:t>
            </a:r>
          </a:p>
          <a:p>
            <a:pPr lvl="1"/>
            <a:r>
              <a:rPr lang="en-AU" dirty="0"/>
              <a:t>Train one RF per horizon h = 1,…,24 </a:t>
            </a:r>
          </a:p>
          <a:p>
            <a:pPr lvl="1"/>
            <a:r>
              <a:rPr lang="en-AU" dirty="0"/>
              <a:t>Same feature engineering </a:t>
            </a:r>
          </a:p>
          <a:p>
            <a:pPr lvl="1"/>
            <a:r>
              <a:rPr lang="en-AU" dirty="0"/>
              <a:t>Refit the 24 small models each time a new hour arrives </a:t>
            </a:r>
          </a:p>
          <a:p>
            <a:pPr lvl="1"/>
            <a:r>
              <a:rPr lang="en-AU" dirty="0"/>
              <a:t>No need for Interpolation </a:t>
            </a:r>
          </a:p>
          <a:p>
            <a:pPr lvl="1"/>
            <a:endParaRPr lang="en-AU" dirty="0"/>
          </a:p>
          <a:p>
            <a:r>
              <a:rPr lang="en-AU" dirty="0"/>
              <a:t>Trade off: </a:t>
            </a:r>
          </a:p>
          <a:p>
            <a:pPr lvl="1"/>
            <a:r>
              <a:rPr lang="en-AU" dirty="0"/>
              <a:t>Model independent from walk forward model (initial model) </a:t>
            </a:r>
          </a:p>
          <a:p>
            <a:pPr lvl="1"/>
            <a:r>
              <a:rPr lang="en-AU" dirty="0"/>
              <a:t>No walk forward validation per horizon (risk of optimistic performance) </a:t>
            </a:r>
          </a:p>
        </p:txBody>
      </p:sp>
    </p:spTree>
    <p:extLst>
      <p:ext uri="{BB962C8B-B14F-4D97-AF65-F5344CB8AC3E}">
        <p14:creationId xmlns:p14="http://schemas.microsoft.com/office/powerpoint/2010/main" val="2992110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4ACD-EC7D-2E58-1029-1CA60B89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34" y="710163"/>
            <a:ext cx="10515600" cy="1325563"/>
          </a:xfrm>
        </p:spPr>
        <p:txBody>
          <a:bodyPr/>
          <a:lstStyle/>
          <a:p>
            <a:r>
              <a:rPr lang="en-AU" dirty="0"/>
              <a:t>Prediction Results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DA43F0-5BEB-B5C5-EE66-6232D16B9E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716600"/>
            <a:ext cx="6019800" cy="298502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1DD7E-378C-63C1-57E8-A23450A363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81504" y="2881560"/>
            <a:ext cx="6010496" cy="2985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028614-0A27-B59E-59CD-9E638DE39EC9}"/>
              </a:ext>
            </a:extLst>
          </p:cNvPr>
          <p:cNvSpPr txBox="1"/>
          <p:nvPr/>
        </p:nvSpPr>
        <p:spPr>
          <a:xfrm>
            <a:off x="8651631" y="219456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Method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64A6D-6844-86AA-4E52-9E88C9886E01}"/>
              </a:ext>
            </a:extLst>
          </p:cNvPr>
          <p:cNvSpPr txBox="1"/>
          <p:nvPr/>
        </p:nvSpPr>
        <p:spPr>
          <a:xfrm>
            <a:off x="2422755" y="219456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Method 1</a:t>
            </a:r>
          </a:p>
        </p:txBody>
      </p:sp>
    </p:spTree>
    <p:extLst>
      <p:ext uri="{BB962C8B-B14F-4D97-AF65-F5344CB8AC3E}">
        <p14:creationId xmlns:p14="http://schemas.microsoft.com/office/powerpoint/2010/main" val="210250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FF9D-B8AE-7BDD-EDA3-4880E052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Outputs from both methods (snippet)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1B5235-36F5-7243-60AB-8B5E5BF8FA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5641" y="3025861"/>
            <a:ext cx="6422658" cy="195086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FE5E0-2CFE-C8C8-CDEA-22A4D9C02E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24759" y="3025861"/>
            <a:ext cx="5181600" cy="1950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F90DE5-B25E-0EA0-11F5-EF1F462EAC14}"/>
              </a:ext>
            </a:extLst>
          </p:cNvPr>
          <p:cNvSpPr txBox="1"/>
          <p:nvPr/>
        </p:nvSpPr>
        <p:spPr>
          <a:xfrm>
            <a:off x="8651631" y="219456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Method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96241-BCD7-8421-ABBC-7273E60FE17A}"/>
              </a:ext>
            </a:extLst>
          </p:cNvPr>
          <p:cNvSpPr txBox="1"/>
          <p:nvPr/>
        </p:nvSpPr>
        <p:spPr>
          <a:xfrm>
            <a:off x="2422755" y="219456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Method 1</a:t>
            </a:r>
          </a:p>
        </p:txBody>
      </p:sp>
    </p:spTree>
    <p:extLst>
      <p:ext uri="{BB962C8B-B14F-4D97-AF65-F5344CB8AC3E}">
        <p14:creationId xmlns:p14="http://schemas.microsoft.com/office/powerpoint/2010/main" val="80294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FBDC5-D0A3-A167-D08D-84F0522AE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79BC-3142-FF58-B861-AE7FC42C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30-day prediction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D904D-808A-3FEB-329E-7AA349A4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b="1" dirty="0"/>
              <a:t>Ridge regression + Walk forward validation </a:t>
            </a:r>
          </a:p>
          <a:p>
            <a:pPr lvl="1"/>
            <a:r>
              <a:rPr lang="en-US" sz="2000" dirty="0"/>
              <a:t>70/30 split (training/test data) </a:t>
            </a:r>
          </a:p>
          <a:p>
            <a:pPr lvl="1"/>
            <a:r>
              <a:rPr lang="en-US" sz="2000" dirty="0"/>
              <a:t>Features at </a:t>
            </a:r>
            <a:r>
              <a:rPr lang="en-US" sz="2000" dirty="0" err="1"/>
              <a:t>standardised</a:t>
            </a:r>
            <a:r>
              <a:rPr lang="en-US" sz="2000" dirty="0"/>
              <a:t> at every refit (</a:t>
            </a:r>
            <a:r>
              <a:rPr lang="en-US" sz="2000" dirty="0" err="1"/>
              <a:t>StandardScaler</a:t>
            </a:r>
            <a:r>
              <a:rPr lang="en-US" sz="2000" dirty="0"/>
              <a:t>)</a:t>
            </a:r>
          </a:p>
          <a:p>
            <a:r>
              <a:rPr lang="en-US" sz="2000" b="1" dirty="0"/>
              <a:t>Target: next day </a:t>
            </a:r>
            <a:r>
              <a:rPr lang="en-US" sz="2000" dirty="0"/>
              <a:t>AUDUSD Close </a:t>
            </a:r>
          </a:p>
          <a:p>
            <a:r>
              <a:rPr lang="en-US" sz="2000" b="1" dirty="0"/>
              <a:t>Ridge Regression</a:t>
            </a:r>
          </a:p>
          <a:p>
            <a:pPr lvl="1"/>
            <a:r>
              <a:rPr lang="en-US" sz="2000" dirty="0"/>
              <a:t>Works well with smaller data points </a:t>
            </a:r>
          </a:p>
          <a:p>
            <a:pPr lvl="1"/>
            <a:r>
              <a:rPr lang="en-US" sz="2000" dirty="0"/>
              <a:t>Handles multicollinearity </a:t>
            </a:r>
          </a:p>
          <a:p>
            <a:pPr lvl="1"/>
            <a:r>
              <a:rPr lang="en-US" sz="2000" dirty="0" err="1"/>
              <a:t>Fx</a:t>
            </a:r>
            <a:r>
              <a:rPr lang="en-US" sz="2000" dirty="0"/>
              <a:t> shows some linear </a:t>
            </a:r>
            <a:r>
              <a:rPr lang="en-US" sz="2000" dirty="0" err="1"/>
              <a:t>behaviour</a:t>
            </a:r>
            <a:r>
              <a:rPr lang="en-US" sz="2000" dirty="0"/>
              <a:t> between intervals when data is less granular </a:t>
            </a:r>
          </a:p>
          <a:p>
            <a:r>
              <a:rPr lang="en-US" sz="2000" b="1" dirty="0"/>
              <a:t>Walk forward approach</a:t>
            </a:r>
          </a:p>
          <a:p>
            <a:pPr lvl="1"/>
            <a:r>
              <a:rPr lang="en-US" sz="1600" b="1" dirty="0"/>
              <a:t> </a:t>
            </a:r>
            <a:r>
              <a:rPr lang="en-US" sz="2000" dirty="0"/>
              <a:t>simulate live data ,</a:t>
            </a:r>
          </a:p>
          <a:p>
            <a:pPr lvl="1"/>
            <a:r>
              <a:rPr lang="en-US" sz="2000" dirty="0"/>
              <a:t> rolling window500 trading days, </a:t>
            </a:r>
          </a:p>
          <a:p>
            <a:pPr lvl="1"/>
            <a:r>
              <a:rPr lang="en-US" sz="2000" dirty="0"/>
              <a:t>refit every30days , warm up ~200 days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2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0B8E27-14DD-1748-CE36-2C18F8C3B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5ADF48-6675-63C3-2694-627EE54AF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135220-1BF3-B572-8FB7-56488505B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9F0F0-1F3C-28D4-9882-EFFCED83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AU" sz="3200" dirty="0"/>
              <a:t>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CC80-16CB-39C0-818F-BFD60C5ED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AU" sz="2000" dirty="0"/>
              <a:t>All features were included </a:t>
            </a:r>
          </a:p>
          <a:p>
            <a:r>
              <a:rPr lang="en-AU" sz="2000" dirty="0"/>
              <a:t>Here, commodities rank much higher than it did for our 24-hour model </a:t>
            </a:r>
          </a:p>
          <a:p>
            <a:r>
              <a:rPr lang="en-AU" sz="2000" dirty="0"/>
              <a:t>1. crude oil </a:t>
            </a:r>
          </a:p>
          <a:p>
            <a:r>
              <a:rPr lang="en-AU" sz="2000" dirty="0"/>
              <a:t>2. copper </a:t>
            </a:r>
          </a:p>
          <a:p>
            <a:r>
              <a:rPr lang="en-AU" sz="2000" dirty="0"/>
              <a:t>3. Gold </a:t>
            </a:r>
          </a:p>
          <a:p>
            <a:r>
              <a:rPr lang="en-AU" sz="2000" dirty="0"/>
              <a:t>4. Natural Gas</a:t>
            </a:r>
          </a:p>
          <a:p>
            <a:endParaRPr lang="en-AU" sz="1600" dirty="0"/>
          </a:p>
          <a:p>
            <a:pPr marL="457200" lvl="1" indent="0">
              <a:buNone/>
            </a:pPr>
            <a:endParaRPr lang="en-AU" sz="1600" dirty="0">
              <a:solidFill>
                <a:srgbClr val="59595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6EB03F-16BE-9064-5D2E-6D4E3C2C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442" y="1793141"/>
            <a:ext cx="5122974" cy="272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73EE3-7E45-A39B-1BE1-BE0DFFA2C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1B8C-8A60-4945-840A-83A560A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initial visualisations 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36B0C2-BBCD-C821-308B-9E820C27A66E}"/>
              </a:ext>
            </a:extLst>
          </p:cNvPr>
          <p:cNvCxnSpPr/>
          <p:nvPr/>
        </p:nvCxnSpPr>
        <p:spPr>
          <a:xfrm>
            <a:off x="2801815" y="3147646"/>
            <a:ext cx="0" cy="562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288D96-C4B3-AFE6-D6F2-D8BFF557BFC0}"/>
              </a:ext>
            </a:extLst>
          </p:cNvPr>
          <p:cNvCxnSpPr/>
          <p:nvPr/>
        </p:nvCxnSpPr>
        <p:spPr>
          <a:xfrm>
            <a:off x="3329354" y="3429000"/>
            <a:ext cx="0" cy="562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0C1E2-345F-B5F8-CECC-D92041E7E352}"/>
              </a:ext>
            </a:extLst>
          </p:cNvPr>
          <p:cNvCxnSpPr/>
          <p:nvPr/>
        </p:nvCxnSpPr>
        <p:spPr>
          <a:xfrm>
            <a:off x="4865077" y="3147646"/>
            <a:ext cx="0" cy="562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72876A5-CCA0-1771-06B9-BBF9F5900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34" y="1562442"/>
            <a:ext cx="10515600" cy="4638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E7C6B0-CC03-655F-0B1C-E9205E72A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97" y="979117"/>
            <a:ext cx="3886103" cy="65622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4A07B4-E3AB-6BDD-D087-9C93BDC48DCC}"/>
              </a:ext>
            </a:extLst>
          </p:cNvPr>
          <p:cNvCxnSpPr/>
          <p:nvPr/>
        </p:nvCxnSpPr>
        <p:spPr>
          <a:xfrm>
            <a:off x="10403692" y="2518118"/>
            <a:ext cx="0" cy="756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E4FBA8-E18A-119C-5C59-77D4BA743ED3}"/>
              </a:ext>
            </a:extLst>
          </p:cNvPr>
          <p:cNvCxnSpPr/>
          <p:nvPr/>
        </p:nvCxnSpPr>
        <p:spPr>
          <a:xfrm>
            <a:off x="6912559" y="3147646"/>
            <a:ext cx="0" cy="756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C3231A-8CB0-C377-CE9C-10CB54934E3B}"/>
              </a:ext>
            </a:extLst>
          </p:cNvPr>
          <p:cNvCxnSpPr/>
          <p:nvPr/>
        </p:nvCxnSpPr>
        <p:spPr>
          <a:xfrm>
            <a:off x="8471728" y="3125308"/>
            <a:ext cx="0" cy="75613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BE271-AAE7-7FCB-92F6-A0919CC18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9486E7-1332-517F-8B20-CFF6843A5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C65BB-C3D3-7E19-DDE1-7E7357405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76221C-6DD8-5B33-70FB-7113E325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5D28363-1C5F-AA8F-B7F0-988F6EB8C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CA8117-2A3B-4CB0-DEED-AB37E7E24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C065A5-C682-D391-926D-5279C4F0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B0B033-0727-0E41-0355-A3BD4F10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115FD3-9599-5BF2-2B13-81761909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Signal Generation/Confidence/Movement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FB2FC7A-DD0E-1D51-8EB4-98F7D894725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172200" y="804671"/>
                <a:ext cx="5379720" cy="5469519"/>
              </a:xfrm>
            </p:spPr>
            <p:txBody>
              <a:bodyPr vert="horz" lIns="91440" tIns="45720" rIns="91440" bIns="45720" rtlCol="0" anchor="ctr">
                <a:normAutofit fontScale="85000" lnSpcReduction="20000"/>
              </a:bodyPr>
              <a:lstStyle/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Expected movement (pips):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Noise 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𝑠𝑡𝑑𝑒𝑣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AU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𝑎𝑐𝑡𝑢𝑎𝑙</m:t>
                    </m:r>
                    <m:r>
                      <a:rPr lang="en-AU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𝑚𝑜𝑣𝑒</m:t>
                    </m:r>
                    <m:r>
                      <a:rPr lang="en-AU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AU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𝑝𝑟𝑒𝑑𝑖𝑐𝑡𝑒𝑑</m:t>
                    </m:r>
                    <m:r>
                      <a:rPr lang="en-AU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𝑚𝑜𝑣𝑒</m:t>
                    </m:r>
                    <m:r>
                      <a:rPr lang="en-AU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Threshold: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𝑠𝑝𝑟𝑒𝑎𝑑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=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sigma_pips</a:t>
                </a:r>
                <a:r>
                  <a:rPr lang="en-US" sz="2000" dirty="0">
                    <a:solidFill>
                      <a:schemeClr val="tx2"/>
                    </a:solidFill>
                  </a:rPr>
                  <a:t>  = recent vol in pips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Spread =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spread_pips</a:t>
                </a:r>
                <a:r>
                  <a:rPr lang="en-US" sz="2000" dirty="0">
                    <a:solidFill>
                      <a:schemeClr val="tx2"/>
                    </a:solidFill>
                  </a:rPr>
                  <a:t> = cost to enter and exit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Signal – trade if: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|∆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|&gt;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b="1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-     Confidence :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𝑐𝑜𝑛𝑓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e>
                    </m:d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𝑠𝑝𝑟𝑒𝑎𝑑</m:t>
                        </m:r>
                      </m:num>
                      <m:den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FB2FC7A-DD0E-1D51-8EB4-98F7D8947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172200" y="804671"/>
                <a:ext cx="5379720" cy="5469519"/>
              </a:xfrm>
              <a:blipFill>
                <a:blip r:embed="rId3"/>
                <a:stretch>
                  <a:fillRect l="-708" t="-58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47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5390C-A911-1038-78FA-005F97FD9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46B3-ADD6-4ABC-8DFF-A6932C47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Prediction of overhead 30 days – 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3DB8-08CE-EC19-05F7-CF606805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 Separate walk-forward ridge regression one per </a:t>
            </a:r>
            <a:r>
              <a:rPr lang="en-AU" b="1" dirty="0"/>
              <a:t>selected</a:t>
            </a:r>
            <a:r>
              <a:rPr lang="en-AU" dirty="0"/>
              <a:t> horizon with walk forward loop</a:t>
            </a:r>
          </a:p>
          <a:p>
            <a:pPr lvl="1"/>
            <a:r>
              <a:rPr lang="en-AU" dirty="0"/>
              <a:t>Train one model per horizon days = 1,…,30</a:t>
            </a:r>
          </a:p>
          <a:p>
            <a:pPr lvl="1"/>
            <a:r>
              <a:rPr lang="en-AU" dirty="0"/>
              <a:t>Same feature engineering </a:t>
            </a:r>
          </a:p>
          <a:p>
            <a:pPr lvl="1"/>
            <a:r>
              <a:rPr lang="en-AU" dirty="0"/>
              <a:t>Interpolate between chosen hours (linear interpolation)</a:t>
            </a:r>
          </a:p>
          <a:p>
            <a:pPr lvl="1"/>
            <a:r>
              <a:rPr lang="en-AU" dirty="0"/>
              <a:t>Dependent on trained model 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Trade off: </a:t>
            </a:r>
          </a:p>
          <a:p>
            <a:pPr marL="457200" lvl="1" indent="0">
              <a:buNone/>
            </a:pPr>
            <a:r>
              <a:rPr lang="en-AU" dirty="0"/>
              <a:t>- Linear interpolation is still not ideal for daily data, daily </a:t>
            </a:r>
            <a:r>
              <a:rPr lang="en-AU" dirty="0" err="1"/>
              <a:t>Fx</a:t>
            </a:r>
            <a:r>
              <a:rPr lang="en-AU" dirty="0"/>
              <a:t> spots have much more variance  </a:t>
            </a:r>
            <a:r>
              <a:rPr lang="en-AU" dirty="0">
                <a:sym typeface="Wingdings" pitchFamily="2" charset="2"/>
              </a:rPr>
              <a:t> cubic splines 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3069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1A4873-64D0-418B-BA9D-D99C52A5F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2128B6-ED88-4712-866F-66C86EE3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820B1-4838-8165-7B8C-46A25BE1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2395630"/>
            <a:ext cx="3795840" cy="3733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Prediction results </a:t>
            </a:r>
          </a:p>
        </p:txBody>
      </p:sp>
      <p:pic>
        <p:nvPicPr>
          <p:cNvPr id="4" name="Picture 3" descr="A graph with blue lines&#10;&#10;AI-generated content may be incorrect.">
            <a:extLst>
              <a:ext uri="{FF2B5EF4-FFF2-40B4-BE49-F238E27FC236}">
                <a16:creationId xmlns:a16="http://schemas.microsoft.com/office/drawing/2014/main" id="{FBAB924D-5E2C-8D06-80F6-64CCD5549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548" y="535432"/>
            <a:ext cx="6320441" cy="3112816"/>
          </a:xfrm>
          <a:prstGeom prst="rect">
            <a:avLst/>
          </a:prstGeo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52232C0-3AAE-F815-F03B-1ADE28A72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548" y="3981461"/>
            <a:ext cx="6320441" cy="22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29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7254-98D6-3883-B755-91397385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Limitations/Future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AEAD9-CD0B-D2B8-B929-5D9530BB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169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No hyperparameter tuning 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optimisation</a:t>
            </a:r>
            <a:r>
              <a:rPr lang="en-US" dirty="0"/>
              <a:t> of all parameters </a:t>
            </a:r>
          </a:p>
          <a:p>
            <a:pPr lvl="1"/>
            <a:r>
              <a:rPr lang="en-US" dirty="0"/>
              <a:t>Grid search method  </a:t>
            </a:r>
          </a:p>
          <a:p>
            <a:pPr lvl="1"/>
            <a:endParaRPr lang="en-US" dirty="0"/>
          </a:p>
          <a:p>
            <a:r>
              <a:rPr lang="en-US" dirty="0"/>
              <a:t>Data coverage (limited for daily) </a:t>
            </a:r>
          </a:p>
          <a:p>
            <a:pPr lvl="1"/>
            <a:r>
              <a:rPr lang="en-US" dirty="0"/>
              <a:t>Good if we had </a:t>
            </a:r>
            <a:r>
              <a:rPr lang="en-US" dirty="0" err="1"/>
              <a:t>PnL</a:t>
            </a:r>
            <a:r>
              <a:rPr lang="en-US" dirty="0"/>
              <a:t> data </a:t>
            </a:r>
          </a:p>
          <a:p>
            <a:pPr lvl="1"/>
            <a:r>
              <a:rPr lang="en-US" dirty="0"/>
              <a:t>Could measure risk better (VAR)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improve/add to trading signals </a:t>
            </a:r>
          </a:p>
          <a:p>
            <a:endParaRPr lang="en-US" dirty="0"/>
          </a:p>
          <a:p>
            <a:r>
              <a:rPr lang="en-US" dirty="0"/>
              <a:t>No link to macro-events,</a:t>
            </a:r>
          </a:p>
          <a:p>
            <a:pPr lvl="1"/>
            <a:r>
              <a:rPr lang="en-US" dirty="0"/>
              <a:t>Create macro informing features which inform the model of expected events (mostly public, know in advance)</a:t>
            </a:r>
          </a:p>
          <a:p>
            <a:pPr lvl="1"/>
            <a:endParaRPr lang="en-US" dirty="0"/>
          </a:p>
          <a:p>
            <a:r>
              <a:rPr lang="en-US" dirty="0"/>
              <a:t>Commodity influence on hourly data is stale </a:t>
            </a:r>
          </a:p>
          <a:p>
            <a:pPr lvl="1"/>
            <a:r>
              <a:rPr lang="en-US" dirty="0"/>
              <a:t>Daily model would benefit from seeing &gt;1 day legs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5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6AEC-91BB-7AE6-40DE-731C7A44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B743-01EF-8E93-5678-4D72342D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7758"/>
            <a:ext cx="10515600" cy="4351338"/>
          </a:xfrm>
        </p:spPr>
        <p:txBody>
          <a:bodyPr/>
          <a:lstStyle/>
          <a:p>
            <a:r>
              <a:rPr lang="en-US" sz="1800" b="1" dirty="0"/>
              <a:t>Source: </a:t>
            </a:r>
            <a:r>
              <a:rPr lang="en-US" sz="1800" dirty="0"/>
              <a:t>Yahoo finance </a:t>
            </a:r>
          </a:p>
          <a:p>
            <a:r>
              <a:rPr lang="en-US" sz="1800" b="1" dirty="0"/>
              <a:t>24- hour prediction: </a:t>
            </a:r>
            <a:r>
              <a:rPr lang="en-US" sz="1800" dirty="0"/>
              <a:t>12</a:t>
            </a:r>
            <a:r>
              <a:rPr lang="en-US" sz="1800" baseline="30000" dirty="0"/>
              <a:t>th</a:t>
            </a:r>
            <a:r>
              <a:rPr lang="en-US" sz="1800" dirty="0"/>
              <a:t> Aug 2024 – 12</a:t>
            </a:r>
            <a:r>
              <a:rPr lang="en-US" sz="1800" baseline="30000" dirty="0"/>
              <a:t>th</a:t>
            </a:r>
            <a:r>
              <a:rPr lang="en-US" sz="1800" dirty="0"/>
              <a:t> Aug 2025 (8760 data points)</a:t>
            </a:r>
          </a:p>
          <a:p>
            <a:r>
              <a:rPr lang="en-US" sz="1800" b="1" dirty="0"/>
              <a:t>30-day prediction: </a:t>
            </a:r>
            <a:r>
              <a:rPr lang="en-US" sz="1800" dirty="0"/>
              <a:t>12</a:t>
            </a:r>
            <a:r>
              <a:rPr lang="en-US" sz="1800" baseline="30000" dirty="0"/>
              <a:t>th</a:t>
            </a:r>
            <a:r>
              <a:rPr lang="en-US" sz="1800" dirty="0"/>
              <a:t> Aug 2020 – 12</a:t>
            </a:r>
            <a:r>
              <a:rPr lang="en-US" sz="1800" baseline="30000" dirty="0"/>
              <a:t>th</a:t>
            </a:r>
            <a:r>
              <a:rPr lang="en-US" sz="1800" dirty="0"/>
              <a:t> Aug 2025 (1825 data points)</a:t>
            </a:r>
          </a:p>
          <a:p>
            <a:r>
              <a:rPr lang="en-US" sz="1800" b="1" dirty="0"/>
              <a:t>Data cleaning </a:t>
            </a:r>
          </a:p>
          <a:p>
            <a:pPr lvl="1"/>
            <a:r>
              <a:rPr lang="en-US" sz="1400" dirty="0" err="1"/>
              <a:t>Standardising</a:t>
            </a:r>
            <a:r>
              <a:rPr lang="en-US" sz="1400" dirty="0"/>
              <a:t> column names </a:t>
            </a:r>
          </a:p>
          <a:p>
            <a:pPr lvl="1"/>
            <a:r>
              <a:rPr lang="en-US" sz="1400" dirty="0"/>
              <a:t>Checking for </a:t>
            </a:r>
            <a:r>
              <a:rPr lang="en-US" sz="1400" dirty="0" err="1"/>
              <a:t>NaN</a:t>
            </a:r>
            <a:r>
              <a:rPr lang="en-US" sz="1400" dirty="0"/>
              <a:t> values </a:t>
            </a:r>
          </a:p>
          <a:p>
            <a:pPr lvl="1"/>
            <a:r>
              <a:rPr lang="en-US" sz="1400" dirty="0"/>
              <a:t>Removing unnecessary rows </a:t>
            </a:r>
          </a:p>
          <a:p>
            <a:pPr lvl="1"/>
            <a:r>
              <a:rPr lang="en-US" sz="1400" dirty="0"/>
              <a:t>Check dimensions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B42C4-3A82-974F-EB6D-562D8261ED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"/>
          <a:stretch>
            <a:fillRect/>
          </a:stretch>
        </p:blipFill>
        <p:spPr>
          <a:xfrm>
            <a:off x="762000" y="4280068"/>
            <a:ext cx="4647558" cy="2111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0B589-4C3D-8A6F-C31E-BEAE008B2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527" y="4280068"/>
            <a:ext cx="4833074" cy="21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2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88E8D-0C6F-7C78-D42D-157D9CA2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AI-first strategy! </a:t>
            </a:r>
          </a:p>
        </p:txBody>
      </p:sp>
      <p:pic>
        <p:nvPicPr>
          <p:cNvPr id="6" name="Picture 5" descr="A diagram of a robot&#10;&#10;AI-generated content may be incorrect.">
            <a:extLst>
              <a:ext uri="{FF2B5EF4-FFF2-40B4-BE49-F238E27FC236}">
                <a16:creationId xmlns:a16="http://schemas.microsoft.com/office/drawing/2014/main" id="{514611B3-FCD4-E661-8F9B-C1C9EC90BC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44"/>
          <a:stretch>
            <a:fillRect/>
          </a:stretch>
        </p:blipFill>
        <p:spPr>
          <a:xfrm>
            <a:off x="4895556" y="1444481"/>
            <a:ext cx="6662459" cy="39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2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37B25-4805-46CB-CB2A-2B8D67E4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AU" sz="3800" dirty="0"/>
              <a:t>Data – Commodity Futures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B23B-2216-A7ED-3A84-E5D986A5B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AU" sz="2200" dirty="0"/>
              <a:t>Source: Yahoo Finance</a:t>
            </a:r>
          </a:p>
          <a:p>
            <a:r>
              <a:rPr lang="en-AU" sz="2200" dirty="0"/>
              <a:t>Gold </a:t>
            </a:r>
          </a:p>
          <a:p>
            <a:r>
              <a:rPr lang="en-AU" sz="2200" dirty="0"/>
              <a:t>Copper </a:t>
            </a:r>
          </a:p>
          <a:p>
            <a:r>
              <a:rPr lang="en-AU" sz="2200" dirty="0"/>
              <a:t>Crude Oil – “Oil”</a:t>
            </a:r>
          </a:p>
          <a:p>
            <a:r>
              <a:rPr lang="en-AU" sz="2200" dirty="0"/>
              <a:t>Natural Gas </a:t>
            </a:r>
          </a:p>
        </p:txBody>
      </p:sp>
      <p:pic>
        <p:nvPicPr>
          <p:cNvPr id="4" name="Picture 3" descr="A diagram of different types of oil&#10;&#10;AI-generated content may be incorrect.">
            <a:extLst>
              <a:ext uri="{FF2B5EF4-FFF2-40B4-BE49-F238E27FC236}">
                <a16:creationId xmlns:a16="http://schemas.microsoft.com/office/drawing/2014/main" id="{C2605CA3-7D14-988D-C5AA-0DA9E7E4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93921"/>
            <a:ext cx="6903720" cy="44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9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1317-D329-3018-1B51-C7E6ED84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AU" sz="3200" dirty="0"/>
              <a:t>Background Research </a:t>
            </a:r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77D9F1AC-DB11-8FC9-6C90-62A2FBA7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598" r="9325" b="-1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E359-4614-66ED-B593-917063DE3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128757"/>
            <a:ext cx="5444382" cy="3591207"/>
          </a:xfrm>
        </p:spPr>
        <p:txBody>
          <a:bodyPr>
            <a:normAutofit fontScale="92500" lnSpcReduction="20000"/>
          </a:bodyPr>
          <a:lstStyle/>
          <a:p>
            <a:r>
              <a:rPr lang="en-AU" sz="1700" dirty="0"/>
              <a:t>Existing machine learning approaches for </a:t>
            </a:r>
            <a:r>
              <a:rPr lang="en-AU" sz="1700" dirty="0" err="1"/>
              <a:t>Fx</a:t>
            </a:r>
            <a:r>
              <a:rPr lang="en-AU" sz="1700" dirty="0"/>
              <a:t> trading </a:t>
            </a:r>
          </a:p>
          <a:p>
            <a:pPr lvl="1"/>
            <a:r>
              <a:rPr lang="en-AU" sz="1700" dirty="0"/>
              <a:t>Logistic regression : binary classifier (direction) </a:t>
            </a:r>
          </a:p>
          <a:p>
            <a:pPr lvl="1"/>
            <a:r>
              <a:rPr lang="en-AU" sz="1700" b="1" dirty="0"/>
              <a:t>Support Vector Machine (SVM) : binary classifier</a:t>
            </a:r>
          </a:p>
          <a:p>
            <a:pPr lvl="1"/>
            <a:r>
              <a:rPr lang="en-AU" sz="1700" dirty="0"/>
              <a:t>K-Nearest Neighbours (KNN) : needs scaling + can be noisy</a:t>
            </a:r>
          </a:p>
          <a:p>
            <a:pPr lvl="1"/>
            <a:r>
              <a:rPr lang="en-AU" sz="1700" dirty="0"/>
              <a:t>Decision Trees : easily overfit </a:t>
            </a:r>
          </a:p>
          <a:p>
            <a:pPr lvl="1"/>
            <a:r>
              <a:rPr lang="en-AU" sz="1700" dirty="0"/>
              <a:t>Artificial Neural Networks (ANNs) : data hungry</a:t>
            </a:r>
          </a:p>
          <a:p>
            <a:pPr marL="457200" lvl="1" indent="0">
              <a:buNone/>
            </a:pPr>
            <a:endParaRPr lang="en-AU" sz="1700" dirty="0"/>
          </a:p>
          <a:p>
            <a:r>
              <a:rPr lang="en-AU" sz="1700" dirty="0"/>
              <a:t>Statistical models</a:t>
            </a:r>
          </a:p>
          <a:p>
            <a:pPr lvl="1"/>
            <a:r>
              <a:rPr lang="en-AU" sz="1700" dirty="0"/>
              <a:t>ARIMA/SARIMA</a:t>
            </a:r>
          </a:p>
          <a:p>
            <a:pPr lvl="2"/>
            <a:r>
              <a:rPr lang="en-AU" sz="1300" dirty="0"/>
              <a:t>After differencing </a:t>
            </a:r>
            <a:r>
              <a:rPr lang="en-AU" sz="1300" dirty="0">
                <a:sym typeface="Wingdings" pitchFamily="2" charset="2"/>
              </a:rPr>
              <a:t> all noise  flat line (reverts to mean reversion)</a:t>
            </a:r>
            <a:endParaRPr lang="en-AU" sz="1300" dirty="0"/>
          </a:p>
          <a:p>
            <a:pPr marL="457200" lvl="1" indent="0">
              <a:buNone/>
            </a:pPr>
            <a:endParaRPr lang="en-AU" sz="1700" i="1" dirty="0"/>
          </a:p>
          <a:p>
            <a:pPr marL="457200" lvl="1" indent="0">
              <a:buNone/>
            </a:pPr>
            <a:r>
              <a:rPr lang="en-AU" sz="1400" b="1" i="1" dirty="0"/>
              <a:t>Source: </a:t>
            </a:r>
            <a:r>
              <a:rPr lang="en-AU" sz="1400" i="1" dirty="0"/>
              <a:t>https://e-</a:t>
            </a:r>
            <a:r>
              <a:rPr lang="en-AU" sz="1400" i="1" dirty="0" err="1"/>
              <a:t>forex.net</a:t>
            </a:r>
            <a:r>
              <a:rPr lang="en-AU" sz="1400" i="1" dirty="0"/>
              <a:t>/machine-learning-in-fx-trading-beyond-the-hype-and-some-useful-algos/#:~:text=Support%20Vector%20Machines%20was%20the,second%20place%20with%20competitive%20results.</a:t>
            </a:r>
          </a:p>
        </p:txBody>
      </p:sp>
    </p:spTree>
    <p:extLst>
      <p:ext uri="{BB962C8B-B14F-4D97-AF65-F5344CB8AC3E}">
        <p14:creationId xmlns:p14="http://schemas.microsoft.com/office/powerpoint/2010/main" val="106699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C7F4-01A2-33B6-27F5-43181222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24-hour prediction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BA7C-3889-E18D-C16A-2E9A2905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b="1" dirty="0"/>
              <a:t>Random Forest regression + Walk forward validation </a:t>
            </a:r>
          </a:p>
          <a:p>
            <a:pPr lvl="1"/>
            <a:r>
              <a:rPr lang="en-US" sz="2000" dirty="0"/>
              <a:t>70/30 split (training/test data)</a:t>
            </a:r>
          </a:p>
          <a:p>
            <a:r>
              <a:rPr lang="en-US" sz="2000" b="1" dirty="0"/>
              <a:t>Target: </a:t>
            </a:r>
            <a:r>
              <a:rPr lang="en-US" sz="2000" dirty="0"/>
              <a:t>AUDUSD Close </a:t>
            </a:r>
          </a:p>
          <a:p>
            <a:r>
              <a:rPr lang="en-US" sz="2000" b="1" dirty="0"/>
              <a:t>Random Forest Regression</a:t>
            </a:r>
          </a:p>
          <a:p>
            <a:pPr lvl="1"/>
            <a:r>
              <a:rPr lang="en-US" sz="2000" dirty="0"/>
              <a:t>Nonlinear + interactions </a:t>
            </a:r>
          </a:p>
          <a:p>
            <a:pPr lvl="1"/>
            <a:r>
              <a:rPr lang="en-US" sz="2000" dirty="0"/>
              <a:t>Good with noise </a:t>
            </a:r>
          </a:p>
          <a:p>
            <a:r>
              <a:rPr lang="en-US" sz="2000" b="1" dirty="0"/>
              <a:t>Walk forward approach</a:t>
            </a:r>
          </a:p>
          <a:p>
            <a:pPr lvl="1"/>
            <a:r>
              <a:rPr lang="en-US" sz="1600" b="1" dirty="0"/>
              <a:t> </a:t>
            </a:r>
            <a:r>
              <a:rPr lang="en-US" sz="2000" dirty="0"/>
              <a:t>simulate live data ,</a:t>
            </a:r>
          </a:p>
          <a:p>
            <a:pPr lvl="1"/>
            <a:r>
              <a:rPr lang="en-US" sz="2000" dirty="0"/>
              <a:t> rolling window 2000h, </a:t>
            </a:r>
          </a:p>
          <a:p>
            <a:pPr lvl="1"/>
            <a:r>
              <a:rPr lang="en-US" sz="2000" dirty="0"/>
              <a:t>refit every 48h, warm up ~500h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13D0E-B258-E21D-73BE-ED63AE31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AU" sz="3200" dirty="0"/>
              <a:t>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757-3CBA-00AA-8EFB-CA64714EB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AU" sz="2000" dirty="0"/>
              <a:t>All features were initially included </a:t>
            </a:r>
          </a:p>
          <a:p>
            <a:r>
              <a:rPr lang="en-AU" sz="2000" dirty="0"/>
              <a:t>Only most important features were selected to be in the final model </a:t>
            </a:r>
          </a:p>
          <a:p>
            <a:pPr lvl="1"/>
            <a:r>
              <a:rPr lang="en-AU" sz="1600" dirty="0"/>
              <a:t>Spot_lag1 </a:t>
            </a:r>
          </a:p>
          <a:p>
            <a:pPr lvl="1"/>
            <a:r>
              <a:rPr lang="en-AU" sz="1600" dirty="0"/>
              <a:t>Spot-Lag2</a:t>
            </a:r>
          </a:p>
          <a:p>
            <a:pPr lvl="1"/>
            <a:r>
              <a:rPr lang="en-AU" sz="1600" dirty="0"/>
              <a:t>Ma20 (moving average)</a:t>
            </a:r>
          </a:p>
          <a:p>
            <a:pPr lvl="1"/>
            <a:r>
              <a:rPr lang="en-AU" sz="1600" dirty="0"/>
              <a:t>Vol5 (past vol)</a:t>
            </a:r>
          </a:p>
          <a:p>
            <a:pPr marL="457200" lvl="1" indent="0">
              <a:buNone/>
            </a:pPr>
            <a:endParaRPr lang="en-AU" sz="1600" dirty="0">
              <a:solidFill>
                <a:srgbClr val="595959"/>
              </a:solidFill>
            </a:endParaRPr>
          </a:p>
          <a:p>
            <a:pPr marL="457200" lvl="1" indent="0">
              <a:buNone/>
            </a:pPr>
            <a:endParaRPr lang="en-AU" sz="1600" dirty="0">
              <a:solidFill>
                <a:srgbClr val="595959"/>
              </a:solidFill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BB16E02-F44B-CD9B-6D10-D96BD359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792" y="194932"/>
            <a:ext cx="4353116" cy="4977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1FAD88-CA82-AC77-F831-1C09224C1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440" y="5308857"/>
            <a:ext cx="5855119" cy="103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1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BF6A1-AF03-5C40-9111-F0327B81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initial visualisations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43344-6418-309B-6AE0-069585D16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28" y="1420914"/>
            <a:ext cx="9923096" cy="44464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E3E18E-AF9B-3B50-2B83-47AD3E5ED98A}"/>
              </a:ext>
            </a:extLst>
          </p:cNvPr>
          <p:cNvCxnSpPr/>
          <p:nvPr/>
        </p:nvCxnSpPr>
        <p:spPr>
          <a:xfrm>
            <a:off x="2801815" y="3147646"/>
            <a:ext cx="0" cy="5627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3E982D-05DB-DFCB-09E8-CEF009504B83}"/>
              </a:ext>
            </a:extLst>
          </p:cNvPr>
          <p:cNvCxnSpPr/>
          <p:nvPr/>
        </p:nvCxnSpPr>
        <p:spPr>
          <a:xfrm>
            <a:off x="3329354" y="3429000"/>
            <a:ext cx="0" cy="5627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3647F9-79AB-E2F5-0873-8EDD0407BB8D}"/>
              </a:ext>
            </a:extLst>
          </p:cNvPr>
          <p:cNvCxnSpPr/>
          <p:nvPr/>
        </p:nvCxnSpPr>
        <p:spPr>
          <a:xfrm>
            <a:off x="4865077" y="3147646"/>
            <a:ext cx="0" cy="5627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6F63896-E063-8DF1-7BB8-7E7108230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030" y="848550"/>
            <a:ext cx="3455650" cy="71389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EA2FF5-8B73-BAE6-C148-D7031E833140}"/>
              </a:ext>
            </a:extLst>
          </p:cNvPr>
          <p:cNvCxnSpPr/>
          <p:nvPr/>
        </p:nvCxnSpPr>
        <p:spPr>
          <a:xfrm>
            <a:off x="5674702" y="2299921"/>
            <a:ext cx="0" cy="5627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9D37B2-E94F-25EB-FF4B-8F0AA2114694}"/>
              </a:ext>
            </a:extLst>
          </p:cNvPr>
          <p:cNvCxnSpPr/>
          <p:nvPr/>
        </p:nvCxnSpPr>
        <p:spPr>
          <a:xfrm>
            <a:off x="7332052" y="1737214"/>
            <a:ext cx="0" cy="5627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1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C94AC4-75FC-0DF3-D942-6E637B6B4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93488C-6C5A-0566-2852-F9C082C29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E20905-B0DA-B361-6317-C7C62928F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08FC8B-4484-2DD5-4324-8BC478FC4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8DBA51-D64C-3339-4A4F-4401BC5DA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83112F4-FE82-91F5-8355-BE6B61CC6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8E2820-5FBD-F98E-29DD-94DDD66E5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7E86F4-5146-FD72-2986-A3F321ADC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BBE30B-8165-C1E8-89B3-AABAE485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Signal Generation/Confidence/Movement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CFD824-1838-1F52-3501-3D2BDF7CFFB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172200" y="804671"/>
                <a:ext cx="5379720" cy="5469519"/>
              </a:xfrm>
            </p:spPr>
            <p:txBody>
              <a:bodyPr vert="horz" lIns="91440" tIns="45720" rIns="91440" bIns="45720" rtlCol="0" anchor="ctr">
                <a:normAutofit fontScale="85000" lnSpcReduction="20000"/>
              </a:bodyPr>
              <a:lstStyle/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Expected movement (pips):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Noise 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𝑠𝑡𝑑𝑒𝑣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AU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𝑎𝑐𝑡𝑢𝑎𝑙</m:t>
                    </m:r>
                    <m:r>
                      <a:rPr lang="en-AU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𝑚𝑜𝑣𝑒</m:t>
                    </m:r>
                    <m:r>
                      <a:rPr lang="en-AU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AU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𝑝𝑟𝑒𝑑𝑖𝑐𝑡𝑒𝑑</m:t>
                    </m:r>
                    <m:r>
                      <a:rPr lang="en-AU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𝑚𝑜𝑣𝑒</m:t>
                    </m:r>
                    <m:r>
                      <a:rPr lang="en-AU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Threshold: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𝑠𝑝𝑟𝑒𝑎𝑑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=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sigma_pips</a:t>
                </a:r>
                <a:r>
                  <a:rPr lang="en-US" sz="2000" dirty="0">
                    <a:solidFill>
                      <a:schemeClr val="tx2"/>
                    </a:solidFill>
                  </a:rPr>
                  <a:t>  = recent vol in pips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Spread =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spread_pips</a:t>
                </a:r>
                <a:r>
                  <a:rPr lang="en-US" sz="2000" dirty="0">
                    <a:solidFill>
                      <a:schemeClr val="tx2"/>
                    </a:solidFill>
                  </a:rPr>
                  <a:t> = cost to enter and exit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Signal – trade if: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|∆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|&gt;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b="1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-     Confidence :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𝑐𝑜𝑛𝑓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e>
                    </m:d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𝑠𝑝𝑟𝑒𝑎𝑑</m:t>
                        </m:r>
                      </m:num>
                      <m:den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CFD824-1838-1F52-3501-3D2BDF7CF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172200" y="804671"/>
                <a:ext cx="5379720" cy="5469519"/>
              </a:xfrm>
              <a:blipFill>
                <a:blip r:embed="rId3"/>
                <a:stretch>
                  <a:fillRect l="-708" t="-58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49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03D6F-8343-EF4C-FA90-50D4C8149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3366-B5D6-56CB-4873-1EF1C41E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Prediction of overhead 24 hours – 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0B8ED-F85C-56A7-7CDD-70882BC9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 Separate walk-forward RF one per </a:t>
            </a:r>
            <a:r>
              <a:rPr lang="en-AU" b="1" dirty="0"/>
              <a:t>selected</a:t>
            </a:r>
            <a:r>
              <a:rPr lang="en-AU" dirty="0"/>
              <a:t> horizon with walk forward loop</a:t>
            </a:r>
          </a:p>
          <a:p>
            <a:pPr lvl="1"/>
            <a:r>
              <a:rPr lang="en-AU" dirty="0"/>
              <a:t>Train one RF per horizon h = 1,…,4,…,8,…12,…16,…20,…24</a:t>
            </a:r>
          </a:p>
          <a:p>
            <a:pPr lvl="1"/>
            <a:r>
              <a:rPr lang="en-AU" dirty="0"/>
              <a:t>Same feature engineering </a:t>
            </a:r>
          </a:p>
          <a:p>
            <a:pPr lvl="1"/>
            <a:r>
              <a:rPr lang="en-AU" dirty="0"/>
              <a:t>Interpolate between chosen hours (linear interpolation)</a:t>
            </a:r>
          </a:p>
          <a:p>
            <a:pPr lvl="1"/>
            <a:r>
              <a:rPr lang="en-AU" dirty="0"/>
              <a:t>Dependent on trained model 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Trade off: </a:t>
            </a:r>
          </a:p>
          <a:p>
            <a:pPr lvl="1"/>
            <a:r>
              <a:rPr lang="en-AU" dirty="0"/>
              <a:t>High computing power, very slow to run (approx. 10-15mins)</a:t>
            </a:r>
          </a:p>
          <a:p>
            <a:pPr lvl="1"/>
            <a:r>
              <a:rPr lang="en-AU" dirty="0"/>
              <a:t>Linear interpolation is not good for hourly data, hourly </a:t>
            </a:r>
            <a:r>
              <a:rPr lang="en-AU" dirty="0" err="1"/>
              <a:t>Fx</a:t>
            </a:r>
            <a:r>
              <a:rPr lang="en-AU" dirty="0"/>
              <a:t> spots have much more variance  </a:t>
            </a:r>
            <a:r>
              <a:rPr lang="en-AU" dirty="0">
                <a:sym typeface="Wingdings" pitchFamily="2" charset="2"/>
              </a:rPr>
              <a:t> cubic splines 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709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2479</Words>
  <Application>Microsoft Macintosh PowerPoint</Application>
  <PresentationFormat>Widescreen</PresentationFormat>
  <Paragraphs>298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Wingdings</vt:lpstr>
      <vt:lpstr>Office Theme</vt:lpstr>
      <vt:lpstr>CBA Trading Challenge</vt:lpstr>
      <vt:lpstr>Data - FX</vt:lpstr>
      <vt:lpstr>Data – Commodity Futures </vt:lpstr>
      <vt:lpstr>Background Research </vt:lpstr>
      <vt:lpstr>Model – 24-hour prediction  </vt:lpstr>
      <vt:lpstr>Feature engineering </vt:lpstr>
      <vt:lpstr>Some initial visualisations …</vt:lpstr>
      <vt:lpstr>Signal Generation/Confidence/Movement </vt:lpstr>
      <vt:lpstr>Prediction of overhead 24 hours – method 1</vt:lpstr>
      <vt:lpstr>Prediction of overhead 24 hours – method 2 </vt:lpstr>
      <vt:lpstr>Prediction Results </vt:lpstr>
      <vt:lpstr>Outputs from both methods (snippet)</vt:lpstr>
      <vt:lpstr>Model – 30-day prediction  </vt:lpstr>
      <vt:lpstr>Feature engineering </vt:lpstr>
      <vt:lpstr>Some initial visualisations …</vt:lpstr>
      <vt:lpstr>Signal Generation/Confidence/Movement </vt:lpstr>
      <vt:lpstr>Prediction of overhead 30 days – method 1</vt:lpstr>
      <vt:lpstr>Prediction results </vt:lpstr>
      <vt:lpstr>Limitations/Future Improvements</vt:lpstr>
      <vt:lpstr>AI-first strategy!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Paj Sae-Lim</dc:creator>
  <cp:lastModifiedBy>Paj Sae-Lim</cp:lastModifiedBy>
  <cp:revision>13</cp:revision>
  <dcterms:created xsi:type="dcterms:W3CDTF">2025-08-11T13:05:46Z</dcterms:created>
  <dcterms:modified xsi:type="dcterms:W3CDTF">2025-08-15T02:57:05Z</dcterms:modified>
</cp:coreProperties>
</file>