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8" r:id="rId5"/>
    <p:sldId id="271" r:id="rId6"/>
    <p:sldId id="269" r:id="rId7"/>
    <p:sldId id="261" r:id="rId8"/>
    <p:sldId id="262" r:id="rId9"/>
    <p:sldId id="263" r:id="rId10"/>
    <p:sldId id="272" r:id="rId11"/>
    <p:sldId id="265" r:id="rId12"/>
    <p:sldId id="273" r:id="rId13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3CCF78-8953-477D-ADBC-92D1899BB14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B2CD525-455F-4D16-8AEF-29826D00D3D3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/>
            <a:t>TICKER: GE</a:t>
          </a:r>
        </a:p>
      </dgm:t>
    </dgm:pt>
    <dgm:pt modelId="{1BA79C99-C4A2-4BE6-94DC-2BB4E55315B0}" type="parTrans" cxnId="{464F21A2-D4D3-4A06-AA2E-044B2B121BC9}">
      <dgm:prSet/>
      <dgm:spPr/>
      <dgm:t>
        <a:bodyPr/>
        <a:lstStyle/>
        <a:p>
          <a:endParaRPr lang="en-US"/>
        </a:p>
      </dgm:t>
    </dgm:pt>
    <dgm:pt modelId="{C5A2BD13-09FC-49A3-800A-0334EA73A4F3}" type="sibTrans" cxnId="{464F21A2-D4D3-4A06-AA2E-044B2B121BC9}">
      <dgm:prSet/>
      <dgm:spPr/>
      <dgm:t>
        <a:bodyPr/>
        <a:lstStyle/>
        <a:p>
          <a:endParaRPr lang="en-US"/>
        </a:p>
      </dgm:t>
    </dgm:pt>
    <dgm:pt modelId="{E220DB2A-83DC-412A-AB02-8AD7787EA2F2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PERIOD OF HISTORICAL DATA: 1999-05-01 to 2019-05-01</a:t>
          </a:r>
        </a:p>
      </dgm:t>
    </dgm:pt>
    <dgm:pt modelId="{6373230A-C351-43B8-A573-9EED3B867489}" type="parTrans" cxnId="{C9A7B748-D46A-44E1-8BB2-E5D058C85C04}">
      <dgm:prSet/>
      <dgm:spPr/>
      <dgm:t>
        <a:bodyPr/>
        <a:lstStyle/>
        <a:p>
          <a:endParaRPr lang="en-US"/>
        </a:p>
      </dgm:t>
    </dgm:pt>
    <dgm:pt modelId="{17730C67-18AE-4083-A0BE-D036AA865F89}" type="sibTrans" cxnId="{C9A7B748-D46A-44E1-8BB2-E5D058C85C04}">
      <dgm:prSet/>
      <dgm:spPr/>
      <dgm:t>
        <a:bodyPr/>
        <a:lstStyle/>
        <a:p>
          <a:endParaRPr lang="en-US"/>
        </a:p>
      </dgm:t>
    </dgm:pt>
    <dgm:pt modelId="{9420D84C-070F-484F-AC9E-756FF96656F7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SHARE ADJ.PRICE ON 2019.02.08 = 9.371596USD</a:t>
          </a:r>
        </a:p>
      </dgm:t>
    </dgm:pt>
    <dgm:pt modelId="{E07F0A12-92C6-4E53-9C89-37F2796CA556}" type="parTrans" cxnId="{A30C6590-6F6B-49E9-BD22-F0DA2E40DEC1}">
      <dgm:prSet/>
      <dgm:spPr/>
      <dgm:t>
        <a:bodyPr/>
        <a:lstStyle/>
        <a:p>
          <a:endParaRPr lang="en-US"/>
        </a:p>
      </dgm:t>
    </dgm:pt>
    <dgm:pt modelId="{0CC20EB8-7B49-4D8D-8BE7-359A84366819}" type="sibTrans" cxnId="{A30C6590-6F6B-49E9-BD22-F0DA2E40DEC1}">
      <dgm:prSet/>
      <dgm:spPr/>
      <dgm:t>
        <a:bodyPr/>
        <a:lstStyle/>
        <a:p>
          <a:endParaRPr lang="en-US"/>
        </a:p>
      </dgm:t>
    </dgm:pt>
    <dgm:pt modelId="{1E6CEA7C-67B8-49A7-B64A-B71FF198372C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BARRIER = 50%  (4,685798USD )</a:t>
          </a:r>
        </a:p>
      </dgm:t>
    </dgm:pt>
    <dgm:pt modelId="{259FE1C8-C339-4DE1-BDB8-86F956A6E4C8}" type="parTrans" cxnId="{85A6E58A-B138-4223-BCBA-2968008E9DDF}">
      <dgm:prSet/>
      <dgm:spPr/>
      <dgm:t>
        <a:bodyPr/>
        <a:lstStyle/>
        <a:p>
          <a:endParaRPr lang="en-US"/>
        </a:p>
      </dgm:t>
    </dgm:pt>
    <dgm:pt modelId="{C1F74975-44E6-4605-AD3D-787E3C18E822}" type="sibTrans" cxnId="{85A6E58A-B138-4223-BCBA-2968008E9DDF}">
      <dgm:prSet/>
      <dgm:spPr/>
      <dgm:t>
        <a:bodyPr/>
        <a:lstStyle/>
        <a:p>
          <a:endParaRPr lang="en-US"/>
        </a:p>
      </dgm:t>
    </dgm:pt>
    <dgm:pt modelId="{67AB8ABF-47A7-495A-BFD5-0044053974A3}" type="pres">
      <dgm:prSet presAssocID="{5C3CCF78-8953-477D-ADBC-92D1899BB14D}" presName="linear" presStyleCnt="0">
        <dgm:presLayoutVars>
          <dgm:animLvl val="lvl"/>
          <dgm:resizeHandles val="exact"/>
        </dgm:presLayoutVars>
      </dgm:prSet>
      <dgm:spPr/>
    </dgm:pt>
    <dgm:pt modelId="{494D8412-38C6-4B83-8958-AF7796FDBC6E}" type="pres">
      <dgm:prSet presAssocID="{5B2CD525-455F-4D16-8AEF-29826D00D3D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C0D9736-9AFD-499C-BA29-6CC0EF209250}" type="pres">
      <dgm:prSet presAssocID="{C5A2BD13-09FC-49A3-800A-0334EA73A4F3}" presName="spacer" presStyleCnt="0"/>
      <dgm:spPr/>
    </dgm:pt>
    <dgm:pt modelId="{E6E59036-7638-46BF-A2AE-D338D6A2FDA0}" type="pres">
      <dgm:prSet presAssocID="{E220DB2A-83DC-412A-AB02-8AD7787EA2F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83EF17C-21B2-4774-949B-64E276A8CD83}" type="pres">
      <dgm:prSet presAssocID="{17730C67-18AE-4083-A0BE-D036AA865F89}" presName="spacer" presStyleCnt="0"/>
      <dgm:spPr/>
    </dgm:pt>
    <dgm:pt modelId="{3D624192-2A0B-4F6F-8B4B-CB89FCB8BB3A}" type="pres">
      <dgm:prSet presAssocID="{9420D84C-070F-484F-AC9E-756FF96656F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981844C-67D1-4809-AA87-00AB18101EFC}" type="pres">
      <dgm:prSet presAssocID="{0CC20EB8-7B49-4D8D-8BE7-359A84366819}" presName="spacer" presStyleCnt="0"/>
      <dgm:spPr/>
    </dgm:pt>
    <dgm:pt modelId="{1EFA88F2-5B80-4ECB-AC24-8C7CCCD5A1A8}" type="pres">
      <dgm:prSet presAssocID="{1E6CEA7C-67B8-49A7-B64A-B71FF198372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F2C2625-7754-4C88-9D21-7D855031268C}" type="presOf" srcId="{1E6CEA7C-67B8-49A7-B64A-B71FF198372C}" destId="{1EFA88F2-5B80-4ECB-AC24-8C7CCCD5A1A8}" srcOrd="0" destOrd="0" presId="urn:microsoft.com/office/officeart/2005/8/layout/vList2"/>
    <dgm:cxn modelId="{2205FB61-8CF1-4AB5-BAC0-DF76156277D6}" type="presOf" srcId="{5B2CD525-455F-4D16-8AEF-29826D00D3D3}" destId="{494D8412-38C6-4B83-8958-AF7796FDBC6E}" srcOrd="0" destOrd="0" presId="urn:microsoft.com/office/officeart/2005/8/layout/vList2"/>
    <dgm:cxn modelId="{C9A7B748-D46A-44E1-8BB2-E5D058C85C04}" srcId="{5C3CCF78-8953-477D-ADBC-92D1899BB14D}" destId="{E220DB2A-83DC-412A-AB02-8AD7787EA2F2}" srcOrd="1" destOrd="0" parTransId="{6373230A-C351-43B8-A573-9EED3B867489}" sibTransId="{17730C67-18AE-4083-A0BE-D036AA865F89}"/>
    <dgm:cxn modelId="{72521555-BAD6-4F7D-A3E8-90F7B2D2FF2F}" type="presOf" srcId="{9420D84C-070F-484F-AC9E-756FF96656F7}" destId="{3D624192-2A0B-4F6F-8B4B-CB89FCB8BB3A}" srcOrd="0" destOrd="0" presId="urn:microsoft.com/office/officeart/2005/8/layout/vList2"/>
    <dgm:cxn modelId="{05DAD359-9F2B-4FDC-A65A-227FD52ED52C}" type="presOf" srcId="{5C3CCF78-8953-477D-ADBC-92D1899BB14D}" destId="{67AB8ABF-47A7-495A-BFD5-0044053974A3}" srcOrd="0" destOrd="0" presId="urn:microsoft.com/office/officeart/2005/8/layout/vList2"/>
    <dgm:cxn modelId="{497AE07A-0A67-4624-A9FE-EED4632D5B09}" type="presOf" srcId="{E220DB2A-83DC-412A-AB02-8AD7787EA2F2}" destId="{E6E59036-7638-46BF-A2AE-D338D6A2FDA0}" srcOrd="0" destOrd="0" presId="urn:microsoft.com/office/officeart/2005/8/layout/vList2"/>
    <dgm:cxn modelId="{85A6E58A-B138-4223-BCBA-2968008E9DDF}" srcId="{5C3CCF78-8953-477D-ADBC-92D1899BB14D}" destId="{1E6CEA7C-67B8-49A7-B64A-B71FF198372C}" srcOrd="3" destOrd="0" parTransId="{259FE1C8-C339-4DE1-BDB8-86F956A6E4C8}" sibTransId="{C1F74975-44E6-4605-AD3D-787E3C18E822}"/>
    <dgm:cxn modelId="{A30C6590-6F6B-49E9-BD22-F0DA2E40DEC1}" srcId="{5C3CCF78-8953-477D-ADBC-92D1899BB14D}" destId="{9420D84C-070F-484F-AC9E-756FF96656F7}" srcOrd="2" destOrd="0" parTransId="{E07F0A12-92C6-4E53-9C89-37F2796CA556}" sibTransId="{0CC20EB8-7B49-4D8D-8BE7-359A84366819}"/>
    <dgm:cxn modelId="{464F21A2-D4D3-4A06-AA2E-044B2B121BC9}" srcId="{5C3CCF78-8953-477D-ADBC-92D1899BB14D}" destId="{5B2CD525-455F-4D16-8AEF-29826D00D3D3}" srcOrd="0" destOrd="0" parTransId="{1BA79C99-C4A2-4BE6-94DC-2BB4E55315B0}" sibTransId="{C5A2BD13-09FC-49A3-800A-0334EA73A4F3}"/>
    <dgm:cxn modelId="{62065FC9-E8CD-444D-9215-10712F2A47E3}" type="presParOf" srcId="{67AB8ABF-47A7-495A-BFD5-0044053974A3}" destId="{494D8412-38C6-4B83-8958-AF7796FDBC6E}" srcOrd="0" destOrd="0" presId="urn:microsoft.com/office/officeart/2005/8/layout/vList2"/>
    <dgm:cxn modelId="{78748C33-78F7-46A8-A963-23D03C7390B3}" type="presParOf" srcId="{67AB8ABF-47A7-495A-BFD5-0044053974A3}" destId="{0C0D9736-9AFD-499C-BA29-6CC0EF209250}" srcOrd="1" destOrd="0" presId="urn:microsoft.com/office/officeart/2005/8/layout/vList2"/>
    <dgm:cxn modelId="{72DA431B-BB78-48AC-AA7B-1C1D0A4F65EF}" type="presParOf" srcId="{67AB8ABF-47A7-495A-BFD5-0044053974A3}" destId="{E6E59036-7638-46BF-A2AE-D338D6A2FDA0}" srcOrd="2" destOrd="0" presId="urn:microsoft.com/office/officeart/2005/8/layout/vList2"/>
    <dgm:cxn modelId="{3F9313EF-D633-4847-AF47-A970D6144510}" type="presParOf" srcId="{67AB8ABF-47A7-495A-BFD5-0044053974A3}" destId="{183EF17C-21B2-4774-949B-64E276A8CD83}" srcOrd="3" destOrd="0" presId="urn:microsoft.com/office/officeart/2005/8/layout/vList2"/>
    <dgm:cxn modelId="{6F9DAE15-493B-4E33-B7C8-775406E258C2}" type="presParOf" srcId="{67AB8ABF-47A7-495A-BFD5-0044053974A3}" destId="{3D624192-2A0B-4F6F-8B4B-CB89FCB8BB3A}" srcOrd="4" destOrd="0" presId="urn:microsoft.com/office/officeart/2005/8/layout/vList2"/>
    <dgm:cxn modelId="{9E018164-4366-4999-B02C-7F9AB00DEB68}" type="presParOf" srcId="{67AB8ABF-47A7-495A-BFD5-0044053974A3}" destId="{A981844C-67D1-4809-AA87-00AB18101EFC}" srcOrd="5" destOrd="0" presId="urn:microsoft.com/office/officeart/2005/8/layout/vList2"/>
    <dgm:cxn modelId="{3C3CEE5B-417E-4954-BFAE-2FBED3FAAF4E}" type="presParOf" srcId="{67AB8ABF-47A7-495A-BFD5-0044053974A3}" destId="{1EFA88F2-5B80-4ECB-AC24-8C7CCCD5A1A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3CCF78-8953-477D-ADBC-92D1899BB14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B2CD525-455F-4D16-8AEF-29826D00D3D3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 CLEANING DATA</a:t>
          </a:r>
        </a:p>
      </dgm:t>
    </dgm:pt>
    <dgm:pt modelId="{1BA79C99-C4A2-4BE6-94DC-2BB4E55315B0}" type="parTrans" cxnId="{464F21A2-D4D3-4A06-AA2E-044B2B121BC9}">
      <dgm:prSet/>
      <dgm:spPr/>
      <dgm:t>
        <a:bodyPr/>
        <a:lstStyle/>
        <a:p>
          <a:endParaRPr lang="en-US"/>
        </a:p>
      </dgm:t>
    </dgm:pt>
    <dgm:pt modelId="{C5A2BD13-09FC-49A3-800A-0334EA73A4F3}" type="sibTrans" cxnId="{464F21A2-D4D3-4A06-AA2E-044B2B121BC9}">
      <dgm:prSet/>
      <dgm:spPr/>
      <dgm:t>
        <a:bodyPr/>
        <a:lstStyle/>
        <a:p>
          <a:endParaRPr lang="en-US"/>
        </a:p>
      </dgm:t>
    </dgm:pt>
    <dgm:pt modelId="{E220DB2A-83DC-412A-AB02-8AD7787EA2F2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 INTERPOLATE MEASING VALUES</a:t>
          </a:r>
        </a:p>
      </dgm:t>
    </dgm:pt>
    <dgm:pt modelId="{6373230A-C351-43B8-A573-9EED3B867489}" type="parTrans" cxnId="{C9A7B748-D46A-44E1-8BB2-E5D058C85C04}">
      <dgm:prSet/>
      <dgm:spPr/>
      <dgm:t>
        <a:bodyPr/>
        <a:lstStyle/>
        <a:p>
          <a:endParaRPr lang="en-US"/>
        </a:p>
      </dgm:t>
    </dgm:pt>
    <dgm:pt modelId="{17730C67-18AE-4083-A0BE-D036AA865F89}" type="sibTrans" cxnId="{C9A7B748-D46A-44E1-8BB2-E5D058C85C04}">
      <dgm:prSet/>
      <dgm:spPr/>
      <dgm:t>
        <a:bodyPr/>
        <a:lstStyle/>
        <a:p>
          <a:endParaRPr lang="en-US"/>
        </a:p>
      </dgm:t>
    </dgm:pt>
    <dgm:pt modelId="{9420D84C-070F-484F-AC9E-756FF96656F7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DATA NORALIZATION( USE LOG RETURNS)</a:t>
          </a:r>
        </a:p>
      </dgm:t>
    </dgm:pt>
    <dgm:pt modelId="{E07F0A12-92C6-4E53-9C89-37F2796CA556}" type="parTrans" cxnId="{A30C6590-6F6B-49E9-BD22-F0DA2E40DEC1}">
      <dgm:prSet/>
      <dgm:spPr/>
      <dgm:t>
        <a:bodyPr/>
        <a:lstStyle/>
        <a:p>
          <a:endParaRPr lang="en-US"/>
        </a:p>
      </dgm:t>
    </dgm:pt>
    <dgm:pt modelId="{0CC20EB8-7B49-4D8D-8BE7-359A84366819}" type="sibTrans" cxnId="{A30C6590-6F6B-49E9-BD22-F0DA2E40DEC1}">
      <dgm:prSet/>
      <dgm:spPr/>
      <dgm:t>
        <a:bodyPr/>
        <a:lstStyle/>
        <a:p>
          <a:endParaRPr lang="en-US"/>
        </a:p>
      </dgm:t>
    </dgm:pt>
    <dgm:pt modelId="{1E6CEA7C-67B8-49A7-B64A-B71FF198372C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MAKE THE ADF TEST FOR STATIONARITY</a:t>
          </a:r>
        </a:p>
      </dgm:t>
    </dgm:pt>
    <dgm:pt modelId="{259FE1C8-C339-4DE1-BDB8-86F956A6E4C8}" type="parTrans" cxnId="{85A6E58A-B138-4223-BCBA-2968008E9DDF}">
      <dgm:prSet/>
      <dgm:spPr/>
      <dgm:t>
        <a:bodyPr/>
        <a:lstStyle/>
        <a:p>
          <a:endParaRPr lang="en-US"/>
        </a:p>
      </dgm:t>
    </dgm:pt>
    <dgm:pt modelId="{C1F74975-44E6-4605-AD3D-787E3C18E822}" type="sibTrans" cxnId="{85A6E58A-B138-4223-BCBA-2968008E9DDF}">
      <dgm:prSet/>
      <dgm:spPr/>
      <dgm:t>
        <a:bodyPr/>
        <a:lstStyle/>
        <a:p>
          <a:endParaRPr lang="en-US"/>
        </a:p>
      </dgm:t>
    </dgm:pt>
    <dgm:pt modelId="{67AB8ABF-47A7-495A-BFD5-0044053974A3}" type="pres">
      <dgm:prSet presAssocID="{5C3CCF78-8953-477D-ADBC-92D1899BB14D}" presName="linear" presStyleCnt="0">
        <dgm:presLayoutVars>
          <dgm:animLvl val="lvl"/>
          <dgm:resizeHandles val="exact"/>
        </dgm:presLayoutVars>
      </dgm:prSet>
      <dgm:spPr/>
    </dgm:pt>
    <dgm:pt modelId="{494D8412-38C6-4B83-8958-AF7796FDBC6E}" type="pres">
      <dgm:prSet presAssocID="{5B2CD525-455F-4D16-8AEF-29826D00D3D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C0D9736-9AFD-499C-BA29-6CC0EF209250}" type="pres">
      <dgm:prSet presAssocID="{C5A2BD13-09FC-49A3-800A-0334EA73A4F3}" presName="spacer" presStyleCnt="0"/>
      <dgm:spPr/>
    </dgm:pt>
    <dgm:pt modelId="{E6E59036-7638-46BF-A2AE-D338D6A2FDA0}" type="pres">
      <dgm:prSet presAssocID="{E220DB2A-83DC-412A-AB02-8AD7787EA2F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83EF17C-21B2-4774-949B-64E276A8CD83}" type="pres">
      <dgm:prSet presAssocID="{17730C67-18AE-4083-A0BE-D036AA865F89}" presName="spacer" presStyleCnt="0"/>
      <dgm:spPr/>
    </dgm:pt>
    <dgm:pt modelId="{3D624192-2A0B-4F6F-8B4B-CB89FCB8BB3A}" type="pres">
      <dgm:prSet presAssocID="{9420D84C-070F-484F-AC9E-756FF96656F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981844C-67D1-4809-AA87-00AB18101EFC}" type="pres">
      <dgm:prSet presAssocID="{0CC20EB8-7B49-4D8D-8BE7-359A84366819}" presName="spacer" presStyleCnt="0"/>
      <dgm:spPr/>
    </dgm:pt>
    <dgm:pt modelId="{1EFA88F2-5B80-4ECB-AC24-8C7CCCD5A1A8}" type="pres">
      <dgm:prSet presAssocID="{1E6CEA7C-67B8-49A7-B64A-B71FF198372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F2C2625-7754-4C88-9D21-7D855031268C}" type="presOf" srcId="{1E6CEA7C-67B8-49A7-B64A-B71FF198372C}" destId="{1EFA88F2-5B80-4ECB-AC24-8C7CCCD5A1A8}" srcOrd="0" destOrd="0" presId="urn:microsoft.com/office/officeart/2005/8/layout/vList2"/>
    <dgm:cxn modelId="{2205FB61-8CF1-4AB5-BAC0-DF76156277D6}" type="presOf" srcId="{5B2CD525-455F-4D16-8AEF-29826D00D3D3}" destId="{494D8412-38C6-4B83-8958-AF7796FDBC6E}" srcOrd="0" destOrd="0" presId="urn:microsoft.com/office/officeart/2005/8/layout/vList2"/>
    <dgm:cxn modelId="{C9A7B748-D46A-44E1-8BB2-E5D058C85C04}" srcId="{5C3CCF78-8953-477D-ADBC-92D1899BB14D}" destId="{E220DB2A-83DC-412A-AB02-8AD7787EA2F2}" srcOrd="1" destOrd="0" parTransId="{6373230A-C351-43B8-A573-9EED3B867489}" sibTransId="{17730C67-18AE-4083-A0BE-D036AA865F89}"/>
    <dgm:cxn modelId="{72521555-BAD6-4F7D-A3E8-90F7B2D2FF2F}" type="presOf" srcId="{9420D84C-070F-484F-AC9E-756FF96656F7}" destId="{3D624192-2A0B-4F6F-8B4B-CB89FCB8BB3A}" srcOrd="0" destOrd="0" presId="urn:microsoft.com/office/officeart/2005/8/layout/vList2"/>
    <dgm:cxn modelId="{05DAD359-9F2B-4FDC-A65A-227FD52ED52C}" type="presOf" srcId="{5C3CCF78-8953-477D-ADBC-92D1899BB14D}" destId="{67AB8ABF-47A7-495A-BFD5-0044053974A3}" srcOrd="0" destOrd="0" presId="urn:microsoft.com/office/officeart/2005/8/layout/vList2"/>
    <dgm:cxn modelId="{497AE07A-0A67-4624-A9FE-EED4632D5B09}" type="presOf" srcId="{E220DB2A-83DC-412A-AB02-8AD7787EA2F2}" destId="{E6E59036-7638-46BF-A2AE-D338D6A2FDA0}" srcOrd="0" destOrd="0" presId="urn:microsoft.com/office/officeart/2005/8/layout/vList2"/>
    <dgm:cxn modelId="{85A6E58A-B138-4223-BCBA-2968008E9DDF}" srcId="{5C3CCF78-8953-477D-ADBC-92D1899BB14D}" destId="{1E6CEA7C-67B8-49A7-B64A-B71FF198372C}" srcOrd="3" destOrd="0" parTransId="{259FE1C8-C339-4DE1-BDB8-86F956A6E4C8}" sibTransId="{C1F74975-44E6-4605-AD3D-787E3C18E822}"/>
    <dgm:cxn modelId="{A30C6590-6F6B-49E9-BD22-F0DA2E40DEC1}" srcId="{5C3CCF78-8953-477D-ADBC-92D1899BB14D}" destId="{9420D84C-070F-484F-AC9E-756FF96656F7}" srcOrd="2" destOrd="0" parTransId="{E07F0A12-92C6-4E53-9C89-37F2796CA556}" sibTransId="{0CC20EB8-7B49-4D8D-8BE7-359A84366819}"/>
    <dgm:cxn modelId="{464F21A2-D4D3-4A06-AA2E-044B2B121BC9}" srcId="{5C3CCF78-8953-477D-ADBC-92D1899BB14D}" destId="{5B2CD525-455F-4D16-8AEF-29826D00D3D3}" srcOrd="0" destOrd="0" parTransId="{1BA79C99-C4A2-4BE6-94DC-2BB4E55315B0}" sibTransId="{C5A2BD13-09FC-49A3-800A-0334EA73A4F3}"/>
    <dgm:cxn modelId="{62065FC9-E8CD-444D-9215-10712F2A47E3}" type="presParOf" srcId="{67AB8ABF-47A7-495A-BFD5-0044053974A3}" destId="{494D8412-38C6-4B83-8958-AF7796FDBC6E}" srcOrd="0" destOrd="0" presId="urn:microsoft.com/office/officeart/2005/8/layout/vList2"/>
    <dgm:cxn modelId="{78748C33-78F7-46A8-A963-23D03C7390B3}" type="presParOf" srcId="{67AB8ABF-47A7-495A-BFD5-0044053974A3}" destId="{0C0D9736-9AFD-499C-BA29-6CC0EF209250}" srcOrd="1" destOrd="0" presId="urn:microsoft.com/office/officeart/2005/8/layout/vList2"/>
    <dgm:cxn modelId="{72DA431B-BB78-48AC-AA7B-1C1D0A4F65EF}" type="presParOf" srcId="{67AB8ABF-47A7-495A-BFD5-0044053974A3}" destId="{E6E59036-7638-46BF-A2AE-D338D6A2FDA0}" srcOrd="2" destOrd="0" presId="urn:microsoft.com/office/officeart/2005/8/layout/vList2"/>
    <dgm:cxn modelId="{3F9313EF-D633-4847-AF47-A970D6144510}" type="presParOf" srcId="{67AB8ABF-47A7-495A-BFD5-0044053974A3}" destId="{183EF17C-21B2-4774-949B-64E276A8CD83}" srcOrd="3" destOrd="0" presId="urn:microsoft.com/office/officeart/2005/8/layout/vList2"/>
    <dgm:cxn modelId="{6F9DAE15-493B-4E33-B7C8-775406E258C2}" type="presParOf" srcId="{67AB8ABF-47A7-495A-BFD5-0044053974A3}" destId="{3D624192-2A0B-4F6F-8B4B-CB89FCB8BB3A}" srcOrd="4" destOrd="0" presId="urn:microsoft.com/office/officeart/2005/8/layout/vList2"/>
    <dgm:cxn modelId="{9E018164-4366-4999-B02C-7F9AB00DEB68}" type="presParOf" srcId="{67AB8ABF-47A7-495A-BFD5-0044053974A3}" destId="{A981844C-67D1-4809-AA87-00AB18101EFC}" srcOrd="5" destOrd="0" presId="urn:microsoft.com/office/officeart/2005/8/layout/vList2"/>
    <dgm:cxn modelId="{3C3CEE5B-417E-4954-BFAE-2FBED3FAAF4E}" type="presParOf" srcId="{67AB8ABF-47A7-495A-BFD5-0044053974A3}" destId="{1EFA88F2-5B80-4ECB-AC24-8C7CCCD5A1A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3CCF78-8953-477D-ADBC-92D1899BB14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B2CD525-455F-4D16-8AEF-29826D00D3D3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b="0" i="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rPr>
            <a:t>Money Flow Index – MFI</a:t>
          </a:r>
          <a:endParaRPr lang="en-US" dirty="0"/>
        </a:p>
      </dgm:t>
    </dgm:pt>
    <dgm:pt modelId="{1BA79C99-C4A2-4BE6-94DC-2BB4E55315B0}" type="parTrans" cxnId="{464F21A2-D4D3-4A06-AA2E-044B2B121BC9}">
      <dgm:prSet/>
      <dgm:spPr/>
      <dgm:t>
        <a:bodyPr/>
        <a:lstStyle/>
        <a:p>
          <a:endParaRPr lang="en-US"/>
        </a:p>
      </dgm:t>
    </dgm:pt>
    <dgm:pt modelId="{C5A2BD13-09FC-49A3-800A-0334EA73A4F3}" type="sibTrans" cxnId="{464F21A2-D4D3-4A06-AA2E-044B2B121BC9}">
      <dgm:prSet/>
      <dgm:spPr/>
      <dgm:t>
        <a:bodyPr/>
        <a:lstStyle/>
        <a:p>
          <a:endParaRPr lang="en-US"/>
        </a:p>
      </dgm:t>
    </dgm:pt>
    <dgm:pt modelId="{E220DB2A-83DC-412A-AB02-8AD7787EA2F2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b="0" i="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rPr>
            <a:t>Relative Strength Index</a:t>
          </a:r>
          <a:endParaRPr lang="en-US" dirty="0"/>
        </a:p>
      </dgm:t>
    </dgm:pt>
    <dgm:pt modelId="{6373230A-C351-43B8-A573-9EED3B867489}" type="parTrans" cxnId="{C9A7B748-D46A-44E1-8BB2-E5D058C85C04}">
      <dgm:prSet/>
      <dgm:spPr/>
      <dgm:t>
        <a:bodyPr/>
        <a:lstStyle/>
        <a:p>
          <a:endParaRPr lang="en-US"/>
        </a:p>
      </dgm:t>
    </dgm:pt>
    <dgm:pt modelId="{17730C67-18AE-4083-A0BE-D036AA865F89}" type="sibTrans" cxnId="{C9A7B748-D46A-44E1-8BB2-E5D058C85C04}">
      <dgm:prSet/>
      <dgm:spPr/>
      <dgm:t>
        <a:bodyPr/>
        <a:lstStyle/>
        <a:p>
          <a:endParaRPr lang="en-US"/>
        </a:p>
      </dgm:t>
    </dgm:pt>
    <dgm:pt modelId="{9420D84C-070F-484F-AC9E-756FF96656F7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b="0" i="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rPr>
            <a:t>Moving Average Convergence Divergence – MACD</a:t>
          </a:r>
          <a:endParaRPr lang="en-US" dirty="0"/>
        </a:p>
      </dgm:t>
    </dgm:pt>
    <dgm:pt modelId="{E07F0A12-92C6-4E53-9C89-37F2796CA556}" type="parTrans" cxnId="{A30C6590-6F6B-49E9-BD22-F0DA2E40DEC1}">
      <dgm:prSet/>
      <dgm:spPr/>
      <dgm:t>
        <a:bodyPr/>
        <a:lstStyle/>
        <a:p>
          <a:endParaRPr lang="en-US"/>
        </a:p>
      </dgm:t>
    </dgm:pt>
    <dgm:pt modelId="{0CC20EB8-7B49-4D8D-8BE7-359A84366819}" type="sibTrans" cxnId="{A30C6590-6F6B-49E9-BD22-F0DA2E40DEC1}">
      <dgm:prSet/>
      <dgm:spPr/>
      <dgm:t>
        <a:bodyPr/>
        <a:lstStyle/>
        <a:p>
          <a:endParaRPr lang="en-US"/>
        </a:p>
      </dgm:t>
    </dgm:pt>
    <dgm:pt modelId="{67AB8ABF-47A7-495A-BFD5-0044053974A3}" type="pres">
      <dgm:prSet presAssocID="{5C3CCF78-8953-477D-ADBC-92D1899BB14D}" presName="linear" presStyleCnt="0">
        <dgm:presLayoutVars>
          <dgm:animLvl val="lvl"/>
          <dgm:resizeHandles val="exact"/>
        </dgm:presLayoutVars>
      </dgm:prSet>
      <dgm:spPr/>
    </dgm:pt>
    <dgm:pt modelId="{494D8412-38C6-4B83-8958-AF7796FDBC6E}" type="pres">
      <dgm:prSet presAssocID="{5B2CD525-455F-4D16-8AEF-29826D00D3D3}" presName="parentText" presStyleLbl="node1" presStyleIdx="0" presStyleCnt="3" custLinFactY="-8441" custLinFactNeighborX="-19772" custLinFactNeighborY="-100000">
        <dgm:presLayoutVars>
          <dgm:chMax val="0"/>
          <dgm:bulletEnabled val="1"/>
        </dgm:presLayoutVars>
      </dgm:prSet>
      <dgm:spPr/>
    </dgm:pt>
    <dgm:pt modelId="{0C0D9736-9AFD-499C-BA29-6CC0EF209250}" type="pres">
      <dgm:prSet presAssocID="{C5A2BD13-09FC-49A3-800A-0334EA73A4F3}" presName="spacer" presStyleCnt="0"/>
      <dgm:spPr/>
    </dgm:pt>
    <dgm:pt modelId="{E6E59036-7638-46BF-A2AE-D338D6A2FDA0}" type="pres">
      <dgm:prSet presAssocID="{E220DB2A-83DC-412A-AB02-8AD7787EA2F2}" presName="parentText" presStyleLbl="node1" presStyleIdx="1" presStyleCnt="3" custLinFactNeighborY="-43983">
        <dgm:presLayoutVars>
          <dgm:chMax val="0"/>
          <dgm:bulletEnabled val="1"/>
        </dgm:presLayoutVars>
      </dgm:prSet>
      <dgm:spPr/>
    </dgm:pt>
    <dgm:pt modelId="{183EF17C-21B2-4774-949B-64E276A8CD83}" type="pres">
      <dgm:prSet presAssocID="{17730C67-18AE-4083-A0BE-D036AA865F89}" presName="spacer" presStyleCnt="0"/>
      <dgm:spPr/>
    </dgm:pt>
    <dgm:pt modelId="{3D624192-2A0B-4F6F-8B4B-CB89FCB8BB3A}" type="pres">
      <dgm:prSet presAssocID="{9420D84C-070F-484F-AC9E-756FF96656F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205FB61-8CF1-4AB5-BAC0-DF76156277D6}" type="presOf" srcId="{5B2CD525-455F-4D16-8AEF-29826D00D3D3}" destId="{494D8412-38C6-4B83-8958-AF7796FDBC6E}" srcOrd="0" destOrd="0" presId="urn:microsoft.com/office/officeart/2005/8/layout/vList2"/>
    <dgm:cxn modelId="{C9A7B748-D46A-44E1-8BB2-E5D058C85C04}" srcId="{5C3CCF78-8953-477D-ADBC-92D1899BB14D}" destId="{E220DB2A-83DC-412A-AB02-8AD7787EA2F2}" srcOrd="1" destOrd="0" parTransId="{6373230A-C351-43B8-A573-9EED3B867489}" sibTransId="{17730C67-18AE-4083-A0BE-D036AA865F89}"/>
    <dgm:cxn modelId="{72521555-BAD6-4F7D-A3E8-90F7B2D2FF2F}" type="presOf" srcId="{9420D84C-070F-484F-AC9E-756FF96656F7}" destId="{3D624192-2A0B-4F6F-8B4B-CB89FCB8BB3A}" srcOrd="0" destOrd="0" presId="urn:microsoft.com/office/officeart/2005/8/layout/vList2"/>
    <dgm:cxn modelId="{05DAD359-9F2B-4FDC-A65A-227FD52ED52C}" type="presOf" srcId="{5C3CCF78-8953-477D-ADBC-92D1899BB14D}" destId="{67AB8ABF-47A7-495A-BFD5-0044053974A3}" srcOrd="0" destOrd="0" presId="urn:microsoft.com/office/officeart/2005/8/layout/vList2"/>
    <dgm:cxn modelId="{497AE07A-0A67-4624-A9FE-EED4632D5B09}" type="presOf" srcId="{E220DB2A-83DC-412A-AB02-8AD7787EA2F2}" destId="{E6E59036-7638-46BF-A2AE-D338D6A2FDA0}" srcOrd="0" destOrd="0" presId="urn:microsoft.com/office/officeart/2005/8/layout/vList2"/>
    <dgm:cxn modelId="{A30C6590-6F6B-49E9-BD22-F0DA2E40DEC1}" srcId="{5C3CCF78-8953-477D-ADBC-92D1899BB14D}" destId="{9420D84C-070F-484F-AC9E-756FF96656F7}" srcOrd="2" destOrd="0" parTransId="{E07F0A12-92C6-4E53-9C89-37F2796CA556}" sibTransId="{0CC20EB8-7B49-4D8D-8BE7-359A84366819}"/>
    <dgm:cxn modelId="{464F21A2-D4D3-4A06-AA2E-044B2B121BC9}" srcId="{5C3CCF78-8953-477D-ADBC-92D1899BB14D}" destId="{5B2CD525-455F-4D16-8AEF-29826D00D3D3}" srcOrd="0" destOrd="0" parTransId="{1BA79C99-C4A2-4BE6-94DC-2BB4E55315B0}" sibTransId="{C5A2BD13-09FC-49A3-800A-0334EA73A4F3}"/>
    <dgm:cxn modelId="{62065FC9-E8CD-444D-9215-10712F2A47E3}" type="presParOf" srcId="{67AB8ABF-47A7-495A-BFD5-0044053974A3}" destId="{494D8412-38C6-4B83-8958-AF7796FDBC6E}" srcOrd="0" destOrd="0" presId="urn:microsoft.com/office/officeart/2005/8/layout/vList2"/>
    <dgm:cxn modelId="{78748C33-78F7-46A8-A963-23D03C7390B3}" type="presParOf" srcId="{67AB8ABF-47A7-495A-BFD5-0044053974A3}" destId="{0C0D9736-9AFD-499C-BA29-6CC0EF209250}" srcOrd="1" destOrd="0" presId="urn:microsoft.com/office/officeart/2005/8/layout/vList2"/>
    <dgm:cxn modelId="{72DA431B-BB78-48AC-AA7B-1C1D0A4F65EF}" type="presParOf" srcId="{67AB8ABF-47A7-495A-BFD5-0044053974A3}" destId="{E6E59036-7638-46BF-A2AE-D338D6A2FDA0}" srcOrd="2" destOrd="0" presId="urn:microsoft.com/office/officeart/2005/8/layout/vList2"/>
    <dgm:cxn modelId="{3F9313EF-D633-4847-AF47-A970D6144510}" type="presParOf" srcId="{67AB8ABF-47A7-495A-BFD5-0044053974A3}" destId="{183EF17C-21B2-4774-949B-64E276A8CD83}" srcOrd="3" destOrd="0" presId="urn:microsoft.com/office/officeart/2005/8/layout/vList2"/>
    <dgm:cxn modelId="{6F9DAE15-493B-4E33-B7C8-775406E258C2}" type="presParOf" srcId="{67AB8ABF-47A7-495A-BFD5-0044053974A3}" destId="{3D624192-2A0B-4F6F-8B4B-CB89FCB8BB3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3CCF78-8953-477D-ADBC-92D1899BB14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B2CD525-455F-4D16-8AEF-29826D00D3D3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b="0" i="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rPr>
            <a:t>Money Flow Index – MFI</a:t>
          </a:r>
          <a:endParaRPr lang="en-US" dirty="0"/>
        </a:p>
      </dgm:t>
    </dgm:pt>
    <dgm:pt modelId="{1BA79C99-C4A2-4BE6-94DC-2BB4E55315B0}" type="parTrans" cxnId="{464F21A2-D4D3-4A06-AA2E-044B2B121BC9}">
      <dgm:prSet/>
      <dgm:spPr/>
      <dgm:t>
        <a:bodyPr/>
        <a:lstStyle/>
        <a:p>
          <a:endParaRPr lang="en-US"/>
        </a:p>
      </dgm:t>
    </dgm:pt>
    <dgm:pt modelId="{C5A2BD13-09FC-49A3-800A-0334EA73A4F3}" type="sibTrans" cxnId="{464F21A2-D4D3-4A06-AA2E-044B2B121BC9}">
      <dgm:prSet/>
      <dgm:spPr/>
      <dgm:t>
        <a:bodyPr/>
        <a:lstStyle/>
        <a:p>
          <a:endParaRPr lang="en-US"/>
        </a:p>
      </dgm:t>
    </dgm:pt>
    <dgm:pt modelId="{E220DB2A-83DC-412A-AB02-8AD7787EA2F2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b="0" i="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rPr>
            <a:t>Relative Strength Index</a:t>
          </a:r>
          <a:endParaRPr lang="en-US" dirty="0"/>
        </a:p>
      </dgm:t>
    </dgm:pt>
    <dgm:pt modelId="{6373230A-C351-43B8-A573-9EED3B867489}" type="parTrans" cxnId="{C9A7B748-D46A-44E1-8BB2-E5D058C85C04}">
      <dgm:prSet/>
      <dgm:spPr/>
      <dgm:t>
        <a:bodyPr/>
        <a:lstStyle/>
        <a:p>
          <a:endParaRPr lang="en-US"/>
        </a:p>
      </dgm:t>
    </dgm:pt>
    <dgm:pt modelId="{17730C67-18AE-4083-A0BE-D036AA865F89}" type="sibTrans" cxnId="{C9A7B748-D46A-44E1-8BB2-E5D058C85C04}">
      <dgm:prSet/>
      <dgm:spPr/>
      <dgm:t>
        <a:bodyPr/>
        <a:lstStyle/>
        <a:p>
          <a:endParaRPr lang="en-US"/>
        </a:p>
      </dgm:t>
    </dgm:pt>
    <dgm:pt modelId="{9420D84C-070F-484F-AC9E-756FF96656F7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b="0" i="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rPr>
            <a:t>Moving Average Convergence Divergence – MACD</a:t>
          </a:r>
          <a:endParaRPr lang="en-US" dirty="0"/>
        </a:p>
      </dgm:t>
    </dgm:pt>
    <dgm:pt modelId="{E07F0A12-92C6-4E53-9C89-37F2796CA556}" type="parTrans" cxnId="{A30C6590-6F6B-49E9-BD22-F0DA2E40DEC1}">
      <dgm:prSet/>
      <dgm:spPr/>
      <dgm:t>
        <a:bodyPr/>
        <a:lstStyle/>
        <a:p>
          <a:endParaRPr lang="en-US"/>
        </a:p>
      </dgm:t>
    </dgm:pt>
    <dgm:pt modelId="{0CC20EB8-7B49-4D8D-8BE7-359A84366819}" type="sibTrans" cxnId="{A30C6590-6F6B-49E9-BD22-F0DA2E40DEC1}">
      <dgm:prSet/>
      <dgm:spPr/>
      <dgm:t>
        <a:bodyPr/>
        <a:lstStyle/>
        <a:p>
          <a:endParaRPr lang="en-US"/>
        </a:p>
      </dgm:t>
    </dgm:pt>
    <dgm:pt modelId="{F058D1C0-6EF7-42D7-BCCE-4BD7C0E4AA7D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Target</a:t>
          </a:r>
        </a:p>
      </dgm:t>
    </dgm:pt>
    <dgm:pt modelId="{2FF0D6CF-F977-4394-8B72-7F06123F2937}" type="parTrans" cxnId="{826DF939-244B-4D69-82EA-7F8D2B89D75F}">
      <dgm:prSet/>
      <dgm:spPr/>
      <dgm:t>
        <a:bodyPr/>
        <a:lstStyle/>
        <a:p>
          <a:endParaRPr lang="bg-BG"/>
        </a:p>
      </dgm:t>
    </dgm:pt>
    <dgm:pt modelId="{0DBA115D-4016-440A-BA89-CEDFA4478B24}" type="sibTrans" cxnId="{826DF939-244B-4D69-82EA-7F8D2B89D75F}">
      <dgm:prSet/>
      <dgm:spPr/>
      <dgm:t>
        <a:bodyPr/>
        <a:lstStyle/>
        <a:p>
          <a:endParaRPr lang="bg-BG"/>
        </a:p>
      </dgm:t>
    </dgm:pt>
    <dgm:pt modelId="{67AB8ABF-47A7-495A-BFD5-0044053974A3}" type="pres">
      <dgm:prSet presAssocID="{5C3CCF78-8953-477D-ADBC-92D1899BB14D}" presName="linear" presStyleCnt="0">
        <dgm:presLayoutVars>
          <dgm:animLvl val="lvl"/>
          <dgm:resizeHandles val="exact"/>
        </dgm:presLayoutVars>
      </dgm:prSet>
      <dgm:spPr/>
    </dgm:pt>
    <dgm:pt modelId="{C406AC66-B072-4E93-9BD3-8B5468EC9FB5}" type="pres">
      <dgm:prSet presAssocID="{F058D1C0-6EF7-42D7-BCCE-4BD7C0E4AA7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D9652ED-7027-49BB-8BCB-6D7A13D6B918}" type="pres">
      <dgm:prSet presAssocID="{0DBA115D-4016-440A-BA89-CEDFA4478B24}" presName="spacer" presStyleCnt="0"/>
      <dgm:spPr/>
    </dgm:pt>
    <dgm:pt modelId="{494D8412-38C6-4B83-8958-AF7796FDBC6E}" type="pres">
      <dgm:prSet presAssocID="{5B2CD525-455F-4D16-8AEF-29826D00D3D3}" presName="parentText" presStyleLbl="node1" presStyleIdx="1" presStyleCnt="4" custLinFactNeighborY="-37616">
        <dgm:presLayoutVars>
          <dgm:chMax val="0"/>
          <dgm:bulletEnabled val="1"/>
        </dgm:presLayoutVars>
      </dgm:prSet>
      <dgm:spPr/>
    </dgm:pt>
    <dgm:pt modelId="{0C0D9736-9AFD-499C-BA29-6CC0EF209250}" type="pres">
      <dgm:prSet presAssocID="{C5A2BD13-09FC-49A3-800A-0334EA73A4F3}" presName="spacer" presStyleCnt="0"/>
      <dgm:spPr/>
    </dgm:pt>
    <dgm:pt modelId="{E6E59036-7638-46BF-A2AE-D338D6A2FDA0}" type="pres">
      <dgm:prSet presAssocID="{E220DB2A-83DC-412A-AB02-8AD7787EA2F2}" presName="parentText" presStyleLbl="node1" presStyleIdx="2" presStyleCnt="4" custLinFactNeighborY="-43983">
        <dgm:presLayoutVars>
          <dgm:chMax val="0"/>
          <dgm:bulletEnabled val="1"/>
        </dgm:presLayoutVars>
      </dgm:prSet>
      <dgm:spPr/>
    </dgm:pt>
    <dgm:pt modelId="{183EF17C-21B2-4774-949B-64E276A8CD83}" type="pres">
      <dgm:prSet presAssocID="{17730C67-18AE-4083-A0BE-D036AA865F89}" presName="spacer" presStyleCnt="0"/>
      <dgm:spPr/>
    </dgm:pt>
    <dgm:pt modelId="{3D624192-2A0B-4F6F-8B4B-CB89FCB8BB3A}" type="pres">
      <dgm:prSet presAssocID="{9420D84C-070F-484F-AC9E-756FF96656F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26DF939-244B-4D69-82EA-7F8D2B89D75F}" srcId="{5C3CCF78-8953-477D-ADBC-92D1899BB14D}" destId="{F058D1C0-6EF7-42D7-BCCE-4BD7C0E4AA7D}" srcOrd="0" destOrd="0" parTransId="{2FF0D6CF-F977-4394-8B72-7F06123F2937}" sibTransId="{0DBA115D-4016-440A-BA89-CEDFA4478B24}"/>
    <dgm:cxn modelId="{2205FB61-8CF1-4AB5-BAC0-DF76156277D6}" type="presOf" srcId="{5B2CD525-455F-4D16-8AEF-29826D00D3D3}" destId="{494D8412-38C6-4B83-8958-AF7796FDBC6E}" srcOrd="0" destOrd="0" presId="urn:microsoft.com/office/officeart/2005/8/layout/vList2"/>
    <dgm:cxn modelId="{C9A7B748-D46A-44E1-8BB2-E5D058C85C04}" srcId="{5C3CCF78-8953-477D-ADBC-92D1899BB14D}" destId="{E220DB2A-83DC-412A-AB02-8AD7787EA2F2}" srcOrd="2" destOrd="0" parTransId="{6373230A-C351-43B8-A573-9EED3B867489}" sibTransId="{17730C67-18AE-4083-A0BE-D036AA865F89}"/>
    <dgm:cxn modelId="{72521555-BAD6-4F7D-A3E8-90F7B2D2FF2F}" type="presOf" srcId="{9420D84C-070F-484F-AC9E-756FF96656F7}" destId="{3D624192-2A0B-4F6F-8B4B-CB89FCB8BB3A}" srcOrd="0" destOrd="0" presId="urn:microsoft.com/office/officeart/2005/8/layout/vList2"/>
    <dgm:cxn modelId="{05DAD359-9F2B-4FDC-A65A-227FD52ED52C}" type="presOf" srcId="{5C3CCF78-8953-477D-ADBC-92D1899BB14D}" destId="{67AB8ABF-47A7-495A-BFD5-0044053974A3}" srcOrd="0" destOrd="0" presId="urn:microsoft.com/office/officeart/2005/8/layout/vList2"/>
    <dgm:cxn modelId="{497AE07A-0A67-4624-A9FE-EED4632D5B09}" type="presOf" srcId="{E220DB2A-83DC-412A-AB02-8AD7787EA2F2}" destId="{E6E59036-7638-46BF-A2AE-D338D6A2FDA0}" srcOrd="0" destOrd="0" presId="urn:microsoft.com/office/officeart/2005/8/layout/vList2"/>
    <dgm:cxn modelId="{9B33538A-113D-406C-9CB7-D2359A76A580}" type="presOf" srcId="{F058D1C0-6EF7-42D7-BCCE-4BD7C0E4AA7D}" destId="{C406AC66-B072-4E93-9BD3-8B5468EC9FB5}" srcOrd="0" destOrd="0" presId="urn:microsoft.com/office/officeart/2005/8/layout/vList2"/>
    <dgm:cxn modelId="{A30C6590-6F6B-49E9-BD22-F0DA2E40DEC1}" srcId="{5C3CCF78-8953-477D-ADBC-92D1899BB14D}" destId="{9420D84C-070F-484F-AC9E-756FF96656F7}" srcOrd="3" destOrd="0" parTransId="{E07F0A12-92C6-4E53-9C89-37F2796CA556}" sibTransId="{0CC20EB8-7B49-4D8D-8BE7-359A84366819}"/>
    <dgm:cxn modelId="{464F21A2-D4D3-4A06-AA2E-044B2B121BC9}" srcId="{5C3CCF78-8953-477D-ADBC-92D1899BB14D}" destId="{5B2CD525-455F-4D16-8AEF-29826D00D3D3}" srcOrd="1" destOrd="0" parTransId="{1BA79C99-C4A2-4BE6-94DC-2BB4E55315B0}" sibTransId="{C5A2BD13-09FC-49A3-800A-0334EA73A4F3}"/>
    <dgm:cxn modelId="{1E98DB9C-54B0-4CB0-9DB8-429AABD949F4}" type="presParOf" srcId="{67AB8ABF-47A7-495A-BFD5-0044053974A3}" destId="{C406AC66-B072-4E93-9BD3-8B5468EC9FB5}" srcOrd="0" destOrd="0" presId="urn:microsoft.com/office/officeart/2005/8/layout/vList2"/>
    <dgm:cxn modelId="{B04F8B65-4048-46F0-8704-A4441F5D944A}" type="presParOf" srcId="{67AB8ABF-47A7-495A-BFD5-0044053974A3}" destId="{DD9652ED-7027-49BB-8BCB-6D7A13D6B918}" srcOrd="1" destOrd="0" presId="urn:microsoft.com/office/officeart/2005/8/layout/vList2"/>
    <dgm:cxn modelId="{62065FC9-E8CD-444D-9215-10712F2A47E3}" type="presParOf" srcId="{67AB8ABF-47A7-495A-BFD5-0044053974A3}" destId="{494D8412-38C6-4B83-8958-AF7796FDBC6E}" srcOrd="2" destOrd="0" presId="urn:microsoft.com/office/officeart/2005/8/layout/vList2"/>
    <dgm:cxn modelId="{78748C33-78F7-46A8-A963-23D03C7390B3}" type="presParOf" srcId="{67AB8ABF-47A7-495A-BFD5-0044053974A3}" destId="{0C0D9736-9AFD-499C-BA29-6CC0EF209250}" srcOrd="3" destOrd="0" presId="urn:microsoft.com/office/officeart/2005/8/layout/vList2"/>
    <dgm:cxn modelId="{72DA431B-BB78-48AC-AA7B-1C1D0A4F65EF}" type="presParOf" srcId="{67AB8ABF-47A7-495A-BFD5-0044053974A3}" destId="{E6E59036-7638-46BF-A2AE-D338D6A2FDA0}" srcOrd="4" destOrd="0" presId="urn:microsoft.com/office/officeart/2005/8/layout/vList2"/>
    <dgm:cxn modelId="{3F9313EF-D633-4847-AF47-A970D6144510}" type="presParOf" srcId="{67AB8ABF-47A7-495A-BFD5-0044053974A3}" destId="{183EF17C-21B2-4774-949B-64E276A8CD83}" srcOrd="5" destOrd="0" presId="urn:microsoft.com/office/officeart/2005/8/layout/vList2"/>
    <dgm:cxn modelId="{6F9DAE15-493B-4E33-B7C8-775406E258C2}" type="presParOf" srcId="{67AB8ABF-47A7-495A-BFD5-0044053974A3}" destId="{3D624192-2A0B-4F6F-8B4B-CB89FCB8BB3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4D8412-38C6-4B83-8958-AF7796FDBC6E}">
      <dsp:nvSpPr>
        <dsp:cNvPr id="0" name=""/>
        <dsp:cNvSpPr/>
      </dsp:nvSpPr>
      <dsp:spPr>
        <a:xfrm>
          <a:off x="0" y="37985"/>
          <a:ext cx="5538787" cy="834228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TICKER: GE</a:t>
          </a:r>
        </a:p>
      </dsp:txBody>
      <dsp:txXfrm>
        <a:off x="40724" y="78709"/>
        <a:ext cx="5457339" cy="752780"/>
      </dsp:txXfrm>
    </dsp:sp>
    <dsp:sp modelId="{E6E59036-7638-46BF-A2AE-D338D6A2FDA0}">
      <dsp:nvSpPr>
        <dsp:cNvPr id="0" name=""/>
        <dsp:cNvSpPr/>
      </dsp:nvSpPr>
      <dsp:spPr>
        <a:xfrm>
          <a:off x="0" y="932694"/>
          <a:ext cx="5538787" cy="834228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PERIOD OF HISTORICAL DATA: 1999-05-01 to 2019-05-01</a:t>
          </a:r>
        </a:p>
      </dsp:txBody>
      <dsp:txXfrm>
        <a:off x="40724" y="973418"/>
        <a:ext cx="5457339" cy="752780"/>
      </dsp:txXfrm>
    </dsp:sp>
    <dsp:sp modelId="{3D624192-2A0B-4F6F-8B4B-CB89FCB8BB3A}">
      <dsp:nvSpPr>
        <dsp:cNvPr id="0" name=""/>
        <dsp:cNvSpPr/>
      </dsp:nvSpPr>
      <dsp:spPr>
        <a:xfrm>
          <a:off x="0" y="1827402"/>
          <a:ext cx="5538787" cy="834228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SHARE ADJ.PRICE ON 2019.02.08 = 9.371596USD</a:t>
          </a:r>
        </a:p>
      </dsp:txBody>
      <dsp:txXfrm>
        <a:off x="40724" y="1868126"/>
        <a:ext cx="5457339" cy="752780"/>
      </dsp:txXfrm>
    </dsp:sp>
    <dsp:sp modelId="{1EFA88F2-5B80-4ECB-AC24-8C7CCCD5A1A8}">
      <dsp:nvSpPr>
        <dsp:cNvPr id="0" name=""/>
        <dsp:cNvSpPr/>
      </dsp:nvSpPr>
      <dsp:spPr>
        <a:xfrm>
          <a:off x="0" y="2722110"/>
          <a:ext cx="5538787" cy="834228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BARRIER = 50%  (4,685798USD )</a:t>
          </a:r>
        </a:p>
      </dsp:txBody>
      <dsp:txXfrm>
        <a:off x="40724" y="2762834"/>
        <a:ext cx="5457339" cy="7527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4D8412-38C6-4B83-8958-AF7796FDBC6E}">
      <dsp:nvSpPr>
        <dsp:cNvPr id="0" name=""/>
        <dsp:cNvSpPr/>
      </dsp:nvSpPr>
      <dsp:spPr>
        <a:xfrm>
          <a:off x="0" y="542202"/>
          <a:ext cx="5538787" cy="575639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CLEANING DATA</a:t>
          </a:r>
        </a:p>
      </dsp:txBody>
      <dsp:txXfrm>
        <a:off x="28100" y="570302"/>
        <a:ext cx="5482587" cy="519439"/>
      </dsp:txXfrm>
    </dsp:sp>
    <dsp:sp modelId="{E6E59036-7638-46BF-A2AE-D338D6A2FDA0}">
      <dsp:nvSpPr>
        <dsp:cNvPr id="0" name=""/>
        <dsp:cNvSpPr/>
      </dsp:nvSpPr>
      <dsp:spPr>
        <a:xfrm>
          <a:off x="0" y="1186962"/>
          <a:ext cx="5538787" cy="575639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INTERPOLATE MEASING VALUES</a:t>
          </a:r>
        </a:p>
      </dsp:txBody>
      <dsp:txXfrm>
        <a:off x="28100" y="1215062"/>
        <a:ext cx="5482587" cy="519439"/>
      </dsp:txXfrm>
    </dsp:sp>
    <dsp:sp modelId="{3D624192-2A0B-4F6F-8B4B-CB89FCB8BB3A}">
      <dsp:nvSpPr>
        <dsp:cNvPr id="0" name=""/>
        <dsp:cNvSpPr/>
      </dsp:nvSpPr>
      <dsp:spPr>
        <a:xfrm>
          <a:off x="0" y="1831722"/>
          <a:ext cx="5538787" cy="575639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NORALIZATION( USE LOG RETURNS)</a:t>
          </a:r>
        </a:p>
      </dsp:txBody>
      <dsp:txXfrm>
        <a:off x="28100" y="1859822"/>
        <a:ext cx="5482587" cy="519439"/>
      </dsp:txXfrm>
    </dsp:sp>
    <dsp:sp modelId="{1EFA88F2-5B80-4ECB-AC24-8C7CCCD5A1A8}">
      <dsp:nvSpPr>
        <dsp:cNvPr id="0" name=""/>
        <dsp:cNvSpPr/>
      </dsp:nvSpPr>
      <dsp:spPr>
        <a:xfrm>
          <a:off x="0" y="2476482"/>
          <a:ext cx="5538787" cy="575639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MAKE THE ADF TEST FOR STATIONARITY</a:t>
          </a:r>
        </a:p>
      </dsp:txBody>
      <dsp:txXfrm>
        <a:off x="28100" y="2504582"/>
        <a:ext cx="5482587" cy="5194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4D8412-38C6-4B83-8958-AF7796FDBC6E}">
      <dsp:nvSpPr>
        <dsp:cNvPr id="0" name=""/>
        <dsp:cNvSpPr/>
      </dsp:nvSpPr>
      <dsp:spPr>
        <a:xfrm>
          <a:off x="0" y="0"/>
          <a:ext cx="5538787" cy="1112304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rPr>
            <a:t>Money Flow Index – MFI</a:t>
          </a:r>
          <a:endParaRPr lang="en-US" sz="2800" kern="1200" dirty="0"/>
        </a:p>
      </dsp:txBody>
      <dsp:txXfrm>
        <a:off x="54298" y="54298"/>
        <a:ext cx="5430191" cy="1003708"/>
      </dsp:txXfrm>
    </dsp:sp>
    <dsp:sp modelId="{E6E59036-7638-46BF-A2AE-D338D6A2FDA0}">
      <dsp:nvSpPr>
        <dsp:cNvPr id="0" name=""/>
        <dsp:cNvSpPr/>
      </dsp:nvSpPr>
      <dsp:spPr>
        <a:xfrm>
          <a:off x="0" y="1205542"/>
          <a:ext cx="5538787" cy="111230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rPr>
            <a:t>Relative Strength Index</a:t>
          </a:r>
          <a:endParaRPr lang="en-US" sz="2800" kern="1200" dirty="0"/>
        </a:p>
      </dsp:txBody>
      <dsp:txXfrm>
        <a:off x="54298" y="1259840"/>
        <a:ext cx="5430191" cy="1003708"/>
      </dsp:txXfrm>
    </dsp:sp>
    <dsp:sp modelId="{3D624192-2A0B-4F6F-8B4B-CB89FCB8BB3A}">
      <dsp:nvSpPr>
        <dsp:cNvPr id="0" name=""/>
        <dsp:cNvSpPr/>
      </dsp:nvSpPr>
      <dsp:spPr>
        <a:xfrm>
          <a:off x="0" y="2433954"/>
          <a:ext cx="5538787" cy="1112304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rPr>
            <a:t>Moving Average Convergence Divergence – MACD</a:t>
          </a:r>
          <a:endParaRPr lang="en-US" sz="2800" kern="1200" dirty="0"/>
        </a:p>
      </dsp:txBody>
      <dsp:txXfrm>
        <a:off x="54298" y="2488252"/>
        <a:ext cx="5430191" cy="10037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06AC66-B072-4E93-9BD3-8B5468EC9FB5}">
      <dsp:nvSpPr>
        <dsp:cNvPr id="0" name=""/>
        <dsp:cNvSpPr/>
      </dsp:nvSpPr>
      <dsp:spPr>
        <a:xfrm>
          <a:off x="0" y="37443"/>
          <a:ext cx="5538787" cy="953403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Target</a:t>
          </a:r>
        </a:p>
      </dsp:txBody>
      <dsp:txXfrm>
        <a:off x="46541" y="83984"/>
        <a:ext cx="5445705" cy="860321"/>
      </dsp:txXfrm>
    </dsp:sp>
    <dsp:sp modelId="{494D8412-38C6-4B83-8958-AF7796FDBC6E}">
      <dsp:nvSpPr>
        <dsp:cNvPr id="0" name=""/>
        <dsp:cNvSpPr/>
      </dsp:nvSpPr>
      <dsp:spPr>
        <a:xfrm>
          <a:off x="0" y="1033966"/>
          <a:ext cx="5538787" cy="953403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rPr>
            <a:t>Money Flow Index – MFI</a:t>
          </a:r>
          <a:endParaRPr lang="en-US" sz="2400" kern="1200" dirty="0"/>
        </a:p>
      </dsp:txBody>
      <dsp:txXfrm>
        <a:off x="46541" y="1080507"/>
        <a:ext cx="5445705" cy="860321"/>
      </dsp:txXfrm>
    </dsp:sp>
    <dsp:sp modelId="{E6E59036-7638-46BF-A2AE-D338D6A2FDA0}">
      <dsp:nvSpPr>
        <dsp:cNvPr id="0" name=""/>
        <dsp:cNvSpPr/>
      </dsp:nvSpPr>
      <dsp:spPr>
        <a:xfrm>
          <a:off x="0" y="2052089"/>
          <a:ext cx="5538787" cy="953403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rPr>
            <a:t>Relative Strength Index</a:t>
          </a:r>
          <a:endParaRPr lang="en-US" sz="2400" kern="1200" dirty="0"/>
        </a:p>
      </dsp:txBody>
      <dsp:txXfrm>
        <a:off x="46541" y="2098630"/>
        <a:ext cx="5445705" cy="860321"/>
      </dsp:txXfrm>
    </dsp:sp>
    <dsp:sp modelId="{3D624192-2A0B-4F6F-8B4B-CB89FCB8BB3A}">
      <dsp:nvSpPr>
        <dsp:cNvPr id="0" name=""/>
        <dsp:cNvSpPr/>
      </dsp:nvSpPr>
      <dsp:spPr>
        <a:xfrm>
          <a:off x="0" y="3105014"/>
          <a:ext cx="5538787" cy="953403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rPr>
            <a:t>Moving Average Convergence Divergence – MACD</a:t>
          </a:r>
          <a:endParaRPr lang="en-US" sz="2400" kern="1200" dirty="0"/>
        </a:p>
      </dsp:txBody>
      <dsp:txXfrm>
        <a:off x="46541" y="3151555"/>
        <a:ext cx="5445705" cy="8603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E587E-5ADF-42BC-8CCE-25E787FE3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C848BB-D346-4E0C-A0E8-13691944D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37668-4D16-490F-9D91-32A4291B6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E039-6694-4475-A4C1-0A76510D37DA}" type="datetimeFigureOut">
              <a:rPr lang="bg-BG" smtClean="0"/>
              <a:t>25.2.2021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83481-B073-4BC2-9649-8F624E293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54B2F-DAB1-4DC0-8FA4-A0372E8ED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DE1E-718E-493D-A356-ACBD47ED36F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2948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3F12F-7DE8-494F-A18A-BF6156F6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39BD7-E843-4CAB-9104-07545FB8A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ED07E-5149-4130-9135-6E5DD3D4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E039-6694-4475-A4C1-0A76510D37DA}" type="datetimeFigureOut">
              <a:rPr lang="bg-BG" smtClean="0"/>
              <a:t>25.2.2021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BE91E-CAAA-4BA2-AE38-94894088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8AA6B-E3A9-4F2C-A48E-625996B4F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DE1E-718E-493D-A356-ACBD47ED36F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0933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67364-AEC6-4324-8B07-FCBF18849D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E64F5-4820-40AF-BDB6-85A215089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C9253-0A45-4067-A575-D30BBCE3F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E039-6694-4475-A4C1-0A76510D37DA}" type="datetimeFigureOut">
              <a:rPr lang="bg-BG" smtClean="0"/>
              <a:t>25.2.2021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9074-8553-4B31-B35C-49040A52B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B73FD-4FDA-4C62-A212-08891A4E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DE1E-718E-493D-A356-ACBD47ED36F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5728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A663-2E6B-4C55-B86F-18F779E2A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69626-C75A-4D06-B167-1CAE8A5C2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ED217-5E33-429D-941E-25745CA45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E039-6694-4475-A4C1-0A76510D37DA}" type="datetimeFigureOut">
              <a:rPr lang="bg-BG" smtClean="0"/>
              <a:t>25.2.2021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7A093-2C33-46B8-8F58-7A790D9BE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EC11E-3E58-479B-9054-AC1F92F0C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DE1E-718E-493D-A356-ACBD47ED36F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640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4E507-3401-4BAB-8E87-B38082921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EE02F-18CF-4220-BCB3-0B495EE68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03BB2-C346-48F5-A4F4-79AD9FC92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E039-6694-4475-A4C1-0A76510D37DA}" type="datetimeFigureOut">
              <a:rPr lang="bg-BG" smtClean="0"/>
              <a:t>25.2.2021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DDB32-FD0A-41E6-A7F2-4B833298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5A439-848C-4C79-A67F-00ACF2AE9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DE1E-718E-493D-A356-ACBD47ED36F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701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82F01-04F6-49C2-A953-36F38B9EB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E4601-BD38-4A2B-ADC9-05BDBF9F7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61C1B-8444-4D41-A5EE-6B08E9D89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6F4E0-9BC3-47CB-AD1A-E78E68C59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E039-6694-4475-A4C1-0A76510D37DA}" type="datetimeFigureOut">
              <a:rPr lang="bg-BG" smtClean="0"/>
              <a:t>25.2.2021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D2B0B-DB51-4323-8842-599E6819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FA5A2-FF3D-4B69-94FD-B292C94E9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DE1E-718E-493D-A356-ACBD47ED36F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4254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1B351-4A94-40FB-B6CC-954448875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BDC8D-FEF3-4EF1-82DB-5DB3EC4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8C9D23-A3A6-4274-9DD6-B7FFDFB49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79CF4-98D4-4777-8E00-FD4BDEDA7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B9F878-2B9B-4543-A0F1-5A9E722B8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0FC0FF-FE9D-48B8-AF13-F0C92A0C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E039-6694-4475-A4C1-0A76510D37DA}" type="datetimeFigureOut">
              <a:rPr lang="bg-BG" smtClean="0"/>
              <a:t>25.2.2021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109B4B-93A6-469A-B64C-B0565B17C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86D385-D2AC-451B-9E8F-E8AC6993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DE1E-718E-493D-A356-ACBD47ED36F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0589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1F016-E4E5-4212-99B0-B4A73ED78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AEE679-1CB5-42F4-93CC-46C545DC7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E039-6694-4475-A4C1-0A76510D37DA}" type="datetimeFigureOut">
              <a:rPr lang="bg-BG" smtClean="0"/>
              <a:t>25.2.2021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22FD6C-CF4C-4334-8820-BCC196DA0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FCD25-5FE5-404A-AC98-07F79D4B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DE1E-718E-493D-A356-ACBD47ED36F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011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452983-613B-4AC1-86D3-051BCAD9D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E039-6694-4475-A4C1-0A76510D37DA}" type="datetimeFigureOut">
              <a:rPr lang="bg-BG" smtClean="0"/>
              <a:t>25.2.2021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D479C-7D01-487C-8FB5-D1B636E6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84735-118F-483B-A56C-68D7854F1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DE1E-718E-493D-A356-ACBD47ED36F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51505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B08EF-D95E-4A62-AD73-548AE3B4E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500FD-8988-409A-816F-444ABE16F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43F75-08A3-4D0E-BEAB-30A40875A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1B414-FF0A-4A6D-9C95-76EF39E6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E039-6694-4475-A4C1-0A76510D37DA}" type="datetimeFigureOut">
              <a:rPr lang="bg-BG" smtClean="0"/>
              <a:t>25.2.2021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8E254-875F-40DF-BD9B-304F93BFC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675FB-D0E3-4050-8E7B-D038EE00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DE1E-718E-493D-A356-ACBD47ED36F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63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03CF-4A7E-4539-896D-9E44711C6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B398C6-CFCE-4F81-8C0E-9B468F8C2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E7113-DE3A-4BE1-929C-DFD61F049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E5F22-7D97-4BA4-A383-177DFC9B0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E039-6694-4475-A4C1-0A76510D37DA}" type="datetimeFigureOut">
              <a:rPr lang="bg-BG" smtClean="0"/>
              <a:t>25.2.2021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9C523-57D6-4AD8-843E-B34E42DF1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EA164-B49B-40AE-811B-7CD6BD2D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DE1E-718E-493D-A356-ACBD47ED36F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7249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E73930-3A27-44E6-972D-8A69908B3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904B4-D74E-430F-8CA1-82EBE0E70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50754-E4B8-49CE-A656-9A33440852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EE039-6694-4475-A4C1-0A76510D37DA}" type="datetimeFigureOut">
              <a:rPr lang="bg-BG" smtClean="0"/>
              <a:t>25.2.2021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A3FA3-5A10-4BBC-8B37-E12C43A62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45147-6718-42E6-9958-86C1082B0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DDE1E-718E-493D-A356-ACBD47ED36F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250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2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: Shape 74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Freeform: Shape 76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74EF0-24A4-452B-B6DF-2A73747FB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1" y="764771"/>
            <a:ext cx="9902121" cy="5486399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/>
              <a:t>Resume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It is taken the stock prices of a company for a specific time slot.</a:t>
            </a:r>
          </a:p>
          <a:p>
            <a:pPr algn="l"/>
            <a:r>
              <a:rPr lang="en-US" sz="1800" dirty="0"/>
              <a:t>The result of the prediction is presented binary as follows:</a:t>
            </a:r>
          </a:p>
          <a:p>
            <a:pPr algn="l"/>
            <a:r>
              <a:rPr lang="en-US" sz="1800" dirty="0"/>
              <a:t>0 – the share price will not fall under the barrier.</a:t>
            </a:r>
          </a:p>
          <a:p>
            <a:pPr algn="l"/>
            <a:r>
              <a:rPr lang="en-US" sz="1800" dirty="0"/>
              <a:t>1 – the share price will fall under the barrier.</a:t>
            </a:r>
          </a:p>
          <a:p>
            <a:pPr algn="l"/>
            <a:r>
              <a:rPr lang="en-US" sz="1800" dirty="0"/>
              <a:t>The model can used in different cases such as the</a:t>
            </a:r>
          </a:p>
          <a:p>
            <a:pPr algn="l"/>
            <a:r>
              <a:rPr lang="en-US" sz="1800" dirty="0"/>
              <a:t>financial instrument Barrier reverse convertibles (BRC).</a:t>
            </a:r>
          </a:p>
          <a:p>
            <a:pPr algn="l"/>
            <a:r>
              <a:rPr lang="en-US" sz="1800" dirty="0"/>
              <a:t>The barrier is this case is defined as a percent of the market</a:t>
            </a:r>
          </a:p>
          <a:p>
            <a:pPr algn="l"/>
            <a:r>
              <a:rPr lang="en-US" sz="1800" dirty="0"/>
              <a:t>share price on a specific date. The data is </a:t>
            </a:r>
          </a:p>
          <a:p>
            <a:pPr algn="l"/>
            <a:r>
              <a:rPr lang="en-US" sz="1800" dirty="0"/>
              <a:t>taken from Yahoo finance.</a:t>
            </a:r>
          </a:p>
          <a:p>
            <a:pPr algn="l"/>
            <a:endParaRPr lang="en-US" sz="1800" dirty="0"/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9596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36BF3C-C5CF-4D4B-9834-E662EBE2FF00}"/>
              </a:ext>
            </a:extLst>
          </p:cNvPr>
          <p:cNvSpPr txBox="1"/>
          <p:nvPr/>
        </p:nvSpPr>
        <p:spPr>
          <a:xfrm>
            <a:off x="265815" y="318977"/>
            <a:ext cx="9303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OUR SOLUTION</a:t>
            </a:r>
            <a:endParaRPr lang="bg-BG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EEDCBF-7CBB-4667-B62B-4A4C5E4D9BC4}"/>
              </a:ext>
            </a:extLst>
          </p:cNvPr>
          <p:cNvSpPr txBox="1"/>
          <p:nvPr/>
        </p:nvSpPr>
        <p:spPr>
          <a:xfrm rot="10800000" flipV="1">
            <a:off x="3213913" y="1234875"/>
            <a:ext cx="8363171" cy="93871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US" sz="3200" dirty="0">
                <a:solidFill>
                  <a:schemeClr val="tx1"/>
                </a:solidFill>
              </a:rPr>
              <a:t>4. Making a model - XGBOOST </a:t>
            </a:r>
            <a:r>
              <a:rPr lang="en-US" sz="3200" dirty="0"/>
              <a:t>:</a:t>
            </a:r>
            <a:endParaRPr lang="bg-BG" sz="3200" dirty="0"/>
          </a:p>
        </p:txBody>
      </p:sp>
      <p:graphicFrame>
        <p:nvGraphicFramePr>
          <p:cNvPr id="6" name="TextBox 2">
            <a:extLst>
              <a:ext uri="{FF2B5EF4-FFF2-40B4-BE49-F238E27FC236}">
                <a16:creationId xmlns:a16="http://schemas.microsoft.com/office/drawing/2014/main" id="{8F4E744F-928E-4FAA-A026-941DD51ABD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0654245"/>
              </p:ext>
            </p:extLst>
          </p:nvPr>
        </p:nvGraphicFramePr>
        <p:xfrm>
          <a:off x="5815013" y="2443161"/>
          <a:ext cx="5538787" cy="4095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5747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05E4F47-B148-49E0-B472-BBF149315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A2CE8EB-F719-4F84-9E91-F538438CA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A4239EC-CF54-4319-9B9E-90ED80CEACDB}"/>
              </a:ext>
            </a:extLst>
          </p:cNvPr>
          <p:cNvSpPr/>
          <p:nvPr/>
        </p:nvSpPr>
        <p:spPr>
          <a:xfrm>
            <a:off x="6421721" y="63521"/>
            <a:ext cx="5464879" cy="2668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                            FIT THE MODEL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600" b="1" kern="1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600" b="1" kern="1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watchlist=list(train=</a:t>
            </a:r>
            <a:r>
              <a:rPr lang="en-US" sz="1600" kern="12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dtrain</a:t>
            </a:r>
            <a:r>
              <a:rPr lang="en-US" sz="16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, test=</a:t>
            </a:r>
            <a:r>
              <a:rPr lang="en-US" sz="1600" kern="12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dtest</a:t>
            </a:r>
            <a:r>
              <a:rPr lang="en-US" sz="16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600" kern="1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eq=</a:t>
            </a:r>
            <a:r>
              <a:rPr lang="en-US" sz="1600" kern="12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xgb.train</a:t>
            </a:r>
            <a:r>
              <a:rPr lang="en-US" sz="16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(data=</a:t>
            </a:r>
            <a:r>
              <a:rPr lang="en-US" sz="1600" kern="12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dtrain</a:t>
            </a:r>
            <a:r>
              <a:rPr lang="en-US" sz="16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1600" kern="12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max_depth</a:t>
            </a:r>
            <a:r>
              <a:rPr lang="en-US" sz="16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=2, eta=1, </a:t>
            </a:r>
            <a:r>
              <a:rPr lang="en-US" sz="1600" kern="12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nthread</a:t>
            </a:r>
            <a:r>
              <a:rPr lang="en-US" sz="16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= 2, </a:t>
            </a:r>
            <a:r>
              <a:rPr lang="en-US" sz="1600" kern="12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nrounds</a:t>
            </a:r>
            <a:r>
              <a:rPr lang="en-US" sz="16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=10, watchlist=watchlist, objective = "</a:t>
            </a:r>
            <a:r>
              <a:rPr lang="en-US" sz="1600" kern="12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binary:logistic</a:t>
            </a:r>
            <a:r>
              <a:rPr lang="en-US" sz="16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")</a:t>
            </a:r>
          </a:p>
        </p:txBody>
      </p:sp>
      <p:sp>
        <p:nvSpPr>
          <p:cNvPr id="26" name="Freeform 50">
            <a:extLst>
              <a:ext uri="{FF2B5EF4-FFF2-40B4-BE49-F238E27FC236}">
                <a16:creationId xmlns:a16="http://schemas.microsoft.com/office/drawing/2014/main" id="{684BF3E1-C321-4F38-85CF-FEBBEEC15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Graphic 8" descr="Upward trend">
            <a:extLst>
              <a:ext uri="{FF2B5EF4-FFF2-40B4-BE49-F238E27FC236}">
                <a16:creationId xmlns:a16="http://schemas.microsoft.com/office/drawing/2014/main" id="{43BDFF71-C2A1-418A-BF7B-192E14300F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8328" y="1819656"/>
            <a:ext cx="4142232" cy="41422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F76458-1D00-4416-9FF7-760AF5BFBF78}"/>
              </a:ext>
            </a:extLst>
          </p:cNvPr>
          <p:cNvSpPr txBox="1"/>
          <p:nvPr/>
        </p:nvSpPr>
        <p:spPr>
          <a:xfrm>
            <a:off x="6621073" y="3602489"/>
            <a:ext cx="4530148" cy="28540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bg-BG" dirty="0">
                <a:solidFill>
                  <a:srgbClr val="000000"/>
                </a:solidFill>
              </a:rPr>
              <a:t>1] train-error:0.000391 test-error:0.000000 [2] train-error:0.000391 test-error:0.000000 [3] train-error:0.000391 test-error:0.000000 [4] train-error:0.000391 test-error:0.000000 [5] train-error:0.000391 test-error:0.000000 [6] train-error:0.000391 test-error:0.000000 [7] train-error:0.000391 test-error:0.000000 [8] train-error:0.000391 test-error:0.000000 [9] train-error:0.000391 test-error:0.000000 [10] train-error:0.000391 test-error:0.000000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DA47957C-8DAE-4725-990F-CC0871182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098" y="6352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492AEA-A951-4C35-918E-CB23499A8B28}"/>
              </a:ext>
            </a:extLst>
          </p:cNvPr>
          <p:cNvSpPr txBox="1"/>
          <p:nvPr/>
        </p:nvSpPr>
        <p:spPr>
          <a:xfrm>
            <a:off x="6096000" y="2905780"/>
            <a:ext cx="5646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latin typeface="+mj-lt"/>
              </a:rPr>
              <a:t>RESULTS</a:t>
            </a:r>
            <a:endParaRPr lang="bg-BG" sz="2000" b="1" dirty="0">
              <a:latin typeface="+mj-lt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49F1300-B4B4-4D52-95C5-E595C485B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18167" y="2079474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046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1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599"/>
            <a:ext cx="12192000" cy="62484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13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 flipV="1">
            <a:off x="0" y="2374533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2CA431A-BC84-45C3-8430-0459E54A2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32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70CE16-CE3E-4F69-9F44-CE7CE13F05D1}"/>
              </a:ext>
            </a:extLst>
          </p:cNvPr>
          <p:cNvSpPr txBox="1"/>
          <p:nvPr/>
        </p:nvSpPr>
        <p:spPr>
          <a:xfrm>
            <a:off x="765544" y="955751"/>
            <a:ext cx="3732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</a:t>
            </a:r>
          </a:p>
          <a:p>
            <a:endParaRPr lang="en-US" dirty="0"/>
          </a:p>
          <a:p>
            <a:r>
              <a:rPr lang="en-US" dirty="0"/>
              <a:t>Predicted 0</a:t>
            </a:r>
          </a:p>
        </p:txBody>
      </p:sp>
    </p:spTree>
    <p:extLst>
      <p:ext uri="{BB962C8B-B14F-4D97-AF65-F5344CB8AC3E}">
        <p14:creationId xmlns:p14="http://schemas.microsoft.com/office/powerpoint/2010/main" val="4142997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1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Upward trend">
            <a:extLst>
              <a:ext uri="{FF2B5EF4-FFF2-40B4-BE49-F238E27FC236}">
                <a16:creationId xmlns:a16="http://schemas.microsoft.com/office/drawing/2014/main" id="{BAD3539B-AAFE-4E73-BC77-8976E0B6B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5301" y="1820333"/>
            <a:ext cx="4036181" cy="4036181"/>
          </a:xfrm>
          <a:prstGeom prst="rect">
            <a:avLst/>
          </a:prstGeom>
        </p:spPr>
      </p:pic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5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7D34DA-AAE9-4C9F-B1F8-9FCF18DE9175}"/>
              </a:ext>
            </a:extLst>
          </p:cNvPr>
          <p:cNvSpPr/>
          <p:nvPr/>
        </p:nvSpPr>
        <p:spPr>
          <a:xfrm>
            <a:off x="838199" y="365125"/>
            <a:ext cx="55299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TASK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CA2DCC-4EBA-408A-A0EB-A1C0A6DFC11E}"/>
              </a:ext>
            </a:extLst>
          </p:cNvPr>
          <p:cNvSpPr/>
          <p:nvPr/>
        </p:nvSpPr>
        <p:spPr>
          <a:xfrm>
            <a:off x="223285" y="1825625"/>
            <a:ext cx="4221124" cy="221474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Based on historical data of the underlying stock/stocks, we are looking for a mechanism which can determine the probability of the underlying stock prices dropping below the barrier and thus resulting in a capital loss for the client. </a:t>
            </a:r>
          </a:p>
        </p:txBody>
      </p:sp>
    </p:spTree>
    <p:extLst>
      <p:ext uri="{BB962C8B-B14F-4D97-AF65-F5344CB8AC3E}">
        <p14:creationId xmlns:p14="http://schemas.microsoft.com/office/powerpoint/2010/main" val="2416448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36BF3C-C5CF-4D4B-9834-E662EBE2FF00}"/>
              </a:ext>
            </a:extLst>
          </p:cNvPr>
          <p:cNvSpPr txBox="1"/>
          <p:nvPr/>
        </p:nvSpPr>
        <p:spPr>
          <a:xfrm>
            <a:off x="265815" y="318977"/>
            <a:ext cx="9303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THE SOLUTION</a:t>
            </a:r>
            <a:endParaRPr lang="bg-BG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EEDCBF-7CBB-4667-B62B-4A4C5E4D9BC4}"/>
              </a:ext>
            </a:extLst>
          </p:cNvPr>
          <p:cNvSpPr txBox="1"/>
          <p:nvPr/>
        </p:nvSpPr>
        <p:spPr>
          <a:xfrm rot="10800000" flipV="1">
            <a:off x="2990629" y="1234875"/>
            <a:ext cx="8363171" cy="93871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US" sz="3200" dirty="0">
                <a:solidFill>
                  <a:schemeClr val="tx1"/>
                </a:solidFill>
              </a:rPr>
              <a:t>1. Define the parameters</a:t>
            </a:r>
            <a:r>
              <a:rPr lang="en-US" sz="3200" dirty="0"/>
              <a:t>:</a:t>
            </a:r>
            <a:endParaRPr lang="bg-BG" sz="3200" dirty="0"/>
          </a:p>
        </p:txBody>
      </p:sp>
      <p:graphicFrame>
        <p:nvGraphicFramePr>
          <p:cNvPr id="6" name="TextBox 2">
            <a:extLst>
              <a:ext uri="{FF2B5EF4-FFF2-40B4-BE49-F238E27FC236}">
                <a16:creationId xmlns:a16="http://schemas.microsoft.com/office/drawing/2014/main" id="{8F4E744F-928E-4FAA-A026-941DD51ABD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1115795"/>
              </p:ext>
            </p:extLst>
          </p:nvPr>
        </p:nvGraphicFramePr>
        <p:xfrm>
          <a:off x="5815013" y="2443162"/>
          <a:ext cx="5538787" cy="3594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5340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36BF3C-C5CF-4D4B-9834-E662EBE2FF00}"/>
              </a:ext>
            </a:extLst>
          </p:cNvPr>
          <p:cNvSpPr txBox="1"/>
          <p:nvPr/>
        </p:nvSpPr>
        <p:spPr>
          <a:xfrm>
            <a:off x="265815" y="318977"/>
            <a:ext cx="9303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OUR SOLUTION</a:t>
            </a:r>
            <a:endParaRPr lang="bg-BG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EEDCBF-7CBB-4667-B62B-4A4C5E4D9BC4}"/>
              </a:ext>
            </a:extLst>
          </p:cNvPr>
          <p:cNvSpPr txBox="1"/>
          <p:nvPr/>
        </p:nvSpPr>
        <p:spPr>
          <a:xfrm rot="10800000" flipV="1">
            <a:off x="3086322" y="1234875"/>
            <a:ext cx="8363171" cy="93871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US" sz="3200" dirty="0">
                <a:solidFill>
                  <a:schemeClr val="tx1"/>
                </a:solidFill>
              </a:rPr>
              <a:t>2. Prepare the data</a:t>
            </a:r>
            <a:r>
              <a:rPr lang="en-US" sz="3200" dirty="0"/>
              <a:t>:</a:t>
            </a:r>
            <a:endParaRPr lang="bg-BG" sz="3200" dirty="0"/>
          </a:p>
        </p:txBody>
      </p:sp>
      <p:graphicFrame>
        <p:nvGraphicFramePr>
          <p:cNvPr id="6" name="TextBox 2">
            <a:extLst>
              <a:ext uri="{FF2B5EF4-FFF2-40B4-BE49-F238E27FC236}">
                <a16:creationId xmlns:a16="http://schemas.microsoft.com/office/drawing/2014/main" id="{8F4E744F-928E-4FAA-A026-941DD51ABD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8796058"/>
              </p:ext>
            </p:extLst>
          </p:nvPr>
        </p:nvGraphicFramePr>
        <p:xfrm>
          <a:off x="5815013" y="2443162"/>
          <a:ext cx="5538787" cy="3594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8444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9CE7BA-A706-4E1F-8F81-9E99F9AFB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34" y="1461533"/>
            <a:ext cx="4986669" cy="4094421"/>
          </a:xfrm>
          <a:prstGeom prst="rect">
            <a:avLst/>
          </a:prstGeom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2AD3C0D4-3D78-4723-9583-BD83DBCC5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4F7060-7185-426D-9D2F-5688D8E6ACC6}"/>
              </a:ext>
            </a:extLst>
          </p:cNvPr>
          <p:cNvSpPr txBox="1"/>
          <p:nvPr/>
        </p:nvSpPr>
        <p:spPr>
          <a:xfrm rot="10800000" flipV="1">
            <a:off x="5929425" y="4738951"/>
            <a:ext cx="5794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b="1" dirty="0">
                <a:solidFill>
                  <a:srgbClr val="000000"/>
                </a:solidFill>
              </a:rPr>
              <a:t>Augmented Dickey-Fuller Test </a:t>
            </a:r>
            <a:endParaRPr lang="en-US" altLang="bg-BG" b="1" dirty="0">
              <a:solidFill>
                <a:srgbClr val="00000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dirty="0">
                <a:solidFill>
                  <a:srgbClr val="000000"/>
                </a:solidFill>
              </a:rPr>
              <a:t>data: </a:t>
            </a:r>
            <a:r>
              <a:rPr lang="bg-BG" altLang="bg-BG" b="1" dirty="0">
                <a:solidFill>
                  <a:srgbClr val="000000"/>
                </a:solidFill>
              </a:rPr>
              <a:t>dd2$log_rets_adj</a:t>
            </a:r>
            <a:r>
              <a:rPr lang="bg-BG" altLang="bg-BG" dirty="0">
                <a:solidFill>
                  <a:srgbClr val="000000"/>
                </a:solidFill>
              </a:rPr>
              <a:t> Dickey-Fuller = -18.691, Lag order = 19, p-value = 0.01</a:t>
            </a:r>
            <a:endParaRPr lang="en-US" altLang="bg-BG" dirty="0">
              <a:solidFill>
                <a:srgbClr val="00000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dirty="0">
                <a:solidFill>
                  <a:srgbClr val="000000"/>
                </a:solidFill>
              </a:rPr>
              <a:t>alternative hypothesis</a:t>
            </a:r>
            <a:r>
              <a:rPr lang="bg-BG" altLang="bg-BG" dirty="0">
                <a:solidFill>
                  <a:schemeClr val="accent1">
                    <a:lumMod val="75000"/>
                  </a:schemeClr>
                </a:solidFill>
              </a:rPr>
              <a:t>: stationary</a:t>
            </a:r>
            <a:endParaRPr lang="bg-BG" altLang="bg-BG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FBE644-82ED-4385-8921-BE5636838D24}"/>
              </a:ext>
            </a:extLst>
          </p:cNvPr>
          <p:cNvSpPr txBox="1"/>
          <p:nvPr/>
        </p:nvSpPr>
        <p:spPr>
          <a:xfrm>
            <a:off x="5929425" y="988828"/>
            <a:ext cx="6184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Linear interpolate</a:t>
            </a:r>
          </a:p>
          <a:p>
            <a:r>
              <a:rPr lang="en-US" dirty="0"/>
              <a:t>Missing values: 2272</a:t>
            </a:r>
          </a:p>
          <a:p>
            <a:endParaRPr lang="bg-B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E5008B-7CE7-44F7-81D4-FCACE386DC91}"/>
              </a:ext>
            </a:extLst>
          </p:cNvPr>
          <p:cNvSpPr/>
          <p:nvPr/>
        </p:nvSpPr>
        <p:spPr>
          <a:xfrm rot="10800000" flipV="1">
            <a:off x="5929425" y="1953263"/>
            <a:ext cx="58727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Barrier for the share percent of price of the issuing date</a:t>
            </a:r>
          </a:p>
          <a:p>
            <a:r>
              <a:rPr lang="en-US" dirty="0" err="1"/>
              <a:t>barrier_share_price</a:t>
            </a:r>
            <a:r>
              <a:rPr lang="en-US" dirty="0"/>
              <a:t> = </a:t>
            </a:r>
            <a:r>
              <a:rPr lang="en-US" dirty="0" err="1"/>
              <a:t>share_price</a:t>
            </a:r>
            <a:r>
              <a:rPr lang="en-US" dirty="0"/>
              <a:t>*barrier</a:t>
            </a:r>
          </a:p>
          <a:p>
            <a:r>
              <a:rPr lang="en-US" dirty="0"/>
              <a:t>dd2$target = </a:t>
            </a:r>
            <a:r>
              <a:rPr lang="en-US" dirty="0" err="1"/>
              <a:t>ifelse</a:t>
            </a:r>
            <a:r>
              <a:rPr lang="en-US" dirty="0"/>
              <a:t>(dd2$adj&gt;barrier_share_price,0,1)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013E06-DBD9-48CD-B17B-1BB81ADA557E}"/>
              </a:ext>
            </a:extLst>
          </p:cNvPr>
          <p:cNvSpPr txBox="1"/>
          <p:nvPr/>
        </p:nvSpPr>
        <p:spPr>
          <a:xfrm>
            <a:off x="5929426" y="3429000"/>
            <a:ext cx="587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normalization </a:t>
            </a:r>
            <a:r>
              <a:rPr lang="en-US" dirty="0"/>
              <a:t>- Use log returns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860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36BF3C-C5CF-4D4B-9834-E662EBE2FF00}"/>
              </a:ext>
            </a:extLst>
          </p:cNvPr>
          <p:cNvSpPr txBox="1"/>
          <p:nvPr/>
        </p:nvSpPr>
        <p:spPr>
          <a:xfrm>
            <a:off x="265815" y="318977"/>
            <a:ext cx="9303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THE SOLUTION</a:t>
            </a:r>
            <a:endParaRPr lang="bg-BG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EEDCBF-7CBB-4667-B62B-4A4C5E4D9BC4}"/>
              </a:ext>
            </a:extLst>
          </p:cNvPr>
          <p:cNvSpPr txBox="1"/>
          <p:nvPr/>
        </p:nvSpPr>
        <p:spPr>
          <a:xfrm rot="10800000" flipV="1">
            <a:off x="2990629" y="1234875"/>
            <a:ext cx="8363171" cy="93871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US" sz="3200" dirty="0">
                <a:solidFill>
                  <a:schemeClr val="tx1"/>
                </a:solidFill>
              </a:rPr>
              <a:t>3. Making additional variables</a:t>
            </a:r>
            <a:r>
              <a:rPr lang="en-US" sz="3200" dirty="0"/>
              <a:t>:</a:t>
            </a:r>
            <a:endParaRPr lang="bg-BG" sz="3200" dirty="0"/>
          </a:p>
        </p:txBody>
      </p:sp>
      <p:graphicFrame>
        <p:nvGraphicFramePr>
          <p:cNvPr id="6" name="TextBox 2">
            <a:extLst>
              <a:ext uri="{FF2B5EF4-FFF2-40B4-BE49-F238E27FC236}">
                <a16:creationId xmlns:a16="http://schemas.microsoft.com/office/drawing/2014/main" id="{8F4E744F-928E-4FAA-A026-941DD51ABD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4752020"/>
              </p:ext>
            </p:extLst>
          </p:nvPr>
        </p:nvGraphicFramePr>
        <p:xfrm>
          <a:off x="5815013" y="2443162"/>
          <a:ext cx="5538787" cy="3594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234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81808B-6EAC-4223-B9D0-7980944BB7C0}"/>
              </a:ext>
            </a:extLst>
          </p:cNvPr>
          <p:cNvSpPr/>
          <p:nvPr/>
        </p:nvSpPr>
        <p:spPr>
          <a:xfrm>
            <a:off x="841248" y="704850"/>
            <a:ext cx="3785616" cy="2978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Money Flow Index - MFI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4D393C-E953-4C14-A2E9-91FFDD9EC6A4}"/>
              </a:ext>
            </a:extLst>
          </p:cNvPr>
          <p:cNvSpPr/>
          <p:nvPr/>
        </p:nvSpPr>
        <p:spPr>
          <a:xfrm>
            <a:off x="6038850" y="704850"/>
            <a:ext cx="5314950" cy="525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100" b="0" i="0" cap="all" dirty="0">
                <a:solidFill>
                  <a:schemeClr val="bg1"/>
                </a:solidFill>
                <a:effectLst/>
              </a:rPr>
              <a:t>KEY TAKEAWAYS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100" b="0" i="0" cap="all" dirty="0">
              <a:solidFill>
                <a:schemeClr val="bg1"/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chemeClr val="bg1"/>
                </a:solidFill>
                <a:effectLst/>
              </a:rPr>
              <a:t>The Money Flow Index (MFI) is a technical indicator that generates overbought or oversold signals using both prices and volume data.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chemeClr val="bg1"/>
                </a:solidFill>
                <a:effectLst/>
              </a:rPr>
              <a:t>An MFI reading above 80 is considered overbought and an MFI reading below 20 is considered oversold, although levels of 90 and 10 are also used as thresholds.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chemeClr val="bg1"/>
                </a:solidFill>
                <a:effectLst/>
              </a:rPr>
              <a:t>A divergence between the indicator and price is noteworthy. For example, if the indicator is rising while the price is falling or flat, the price could start rising.</a:t>
            </a:r>
          </a:p>
        </p:txBody>
      </p:sp>
    </p:spTree>
    <p:extLst>
      <p:ext uri="{BB962C8B-B14F-4D97-AF65-F5344CB8AC3E}">
        <p14:creationId xmlns:p14="http://schemas.microsoft.com/office/powerpoint/2010/main" val="2824390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FF762C-D7AD-49B8-AE36-F9129D218E8D}"/>
              </a:ext>
            </a:extLst>
          </p:cNvPr>
          <p:cNvSpPr/>
          <p:nvPr/>
        </p:nvSpPr>
        <p:spPr>
          <a:xfrm>
            <a:off x="841248" y="704850"/>
            <a:ext cx="3785616" cy="2978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0" i="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Relative Strength Index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FA6C41-31B0-46A2-9420-5CCA1B462EE3}"/>
              </a:ext>
            </a:extLst>
          </p:cNvPr>
          <p:cNvSpPr/>
          <p:nvPr/>
        </p:nvSpPr>
        <p:spPr>
          <a:xfrm>
            <a:off x="6038850" y="704850"/>
            <a:ext cx="5314950" cy="525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100" b="0" i="0" cap="all" dirty="0">
                <a:solidFill>
                  <a:schemeClr val="bg1"/>
                </a:solidFill>
                <a:effectLst/>
              </a:rPr>
              <a:t>KEY TAKEAWAYS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chemeClr val="bg1"/>
                </a:solidFill>
                <a:effectLst/>
              </a:rPr>
              <a:t>In finance, the Relative Strength Index (RSI) is a type of momentum indicator that looks at the pace of recent price changes so as to determine whether a stock is ripe for a rally or a selloff.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chemeClr val="bg1"/>
                </a:solidFill>
                <a:effectLst/>
              </a:rPr>
              <a:t>The RSI is used by market statisticians and traders, in addition to other technical indicators as a means of identifying opportunities to enter or exit a position.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chemeClr val="bg1"/>
                </a:solidFill>
                <a:effectLst/>
              </a:rPr>
              <a:t>Generally, when the RSI surpasses the horizontal 30 reference level, it is a bullish sign and when it slides below the horizontal 70 reference level, it is a bearish sign.</a:t>
            </a:r>
          </a:p>
        </p:txBody>
      </p:sp>
    </p:spTree>
    <p:extLst>
      <p:ext uri="{BB962C8B-B14F-4D97-AF65-F5344CB8AC3E}">
        <p14:creationId xmlns:p14="http://schemas.microsoft.com/office/powerpoint/2010/main" val="3691343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F1D44A-8A9E-4F78-93CC-C8EFA6350167}"/>
              </a:ext>
            </a:extLst>
          </p:cNvPr>
          <p:cNvSpPr/>
          <p:nvPr/>
        </p:nvSpPr>
        <p:spPr>
          <a:xfrm>
            <a:off x="841248" y="704850"/>
            <a:ext cx="3785616" cy="2978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Moving Average Convergence Divergence – MACD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A9D8FE-57B4-4FF0-AAB3-B599BBEF9A35}"/>
              </a:ext>
            </a:extLst>
          </p:cNvPr>
          <p:cNvSpPr/>
          <p:nvPr/>
        </p:nvSpPr>
        <p:spPr>
          <a:xfrm>
            <a:off x="6038850" y="704850"/>
            <a:ext cx="5314950" cy="525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100" b="0" i="0" cap="all" dirty="0">
                <a:solidFill>
                  <a:schemeClr val="bg1"/>
                </a:solidFill>
                <a:effectLst/>
              </a:rPr>
              <a:t>KEY TAKEAWAYS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chemeClr val="bg1"/>
                </a:solidFill>
                <a:effectLst/>
              </a:rPr>
              <a:t>Moving Average Convergence Divergence (MACD) is calculated by subtracting the 26-period exponential moving average (EMA) from the 12-period EMA.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chemeClr val="bg1"/>
                </a:solidFill>
                <a:effectLst/>
              </a:rPr>
              <a:t>MACD triggers technical signals when it crosses above (to buy) or below (to sell) its signal line.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chemeClr val="bg1"/>
                </a:solidFill>
                <a:effectLst/>
              </a:rPr>
              <a:t>The speed of crossovers is also taken as a signal of a market is overbought or oversold.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chemeClr val="bg1"/>
                </a:solidFill>
                <a:effectLst/>
              </a:rPr>
              <a:t>MACD helps investors understand whether the bullish or bearish movement in the price is strengthening or weakening.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BB5713-C192-4EF2-8CF4-DC63FA8021DB}"/>
              </a:ext>
            </a:extLst>
          </p:cNvPr>
          <p:cNvSpPr/>
          <p:nvPr/>
        </p:nvSpPr>
        <p:spPr>
          <a:xfrm rot="10800000" flipH="1" flipV="1">
            <a:off x="1275907" y="2632950"/>
            <a:ext cx="106219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91782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770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BARRIER REVERSE CONVERTIBLES </dc:title>
  <dc:creator>Anna Chirenska</dc:creator>
  <cp:lastModifiedBy>Georgi</cp:lastModifiedBy>
  <cp:revision>10</cp:revision>
  <dcterms:created xsi:type="dcterms:W3CDTF">2020-06-28T17:06:13Z</dcterms:created>
  <dcterms:modified xsi:type="dcterms:W3CDTF">2021-02-25T17:59:43Z</dcterms:modified>
</cp:coreProperties>
</file>