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91"/>
  </p:notesMasterIdLst>
  <p:handoutMasterIdLst>
    <p:handoutMasterId r:id="rId9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266" r:id="rId60"/>
    <p:sldId id="483" r:id="rId61"/>
    <p:sldId id="484" r:id="rId62"/>
    <p:sldId id="265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481" r:id="rId9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2/22/2023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5f6f1e2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5f6f1e2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9D3D16E-44EC-4D46-A8A9-D268ECE280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421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ea85f3607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ea85f3607_2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1F6F5A9-FC6B-4FDC-A079-6F8F74D70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63769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ea85f3607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ea85f3607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C0F7551-55DE-408A-8D1A-ABA73E293A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20333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d5f6f1d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d5f6f1d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6173DE-DD6E-45DB-A305-765D03298F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7214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ea85f3607_2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ea85f3607_2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946367E-6CC9-41BC-9ED0-1DE53C81B1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69870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ea85f3607_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ea85f3607_2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7727915-C34C-4511-8FB0-569816C205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54933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ea85f3607_2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ea85f3607_2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B0EA2A1-D04B-42F2-942B-194596FE1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21190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ea85f3607_2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ea85f3607_2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71F33C4-AA15-4BE6-A049-A70AC042DF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2624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d5f6f1d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d5f6f1d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D7CCA34-0891-40CF-97A9-838C033589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8362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1E85B72-1B31-4EB9-8712-E4FABC5835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24442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ea85f3607_2_48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5ea85f3607_2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D25A4D2-34B4-4BA0-9FEA-E40229539C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8896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6f09e2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6f09e2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E842C99-1C88-4C99-BC27-7384B1C5CA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9265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ea85f3607_2_51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g5ea85f3607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08855AA-A1A3-43CD-9667-A7D79097AC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1406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5ea85f3607_2_54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5ea85f3607_2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6379ED0-B21A-4621-8F5C-99BB62A1D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21787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ea85f3607_2_56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5ea85f3607_2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F5F677D-5AC1-49C6-88B2-A35FCD1126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70863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ea85f3607_2_59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5ea85f3607_2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7FEFA89-9C1F-4C20-84C2-6DFFC1E8E7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98401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ea85f3607_2_61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5ea85f3607_2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2D86F49-4C55-423B-AEDE-F869B02586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96873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ea85f3607_2_64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5ea85f3607_2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45890FD-C944-4E07-BA00-D812C7A341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400141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ea85f3607_2_67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5ea85f3607_2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FC4741E-B901-4636-AEA2-2332FB5CC4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1731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ea85f3607_2_69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g5ea85f3607_2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0E6DF74-42F8-487A-9F2B-3F7AAC7BD7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90284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5ea85f3607_2_72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g5ea85f3607_2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FCE5352-B85F-4E80-BA3B-EDC291FC62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65011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ea85f3607_2_74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g5ea85f3607_2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D64D538-947E-4A7E-BE37-5FB6C6F0E6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351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a85f360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a85f360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C224350-F593-445D-9DDC-BB1144BCBF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79227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ea85f3607_2_77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g5ea85f3607_2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4E155D4-4D20-4430-BBD5-86DF8C7072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34046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5ea85f3607_2_80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g5ea85f3607_2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0433937-3C05-41FD-9E00-CC5E721959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48925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5ea85f3607_2_82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g5ea85f3607_2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2261000-F93D-4013-8113-759652AAA9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29082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ea85f3607_2_85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g5ea85f3607_2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E4E1466-A0D6-47AE-8F62-4731B36BA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36270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ea85f3607_2_87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g5ea85f3607_2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0EA542D-1E1B-4D5A-9E92-A7F8FB0A39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293641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ea85f3607_2_90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g5ea85f3607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2113C9-1BF1-47ED-AADF-9E706BCF6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99954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5ea85f3607_4_6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r>
              <a:rPr lang="en"/>
              <a:t>##</a:t>
            </a:r>
            <a:endParaRPr/>
          </a:p>
        </p:txBody>
      </p:sp>
      <p:sp>
        <p:nvSpPr>
          <p:cNvPr id="959" name="Google Shape;959;g5ea85f3607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0" name="Google Shape;960;g5ea85f3607_4_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B12CE4-C180-4A6A-A0C7-912446F9F2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356830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5ea85f3607_4_34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g5ea85f3607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6DBAD09-1769-4953-89C5-774011809F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15423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ea85f3607_4_9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5ea85f3607_4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13FB852-AD07-466F-948A-33A1F9D706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181265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3B24AD0-9831-4CB3-B256-A13B9C0B86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5233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a85f360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a85f360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717B31F-5D2D-457C-9C55-0CC84D7E8A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23585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ea85f3607_4_15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g5ea85f3607_4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AE93E2B-61F9-4D14-8162-306010D9F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40988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ea85f3607_4_18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g5ea85f3607_4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1E8289E-2723-490B-B7CA-3D84A071D6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07526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5ea85f3607_4_22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g5ea85f3607_4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BBD2C1F-0F76-43E3-98CB-49B10EA2A8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31229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5ea85f3607_4_25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g5ea85f3607_4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B0A8239-326C-42FC-B031-19B71D8BE9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54896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5ea85f3607_4_28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g5ea85f3607_4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CDA62EF-8944-4588-8EE5-BC44CAE9AC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938156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ea85f3607_4_32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g5ea85f3607_4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8A91F4D-10DE-47C9-B277-1539DF86C8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35403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5ea85f3607_4_36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g5ea85f3607_4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D77F54B-2F82-46B3-82E5-D5C3219C3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725092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5ea85f3607_4_39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g5ea85f3607_4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18E7888-86CF-47F1-AD85-80563BE1A2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42278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5ea85f3607_4_43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g5ea85f3607_4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F5B90CA-B374-46B8-B79B-09F0C1B72E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86201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5ea85f3607_4_48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g5ea85f3607_4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A47F044-87AD-4A1B-A5D1-911869CF2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263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a85f3607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ea85f3607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657AFB7-2329-4B59-8A24-ED808A5DC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872758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5ea85f3607_4_53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g5ea85f3607_4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3C42967-B7D4-4CF0-99FA-AC4334631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99398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5ea85f3607_4_58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g5ea85f3607_4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F18DF33-F461-4E6E-83AD-39C5355D70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67469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5ea85f3607_4_63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g5ea85f3607_4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30A2B28-F6F9-4744-BE42-3883E6EC0D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904925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5ea85f3607_4_68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g5ea85f3607_4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7E1B489-A9F0-4992-811C-D5A4B8978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808540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5ea85f3607_4_75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g5ea85f3607_4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5C791C4-6BF6-4093-B6E7-B370FF9C7C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630718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5ea85f3607_4_82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g5ea85f3607_4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AF8F2E3-B4EE-4AB2-B491-B69CFDFDC4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642938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5ea85f3607_4_89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g5ea85f3607_4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74E14DA-F2CC-48FE-B260-3F394480B1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812019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5ea85f3607_4_97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g5ea85f3607_4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6889B52-8AD1-4803-BBE9-C058643A90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309528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a85f3607_2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a85f3607_2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EB2EBB5-EB27-4CC7-A60D-82DFDF3EB2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491228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e6f09e22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e6f09e22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97DE2F5-F772-46E6-9D8C-64F5EA00D1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105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ea85f3607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ea85f3607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AF368DA-6C8A-4714-9F65-FD8DE8E80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163902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5ea85f3607_4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5ea85f3607_4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23EA8D-63C6-4F97-BACF-EA2D015BA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974366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5ea85f3607_4_1123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r>
              <a:rPr lang="en"/>
              <a:t>##</a:t>
            </a:r>
            <a:endParaRPr/>
          </a:p>
        </p:txBody>
      </p:sp>
      <p:sp>
        <p:nvSpPr>
          <p:cNvPr id="1953" name="Google Shape;1953;g5ea85f3607_4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4" name="Google Shape;1954;g5ea85f3607_4_112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92AA666-EAB5-46BB-A072-9E0D13569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857429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5eab2fd98f_0_26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g5eab2fd98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B28CB02-30C9-403C-9B1D-D0BBB45CC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177513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5ea85f3607_4_124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g5ea85f3607_4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A675FAA-35C1-4651-B409-362DEBC0F0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932685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5eab2fd98f_0_25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g5eab2fd98f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B9E8E7A-FF2F-4332-9092-FBBA7DAC62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837983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5ea85f3607_4_126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g5ea85f3607_4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4D1C032-4D4D-4803-8A4B-AA7BB8B5DD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985773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5eab2fd98f_0_27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g5eab2fd98f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3AD4619-7FF5-44C2-8B78-A4D309126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25517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5eab2fd98f_0_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g5eab2fd9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9A91302-CE2C-46E0-AF94-9857F98414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182431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5eab2fd98f_0_1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g5eab2fd9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398B4BA-F383-4101-997B-C29AB30831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96742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5eab2fd98f_0_3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g5eab2fd98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7C1B627-8F70-403A-9F11-A7C03802A4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5946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B904A00-58FF-4FFD-9C7B-27D4336D3F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18444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5eab2fd98f_0_5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g5eab2fd98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31A7637-BDC9-4C11-9B68-DAFC79B465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46221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5eab2fd98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5eab2fd98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058CE4A-3F27-47CF-AC7F-E2E4D4DF28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530788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5eab2fd98f_0_11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g5eab2fd98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621D0F9-750F-44A2-A816-6849604CE8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04256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5eab2fd98f_0_13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g5eab2fd98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31C8B42-9145-405E-A80D-137BF7EFFB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102635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5eab2fd98f_0_15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g5eab2fd98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963B35F-B747-431B-A1BA-B8063745D4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18342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5eab2fd98f_0_17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g5eab2fd98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525378C-CAB9-4889-9E25-DAAE40776A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211412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5eab2fd98f_0_18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182" name="Google Shape;2182;g5eab2fd98f_0_185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r>
              <a:rPr lang="en"/>
              <a:t>##</a:t>
            </a:r>
            <a:endParaRPr/>
          </a:p>
        </p:txBody>
      </p:sp>
      <p:sp>
        <p:nvSpPr>
          <p:cNvPr id="2183" name="Google Shape;2183;g5eab2fd98f_0_185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4" name="Google Shape;2184;g5eab2fd98f_0_18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E981CBB-BB87-486B-A62D-44B0B36A7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48797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5eab2fd98f_0_28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g5eab2fd98f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EF0ED7B-21C5-40CF-A980-72B448EF29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99915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5eab2fd98f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5eab2fd98f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4BD1C35-F785-4686-8D82-3E542E1EA2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014511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5eab2fd98f_0_37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g5eab2fd98f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A09D09D-4145-42BB-9A8C-C132DCF640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5409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6f09e22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e6f09e22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86999ED-1FC6-4537-A8C3-B3F0B36E1D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426246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5eab2fd98f_0_384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g5eab2fd98f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4BBB482-D3B6-40EF-80A2-87A7DDE24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272319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5eab2fd98f_0_42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g5eab2fd98f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6800EE6-BE60-49AE-BFF6-CF7C1D83C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41592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5eab2fd98f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5eab2fd98f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41190B0-CA08-450D-8A42-F725B75AA5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695208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5eab2fd98f_0_62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g5eab2fd98f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B186496-F037-40DB-AFBA-714F725D3B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14639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5eab2fd98f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5eab2fd98f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926C72D-222B-4A93-BA07-7B00947B3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983583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5e6f09e2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5e6f09e2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5B85443-361C-491A-8199-3D4CFF2128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44339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A55131E-7F6F-41D9-9166-9DA6FDE2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332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ea85f3607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ea85f3607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F7B3888-424C-4385-978C-3576DE1DB0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2755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1_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366413" y="314303"/>
            <a:ext cx="7382477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5465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477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99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760412" y="4164084"/>
            <a:ext cx="318757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799" b="1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477" cy="1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sz="3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sz="3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sz="26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760412" y="4633983"/>
            <a:ext cx="3187570" cy="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266" b="1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760412" y="5011672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1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6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609448" lvl="0" indent="-30472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2pPr>
            <a:lvl3pPr marL="1828343" lvl="2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3pPr>
            <a:lvl4pPr marL="2437790" lvl="3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4pPr>
            <a:lvl5pPr marL="3047238" lvl="4" indent="-397834" algn="l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SzPts val="1100"/>
              <a:buChar char="▪"/>
              <a:defRPr/>
            </a:lvl5pPr>
            <a:lvl6pPr marL="3656686" lvl="5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marL="4266133" lvl="6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marL="4875581" lvl="7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marL="5485028" lvl="8" indent="-39783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26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-tree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s.usfca.edu/~galles/visualization/BTree.html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5.jpeg"/><Relationship Id="rId4" Type="http://schemas.openxmlformats.org/officeDocument/2006/relationships/image" Target="../media/image22.png"/><Relationship Id="rId9" Type="http://schemas.openxmlformats.org/officeDocument/2006/relationships/hyperlink" Target="https://it-kariera.mon.bg/e-learn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>
            <a:off x="760409" y="315111"/>
            <a:ext cx="10988338" cy="1999879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Дървовидни структури от данни и алгоритми върху тях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4366413" y="2499874"/>
            <a:ext cx="7382477" cy="175234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23"/>
          <p:cNvSpPr>
            <a:spLocks noGrp="1"/>
          </p:cNvSpPr>
          <p:nvPr>
            <p:ph type="pic" idx="3"/>
          </p:nvPr>
        </p:nvSpPr>
        <p:spPr>
          <a:xfrm>
            <a:off x="4366413" y="4674595"/>
            <a:ext cx="7382477" cy="1573805"/>
          </a:xfrm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 algn="r"/>
            <a:r>
              <a:rPr lang="en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sz="2399" dirty="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r"/>
            <a:r>
              <a:rPr lang="en" sz="2399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https://it-kariera.mon.bg/e-learning</a:t>
            </a:r>
            <a:endParaRPr sz="2399" dirty="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39" y="3430555"/>
            <a:ext cx="2676669" cy="293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 title="CC-BY-NC-SA 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48872" y="3329556"/>
            <a:ext cx="2900045" cy="1014536"/>
          </a:xfrm>
          <a:prstGeom prst="roundRect">
            <a:avLst>
              <a:gd name="adj" fmla="val 3940"/>
            </a:avLst>
          </a:prstGeom>
          <a:solidFill>
            <a:srgbClr val="231F20">
              <a:alpha val="49800"/>
            </a:srgbClr>
          </a:solidFill>
          <a:ln w="9525" cap="flat" cmpd="sng">
            <a:solidFill>
              <a:srgbClr val="C87D0E">
                <a:alpha val="4980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8756496-3DB5-4A6F-9D32-DB51C21BA59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lvl1pPr marL="609448" lvl="0" indent="-304724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Font typeface="Wingdings" charset="2"/>
              <a:buNone/>
              <a:defRPr sz="1000" b="1" kern="1200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8895" lvl="1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charset="2"/>
              <a:buChar char="▪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343" lvl="2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F9A1D"/>
              </a:buClr>
              <a:buSzPts val="1100"/>
              <a:buFont typeface="Wingdings" charset="2"/>
              <a:buChar char="▪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7790" lvl="3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D9411"/>
              </a:buClr>
              <a:buSzPts val="1100"/>
              <a:buFont typeface="Wingdings" charset="2"/>
              <a:buChar char="▪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238" lvl="4" indent="-397834" algn="l" defTabSz="1218565" rtl="0" eaLnBrk="1" latinLnBrk="0" hangingPunct="1">
              <a:lnSpc>
                <a:spcPct val="105000"/>
              </a:lnSpc>
              <a:spcBef>
                <a:spcPts val="667"/>
              </a:spcBef>
              <a:spcAft>
                <a:spcPts val="0"/>
              </a:spcAft>
              <a:buClr>
                <a:srgbClr val="E28D10"/>
              </a:buClr>
              <a:buSzPts val="1100"/>
              <a:buFont typeface="Wingdings" charset="2"/>
              <a:buChar char="▪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6686" lvl="5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6133" lvl="6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5581" lvl="7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028" lvl="8" indent="-397834" algn="l" defTabSz="1218565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lnSpc>
                <a:spcPct val="115000"/>
              </a:lnSpc>
              <a:spcBef>
                <a:spcPts val="1066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Рекурсивна дефиниция на дървета: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1"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Всеки възел е дърво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1"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Възлите имат 0 или много деца, които също са дървета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Рекурсивна дефиниция на дървета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720208" y="3124200"/>
            <a:ext cx="10788390" cy="3303140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1950" tIns="143963" rIns="191950" bIns="143963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31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Tree&lt;T&gt;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 sz="31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 value</a:t>
            </a: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 sz="31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IList&lt;Tree&lt;T&gt;&gt; children</a:t>
            </a: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1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5559004" y="3730025"/>
            <a:ext cx="2211807" cy="838582"/>
          </a:xfrm>
          <a:prstGeom prst="wedgeRoundRectCallout">
            <a:avLst>
              <a:gd name="adj1" fmla="val -66076"/>
              <a:gd name="adj2" fmla="val 4820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Стойността на възела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8256055" y="5326952"/>
            <a:ext cx="3400958" cy="943665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Списък с възли - деца (поддървета)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BE0CE96-9E4F-4D3A-8E36-58D6780D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1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>
                <a:latin typeface="Cambria"/>
                <a:ea typeface="Cambria"/>
                <a:cs typeface="Cambria"/>
                <a:sym typeface="Cambria"/>
              </a:rPr>
              <a:t>Структурата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Tree&lt;T&gt; – </a:t>
            </a:r>
            <a:r>
              <a:rPr lang="ru-RU">
                <a:latin typeface="Cambria"/>
                <a:ea typeface="Cambria"/>
                <a:cs typeface="Cambria"/>
                <a:sym typeface="Cambria"/>
              </a:rPr>
              <a:t>Пример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7693170" y="2465913"/>
            <a:ext cx="2473356" cy="583448"/>
          </a:xfrm>
          <a:prstGeom prst="wedgeRoundRectCallout">
            <a:avLst>
              <a:gd name="adj1" fmla="val -71648"/>
              <a:gd name="adj2" fmla="val -2864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Tree&lt;int&gt;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61" name="Google Shape;361;p35"/>
          <p:cNvGrpSpPr/>
          <p:nvPr/>
        </p:nvGrpSpPr>
        <p:grpSpPr>
          <a:xfrm>
            <a:off x="313584" y="2162948"/>
            <a:ext cx="11486220" cy="3991854"/>
            <a:chOff x="582697" y="2359762"/>
            <a:chExt cx="10969967" cy="3812438"/>
          </a:xfrm>
        </p:grpSpPr>
        <p:grpSp>
          <p:nvGrpSpPr>
            <p:cNvPr id="362" name="Google Shape;362;p35"/>
            <p:cNvGrpSpPr/>
            <p:nvPr/>
          </p:nvGrpSpPr>
          <p:grpSpPr>
            <a:xfrm>
              <a:off x="4544065" y="2359762"/>
              <a:ext cx="2336216" cy="525285"/>
              <a:chOff x="3048000" y="1371600"/>
              <a:chExt cx="1752600" cy="381000"/>
            </a:xfrm>
          </p:grpSpPr>
          <p:sp>
            <p:nvSpPr>
              <p:cNvPr id="363" name="Google Shape;363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3199"/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65" name="Google Shape;365;p35"/>
            <p:cNvGrpSpPr/>
            <p:nvPr/>
          </p:nvGrpSpPr>
          <p:grpSpPr>
            <a:xfrm>
              <a:off x="1598432" y="3581400"/>
              <a:ext cx="2336216" cy="533400"/>
              <a:chOff x="3048000" y="1371600"/>
              <a:chExt cx="1752600" cy="381000"/>
            </a:xfrm>
          </p:grpSpPr>
          <p:sp>
            <p:nvSpPr>
              <p:cNvPr id="366" name="Google Shape;366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3199"/>
              </a:p>
            </p:txBody>
          </p:sp>
          <p:sp>
            <p:nvSpPr>
              <p:cNvPr id="367" name="Google Shape;367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68" name="Google Shape;368;p35"/>
            <p:cNvGrpSpPr/>
            <p:nvPr/>
          </p:nvGrpSpPr>
          <p:grpSpPr>
            <a:xfrm>
              <a:off x="4544065" y="3581400"/>
              <a:ext cx="2336216" cy="533400"/>
              <a:chOff x="3048000" y="1371600"/>
              <a:chExt cx="1752600" cy="381000"/>
            </a:xfrm>
          </p:grpSpPr>
          <p:sp>
            <p:nvSpPr>
              <p:cNvPr id="369" name="Google Shape;369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21</a:t>
                </a:r>
                <a:endParaRPr sz="3199"/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71" name="Google Shape;371;p35"/>
            <p:cNvGrpSpPr/>
            <p:nvPr/>
          </p:nvGrpSpPr>
          <p:grpSpPr>
            <a:xfrm>
              <a:off x="7489698" y="3581400"/>
              <a:ext cx="2336216" cy="533400"/>
              <a:chOff x="3048000" y="1371600"/>
              <a:chExt cx="1752600" cy="381000"/>
            </a:xfrm>
          </p:grpSpPr>
          <p:sp>
            <p:nvSpPr>
              <p:cNvPr id="372" name="Google Shape;372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14</a:t>
                </a:r>
                <a:endParaRPr sz="3199"/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cxnSp>
          <p:nvCxnSpPr>
            <p:cNvPr id="374" name="Google Shape;374;p35"/>
            <p:cNvCxnSpPr/>
            <p:nvPr/>
          </p:nvCxnSpPr>
          <p:spPr>
            <a:xfrm flipH="1">
              <a:off x="3934712" y="2885025"/>
              <a:ext cx="1626300" cy="8136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5" name="Google Shape;375;p35"/>
            <p:cNvCxnSpPr>
              <a:stCxn id="364" idx="2"/>
            </p:cNvCxnSpPr>
            <p:nvPr/>
          </p:nvCxnSpPr>
          <p:spPr>
            <a:xfrm flipH="1">
              <a:off x="5940397" y="2885047"/>
              <a:ext cx="76500" cy="6963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6" name="Google Shape;376;p35"/>
            <p:cNvCxnSpPr/>
            <p:nvPr/>
          </p:nvCxnSpPr>
          <p:spPr>
            <a:xfrm>
              <a:off x="6399212" y="2885025"/>
              <a:ext cx="1090500" cy="8136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377" name="Google Shape;377;p35"/>
            <p:cNvGrpSpPr/>
            <p:nvPr/>
          </p:nvGrpSpPr>
          <p:grpSpPr>
            <a:xfrm>
              <a:off x="582697" y="4800600"/>
              <a:ext cx="2336216" cy="457200"/>
              <a:chOff x="3048000" y="1371600"/>
              <a:chExt cx="1752600" cy="381000"/>
            </a:xfrm>
          </p:grpSpPr>
          <p:sp>
            <p:nvSpPr>
              <p:cNvPr id="378" name="Google Shape;378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3199"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0" name="Google Shape;380;p35"/>
            <p:cNvGrpSpPr/>
            <p:nvPr/>
          </p:nvGrpSpPr>
          <p:grpSpPr>
            <a:xfrm>
              <a:off x="2004726" y="5638800"/>
              <a:ext cx="2336216" cy="533400"/>
              <a:chOff x="3048000" y="1371600"/>
              <a:chExt cx="1752600" cy="381000"/>
            </a:xfrm>
          </p:grpSpPr>
          <p:sp>
            <p:nvSpPr>
              <p:cNvPr id="381" name="Google Shape;381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3199"/>
              </a:p>
            </p:txBody>
          </p:sp>
          <p:sp>
            <p:nvSpPr>
              <p:cNvPr id="382" name="Google Shape;382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3" name="Google Shape;383;p35"/>
            <p:cNvGrpSpPr/>
            <p:nvPr/>
          </p:nvGrpSpPr>
          <p:grpSpPr>
            <a:xfrm>
              <a:off x="3528329" y="4800600"/>
              <a:ext cx="2336216" cy="457200"/>
              <a:chOff x="3048000" y="1371600"/>
              <a:chExt cx="1752600" cy="381000"/>
            </a:xfrm>
          </p:grpSpPr>
          <p:sp>
            <p:nvSpPr>
              <p:cNvPr id="384" name="Google Shape;384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31</a:t>
                </a:r>
                <a:endParaRPr sz="3199"/>
              </a:p>
            </p:txBody>
          </p:sp>
          <p:sp>
            <p:nvSpPr>
              <p:cNvPr id="385" name="Google Shape;385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6" name="Google Shape;386;p35"/>
            <p:cNvGrpSpPr/>
            <p:nvPr/>
          </p:nvGrpSpPr>
          <p:grpSpPr>
            <a:xfrm>
              <a:off x="6475455" y="4800600"/>
              <a:ext cx="2336216" cy="457200"/>
              <a:chOff x="3048000" y="1371600"/>
              <a:chExt cx="1752600" cy="381000"/>
            </a:xfrm>
          </p:grpSpPr>
          <p:sp>
            <p:nvSpPr>
              <p:cNvPr id="387" name="Google Shape;387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23</a:t>
                </a:r>
                <a:endParaRPr sz="3199"/>
              </a:p>
            </p:txBody>
          </p:sp>
          <p:sp>
            <p:nvSpPr>
              <p:cNvPr id="388" name="Google Shape;388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9" name="Google Shape;389;p35"/>
            <p:cNvGrpSpPr/>
            <p:nvPr/>
          </p:nvGrpSpPr>
          <p:grpSpPr>
            <a:xfrm>
              <a:off x="9216448" y="4800600"/>
              <a:ext cx="2336216" cy="457200"/>
              <a:chOff x="3048000" y="1371600"/>
              <a:chExt cx="1752600" cy="381000"/>
            </a:xfrm>
          </p:grpSpPr>
          <p:sp>
            <p:nvSpPr>
              <p:cNvPr id="390" name="Google Shape;390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666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3199"/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solidFill>
                <a:srgbClr val="EBC6A3">
                  <a:alpha val="29800"/>
                </a:srgbClr>
              </a:solidFill>
              <a:ln w="38100" cap="flat" cmpd="sng">
                <a:solidFill>
                  <a:srgbClr val="F0A22E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868" tIns="60917" rIns="121868" bIns="60917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cxnSp>
          <p:nvCxnSpPr>
            <p:cNvPr id="392" name="Google Shape;392;p35"/>
            <p:cNvCxnSpPr/>
            <p:nvPr/>
          </p:nvCxnSpPr>
          <p:spPr>
            <a:xfrm flipH="1">
              <a:off x="8380412" y="4114800"/>
              <a:ext cx="152400" cy="6858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93" name="Google Shape;393;p35"/>
            <p:cNvCxnSpPr>
              <a:endCxn id="390" idx="0"/>
            </p:cNvCxnSpPr>
            <p:nvPr/>
          </p:nvCxnSpPr>
          <p:spPr>
            <a:xfrm>
              <a:off x="9371172" y="4114800"/>
              <a:ext cx="150000" cy="6858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94" name="Google Shape;394;p35"/>
            <p:cNvCxnSpPr/>
            <p:nvPr/>
          </p:nvCxnSpPr>
          <p:spPr>
            <a:xfrm flipH="1">
              <a:off x="2513024" y="4114800"/>
              <a:ext cx="101100" cy="6858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95" name="Google Shape;395;p35"/>
            <p:cNvCxnSpPr/>
            <p:nvPr/>
          </p:nvCxnSpPr>
          <p:spPr>
            <a:xfrm>
              <a:off x="3198812" y="4114800"/>
              <a:ext cx="76200" cy="15240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96" name="Google Shape;396;p35"/>
            <p:cNvCxnSpPr>
              <a:endCxn id="384" idx="0"/>
            </p:cNvCxnSpPr>
            <p:nvPr/>
          </p:nvCxnSpPr>
          <p:spPr>
            <a:xfrm>
              <a:off x="3655753" y="4114800"/>
              <a:ext cx="177300" cy="685800"/>
            </a:xfrm>
            <a:prstGeom prst="straightConnector1">
              <a:avLst/>
            </a:prstGeom>
            <a:noFill/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397" name="Google Shape;397;p35"/>
          <p:cNvSpPr/>
          <p:nvPr/>
        </p:nvSpPr>
        <p:spPr>
          <a:xfrm>
            <a:off x="1602401" y="1929397"/>
            <a:ext cx="2339791" cy="583448"/>
          </a:xfrm>
          <a:prstGeom prst="wedgeRoundRectCallout">
            <a:avLst>
              <a:gd name="adj1" fmla="val 77529"/>
              <a:gd name="adj2" fmla="val 3582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value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6274331" y="1524000"/>
            <a:ext cx="4773081" cy="583448"/>
          </a:xfrm>
          <a:prstGeom prst="wedgeRoundRectCallout">
            <a:avLst>
              <a:gd name="adj1" fmla="val -54493"/>
              <a:gd name="adj2" fmla="val 5348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IList&lt;Tree&lt;int&gt;&gt; children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" name="Slide Number Placeholder">
            <a:extLst>
              <a:ext uri="{FF2B5EF4-FFF2-40B4-BE49-F238E27FC236}">
                <a16:creationId xmlns:a16="http://schemas.microsoft.com/office/drawing/2014/main" id="{5293183B-DF39-4979-BCD8-B50F97B85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8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Създайте рекурсивно дефинирана структура описваща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3" name="Google Shape;40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Задача: Реализирайте възел на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36"/>
          <p:cNvSpPr/>
          <p:nvPr/>
        </p:nvSpPr>
        <p:spPr>
          <a:xfrm>
            <a:off x="415491" y="2590800"/>
            <a:ext cx="11626172" cy="387699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Tree&lt;int&gt; tree =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new Tree&lt;int&gt;(7,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Tree&lt;int&gt;(19,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Tree&lt;int&gt;(1),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Tree&lt;int&gt;(12),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Tree&lt;int&gt;(31)),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Tree&lt;int&gt;(21),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Tree&lt;int&gt;(14,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Tree&lt;int&gt;(23),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Tree&lt;int&gt;(6))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66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6" name="Google Shape;406;p36"/>
          <p:cNvGrpSpPr/>
          <p:nvPr/>
        </p:nvGrpSpPr>
        <p:grpSpPr>
          <a:xfrm>
            <a:off x="6592865" y="2976079"/>
            <a:ext cx="5027192" cy="3153335"/>
            <a:chOff x="4114800" y="2007160"/>
            <a:chExt cx="3677598" cy="3044552"/>
          </a:xfrm>
        </p:grpSpPr>
        <p:sp>
          <p:nvSpPr>
            <p:cNvPr id="407" name="Google Shape;407;p3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2" name="Google Shape;412;p36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3" name="Google Shape;413;p3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4" name="Google Shape;414;p3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5" name="Google Shape;415;p3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6" name="Google Shape;416;p3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7" name="Google Shape;417;p3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8" name="Google Shape;418;p36"/>
            <p:cNvSpPr/>
            <p:nvPr/>
          </p:nvSpPr>
          <p:spPr>
            <a:xfrm>
              <a:off x="5637674" y="4477946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0" name="Google Shape;420;p3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1" name="Google Shape;421;p36"/>
            <p:cNvCxnSpPr/>
            <p:nvPr/>
          </p:nvCxnSpPr>
          <p:spPr>
            <a:xfrm>
              <a:off x="5340698" y="3774833"/>
              <a:ext cx="462300" cy="711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2" name="Google Shape;422;p3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3" name="Google Shape;423;p3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3" name="Slide Number Placeholder">
            <a:extLst>
              <a:ext uri="{FF2B5EF4-FFF2-40B4-BE49-F238E27FC236}">
                <a16:creationId xmlns:a16="http://schemas.microsoft.com/office/drawing/2014/main" id="{9C1CB976-DA9A-4CA2-B28A-F6BEB9BCC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4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Отпечатайте на конзолата елементите на дърво с 2 интервала отместване за всяко следващо ниво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8" name="Google Shape;42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Задача: Отпечатайте елементите на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0" name="Google Shape;430;p37"/>
          <p:cNvSpPr/>
          <p:nvPr/>
        </p:nvSpPr>
        <p:spPr>
          <a:xfrm>
            <a:off x="804184" y="2590800"/>
            <a:ext cx="10624228" cy="387699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Tree&lt;int&gt; tree =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new Tree&lt;int&gt;(7,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Tree&lt;int&gt;(19,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Tree&lt;int&gt;(1),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Tree&lt;int&gt;(12),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Tree&lt;int&gt;(31)),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Tree&lt;int&gt;(21),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Tree&lt;int&gt;(14,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Tree&lt;int&gt;(23),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Tree&lt;int&gt;(6))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66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1" name="Google Shape;43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2612" y="2342293"/>
            <a:ext cx="1620423" cy="38769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020B6DB-16FA-49B1-8370-C6303AF9C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6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Рекурсивен алгоритъм за обхождане на елементите на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Решение: Отпечатайте елементите на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547668" y="2590800"/>
            <a:ext cx="10956944" cy="387699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public class Tree&lt;T&gt;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public void </a:t>
            </a:r>
            <a:r>
              <a:rPr lang="en" sz="2266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(int indent = 0)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Console.Write(new string(' ', 2 * indent));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Console.WriteLine(this.Value);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foreach (var child in this.Children)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266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child.Print</a:t>
            </a: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(indent + 1);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66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6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66"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9" name="Google Shape;43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4189" y="2590800"/>
            <a:ext cx="1620423" cy="387699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F1A4D9D-7024-474A-A722-00D4BB3A4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5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>
            <a:spLocks noGrp="1"/>
          </p:cNvSpPr>
          <p:nvPr>
            <p:ph type="title"/>
          </p:nvPr>
        </p:nvSpPr>
        <p:spPr>
          <a:xfrm>
            <a:off x="134436" y="4876800"/>
            <a:ext cx="11937878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666" dirty="0"/>
              <a:t>Обхождане на дървовидни структури</a:t>
            </a:r>
            <a:endParaRPr sz="4666" dirty="0"/>
          </a:p>
        </p:txBody>
      </p:sp>
      <p:sp>
        <p:nvSpPr>
          <p:cNvPr id="445" name="Google Shape;445;p39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sz="3732"/>
              <a:t>Обхождане в ширина (BFS) и дълбочина (DFS)</a:t>
            </a:r>
            <a:endParaRPr sz="3732"/>
          </a:p>
        </p:txBody>
      </p:sp>
      <p:pic>
        <p:nvPicPr>
          <p:cNvPr id="446" name="Google Shape;44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1733" y="1609502"/>
            <a:ext cx="3679519" cy="2894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574" y="1585677"/>
            <a:ext cx="3556456" cy="286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39332">
            <a:off x="3779636" y="1238256"/>
            <a:ext cx="4095493" cy="326850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CD29B3C-3591-4DEB-9675-E2E9B3DE6FB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09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lnSpc>
                <a:spcPct val="115000"/>
              </a:lnSpc>
              <a:spcBef>
                <a:spcPts val="1066"/>
              </a:spcBef>
              <a:buSzPts val="2000"/>
              <a:buFont typeface="Cambria"/>
              <a:buChar char="▪"/>
            </a:pPr>
            <a:r>
              <a:rPr lang="en" sz="2666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на дърво</a:t>
            </a: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 представлява посещаването на всеки негов възел точно по веднъж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Последователността на обхождането</a:t>
            </a: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 може да варира, в зависимост от алгоритъма за обхождане: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1" indent="-474015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sz="2666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в дълбочина</a:t>
            </a: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 (DFS):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2"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Първо се посещават наследниците на възела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2"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Стандартна реализация - чрез рекурсия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1" indent="-474015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sz="2666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в ширина</a:t>
            </a: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 (BFS):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2"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Първо се посещава най-близкия възел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2" indent="-474015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Стандартна реализация - чрез опашка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3" name="Google Shape;453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Обхождане на дървовидни структури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32C40BE2-437B-4F8B-9A4C-EA2927E8E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6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lnSpc>
                <a:spcPct val="115000"/>
              </a:lnSpc>
              <a:spcBef>
                <a:spcPts val="1066"/>
              </a:spcBef>
              <a:buSzPts val="2000"/>
              <a:buFont typeface="Cambria"/>
              <a:buChar char="▪"/>
            </a:pPr>
            <a:r>
              <a:rPr lang="en" sz="2666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в дълбочина </a:t>
            </a: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" sz="2666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DFS</a:t>
            </a: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) - за всеки възел: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1" indent="-474015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Посещават се всички негови деца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  <a:p>
            <a:pPr lvl="1" indent="-474015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sz="2666">
                <a:latin typeface="Cambria"/>
                <a:ea typeface="Cambria"/>
                <a:cs typeface="Cambria"/>
                <a:sym typeface="Cambria"/>
              </a:rPr>
              <a:t>Ако възела няма деца или всички негови деца са вече обходени се обработва стойността му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9" name="Google Shape;45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Обхождане в дълбочина (DFS)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41"/>
          <p:cNvSpPr/>
          <p:nvPr/>
        </p:nvSpPr>
        <p:spPr>
          <a:xfrm>
            <a:off x="447218" y="4082444"/>
            <a:ext cx="5642930" cy="2322195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DFS (</a:t>
            </a:r>
            <a:r>
              <a:rPr lang="en" sz="2399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  for each child </a:t>
            </a:r>
            <a:r>
              <a:rPr lang="en" sz="2399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 of </a:t>
            </a:r>
            <a:r>
              <a:rPr lang="en" sz="2399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    DFS(</a:t>
            </a:r>
            <a:r>
              <a:rPr lang="en" sz="2399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  print </a:t>
            </a:r>
            <a:r>
              <a:rPr lang="en" sz="2399" b="1" i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CECD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62" name="Google Shape;462;p41"/>
          <p:cNvGrpSpPr/>
          <p:nvPr/>
        </p:nvGrpSpPr>
        <p:grpSpPr>
          <a:xfrm>
            <a:off x="6545736" y="3086268"/>
            <a:ext cx="5390164" cy="3642572"/>
            <a:chOff x="6462723" y="2389496"/>
            <a:chExt cx="4889572" cy="3782725"/>
          </a:xfrm>
        </p:grpSpPr>
        <p:sp>
          <p:nvSpPr>
            <p:cNvPr id="463" name="Google Shape;463;p41"/>
            <p:cNvSpPr/>
            <p:nvPr/>
          </p:nvSpPr>
          <p:spPr>
            <a:xfrm>
              <a:off x="8890142" y="2590800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10148142" y="4067971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7668073" y="4063883"/>
              <a:ext cx="7272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9659754" y="5478406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10620595" y="5479533"/>
              <a:ext cx="731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68" name="Google Shape;468;p41"/>
            <p:cNvCxnSpPr/>
            <p:nvPr/>
          </p:nvCxnSpPr>
          <p:spPr>
            <a:xfrm flipH="1">
              <a:off x="8219758" y="3203770"/>
              <a:ext cx="819600" cy="913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9" name="Google Shape;469;p41"/>
            <p:cNvCxnSpPr/>
            <p:nvPr/>
          </p:nvCxnSpPr>
          <p:spPr>
            <a:xfrm flipH="1">
              <a:off x="10119649" y="4718976"/>
              <a:ext cx="260400" cy="76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0" name="Google Shape;470;p41"/>
            <p:cNvCxnSpPr/>
            <p:nvPr/>
          </p:nvCxnSpPr>
          <p:spPr>
            <a:xfrm>
              <a:off x="10646918" y="4730783"/>
              <a:ext cx="285900" cy="73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1" name="Google Shape;471;p41"/>
            <p:cNvCxnSpPr/>
            <p:nvPr/>
          </p:nvCxnSpPr>
          <p:spPr>
            <a:xfrm>
              <a:off x="9471430" y="3203770"/>
              <a:ext cx="832500" cy="913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41"/>
            <p:cNvSpPr/>
            <p:nvPr/>
          </p:nvSpPr>
          <p:spPr>
            <a:xfrm>
              <a:off x="8892159" y="4063695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3" name="Google Shape;473;p41"/>
            <p:cNvCxnSpPr/>
            <p:nvPr/>
          </p:nvCxnSpPr>
          <p:spPr>
            <a:xfrm flipH="1">
              <a:off x="9244893" y="3250998"/>
              <a:ext cx="10500" cy="789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4" name="Google Shape;474;p41"/>
            <p:cNvSpPr/>
            <p:nvPr/>
          </p:nvSpPr>
          <p:spPr>
            <a:xfrm>
              <a:off x="8627044" y="5507421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6701090" y="5503334"/>
              <a:ext cx="7272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6" name="Google Shape;476;p41"/>
            <p:cNvCxnSpPr/>
            <p:nvPr/>
          </p:nvCxnSpPr>
          <p:spPr>
            <a:xfrm flipH="1">
              <a:off x="7209433" y="4655021"/>
              <a:ext cx="575400" cy="862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7" name="Google Shape;477;p41"/>
            <p:cNvCxnSpPr/>
            <p:nvPr/>
          </p:nvCxnSpPr>
          <p:spPr>
            <a:xfrm>
              <a:off x="8251463" y="4667816"/>
              <a:ext cx="597300" cy="826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8" name="Google Shape;478;p41"/>
            <p:cNvSpPr/>
            <p:nvPr/>
          </p:nvSpPr>
          <p:spPr>
            <a:xfrm>
              <a:off x="7666711" y="5503146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9" name="Google Shape;479;p41"/>
            <p:cNvCxnSpPr/>
            <p:nvPr/>
          </p:nvCxnSpPr>
          <p:spPr>
            <a:xfrm>
              <a:off x="8016179" y="4742588"/>
              <a:ext cx="6600" cy="73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0" name="Google Shape;480;p41"/>
            <p:cNvSpPr txBox="1"/>
            <p:nvPr/>
          </p:nvSpPr>
          <p:spPr>
            <a:xfrm>
              <a:off x="6462723" y="533882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1" name="Google Shape;481;p41"/>
            <p:cNvSpPr txBox="1"/>
            <p:nvPr/>
          </p:nvSpPr>
          <p:spPr>
            <a:xfrm>
              <a:off x="7434442" y="533400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2" name="Google Shape;482;p41"/>
            <p:cNvSpPr txBox="1"/>
            <p:nvPr/>
          </p:nvSpPr>
          <p:spPr>
            <a:xfrm>
              <a:off x="8422537" y="5338244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3" name="Google Shape;483;p41"/>
            <p:cNvSpPr txBox="1"/>
            <p:nvPr/>
          </p:nvSpPr>
          <p:spPr>
            <a:xfrm>
              <a:off x="7389812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4" name="Google Shape;484;p41"/>
            <p:cNvSpPr txBox="1"/>
            <p:nvPr/>
          </p:nvSpPr>
          <p:spPr>
            <a:xfrm>
              <a:off x="8651137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5" name="Google Shape;485;p41"/>
            <p:cNvSpPr txBox="1"/>
            <p:nvPr/>
          </p:nvSpPr>
          <p:spPr>
            <a:xfrm>
              <a:off x="9877116" y="397406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6" name="Google Shape;486;p41"/>
            <p:cNvSpPr txBox="1"/>
            <p:nvPr/>
          </p:nvSpPr>
          <p:spPr>
            <a:xfrm>
              <a:off x="9446339" y="533824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7" name="Google Shape;487;p41"/>
            <p:cNvSpPr txBox="1"/>
            <p:nvPr/>
          </p:nvSpPr>
          <p:spPr>
            <a:xfrm>
              <a:off x="10437812" y="533202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8" name="Google Shape;488;p41"/>
            <p:cNvSpPr txBox="1"/>
            <p:nvPr/>
          </p:nvSpPr>
          <p:spPr>
            <a:xfrm>
              <a:off x="8714114" y="238949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7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733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" name="Slide Number Placeholder">
            <a:extLst>
              <a:ext uri="{FF2B5EF4-FFF2-40B4-BE49-F238E27FC236}">
                <a16:creationId xmlns:a16="http://schemas.microsoft.com/office/drawing/2014/main" id="{D039D7FE-A6A8-42B0-A089-E9B154CE8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75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(празен)</a:t>
            </a:r>
            <a:endParaRPr/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1)</a:t>
            </a:r>
            <a:endParaRPr/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13" name="Google Shape;513;p42"/>
          <p:cNvSpPr/>
          <p:nvPr/>
        </p:nvSpPr>
        <p:spPr>
          <a:xfrm>
            <a:off x="5092070" y="2162958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7549403" y="1055142"/>
            <a:ext cx="3425108" cy="1033731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6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Стартираме DFS от корена на дървото</a:t>
            </a:r>
            <a:endParaRPr sz="2666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F6A9F4B6-DF81-4D00-AE17-BB903CEFFE8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6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(празен)</a:t>
            </a:r>
            <a:endParaRPr/>
          </a:p>
        </p:txBody>
      </p:sp>
      <p:sp>
        <p:nvSpPr>
          <p:cNvPr id="520" name="Google Shape;520;p43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2)</a:t>
            </a:r>
            <a:endParaRPr/>
          </a:p>
        </p:txBody>
      </p:sp>
      <p:grpSp>
        <p:nvGrpSpPr>
          <p:cNvPr id="521" name="Google Shape;521;p43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522" name="Google Shape;522;p43"/>
            <p:cNvCxnSpPr/>
            <p:nvPr/>
          </p:nvCxnSpPr>
          <p:spPr>
            <a:xfrm flipH="1">
              <a:off x="5315624" y="2540560"/>
              <a:ext cx="637500" cy="765300"/>
            </a:xfrm>
            <a:prstGeom prst="straightConnector1">
              <a:avLst/>
            </a:prstGeom>
            <a:noFill/>
            <a:ln w="69850" cap="sq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523" name="Google Shape;523;p4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528" name="Google Shape;528;p4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9" name="Google Shape;529;p4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4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4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532" name="Google Shape;532;p4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3" name="Google Shape;533;p4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535" name="Google Shape;535;p4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6" name="Google Shape;536;p4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7" name="Google Shape;537;p4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538" name="Google Shape;538;p4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39" name="Google Shape;539;p43"/>
          <p:cNvSpPr/>
          <p:nvPr/>
        </p:nvSpPr>
        <p:spPr>
          <a:xfrm>
            <a:off x="3806000" y="380495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3"/>
          <p:cNvSpPr/>
          <p:nvPr/>
        </p:nvSpPr>
        <p:spPr>
          <a:xfrm>
            <a:off x="8016942" y="1562819"/>
            <a:ext cx="3581467" cy="1033731"/>
          </a:xfrm>
          <a:prstGeom prst="wedgeRoundRectCallout">
            <a:avLst>
              <a:gd name="adj1" fmla="val -124286"/>
              <a:gd name="adj2" fmla="val 15678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77C7FFC1-4593-414C-A312-F6BD2A43960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4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>
              <a:buSzPts val="2000"/>
              <a:buFont typeface="Cambria"/>
              <a:buChar char="▪"/>
            </a:pPr>
            <a:r>
              <a:rPr lang="en" sz="3200" dirty="0"/>
              <a:t>Дървета и дървовидни структури</a:t>
            </a:r>
            <a:endParaRPr sz="3200" dirty="0"/>
          </a:p>
          <a:p>
            <a:pPr indent="-474015"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3200" dirty="0"/>
              <a:t>Подредени двоични дървета, балансирани дървета, В-дървета</a:t>
            </a:r>
            <a:endParaRPr sz="3200" dirty="0"/>
          </a:p>
          <a:p>
            <a:pPr indent="-474015">
              <a:spcBef>
                <a:spcPts val="0"/>
              </a:spcBef>
              <a:buSzPts val="2000"/>
            </a:pPr>
            <a:r>
              <a:rPr lang="en" sz="3200" dirty="0"/>
              <a:t>Упражнения: структура от данни “дърво”, използване на класове и библиотеки за дървовидни структури</a:t>
            </a:r>
            <a:endParaRPr sz="3200" dirty="0"/>
          </a:p>
          <a:p>
            <a:pPr indent="-474015">
              <a:spcBef>
                <a:spcPts val="0"/>
              </a:spcBef>
              <a:buSzPts val="2000"/>
            </a:pPr>
            <a:r>
              <a:rPr lang="en" sz="3200" dirty="0"/>
              <a:t>Обхождания в дълбочина и ширина (DFS и BFS)</a:t>
            </a:r>
            <a:endParaRPr sz="3200" dirty="0"/>
          </a:p>
          <a:p>
            <a:pPr indent="-474015">
              <a:spcBef>
                <a:spcPts val="0"/>
              </a:spcBef>
              <a:buSzPts val="2000"/>
            </a:pPr>
            <a:r>
              <a:rPr lang="en" sz="3200" dirty="0"/>
              <a:t>Упражнения: обхождане в дълбочина (DFS)</a:t>
            </a:r>
            <a:endParaRPr sz="3200" dirty="0"/>
          </a:p>
          <a:p>
            <a:pPr indent="-474015">
              <a:spcBef>
                <a:spcPts val="0"/>
              </a:spcBef>
              <a:buSzPts val="2000"/>
            </a:pPr>
            <a:r>
              <a:rPr lang="en" sz="3200" dirty="0"/>
              <a:t>Упражнения: обхождане в ширина (BFS)</a:t>
            </a:r>
            <a:endParaRPr sz="3200" dirty="0"/>
          </a:p>
          <a:p>
            <a:pPr indent="0" algn="just">
              <a:buNone/>
            </a:pPr>
            <a:endParaRPr sz="3200" dirty="0"/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366" y="3823697"/>
            <a:ext cx="2211457" cy="27013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3B2F54D-0318-4B90-86DE-EC60B4FCF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91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19, 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(празен)</a:t>
            </a:r>
            <a:endParaRPr/>
          </a:p>
        </p:txBody>
      </p:sp>
      <p:sp>
        <p:nvSpPr>
          <p:cNvPr id="546" name="Google Shape;546;p44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3)</a:t>
            </a:r>
            <a:endParaRPr/>
          </a:p>
        </p:txBody>
      </p:sp>
      <p:grpSp>
        <p:nvGrpSpPr>
          <p:cNvPr id="547" name="Google Shape;547;p44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548" name="Google Shape;548;p44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549" name="Google Shape;549;p44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550" name="Google Shape;550;p44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555" name="Google Shape;555;p44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6" name="Google Shape;556;p44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7" name="Google Shape;557;p44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8" name="Google Shape;558;p44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559" name="Google Shape;559;p44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0" name="Google Shape;560;p44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562" name="Google Shape;562;p44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3" name="Google Shape;563;p44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564" name="Google Shape;564;p44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65" name="Google Shape;565;p44"/>
          <p:cNvSpPr/>
          <p:nvPr/>
        </p:nvSpPr>
        <p:spPr>
          <a:xfrm>
            <a:off x="2723944" y="5437433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4"/>
          <p:cNvSpPr/>
          <p:nvPr/>
        </p:nvSpPr>
        <p:spPr>
          <a:xfrm>
            <a:off x="8016943" y="1562819"/>
            <a:ext cx="3534279" cy="1033731"/>
          </a:xfrm>
          <a:prstGeom prst="wedgeRoundRectCallout">
            <a:avLst>
              <a:gd name="adj1" fmla="val -158418"/>
              <a:gd name="adj2" fmla="val 30325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EBBA4F18-17DB-4578-8E95-42B022934BC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9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</a:t>
            </a:r>
            <a:endParaRPr/>
          </a:p>
        </p:txBody>
      </p:sp>
      <p:sp>
        <p:nvSpPr>
          <p:cNvPr id="572" name="Google Shape;572;p45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4)</a:t>
            </a:r>
            <a:endParaRPr/>
          </a:p>
        </p:txBody>
      </p:sp>
      <p:grpSp>
        <p:nvGrpSpPr>
          <p:cNvPr id="573" name="Google Shape;573;p45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574" name="Google Shape;574;p45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575" name="Google Shape;575;p45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576" name="Google Shape;576;p45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581" name="Google Shape;581;p45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4" name="Google Shape;584;p45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585" name="Google Shape;585;p45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6" name="Google Shape;586;p45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588" name="Google Shape;588;p45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9" name="Google Shape;589;p45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590" name="Google Shape;590;p45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91" name="Google Shape;591;p45"/>
          <p:cNvSpPr/>
          <p:nvPr/>
        </p:nvSpPr>
        <p:spPr>
          <a:xfrm>
            <a:off x="3806000" y="380495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5"/>
          <p:cNvSpPr/>
          <p:nvPr/>
        </p:nvSpPr>
        <p:spPr>
          <a:xfrm>
            <a:off x="7543268" y="1186550"/>
            <a:ext cx="4452040" cy="1110511"/>
          </a:xfrm>
          <a:prstGeom prst="wedgeRoundRectCallout">
            <a:avLst>
              <a:gd name="adj1" fmla="val -98367"/>
              <a:gd name="adj2" fmla="val 18281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EE2BE035-9055-4319-90C9-94C438786EC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19, 12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</a:t>
            </a:r>
            <a:endParaRPr/>
          </a:p>
        </p:txBody>
      </p:sp>
      <p:sp>
        <p:nvSpPr>
          <p:cNvPr id="598" name="Google Shape;598;p46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5)</a:t>
            </a:r>
            <a:endParaRPr/>
          </a:p>
        </p:txBody>
      </p:sp>
      <p:grpSp>
        <p:nvGrpSpPr>
          <p:cNvPr id="599" name="Google Shape;599;p46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600" name="Google Shape;600;p46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602" name="Google Shape;602;p4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607" name="Google Shape;607;p4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0" name="Google Shape;610;p4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611" name="Google Shape;611;p4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2" name="Google Shape;612;p46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614" name="Google Shape;614;p4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16" name="Google Shape;616;p4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</p:grpSp>
      <p:sp>
        <p:nvSpPr>
          <p:cNvPr id="617" name="Google Shape;617;p46"/>
          <p:cNvSpPr/>
          <p:nvPr/>
        </p:nvSpPr>
        <p:spPr>
          <a:xfrm rot="-5400000">
            <a:off x="4675171" y="6105863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6"/>
          <p:cNvSpPr/>
          <p:nvPr/>
        </p:nvSpPr>
        <p:spPr>
          <a:xfrm>
            <a:off x="8016943" y="1562819"/>
            <a:ext cx="3534279" cy="1033731"/>
          </a:xfrm>
          <a:prstGeom prst="wedgeRoundRectCallout">
            <a:avLst>
              <a:gd name="adj1" fmla="val -130127"/>
              <a:gd name="adj2" fmla="val 30739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FC260C5E-1093-42D8-8760-DA97321EE2E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93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</a:t>
            </a:r>
            <a:endParaRPr/>
          </a:p>
        </p:txBody>
      </p:sp>
      <p:sp>
        <p:nvSpPr>
          <p:cNvPr id="624" name="Google Shape;624;p47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6)</a:t>
            </a:r>
            <a:endParaRPr/>
          </a:p>
        </p:txBody>
      </p:sp>
      <p:grpSp>
        <p:nvGrpSpPr>
          <p:cNvPr id="625" name="Google Shape;625;p47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626" name="Google Shape;626;p47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627" name="Google Shape;627;p47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632" name="Google Shape;632;p47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3" name="Google Shape;633;p47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4" name="Google Shape;634;p47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5" name="Google Shape;635;p47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636" name="Google Shape;636;p47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7" name="Google Shape;637;p47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639" name="Google Shape;639;p47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640" name="Google Shape;640;p47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1" name="Google Shape;641;p47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642" name="Google Shape;642;p47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43" name="Google Shape;643;p47"/>
          <p:cNvSpPr/>
          <p:nvPr/>
        </p:nvSpPr>
        <p:spPr>
          <a:xfrm>
            <a:off x="3806000" y="380495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7045166" y="1300685"/>
            <a:ext cx="4307046" cy="1110511"/>
          </a:xfrm>
          <a:prstGeom prst="wedgeRoundRectCallout">
            <a:avLst>
              <a:gd name="adj1" fmla="val -88785"/>
              <a:gd name="adj2" fmla="val 17128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799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97942880-EA8E-4948-9EFC-04EC75431F8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4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8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19, 31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</a:t>
            </a:r>
            <a:endParaRPr/>
          </a:p>
        </p:txBody>
      </p:sp>
      <p:sp>
        <p:nvSpPr>
          <p:cNvPr id="650" name="Google Shape;650;p48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7)</a:t>
            </a:r>
            <a:endParaRPr/>
          </a:p>
        </p:txBody>
      </p:sp>
      <p:grpSp>
        <p:nvGrpSpPr>
          <p:cNvPr id="651" name="Google Shape;651;p48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652" name="Google Shape;652;p48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653" name="Google Shape;653;p48"/>
            <p:cNvCxnSpPr/>
            <p:nvPr/>
          </p:nvCxnSpPr>
          <p:spPr>
            <a:xfrm>
              <a:off x="5340698" y="3774833"/>
              <a:ext cx="475500" cy="711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654" name="Google Shape;654;p48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659" name="Google Shape;659;p48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0" name="Google Shape;660;p48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61" name="Google Shape;661;p48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2" name="Google Shape;662;p48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663" name="Google Shape;663;p48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4" name="Google Shape;664;p48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666" name="Google Shape;666;p48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67" name="Google Shape;667;p48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668" name="Google Shape;668;p48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69" name="Google Shape;669;p48"/>
          <p:cNvSpPr/>
          <p:nvPr/>
        </p:nvSpPr>
        <p:spPr>
          <a:xfrm rot="-5400000">
            <a:off x="5679747" y="6105863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8"/>
          <p:cNvSpPr/>
          <p:nvPr/>
        </p:nvSpPr>
        <p:spPr>
          <a:xfrm>
            <a:off x="8016942" y="1562819"/>
            <a:ext cx="3610260" cy="1033731"/>
          </a:xfrm>
          <a:prstGeom prst="wedgeRoundRectCallout">
            <a:avLst>
              <a:gd name="adj1" fmla="val -97217"/>
              <a:gd name="adj2" fmla="val 29104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5CAC1D8B-8C81-4EA6-813A-8EAC2A0B57D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0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9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19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</a:t>
            </a:r>
            <a:endParaRPr/>
          </a:p>
        </p:txBody>
      </p:sp>
      <p:sp>
        <p:nvSpPr>
          <p:cNvPr id="676" name="Google Shape;676;p49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8)</a:t>
            </a:r>
            <a:endParaRPr/>
          </a:p>
        </p:txBody>
      </p:sp>
      <p:grpSp>
        <p:nvGrpSpPr>
          <p:cNvPr id="677" name="Google Shape;677;p49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678" name="Google Shape;678;p49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679" name="Google Shape;679;p49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682" name="Google Shape;682;p49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684" name="Google Shape;684;p49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5" name="Google Shape;685;p49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6" name="Google Shape;686;p49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7" name="Google Shape;687;p49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688" name="Google Shape;688;p49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9" name="Google Shape;689;p49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691" name="Google Shape;691;p49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692" name="Google Shape;692;p49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93" name="Google Shape;693;p49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694" name="Google Shape;694;p49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695" name="Google Shape;695;p49"/>
          <p:cNvSpPr/>
          <p:nvPr/>
        </p:nvSpPr>
        <p:spPr>
          <a:xfrm>
            <a:off x="3806000" y="380495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7056422" y="1195764"/>
            <a:ext cx="4651988" cy="1226364"/>
          </a:xfrm>
          <a:prstGeom prst="wedgeRoundRectCallout">
            <a:avLst>
              <a:gd name="adj1" fmla="val -87244"/>
              <a:gd name="adj2" fmla="val 16306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799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E468D2AB-E933-4D54-B06D-98B2732BE75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12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0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</a:t>
            </a:r>
            <a:endParaRPr/>
          </a:p>
        </p:txBody>
      </p:sp>
      <p:sp>
        <p:nvSpPr>
          <p:cNvPr id="702" name="Google Shape;702;p50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9)</a:t>
            </a:r>
            <a:endParaRPr/>
          </a:p>
        </p:txBody>
      </p:sp>
      <p:grpSp>
        <p:nvGrpSpPr>
          <p:cNvPr id="703" name="Google Shape;703;p50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704" name="Google Shape;704;p50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709" name="Google Shape;709;p50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10" name="Google Shape;710;p50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1" name="Google Shape;711;p50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2" name="Google Shape;712;p50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3" name="Google Shape;713;p50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714" name="Google Shape;714;p50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5" name="Google Shape;715;p50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717" name="Google Shape;717;p50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18" name="Google Shape;718;p50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19" name="Google Shape;719;p50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720" name="Google Shape;720;p50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21" name="Google Shape;721;p50"/>
          <p:cNvSpPr/>
          <p:nvPr/>
        </p:nvSpPr>
        <p:spPr>
          <a:xfrm>
            <a:off x="5027611" y="215415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50"/>
          <p:cNvSpPr/>
          <p:nvPr/>
        </p:nvSpPr>
        <p:spPr>
          <a:xfrm>
            <a:off x="7414435" y="1169772"/>
            <a:ext cx="4242577" cy="1226364"/>
          </a:xfrm>
          <a:prstGeom prst="wedgeRoundRectCallout">
            <a:avLst>
              <a:gd name="adj1" fmla="val -67393"/>
              <a:gd name="adj2" fmla="val 3220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799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E23388EF-88DA-4AB5-BC90-697B997B32A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09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1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21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</a:t>
            </a:r>
            <a:endParaRPr/>
          </a:p>
        </p:txBody>
      </p:sp>
      <p:sp>
        <p:nvSpPr>
          <p:cNvPr id="728" name="Google Shape;728;p51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10)</a:t>
            </a:r>
            <a:endParaRPr/>
          </a:p>
        </p:txBody>
      </p:sp>
      <p:grpSp>
        <p:nvGrpSpPr>
          <p:cNvPr id="729" name="Google Shape;729;p51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730" name="Google Shape;730;p51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731" name="Google Shape;731;p51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736" name="Google Shape;736;p51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37" name="Google Shape;737;p51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8" name="Google Shape;738;p51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9" name="Google Shape;739;p51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40" name="Google Shape;740;p51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743" name="Google Shape;743;p51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44" name="Google Shape;744;p51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45" name="Google Shape;745;p51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746" name="Google Shape;746;p51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47" name="Google Shape;747;p51"/>
          <p:cNvSpPr/>
          <p:nvPr/>
        </p:nvSpPr>
        <p:spPr>
          <a:xfrm rot="-5400000">
            <a:off x="5968839" y="4470081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1"/>
          <p:cNvSpPr/>
          <p:nvPr/>
        </p:nvSpPr>
        <p:spPr>
          <a:xfrm>
            <a:off x="8016942" y="1562819"/>
            <a:ext cx="3610260" cy="1033731"/>
          </a:xfrm>
          <a:prstGeom prst="wedgeRoundRectCallout">
            <a:avLst>
              <a:gd name="adj1" fmla="val -92833"/>
              <a:gd name="adj2" fmla="val 16230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A32CFB78-E2A1-4B6E-95F7-0417F59C23A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9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2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</a:t>
            </a:r>
            <a:endParaRPr/>
          </a:p>
        </p:txBody>
      </p:sp>
      <p:sp>
        <p:nvSpPr>
          <p:cNvPr id="754" name="Google Shape;754;p52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11)</a:t>
            </a:r>
            <a:endParaRPr/>
          </a:p>
        </p:txBody>
      </p:sp>
      <p:grpSp>
        <p:nvGrpSpPr>
          <p:cNvPr id="755" name="Google Shape;755;p52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756" name="Google Shape;756;p5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757" name="Google Shape;757;p5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758" name="Google Shape;758;p5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759" name="Google Shape;759;p5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760" name="Google Shape;760;p5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761" name="Google Shape;761;p5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62" name="Google Shape;762;p5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3" name="Google Shape;763;p5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4" name="Google Shape;764;p5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5" name="Google Shape;765;p5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766" name="Google Shape;766;p5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67" name="Google Shape;767;p5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768" name="Google Shape;768;p5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769" name="Google Shape;769;p5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70" name="Google Shape;770;p5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71" name="Google Shape;771;p5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772" name="Google Shape;772;p5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73" name="Google Shape;773;p52"/>
          <p:cNvSpPr/>
          <p:nvPr/>
        </p:nvSpPr>
        <p:spPr>
          <a:xfrm flipH="1">
            <a:off x="6731417" y="215415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2"/>
          <p:cNvSpPr/>
          <p:nvPr/>
        </p:nvSpPr>
        <p:spPr>
          <a:xfrm>
            <a:off x="7331150" y="560653"/>
            <a:ext cx="4394977" cy="1202124"/>
          </a:xfrm>
          <a:prstGeom prst="wedgeRoundRectCallout">
            <a:avLst>
              <a:gd name="adj1" fmla="val -67879"/>
              <a:gd name="adj2" fmla="val 5465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5847F807-F521-4AD5-B94C-E23E7480264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36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3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</a:t>
            </a:r>
            <a:endParaRPr/>
          </a:p>
        </p:txBody>
      </p:sp>
      <p:sp>
        <p:nvSpPr>
          <p:cNvPr id="780" name="Google Shape;780;p53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12)</a:t>
            </a:r>
            <a:endParaRPr/>
          </a:p>
        </p:txBody>
      </p:sp>
      <p:grpSp>
        <p:nvGrpSpPr>
          <p:cNvPr id="781" name="Google Shape;781;p53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cxnSp>
          <p:nvCxnSpPr>
            <p:cNvPr id="782" name="Google Shape;782;p53"/>
            <p:cNvCxnSpPr/>
            <p:nvPr/>
          </p:nvCxnSpPr>
          <p:spPr>
            <a:xfrm>
              <a:off x="6292850" y="2515160"/>
              <a:ext cx="670800" cy="7908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783" name="Google Shape;783;p5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788" name="Google Shape;788;p5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89" name="Google Shape;789;p5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0" name="Google Shape;790;p5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91" name="Google Shape;791;p5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792" name="Google Shape;792;p5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93" name="Google Shape;793;p5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794" name="Google Shape;794;p5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795" name="Google Shape;795;p5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796" name="Google Shape;796;p5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97" name="Google Shape;797;p5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798" name="Google Shape;798;p5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799" name="Google Shape;799;p53"/>
          <p:cNvSpPr/>
          <p:nvPr/>
        </p:nvSpPr>
        <p:spPr>
          <a:xfrm flipH="1">
            <a:off x="8093358" y="381946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3"/>
          <p:cNvSpPr/>
          <p:nvPr/>
        </p:nvSpPr>
        <p:spPr>
          <a:xfrm>
            <a:off x="8016942" y="1562819"/>
            <a:ext cx="3838600" cy="1033731"/>
          </a:xfrm>
          <a:prstGeom prst="wedgeRoundRectCallout">
            <a:avLst>
              <a:gd name="adj1" fmla="val -55628"/>
              <a:gd name="adj2" fmla="val 14011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C2BF67B7-FF63-4D23-9A42-43C17ACA6DB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545889" y="5275414"/>
            <a:ext cx="10917797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Дървовидни структури от данни</a:t>
            </a:r>
            <a:endParaRPr dirty="0"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092" y="1533171"/>
            <a:ext cx="8560778" cy="32667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7B471116-E128-4D4C-B7DC-27BE2DC4959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69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4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14, 23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</a:t>
            </a:r>
            <a:endParaRPr/>
          </a:p>
        </p:txBody>
      </p:sp>
      <p:sp>
        <p:nvSpPr>
          <p:cNvPr id="806" name="Google Shape;806;p54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13)</a:t>
            </a:r>
            <a:endParaRPr/>
          </a:p>
        </p:txBody>
      </p:sp>
      <p:sp>
        <p:nvSpPr>
          <p:cNvPr id="807" name="Google Shape;807;p54"/>
          <p:cNvSpPr/>
          <p:nvPr/>
        </p:nvSpPr>
        <p:spPr>
          <a:xfrm rot="-5400000">
            <a:off x="6782547" y="608995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8" name="Google Shape;808;p54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809" name="Google Shape;809;p54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814" name="Google Shape;814;p54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15" name="Google Shape;815;p54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6" name="Google Shape;816;p54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7" name="Google Shape;817;p54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8" name="Google Shape;818;p54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819" name="Google Shape;819;p54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20" name="Google Shape;820;p54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822" name="Google Shape;822;p54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23" name="Google Shape;823;p54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24" name="Google Shape;824;p54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825" name="Google Shape;825;p54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826" name="Google Shape;826;p54"/>
          <p:cNvSpPr/>
          <p:nvPr/>
        </p:nvSpPr>
        <p:spPr>
          <a:xfrm>
            <a:off x="8016942" y="1562819"/>
            <a:ext cx="3581467" cy="1033731"/>
          </a:xfrm>
          <a:prstGeom prst="wedgeRoundRectCallout">
            <a:avLst>
              <a:gd name="adj1" fmla="val -69221"/>
              <a:gd name="adj2" fmla="val 29935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0843C03E-4843-4E4F-B309-9ECDA341800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8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</a:t>
            </a:r>
            <a:endParaRPr/>
          </a:p>
        </p:txBody>
      </p:sp>
      <p:sp>
        <p:nvSpPr>
          <p:cNvPr id="832" name="Google Shape;832;p55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14)</a:t>
            </a:r>
            <a:endParaRPr/>
          </a:p>
        </p:txBody>
      </p:sp>
      <p:grpSp>
        <p:nvGrpSpPr>
          <p:cNvPr id="833" name="Google Shape;833;p55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834" name="Google Shape;834;p55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835" name="Google Shape;835;p55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836" name="Google Shape;836;p55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837" name="Google Shape;837;p55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838" name="Google Shape;838;p55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839" name="Google Shape;839;p55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40" name="Google Shape;840;p55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41" name="Google Shape;841;p55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2" name="Google Shape;842;p55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43" name="Google Shape;843;p55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844" name="Google Shape;844;p55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45" name="Google Shape;845;p55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846" name="Google Shape;846;p55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847" name="Google Shape;847;p55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48" name="Google Shape;848;p55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49" name="Google Shape;849;p55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850" name="Google Shape;850;p55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851" name="Google Shape;851;p55"/>
          <p:cNvSpPr/>
          <p:nvPr/>
        </p:nvSpPr>
        <p:spPr>
          <a:xfrm flipH="1">
            <a:off x="8093358" y="381946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55"/>
          <p:cNvSpPr/>
          <p:nvPr/>
        </p:nvSpPr>
        <p:spPr>
          <a:xfrm>
            <a:off x="7414435" y="1285624"/>
            <a:ext cx="4471177" cy="1110511"/>
          </a:xfrm>
          <a:prstGeom prst="wedgeRoundRectCallout">
            <a:avLst>
              <a:gd name="adj1" fmla="val -43712"/>
              <a:gd name="adj2" fmla="val 14109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E9242EA5-EFC8-47EC-A48A-BDBBD68F25C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08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6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</a:t>
            </a:r>
            <a:endParaRPr/>
          </a:p>
        </p:txBody>
      </p:sp>
      <p:sp>
        <p:nvSpPr>
          <p:cNvPr id="858" name="Google Shape;858;p56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15)</a:t>
            </a:r>
            <a:endParaRPr/>
          </a:p>
        </p:txBody>
      </p:sp>
      <p:grpSp>
        <p:nvGrpSpPr>
          <p:cNvPr id="859" name="Google Shape;859;p56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860" name="Google Shape;860;p5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865" name="Google Shape;865;p56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66" name="Google Shape;866;p5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67" name="Google Shape;867;p5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8" name="Google Shape;868;p5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9" name="Google Shape;869;p5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870" name="Google Shape;870;p5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71" name="Google Shape;871;p56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873" name="Google Shape;873;p5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74" name="Google Shape;874;p56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75" name="Google Shape;875;p5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876" name="Google Shape;876;p5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877" name="Google Shape;877;p56"/>
          <p:cNvSpPr/>
          <p:nvPr/>
        </p:nvSpPr>
        <p:spPr>
          <a:xfrm flipH="1">
            <a:off x="8571539" y="5409543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56"/>
          <p:cNvSpPr/>
          <p:nvPr/>
        </p:nvSpPr>
        <p:spPr>
          <a:xfrm>
            <a:off x="8016943" y="1562819"/>
            <a:ext cx="3640070" cy="1033731"/>
          </a:xfrm>
          <a:prstGeom prst="wedgeRoundRectCallout">
            <a:avLst>
              <a:gd name="adj1" fmla="val -45950"/>
              <a:gd name="adj2" fmla="val 29141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Влизаме рекурсивно в първия наследник</a:t>
            </a:r>
            <a:endParaRPr sz="1466" dirty="0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5E103892-BD52-4688-B4D2-707E591F0D9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1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7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7, 14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23, 6</a:t>
            </a:r>
            <a:endParaRPr/>
          </a:p>
        </p:txBody>
      </p:sp>
      <p:sp>
        <p:nvSpPr>
          <p:cNvPr id="884" name="Google Shape;884;p57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16)</a:t>
            </a:r>
            <a:endParaRPr/>
          </a:p>
        </p:txBody>
      </p:sp>
      <p:grpSp>
        <p:nvGrpSpPr>
          <p:cNvPr id="885" name="Google Shape;885;p57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886" name="Google Shape;886;p57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887" name="Google Shape;887;p57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888" name="Google Shape;888;p57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889" name="Google Shape;889;p57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890" name="Google Shape;890;p57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891" name="Google Shape;891;p57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92" name="Google Shape;892;p57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93" name="Google Shape;893;p57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894" name="Google Shape;894;p57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5" name="Google Shape;895;p57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896" name="Google Shape;896;p57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97" name="Google Shape;897;p57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898" name="Google Shape;898;p57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899" name="Google Shape;899;p57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00" name="Google Shape;900;p57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01" name="Google Shape;901;p57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902" name="Google Shape;902;p57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903" name="Google Shape;903;p57"/>
          <p:cNvSpPr/>
          <p:nvPr/>
        </p:nvSpPr>
        <p:spPr>
          <a:xfrm flipH="1">
            <a:off x="8093358" y="3819466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57"/>
          <p:cNvSpPr/>
          <p:nvPr/>
        </p:nvSpPr>
        <p:spPr>
          <a:xfrm>
            <a:off x="7189088" y="399585"/>
            <a:ext cx="4580503" cy="2074260"/>
          </a:xfrm>
          <a:prstGeom prst="wedgeRoundRectCallout">
            <a:avLst>
              <a:gd name="adj1" fmla="val -39287"/>
              <a:gd name="adj2" fmla="val 9649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 и принтираме стойността на последно посетения възел</a:t>
            </a:r>
            <a:endParaRPr sz="2799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F5454CB1-8D40-41A0-8B8C-2F781586DE7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4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8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7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23, 6, 14</a:t>
            </a:r>
            <a:endParaRPr/>
          </a:p>
        </p:txBody>
      </p:sp>
      <p:sp>
        <p:nvSpPr>
          <p:cNvPr id="910" name="Google Shape;910;p58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17)</a:t>
            </a:r>
            <a:endParaRPr/>
          </a:p>
        </p:txBody>
      </p:sp>
      <p:grpSp>
        <p:nvGrpSpPr>
          <p:cNvPr id="911" name="Google Shape;911;p58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912" name="Google Shape;912;p58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913" name="Google Shape;913;p58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914" name="Google Shape;914;p58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915" name="Google Shape;915;p58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916" name="Google Shape;916;p58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917" name="Google Shape;917;p58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18" name="Google Shape;918;p58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19" name="Google Shape;919;p58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20" name="Google Shape;920;p58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21" name="Google Shape;921;p58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922" name="Google Shape;922;p58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23" name="Google Shape;923;p58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925" name="Google Shape;925;p58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26" name="Google Shape;926;p58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27" name="Google Shape;927;p58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928" name="Google Shape;928;p58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929" name="Google Shape;929;p58"/>
          <p:cNvSpPr/>
          <p:nvPr/>
        </p:nvSpPr>
        <p:spPr>
          <a:xfrm flipH="1">
            <a:off x="6731417" y="215415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58"/>
          <p:cNvSpPr/>
          <p:nvPr/>
        </p:nvSpPr>
        <p:spPr>
          <a:xfrm>
            <a:off x="7414435" y="609600"/>
            <a:ext cx="4318777" cy="1219200"/>
          </a:xfrm>
          <a:prstGeom prst="wedgeRoundRectCallout">
            <a:avLst>
              <a:gd name="adj1" fmla="val -68684"/>
              <a:gd name="adj2" fmla="val 5882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Връщаме се обратно от рекурсивното извикване</a:t>
            </a:r>
            <a:endParaRPr sz="2799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9384B008-E891-4CB0-8743-0944AD9AB1A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81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9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Стек: (празен)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1, 12, 31, 19, 21,</a:t>
            </a:r>
            <a:br>
              <a:rPr lang="en"/>
            </a:br>
            <a:r>
              <a:rPr lang="en"/>
              <a:t>23, 6, 14, 7</a:t>
            </a:r>
            <a:endParaRPr/>
          </a:p>
        </p:txBody>
      </p:sp>
      <p:sp>
        <p:nvSpPr>
          <p:cNvPr id="936" name="Google Shape;936;p59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DFS в действие (стъпка 18)</a:t>
            </a:r>
            <a:endParaRPr/>
          </a:p>
        </p:txBody>
      </p:sp>
      <p:sp>
        <p:nvSpPr>
          <p:cNvPr id="937" name="Google Shape;937;p59"/>
          <p:cNvSpPr/>
          <p:nvPr/>
        </p:nvSpPr>
        <p:spPr>
          <a:xfrm>
            <a:off x="8115427" y="1146988"/>
            <a:ext cx="3014913" cy="1449282"/>
          </a:xfrm>
          <a:prstGeom prst="wedgeRoundRectCallout">
            <a:avLst>
              <a:gd name="adj1" fmla="val -72834"/>
              <a:gd name="adj2" fmla="val 4572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Обхождането в дълбочина - </a:t>
            </a:r>
            <a:r>
              <a:rPr lang="en" sz="2799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приключено</a:t>
            </a:r>
            <a:endParaRPr sz="2799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8" name="Google Shape;938;p59"/>
          <p:cNvGrpSpPr/>
          <p:nvPr/>
        </p:nvGrpSpPr>
        <p:grpSpPr>
          <a:xfrm>
            <a:off x="3453499" y="1905263"/>
            <a:ext cx="4902187" cy="4037386"/>
            <a:chOff x="4114800" y="2007160"/>
            <a:chExt cx="3677598" cy="3048031"/>
          </a:xfrm>
        </p:grpSpPr>
        <p:sp>
          <p:nvSpPr>
            <p:cNvPr id="939" name="Google Shape;939;p59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940" name="Google Shape;940;p59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941" name="Google Shape;941;p59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942" name="Google Shape;942;p59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943" name="Google Shape;943;p59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944" name="Google Shape;944;p59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45" name="Google Shape;945;p59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46" name="Google Shape;946;p59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47" name="Google Shape;947;p59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48" name="Google Shape;948;p59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949" name="Google Shape;949;p59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50" name="Google Shape;950;p59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951" name="Google Shape;951;p59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952" name="Google Shape;952;p59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953" name="Google Shape;953;p59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54" name="Google Shape;954;p59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955" name="Google Shape;955;p59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23" name="Slide Number Placeholder">
            <a:extLst>
              <a:ext uri="{FF2B5EF4-FFF2-40B4-BE49-F238E27FC236}">
                <a16:creationId xmlns:a16="http://schemas.microsoft.com/office/drawing/2014/main" id="{FD97D9EA-26E7-4635-AD9A-3FC3370F73E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10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0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Обходете дърво от тип </a:t>
            </a:r>
            <a:r>
              <a:rPr lang="en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Tree&lt;T&gt;</a:t>
            </a:r>
            <a:r>
              <a:rPr lang="en"/>
              <a:t>, като дефинирате:</a:t>
            </a:r>
            <a:endParaRPr/>
          </a:p>
          <a:p>
            <a:pPr marL="609448" lvl="1" indent="-228543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IEnumerable&lt;T&gt; OrderDFS()</a:t>
            </a:r>
            <a:r>
              <a:rPr lang="en"/>
              <a:t>, който връща елементите на дървото по поредността на обхождане с DFS</a:t>
            </a:r>
            <a:endParaRPr/>
          </a:p>
        </p:txBody>
      </p:sp>
      <p:sp>
        <p:nvSpPr>
          <p:cNvPr id="963" name="Google Shape;963;p60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609776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Задача: Извличане на елементи от дърво (DFS)</a:t>
            </a:r>
            <a:endParaRPr/>
          </a:p>
        </p:txBody>
      </p:sp>
      <p:sp>
        <p:nvSpPr>
          <p:cNvPr id="964" name="Google Shape;964;p60"/>
          <p:cNvSpPr/>
          <p:nvPr/>
        </p:nvSpPr>
        <p:spPr>
          <a:xfrm>
            <a:off x="5041700" y="4571702"/>
            <a:ext cx="457081" cy="4570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AF762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60"/>
          <p:cNvSpPr/>
          <p:nvPr/>
        </p:nvSpPr>
        <p:spPr>
          <a:xfrm>
            <a:off x="5993705" y="4500352"/>
            <a:ext cx="5375000" cy="599780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>
              <a:lnSpc>
                <a:spcPct val="115384"/>
              </a:lnSpc>
            </a:pPr>
            <a:r>
              <a:rPr lang="en" sz="2666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1 12 31 19 21 23 6 14 7</a:t>
            </a:r>
            <a:endParaRPr sz="1466" dirty="0"/>
          </a:p>
        </p:txBody>
      </p:sp>
      <p:grpSp>
        <p:nvGrpSpPr>
          <p:cNvPr id="966" name="Google Shape;966;p60"/>
          <p:cNvGrpSpPr/>
          <p:nvPr/>
        </p:nvGrpSpPr>
        <p:grpSpPr>
          <a:xfrm>
            <a:off x="930086" y="3454195"/>
            <a:ext cx="3692328" cy="2940677"/>
            <a:chOff x="4114800" y="2007160"/>
            <a:chExt cx="3677598" cy="3044552"/>
          </a:xfrm>
        </p:grpSpPr>
        <p:cxnSp>
          <p:nvCxnSpPr>
            <p:cNvPr id="967" name="Google Shape;967;p60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8" name="Google Shape;968;p60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9" name="Google Shape;969;p60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0" name="Google Shape;970;p60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1" name="Google Shape;971;p60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2" name="Google Shape;972;p60"/>
            <p:cNvSpPr/>
            <p:nvPr/>
          </p:nvSpPr>
          <p:spPr>
            <a:xfrm>
              <a:off x="5637674" y="4477946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3" name="Google Shape;973;p60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4" name="Google Shape;974;p60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5" name="Google Shape;975;p60"/>
            <p:cNvCxnSpPr/>
            <p:nvPr/>
          </p:nvCxnSpPr>
          <p:spPr>
            <a:xfrm>
              <a:off x="5340698" y="3774833"/>
              <a:ext cx="462300" cy="7110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6" name="Google Shape;976;p60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7" name="Google Shape;977;p60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8" name="Google Shape;978;p60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9" name="Google Shape;979;p60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0" name="Google Shape;980;p60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1" name="Google Shape;981;p60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2" name="Google Shape;982;p60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3" name="Google Shape;983;p60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333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C7C97B41-EF23-4BA6-916A-78CFA10262F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8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1"/>
          <p:cNvSpPr/>
          <p:nvPr/>
        </p:nvSpPr>
        <p:spPr>
          <a:xfrm>
            <a:off x="636811" y="1088853"/>
            <a:ext cx="10943949" cy="538739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96" tIns="108005" rIns="143996" bIns="108005" anchor="t" anchorCtr="0">
            <a:noAutofit/>
          </a:bodyPr>
          <a:lstStyle/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IEnumerable&lt;T&gt; OrderDFS()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List&lt;T&gt; order = new List&lt;T&gt;();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this.</a:t>
            </a:r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DFS(</a:t>
            </a: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this, order</a:t>
            </a:r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return order;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66"/>
          </a:p>
          <a:p>
            <a:endParaRPr sz="23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private void DFS(Tree&lt;T&gt; tree, List&lt;T&gt; order)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foreach (</a:t>
            </a: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var child in tree.Children</a:t>
            </a:r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this.</a:t>
            </a:r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DFS(</a:t>
            </a: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child, order</a:t>
            </a:r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66"/>
          </a:p>
          <a:p>
            <a:endParaRPr sz="2399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order.Add(tree.Value);</a:t>
            </a:r>
            <a:endParaRPr sz="1466"/>
          </a:p>
          <a:p>
            <a:r>
              <a:rPr lang="en" sz="2399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66"/>
          </a:p>
        </p:txBody>
      </p:sp>
      <p:sp>
        <p:nvSpPr>
          <p:cNvPr id="989" name="Google Shape;989;p61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609776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Задача: Извличане на елементи от дърво (DFS)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2BF9CB6-D4FD-47E7-8F89-07B2AE3D0C5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92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2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3199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Обхождане в ширина</a:t>
            </a:r>
            <a:r>
              <a:rPr lang="en" sz="31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31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" sz="3199">
                <a:solidFill>
                  <a:srgbClr val="F8D49E"/>
                </a:solidFill>
                <a:latin typeface="Cambria"/>
                <a:ea typeface="Cambria"/>
                <a:cs typeface="Cambria"/>
                <a:sym typeface="Cambria"/>
              </a:rPr>
              <a:t>BFS</a:t>
            </a:r>
            <a:r>
              <a:rPr lang="en" sz="31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) - за всеки възел:</a:t>
            </a:r>
            <a:endParaRPr sz="319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7086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Обработва се стойността на възела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7086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Посещават се всички съседните възли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5" name="Google Shape;995;p62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Обхождане в ширина (BFS)</a:t>
            </a:r>
            <a:endParaRPr/>
          </a:p>
        </p:txBody>
      </p:sp>
      <p:sp>
        <p:nvSpPr>
          <p:cNvPr id="996" name="Google Shape;996;p62"/>
          <p:cNvSpPr/>
          <p:nvPr/>
        </p:nvSpPr>
        <p:spPr>
          <a:xfrm>
            <a:off x="812588" y="2971205"/>
            <a:ext cx="5375000" cy="3553874"/>
          </a:xfrm>
          <a:prstGeom prst="rect">
            <a:avLst/>
          </a:prstGeom>
          <a:solidFill>
            <a:srgbClr val="D9D4C6">
              <a:alpha val="149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BFS (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queue 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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2133" b="1" i="1" dirty="0">
              <a:solidFill>
                <a:srgbClr val="FCEC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while queue not empty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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queue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print 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for each child 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of 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queue 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Wingdings" panose="05000000000000000000" pitchFamily="2" charset="2"/>
              </a:rPr>
              <a:t></a:t>
            </a: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 b="1" i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133" b="1" i="1" dirty="0">
              <a:solidFill>
                <a:srgbClr val="FCECD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rgbClr val="FCECD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33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97" name="Google Shape;997;p62"/>
          <p:cNvGrpSpPr/>
          <p:nvPr/>
        </p:nvGrpSpPr>
        <p:grpSpPr>
          <a:xfrm>
            <a:off x="6615164" y="2338391"/>
            <a:ext cx="4889602" cy="3909311"/>
            <a:chOff x="6462723" y="2389496"/>
            <a:chExt cx="4889572" cy="3782725"/>
          </a:xfrm>
        </p:grpSpPr>
        <p:sp>
          <p:nvSpPr>
            <p:cNvPr id="998" name="Google Shape;998;p62"/>
            <p:cNvSpPr/>
            <p:nvPr/>
          </p:nvSpPr>
          <p:spPr>
            <a:xfrm>
              <a:off x="8890142" y="2590800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3199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9" name="Google Shape;999;p62"/>
            <p:cNvSpPr/>
            <p:nvPr/>
          </p:nvSpPr>
          <p:spPr>
            <a:xfrm>
              <a:off x="10148142" y="4067971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688" rIns="36000" bIns="45688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0" name="Google Shape;1000;p62"/>
            <p:cNvSpPr/>
            <p:nvPr/>
          </p:nvSpPr>
          <p:spPr>
            <a:xfrm>
              <a:off x="7668073" y="4063883"/>
              <a:ext cx="7272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688" rIns="36000" bIns="45688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1" name="Google Shape;1001;p62"/>
            <p:cNvSpPr/>
            <p:nvPr/>
          </p:nvSpPr>
          <p:spPr>
            <a:xfrm>
              <a:off x="9659754" y="5478406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688" rIns="36000" bIns="45688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2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2" name="Google Shape;1002;p62"/>
            <p:cNvSpPr/>
            <p:nvPr/>
          </p:nvSpPr>
          <p:spPr>
            <a:xfrm>
              <a:off x="10620595" y="5479533"/>
              <a:ext cx="731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199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03" name="Google Shape;1003;p62"/>
            <p:cNvCxnSpPr/>
            <p:nvPr/>
          </p:nvCxnSpPr>
          <p:spPr>
            <a:xfrm flipH="1">
              <a:off x="8219758" y="3203770"/>
              <a:ext cx="819600" cy="913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4" name="Google Shape;1004;p62"/>
            <p:cNvCxnSpPr/>
            <p:nvPr/>
          </p:nvCxnSpPr>
          <p:spPr>
            <a:xfrm flipH="1">
              <a:off x="10119649" y="4718976"/>
              <a:ext cx="260400" cy="76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5" name="Google Shape;1005;p62"/>
            <p:cNvCxnSpPr/>
            <p:nvPr/>
          </p:nvCxnSpPr>
          <p:spPr>
            <a:xfrm>
              <a:off x="10646918" y="4730783"/>
              <a:ext cx="285900" cy="73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6" name="Google Shape;1006;p62"/>
            <p:cNvCxnSpPr/>
            <p:nvPr/>
          </p:nvCxnSpPr>
          <p:spPr>
            <a:xfrm>
              <a:off x="9471430" y="3203770"/>
              <a:ext cx="832500" cy="913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7" name="Google Shape;1007;p62"/>
            <p:cNvSpPr/>
            <p:nvPr/>
          </p:nvSpPr>
          <p:spPr>
            <a:xfrm>
              <a:off x="8892159" y="4063695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688" rIns="36000" bIns="45688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2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08" name="Google Shape;1008;p62"/>
            <p:cNvCxnSpPr/>
            <p:nvPr/>
          </p:nvCxnSpPr>
          <p:spPr>
            <a:xfrm flipH="1">
              <a:off x="9244893" y="3250998"/>
              <a:ext cx="10500" cy="789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9" name="Google Shape;1009;p62"/>
            <p:cNvSpPr/>
            <p:nvPr/>
          </p:nvSpPr>
          <p:spPr>
            <a:xfrm>
              <a:off x="8627044" y="5507421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688" rIns="36000" bIns="45688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2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0" name="Google Shape;1010;p62"/>
            <p:cNvSpPr/>
            <p:nvPr/>
          </p:nvSpPr>
          <p:spPr>
            <a:xfrm>
              <a:off x="6701090" y="5503334"/>
              <a:ext cx="7272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3199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11" name="Google Shape;1011;p62"/>
            <p:cNvCxnSpPr/>
            <p:nvPr/>
          </p:nvCxnSpPr>
          <p:spPr>
            <a:xfrm flipH="1">
              <a:off x="7209433" y="4655021"/>
              <a:ext cx="575400" cy="862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2" name="Google Shape;1012;p62"/>
            <p:cNvCxnSpPr/>
            <p:nvPr/>
          </p:nvCxnSpPr>
          <p:spPr>
            <a:xfrm>
              <a:off x="8251463" y="4667816"/>
              <a:ext cx="597300" cy="826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3" name="Google Shape;1013;p62"/>
            <p:cNvSpPr/>
            <p:nvPr/>
          </p:nvSpPr>
          <p:spPr>
            <a:xfrm>
              <a:off x="7666711" y="5503146"/>
              <a:ext cx="728700" cy="664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688" rIns="36000" bIns="45688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2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14" name="Google Shape;1014;p62"/>
            <p:cNvCxnSpPr/>
            <p:nvPr/>
          </p:nvCxnSpPr>
          <p:spPr>
            <a:xfrm>
              <a:off x="8016179" y="4742588"/>
              <a:ext cx="6600" cy="73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5" name="Google Shape;1015;p62"/>
            <p:cNvSpPr txBox="1"/>
            <p:nvPr/>
          </p:nvSpPr>
          <p:spPr>
            <a:xfrm>
              <a:off x="6462723" y="533882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66"/>
            </a:p>
          </p:txBody>
        </p:sp>
        <p:sp>
          <p:nvSpPr>
            <p:cNvPr id="1016" name="Google Shape;1016;p62"/>
            <p:cNvSpPr txBox="1"/>
            <p:nvPr/>
          </p:nvSpPr>
          <p:spPr>
            <a:xfrm>
              <a:off x="7434442" y="533400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sp>
          <p:nvSpPr>
            <p:cNvPr id="1017" name="Google Shape;1017;p62"/>
            <p:cNvSpPr txBox="1"/>
            <p:nvPr/>
          </p:nvSpPr>
          <p:spPr>
            <a:xfrm>
              <a:off x="8422537" y="5338244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018" name="Google Shape;1018;p62"/>
            <p:cNvSpPr txBox="1"/>
            <p:nvPr/>
          </p:nvSpPr>
          <p:spPr>
            <a:xfrm>
              <a:off x="7389812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466"/>
            </a:p>
          </p:txBody>
        </p:sp>
        <p:sp>
          <p:nvSpPr>
            <p:cNvPr id="1019" name="Google Shape;1019;p62"/>
            <p:cNvSpPr txBox="1"/>
            <p:nvPr/>
          </p:nvSpPr>
          <p:spPr>
            <a:xfrm>
              <a:off x="8651137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466"/>
            </a:p>
          </p:txBody>
        </p:sp>
        <p:sp>
          <p:nvSpPr>
            <p:cNvPr id="1020" name="Google Shape;1020;p62"/>
            <p:cNvSpPr txBox="1"/>
            <p:nvPr/>
          </p:nvSpPr>
          <p:spPr>
            <a:xfrm>
              <a:off x="9877116" y="397406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66"/>
            </a:p>
          </p:txBody>
        </p:sp>
        <p:sp>
          <p:nvSpPr>
            <p:cNvPr id="1021" name="Google Shape;1021;p62"/>
            <p:cNvSpPr txBox="1"/>
            <p:nvPr/>
          </p:nvSpPr>
          <p:spPr>
            <a:xfrm>
              <a:off x="9446339" y="533824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466"/>
            </a:p>
          </p:txBody>
        </p:sp>
        <p:sp>
          <p:nvSpPr>
            <p:cNvPr id="1022" name="Google Shape;1022;p62"/>
            <p:cNvSpPr txBox="1"/>
            <p:nvPr/>
          </p:nvSpPr>
          <p:spPr>
            <a:xfrm>
              <a:off x="10437812" y="533202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6"/>
            </a:p>
          </p:txBody>
        </p:sp>
        <p:sp>
          <p:nvSpPr>
            <p:cNvPr id="1023" name="Google Shape;1023;p62"/>
            <p:cNvSpPr txBox="1"/>
            <p:nvPr/>
          </p:nvSpPr>
          <p:spPr>
            <a:xfrm>
              <a:off x="8714114" y="238949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10" tIns="45688" rIns="91410" bIns="45688" anchor="t" anchorCtr="0">
              <a:noAutofit/>
            </a:bodyPr>
            <a:lstStyle/>
            <a:p>
              <a:r>
                <a:rPr lang="en" sz="1866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</p:grpSp>
      <p:sp>
        <p:nvSpPr>
          <p:cNvPr id="32" name="Slide Number Placeholder">
            <a:extLst>
              <a:ext uri="{FF2B5EF4-FFF2-40B4-BE49-F238E27FC236}">
                <a16:creationId xmlns:a16="http://schemas.microsoft.com/office/drawing/2014/main" id="{4174C817-E295-4E2B-A31A-9D06CF9762D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85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(празен)</a:t>
            </a:r>
            <a:endParaRPr/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1)</a:t>
            </a:r>
            <a:endParaRPr/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>
            <a:off x="5038895" y="230651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3"/>
          <p:cNvSpPr/>
          <p:nvPr/>
        </p:nvSpPr>
        <p:spPr>
          <a:xfrm>
            <a:off x="7970357" y="1524496"/>
            <a:ext cx="3956569" cy="1290464"/>
          </a:xfrm>
          <a:prstGeom prst="wedgeRoundRectCallout">
            <a:avLst>
              <a:gd name="adj1" fmla="val -83936"/>
              <a:gd name="adj2" fmla="val -314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Първоначално добавяме корена в опашката</a:t>
            </a:r>
            <a:endParaRPr sz="1466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48D515F9-9F73-4818-AA21-A833F441643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1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buSzPts val="2000"/>
            </a:pPr>
            <a:r>
              <a:rPr lang="en" sz="2666"/>
              <a:t>Дървовидните структури от данни са:</a:t>
            </a:r>
            <a:endParaRPr sz="2666"/>
          </a:p>
          <a:p>
            <a:pPr lvl="1" indent="-474015" algn="just">
              <a:spcBef>
                <a:spcPts val="0"/>
              </a:spcBef>
              <a:buSzPts val="2000"/>
            </a:pPr>
            <a:r>
              <a:rPr lang="en" sz="2666"/>
              <a:t>Разклонени йерархични структури от данни</a:t>
            </a:r>
            <a:endParaRPr sz="2666"/>
          </a:p>
          <a:p>
            <a:pPr lvl="1" indent="-474015" algn="just">
              <a:spcBef>
                <a:spcPts val="0"/>
              </a:spcBef>
              <a:buSzPts val="2000"/>
            </a:pPr>
            <a:r>
              <a:rPr lang="en" sz="2666"/>
              <a:t>Изградени от възли</a:t>
            </a:r>
            <a:endParaRPr sz="2666"/>
          </a:p>
          <a:p>
            <a:pPr lvl="1" indent="-474015" algn="just">
              <a:spcBef>
                <a:spcPts val="0"/>
              </a:spcBef>
              <a:buSzPts val="2000"/>
            </a:pPr>
            <a:r>
              <a:rPr lang="en" sz="2666"/>
              <a:t>Всеки възел е свързан с други възли (разклонения на дървото)</a:t>
            </a:r>
            <a:endParaRPr sz="2666"/>
          </a:p>
          <a:p>
            <a:pPr indent="0" algn="just">
              <a:buNone/>
            </a:pPr>
            <a:endParaRPr sz="2666"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Дървовидни структури от данни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67" name="Google Shape;167;p26"/>
          <p:cNvGrpSpPr/>
          <p:nvPr/>
        </p:nvGrpSpPr>
        <p:grpSpPr>
          <a:xfrm>
            <a:off x="871585" y="3709603"/>
            <a:ext cx="3622312" cy="2775765"/>
            <a:chOff x="2845389" y="3634852"/>
            <a:chExt cx="3185374" cy="2530829"/>
          </a:xfrm>
        </p:grpSpPr>
        <p:cxnSp>
          <p:nvCxnSpPr>
            <p:cNvPr id="168" name="Google Shape;168;p26"/>
            <p:cNvCxnSpPr/>
            <p:nvPr/>
          </p:nvCxnSpPr>
          <p:spPr>
            <a:xfrm flipH="1">
              <a:off x="3945074" y="4124325"/>
              <a:ext cx="503100" cy="4779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26"/>
            <p:cNvCxnSpPr/>
            <p:nvPr/>
          </p:nvCxnSpPr>
          <p:spPr>
            <a:xfrm flipH="1">
              <a:off x="3300313" y="5122567"/>
              <a:ext cx="261900" cy="3762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6"/>
            <p:cNvCxnSpPr/>
            <p:nvPr/>
          </p:nvCxnSpPr>
          <p:spPr>
            <a:xfrm>
              <a:off x="3920989" y="5179720"/>
              <a:ext cx="189000" cy="347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6"/>
            <p:cNvCxnSpPr/>
            <p:nvPr/>
          </p:nvCxnSpPr>
          <p:spPr>
            <a:xfrm>
              <a:off x="4724401" y="4286251"/>
              <a:ext cx="18900" cy="260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6"/>
            <p:cNvCxnSpPr/>
            <p:nvPr/>
          </p:nvCxnSpPr>
          <p:spPr>
            <a:xfrm>
              <a:off x="5029200" y="4114800"/>
              <a:ext cx="471600" cy="506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6"/>
            <p:cNvCxnSpPr/>
            <p:nvPr/>
          </p:nvCxnSpPr>
          <p:spPr>
            <a:xfrm flipH="1">
              <a:off x="5400663" y="5168900"/>
              <a:ext cx="141300" cy="38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26"/>
            <p:cNvSpPr/>
            <p:nvPr/>
          </p:nvSpPr>
          <p:spPr>
            <a:xfrm>
              <a:off x="4399486" y="3634852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5364163" y="4551363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389438" y="4546688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451089" y="455106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2845389" y="5484224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895589" y="5514681"/>
              <a:ext cx="6651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32499" y="550315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6034250" y="3709552"/>
            <a:ext cx="3638224" cy="2775584"/>
            <a:chOff x="4623619" y="2007160"/>
            <a:chExt cx="2931034" cy="2423170"/>
          </a:xfrm>
        </p:grpSpPr>
        <p:sp>
          <p:nvSpPr>
            <p:cNvPr id="182" name="Google Shape;182;p26"/>
            <p:cNvSpPr/>
            <p:nvPr/>
          </p:nvSpPr>
          <p:spPr>
            <a:xfrm>
              <a:off x="5778290" y="200716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6577489" y="2887373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018202" y="2881786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6183940" y="3864530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6976253" y="3848886"/>
              <a:ext cx="5784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flipH="1">
              <a:off x="5508741" y="2488255"/>
              <a:ext cx="372000" cy="4725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" name="Google Shape;188;p26"/>
            <p:cNvCxnSpPr/>
            <p:nvPr/>
          </p:nvCxnSpPr>
          <p:spPr>
            <a:xfrm flipH="1">
              <a:off x="6499184" y="3420189"/>
              <a:ext cx="261000" cy="44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Google Shape;189;p26"/>
            <p:cNvCxnSpPr/>
            <p:nvPr/>
          </p:nvCxnSpPr>
          <p:spPr>
            <a:xfrm>
              <a:off x="6992759" y="3420189"/>
              <a:ext cx="206400" cy="44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190;p26"/>
            <p:cNvCxnSpPr/>
            <p:nvPr/>
          </p:nvCxnSpPr>
          <p:spPr>
            <a:xfrm>
              <a:off x="6290070" y="2488255"/>
              <a:ext cx="408300" cy="4725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5406949" y="3841086"/>
              <a:ext cx="5763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623619" y="3841086"/>
              <a:ext cx="575100" cy="5658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3" name="Google Shape;193;p26"/>
            <p:cNvCxnSpPr/>
            <p:nvPr/>
          </p:nvCxnSpPr>
          <p:spPr>
            <a:xfrm flipH="1">
              <a:off x="4919552" y="3420189"/>
              <a:ext cx="234300" cy="44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Google Shape;194;p26"/>
            <p:cNvCxnSpPr/>
            <p:nvPr/>
          </p:nvCxnSpPr>
          <p:spPr>
            <a:xfrm>
              <a:off x="5431313" y="3420189"/>
              <a:ext cx="216300" cy="437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5" name="Google Shape;195;p26"/>
          <p:cNvSpPr/>
          <p:nvPr/>
        </p:nvSpPr>
        <p:spPr>
          <a:xfrm>
            <a:off x="9357673" y="3595422"/>
            <a:ext cx="2348588" cy="639034"/>
          </a:xfrm>
          <a:prstGeom prst="wedgeRoundRectCallout">
            <a:avLst>
              <a:gd name="adj1" fmla="val -68873"/>
              <a:gd name="adj2" fmla="val 4851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Двоично дърво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348611" y="3595422"/>
            <a:ext cx="1133305" cy="639034"/>
          </a:xfrm>
          <a:prstGeom prst="wedgeRoundRectCallout">
            <a:avLst>
              <a:gd name="adj1" fmla="val 90088"/>
              <a:gd name="adj2" fmla="val 4511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Дърво</a:t>
            </a:r>
            <a:endParaRPr sz="2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" name="Slide Number Placeholder">
            <a:extLst>
              <a:ext uri="{FF2B5EF4-FFF2-40B4-BE49-F238E27FC236}">
                <a16:creationId xmlns:a16="http://schemas.microsoft.com/office/drawing/2014/main" id="{6DFD1E94-8950-4422-B640-02B6AC677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6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4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</a:t>
            </a:r>
            <a:endParaRPr/>
          </a:p>
        </p:txBody>
      </p:sp>
      <p:sp>
        <p:nvSpPr>
          <p:cNvPr id="1055" name="Google Shape;1055;p64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2)</a:t>
            </a:r>
            <a:endParaRPr/>
          </a:p>
        </p:txBody>
      </p:sp>
      <p:grpSp>
        <p:nvGrpSpPr>
          <p:cNvPr id="1056" name="Google Shape;1056;p64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sp>
          <p:nvSpPr>
            <p:cNvPr id="1057" name="Google Shape;1057;p64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058" name="Google Shape;1058;p64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1059" name="Google Shape;1059;p64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060" name="Google Shape;1060;p64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061" name="Google Shape;1061;p64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062" name="Google Shape;1062;p64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3" name="Google Shape;1063;p64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4" name="Google Shape;1064;p64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5" name="Google Shape;1065;p64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6" name="Google Shape;1066;p64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1067" name="Google Shape;1067;p64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8" name="Google Shape;1068;p64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069" name="Google Shape;1069;p64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070" name="Google Shape;1070;p64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1" name="Google Shape;1071;p64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72" name="Google Shape;1072;p64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073" name="Google Shape;1073;p64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74" name="Google Shape;1074;p64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075" name="Google Shape;1075;p6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076" name="Google Shape;1076;p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077" name="Google Shape;1077;p64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078" name="Google Shape;1078;p6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079" name="Google Shape;1079;p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080" name="Google Shape;1080;p64"/>
          <p:cNvSpPr/>
          <p:nvPr/>
        </p:nvSpPr>
        <p:spPr>
          <a:xfrm>
            <a:off x="5038895" y="230651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64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89891"/>
              <a:gd name="adj2" fmla="val 3391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2A2AEF42-B46A-4590-856F-F63D0391FE5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32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</a:t>
            </a:r>
            <a:endParaRPr/>
          </a:p>
        </p:txBody>
      </p:sp>
      <p:sp>
        <p:nvSpPr>
          <p:cNvPr id="1087" name="Google Shape;1087;p65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3)</a:t>
            </a:r>
            <a:endParaRPr/>
          </a:p>
        </p:txBody>
      </p:sp>
      <p:grpSp>
        <p:nvGrpSpPr>
          <p:cNvPr id="1088" name="Google Shape;1088;p65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089" name="Google Shape;1089;p65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1090" name="Google Shape;1090;p65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091" name="Google Shape;1091;p65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1092" name="Google Shape;1092;p65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093" name="Google Shape;1093;p65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094" name="Google Shape;1094;p65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095" name="Google Shape;1095;p65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6" name="Google Shape;1096;p65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7" name="Google Shape;1097;p65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8" name="Google Shape;1098;p65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cxnSp>
          <p:nvCxnSpPr>
            <p:cNvPr id="1099" name="Google Shape;1099;p65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0" name="Google Shape;1100;p65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101" name="Google Shape;1101;p65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102" name="Google Shape;1102;p65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3" name="Google Shape;1103;p65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4" name="Google Shape;1104;p65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105" name="Google Shape;1105;p65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06" name="Google Shape;1106;p65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107" name="Google Shape;1107;p6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08" name="Google Shape;1108;p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109" name="Google Shape;1109;p65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110" name="Google Shape;1110;p6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11" name="Google Shape;1111;p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112" name="Google Shape;1112;p65"/>
          <p:cNvSpPr/>
          <p:nvPr/>
        </p:nvSpPr>
        <p:spPr>
          <a:xfrm>
            <a:off x="5038895" y="230651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65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102499"/>
              <a:gd name="adj2" fmla="val 12206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7E91E6B4-75D5-4EF0-80E7-ED0D4C85D81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10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6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</a:t>
            </a:r>
            <a:endParaRPr/>
          </a:p>
        </p:txBody>
      </p:sp>
      <p:sp>
        <p:nvSpPr>
          <p:cNvPr id="1119" name="Google Shape;1119;p66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4)</a:t>
            </a:r>
            <a:endParaRPr/>
          </a:p>
        </p:txBody>
      </p:sp>
      <p:grpSp>
        <p:nvGrpSpPr>
          <p:cNvPr id="1120" name="Google Shape;1120;p66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121" name="Google Shape;1121;p66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22" name="Google Shape;1122;p6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123" name="Google Shape;1123;p6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  <p:sp>
          <p:nvSpPr>
            <p:cNvPr id="1124" name="Google Shape;1124;p6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125" name="Google Shape;1125;p6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126" name="Google Shape;1126;p6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127" name="Google Shape;1127;p6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8" name="Google Shape;1128;p6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9" name="Google Shape;1129;p6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0" name="Google Shape;1130;p6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sp>
          <p:nvSpPr>
            <p:cNvPr id="1131" name="Google Shape;1131;p66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132" name="Google Shape;1132;p6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133" name="Google Shape;1133;p6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4" name="Google Shape;1134;p66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5" name="Google Shape;1135;p6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136" name="Google Shape;1136;p6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7" name="Google Shape;1137;p6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</p:grpSp>
      <p:grpSp>
        <p:nvGrpSpPr>
          <p:cNvPr id="1138" name="Google Shape;1138;p66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139" name="Google Shape;1139;p6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40" name="Google Shape;1140;p6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141" name="Google Shape;1141;p66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142" name="Google Shape;1142;p6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43" name="Google Shape;1143;p6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144" name="Google Shape;1144;p66"/>
          <p:cNvSpPr/>
          <p:nvPr/>
        </p:nvSpPr>
        <p:spPr>
          <a:xfrm>
            <a:off x="5038895" y="230651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66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77890"/>
              <a:gd name="adj2" fmla="val 12799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EAB189F1-2BC2-4482-B0BD-41E59F94BEB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12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67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</a:t>
            </a:r>
            <a:endParaRPr/>
          </a:p>
        </p:txBody>
      </p:sp>
      <p:sp>
        <p:nvSpPr>
          <p:cNvPr id="1151" name="Google Shape;1151;p67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5)</a:t>
            </a:r>
            <a:endParaRPr/>
          </a:p>
        </p:txBody>
      </p:sp>
      <p:grpSp>
        <p:nvGrpSpPr>
          <p:cNvPr id="1152" name="Google Shape;1152;p67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153" name="Google Shape;1153;p67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54" name="Google Shape;1154;p67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155" name="Google Shape;1155;p67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156" name="Google Shape;1156;p67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157" name="Google Shape;1157;p67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158" name="Google Shape;1158;p67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9" name="Google Shape;1159;p67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0" name="Google Shape;1160;p67"/>
            <p:cNvCxnSpPr/>
            <p:nvPr/>
          </p:nvCxnSpPr>
          <p:spPr>
            <a:xfrm>
              <a:off x="6293186" y="2502836"/>
              <a:ext cx="670200" cy="8031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50800" dir="5400000" algn="ctr" rotWithShape="0">
                <a:srgbClr val="0C0C0C"/>
              </a:outerShdw>
            </a:effectLst>
          </p:spPr>
        </p:cxnSp>
        <p:cxnSp>
          <p:nvCxnSpPr>
            <p:cNvPr id="1161" name="Google Shape;1161;p67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62" name="Google Shape;1162;p67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163" name="Google Shape;1163;p67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164" name="Google Shape;1164;p67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5" name="Google Shape;1165;p67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6" name="Google Shape;1166;p67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167" name="Google Shape;1167;p67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8" name="Google Shape;1168;p67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169" name="Google Shape;1169;p67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170" name="Google Shape;1170;p67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171" name="Google Shape;1171;p6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72" name="Google Shape;1172;p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173" name="Google Shape;1173;p67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174" name="Google Shape;1174;p6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175" name="Google Shape;1175;p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176" name="Google Shape;1176;p67"/>
          <p:cNvSpPr/>
          <p:nvPr/>
        </p:nvSpPr>
        <p:spPr>
          <a:xfrm>
            <a:off x="5038895" y="2306515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67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46016"/>
              <a:gd name="adj2" fmla="val 11313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9CCAA64C-4D16-4212-8994-C965341CEE1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91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68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</a:t>
            </a:r>
            <a:endParaRPr/>
          </a:p>
        </p:txBody>
      </p:sp>
      <p:sp>
        <p:nvSpPr>
          <p:cNvPr id="1183" name="Google Shape;1183;p68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6)</a:t>
            </a:r>
            <a:endParaRPr/>
          </a:p>
        </p:txBody>
      </p:sp>
      <p:grpSp>
        <p:nvGrpSpPr>
          <p:cNvPr id="1184" name="Google Shape;1184;p68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185" name="Google Shape;1185;p68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86" name="Google Shape;1186;p68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187" name="Google Shape;1187;p68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188" name="Google Shape;1188;p68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189" name="Google Shape;1189;p68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190" name="Google Shape;1190;p68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1" name="Google Shape;1191;p68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2" name="Google Shape;1192;p68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193" name="Google Shape;1193;p68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194" name="Google Shape;1194;p68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195" name="Google Shape;1195;p68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196" name="Google Shape;1196;p68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7" name="Google Shape;1197;p68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8" name="Google Shape;1198;p68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199" name="Google Shape;1199;p68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0" name="Google Shape;1200;p68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202" name="Google Shape;1202;p68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203" name="Google Shape;1203;p6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04" name="Google Shape;1204;p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05" name="Google Shape;1205;p68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206" name="Google Shape;1206;p6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07" name="Google Shape;1207;p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08" name="Google Shape;1208;p68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209" name="Google Shape;1209;p6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10" name="Google Shape;1210;p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11" name="Google Shape;1211;p68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212" name="Google Shape;1212;p6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13" name="Google Shape;1213;p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214" name="Google Shape;1214;p68"/>
          <p:cNvSpPr/>
          <p:nvPr/>
        </p:nvSpPr>
        <p:spPr>
          <a:xfrm>
            <a:off x="3766850" y="3967483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68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124311"/>
              <a:gd name="adj2" fmla="val 13505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36" name="Slide Number Placeholder">
            <a:extLst>
              <a:ext uri="{FF2B5EF4-FFF2-40B4-BE49-F238E27FC236}">
                <a16:creationId xmlns:a16="http://schemas.microsoft.com/office/drawing/2014/main" id="{A9C4B2E1-E4AE-406F-87D3-DE58D1A61AC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706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69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</a:t>
            </a:r>
            <a:endParaRPr/>
          </a:p>
        </p:txBody>
      </p:sp>
      <p:sp>
        <p:nvSpPr>
          <p:cNvPr id="1221" name="Google Shape;1221;p69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7)</a:t>
            </a:r>
            <a:endParaRPr/>
          </a:p>
        </p:txBody>
      </p:sp>
      <p:grpSp>
        <p:nvGrpSpPr>
          <p:cNvPr id="1222" name="Google Shape;1222;p69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223" name="Google Shape;1223;p69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24" name="Google Shape;1224;p69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225" name="Google Shape;1225;p69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226" name="Google Shape;1226;p69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227" name="Google Shape;1227;p69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228" name="Google Shape;1228;p69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9" name="Google Shape;1229;p69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0" name="Google Shape;1230;p69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31" name="Google Shape;1231;p69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32" name="Google Shape;1232;p69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233" name="Google Shape;1233;p69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234" name="Google Shape;1234;p69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5" name="Google Shape;1235;p69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36" name="Google Shape;1236;p69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237" name="Google Shape;1237;p69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38" name="Google Shape;1238;p69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239" name="Google Shape;1239;p69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240" name="Google Shape;1240;p69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241" name="Google Shape;1241;p6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42" name="Google Shape;1242;p6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43" name="Google Shape;1243;p69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244" name="Google Shape;1244;p6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45" name="Google Shape;1245;p6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46" name="Google Shape;1246;p69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247" name="Google Shape;1247;p6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48" name="Google Shape;1248;p6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49" name="Google Shape;1249;p69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250" name="Google Shape;1250;p6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51" name="Google Shape;1251;p6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252" name="Google Shape;1252;p69"/>
          <p:cNvSpPr/>
          <p:nvPr/>
        </p:nvSpPr>
        <p:spPr>
          <a:xfrm>
            <a:off x="3766850" y="3967483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69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128420"/>
              <a:gd name="adj2" fmla="val 23081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36" name="Slide Number Placeholder">
            <a:extLst>
              <a:ext uri="{FF2B5EF4-FFF2-40B4-BE49-F238E27FC236}">
                <a16:creationId xmlns:a16="http://schemas.microsoft.com/office/drawing/2014/main" id="{C556D02D-9A0C-4E80-894E-00C1D1CAAFA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9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70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</a:t>
            </a:r>
            <a:endParaRPr/>
          </a:p>
        </p:txBody>
      </p:sp>
      <p:sp>
        <p:nvSpPr>
          <p:cNvPr id="1259" name="Google Shape;1259;p70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8)</a:t>
            </a:r>
            <a:endParaRPr/>
          </a:p>
        </p:txBody>
      </p:sp>
      <p:grpSp>
        <p:nvGrpSpPr>
          <p:cNvPr id="1260" name="Google Shape;1260;p70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261" name="Google Shape;1261;p70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62" name="Google Shape;1262;p70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263" name="Google Shape;1263;p70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264" name="Google Shape;1264;p70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265" name="Google Shape;1265;p70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266" name="Google Shape;1266;p70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7" name="Google Shape;1267;p70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8" name="Google Shape;1268;p70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9" name="Google Shape;1269;p70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70" name="Google Shape;1270;p70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271" name="Google Shape;1271;p70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272" name="Google Shape;1272;p70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73" name="Google Shape;1273;p70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74" name="Google Shape;1274;p70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275" name="Google Shape;1275;p70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76" name="Google Shape;1276;p70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277" name="Google Shape;1277;p70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278" name="Google Shape;1278;p70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279" name="Google Shape;1279;p7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80" name="Google Shape;1280;p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81" name="Google Shape;1281;p70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282" name="Google Shape;1282;p7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83" name="Google Shape;1283;p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84" name="Google Shape;1284;p70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285" name="Google Shape;1285;p7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86" name="Google Shape;1286;p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287" name="Google Shape;1287;p70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288" name="Google Shape;1288;p7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289" name="Google Shape;1289;p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290" name="Google Shape;1290;p70"/>
          <p:cNvSpPr/>
          <p:nvPr/>
        </p:nvSpPr>
        <p:spPr>
          <a:xfrm>
            <a:off x="3766850" y="3967483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70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105201"/>
              <a:gd name="adj2" fmla="val 23498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36" name="Slide Number Placeholder">
            <a:extLst>
              <a:ext uri="{FF2B5EF4-FFF2-40B4-BE49-F238E27FC236}">
                <a16:creationId xmlns:a16="http://schemas.microsoft.com/office/drawing/2014/main" id="{44A49612-9AD0-4AD8-8305-36D691A7C28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8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71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</a:t>
            </a:r>
            <a:endParaRPr/>
          </a:p>
        </p:txBody>
      </p:sp>
      <p:sp>
        <p:nvSpPr>
          <p:cNvPr id="1297" name="Google Shape;1297;p71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9)</a:t>
            </a:r>
            <a:endParaRPr/>
          </a:p>
        </p:txBody>
      </p:sp>
      <p:grpSp>
        <p:nvGrpSpPr>
          <p:cNvPr id="1298" name="Google Shape;1298;p71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299" name="Google Shape;1299;p71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00" name="Google Shape;1300;p71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301" name="Google Shape;1301;p71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302" name="Google Shape;1302;p71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303" name="Google Shape;1303;p71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304" name="Google Shape;1304;p71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5" name="Google Shape;1305;p71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6" name="Google Shape;1306;p71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07" name="Google Shape;1307;p71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08" name="Google Shape;1308;p71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309" name="Google Shape;1309;p71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310" name="Google Shape;1310;p71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11" name="Google Shape;1311;p71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12" name="Google Shape;1312;p71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313" name="Google Shape;1313;p71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14" name="Google Shape;1314;p71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315" name="Google Shape;1315;p71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316" name="Google Shape;1316;p71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317" name="Google Shape;1317;p7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18" name="Google Shape;1318;p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19" name="Google Shape;1319;p71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320" name="Google Shape;1320;p7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21" name="Google Shape;1321;p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22" name="Google Shape;1322;p71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323" name="Google Shape;1323;p7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24" name="Google Shape;1324;p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25" name="Google Shape;1325;p71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326" name="Google Shape;1326;p7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27" name="Google Shape;1327;p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328" name="Google Shape;1328;p71"/>
          <p:cNvSpPr/>
          <p:nvPr/>
        </p:nvSpPr>
        <p:spPr>
          <a:xfrm>
            <a:off x="3766850" y="3967483"/>
            <a:ext cx="507868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71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83171"/>
              <a:gd name="adj2" fmla="val 22706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36" name="Slide Number Placeholder">
            <a:extLst>
              <a:ext uri="{FF2B5EF4-FFF2-40B4-BE49-F238E27FC236}">
                <a16:creationId xmlns:a16="http://schemas.microsoft.com/office/drawing/2014/main" id="{78B90CE4-4C4F-4BCA-990D-C97F3935310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94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2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</a:t>
            </a:r>
            <a:endParaRPr/>
          </a:p>
        </p:txBody>
      </p:sp>
      <p:sp>
        <p:nvSpPr>
          <p:cNvPr id="1335" name="Google Shape;1335;p72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10)</a:t>
            </a:r>
            <a:endParaRPr/>
          </a:p>
        </p:txBody>
      </p:sp>
      <p:grpSp>
        <p:nvGrpSpPr>
          <p:cNvPr id="1336" name="Google Shape;1336;p72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337" name="Google Shape;1337;p72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38" name="Google Shape;1338;p7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339" name="Google Shape;1339;p7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340" name="Google Shape;1340;p7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341" name="Google Shape;1341;p7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342" name="Google Shape;1342;p7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3" name="Google Shape;1343;p7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4" name="Google Shape;1344;p7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45" name="Google Shape;1345;p7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46" name="Google Shape;1346;p7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347" name="Google Shape;1347;p7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348" name="Google Shape;1348;p7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49" name="Google Shape;1349;p72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50" name="Google Shape;1350;p7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351" name="Google Shape;1351;p7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52" name="Google Shape;1352;p7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353" name="Google Shape;1353;p7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354" name="Google Shape;1354;p72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355" name="Google Shape;1355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56" name="Google Shape;1356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57" name="Google Shape;1357;p72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358" name="Google Shape;1358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59" name="Google Shape;1359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60" name="Google Shape;1360;p72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361" name="Google Shape;1361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62" name="Google Shape;1362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63" name="Google Shape;1363;p72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364" name="Google Shape;1364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65" name="Google Shape;1365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66" name="Google Shape;1366;p72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367" name="Google Shape;1367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68" name="Google Shape;1368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369" name="Google Shape;1369;p72"/>
          <p:cNvGrpSpPr/>
          <p:nvPr/>
        </p:nvGrpSpPr>
        <p:grpSpPr>
          <a:xfrm>
            <a:off x="5825103" y="3802737"/>
            <a:ext cx="641193" cy="609441"/>
            <a:chOff x="1066800" y="2819400"/>
            <a:chExt cx="228600" cy="304800"/>
          </a:xfrm>
        </p:grpSpPr>
        <p:cxnSp>
          <p:nvCxnSpPr>
            <p:cNvPr id="1370" name="Google Shape;1370;p72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371" name="Google Shape;1371;p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372" name="Google Shape;1372;p72"/>
          <p:cNvSpPr/>
          <p:nvPr/>
        </p:nvSpPr>
        <p:spPr>
          <a:xfrm rot="-5400000">
            <a:off x="5968839" y="4652681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72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88383"/>
              <a:gd name="adj2" fmla="val 11718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42" name="Slide Number Placeholder">
            <a:extLst>
              <a:ext uri="{FF2B5EF4-FFF2-40B4-BE49-F238E27FC236}">
                <a16:creationId xmlns:a16="http://schemas.microsoft.com/office/drawing/2014/main" id="{40D55B7F-E575-4B13-9865-A5403B11A91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2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3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</a:t>
            </a:r>
            <a:endParaRPr/>
          </a:p>
        </p:txBody>
      </p:sp>
      <p:grpSp>
        <p:nvGrpSpPr>
          <p:cNvPr id="1379" name="Google Shape;1379;p73"/>
          <p:cNvGrpSpPr/>
          <p:nvPr/>
        </p:nvGrpSpPr>
        <p:grpSpPr>
          <a:xfrm>
            <a:off x="3453499" y="2057624"/>
            <a:ext cx="4902187" cy="4037386"/>
            <a:chOff x="4114800" y="2007160"/>
            <a:chExt cx="3677598" cy="3048031"/>
          </a:xfrm>
        </p:grpSpPr>
        <p:cxnSp>
          <p:nvCxnSpPr>
            <p:cNvPr id="1380" name="Google Shape;1380;p73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81" name="Google Shape;1381;p7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382" name="Google Shape;1382;p7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383" name="Google Shape;1383;p7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384" name="Google Shape;1384;p7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385" name="Google Shape;1385;p7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6" name="Google Shape;1386;p7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7" name="Google Shape;1387;p7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88" name="Google Shape;1388;p7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89" name="Google Shape;1389;p7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390" name="Google Shape;1390;p7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391" name="Google Shape;1391;p7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392" name="Google Shape;1392;p73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93" name="Google Shape;1393;p7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394" name="Google Shape;1394;p7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95" name="Google Shape;1395;p7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396" name="Google Shape;1396;p7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sp>
        <p:nvSpPr>
          <p:cNvPr id="1397" name="Google Shape;1397;p73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11)</a:t>
            </a:r>
            <a:endParaRPr/>
          </a:p>
        </p:txBody>
      </p:sp>
      <p:grpSp>
        <p:nvGrpSpPr>
          <p:cNvPr id="1398" name="Google Shape;1398;p73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399" name="Google Shape;1399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00" name="Google Shape;1400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01" name="Google Shape;1401;p73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402" name="Google Shape;1402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03" name="Google Shape;1403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04" name="Google Shape;1404;p73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405" name="Google Shape;1405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06" name="Google Shape;1406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07" name="Google Shape;1407;p73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408" name="Google Shape;1408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09" name="Google Shape;1409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10" name="Google Shape;1410;p73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411" name="Google Shape;1411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12" name="Google Shape;1412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13" name="Google Shape;1413;p73"/>
          <p:cNvGrpSpPr/>
          <p:nvPr/>
        </p:nvGrpSpPr>
        <p:grpSpPr>
          <a:xfrm>
            <a:off x="5825103" y="3802737"/>
            <a:ext cx="641193" cy="609441"/>
            <a:chOff x="1066800" y="2819400"/>
            <a:chExt cx="228600" cy="304800"/>
          </a:xfrm>
        </p:grpSpPr>
        <p:cxnSp>
          <p:nvCxnSpPr>
            <p:cNvPr id="1414" name="Google Shape;1414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15" name="Google Shape;1415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16" name="Google Shape;1416;p73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417" name="Google Shape;1417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18" name="Google Shape;1418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19" name="Google Shape;1419;p73"/>
          <p:cNvGrpSpPr/>
          <p:nvPr/>
        </p:nvGrpSpPr>
        <p:grpSpPr>
          <a:xfrm>
            <a:off x="7166514" y="3804560"/>
            <a:ext cx="641193" cy="609441"/>
            <a:chOff x="1066800" y="2819400"/>
            <a:chExt cx="228600" cy="304800"/>
          </a:xfrm>
        </p:grpSpPr>
        <p:cxnSp>
          <p:nvCxnSpPr>
            <p:cNvPr id="1420" name="Google Shape;1420;p73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21" name="Google Shape;1421;p7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422" name="Google Shape;1422;p73"/>
          <p:cNvSpPr/>
          <p:nvPr/>
        </p:nvSpPr>
        <p:spPr>
          <a:xfrm flipH="1">
            <a:off x="8086621" y="3969107"/>
            <a:ext cx="537860" cy="2519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73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56571"/>
              <a:gd name="adj2" fmla="val 12454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48" name="Slide Number Placeholder">
            <a:extLst>
              <a:ext uri="{FF2B5EF4-FFF2-40B4-BE49-F238E27FC236}">
                <a16:creationId xmlns:a16="http://schemas.microsoft.com/office/drawing/2014/main" id="{92BFBAA1-9AE4-4705-969E-7493051B71F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14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buSzPts val="2000"/>
            </a:pPr>
            <a:r>
              <a:rPr lang="en" sz="2666"/>
              <a:t>Дървовидните структури от данни:</a:t>
            </a:r>
            <a:endParaRPr sz="2666"/>
          </a:p>
          <a:p>
            <a:pPr lvl="1" indent="-474015" algn="just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n" sz="2666">
                <a:solidFill>
                  <a:srgbClr val="F6D18E"/>
                </a:solidFill>
              </a:rPr>
              <a:t>Дървета</a:t>
            </a:r>
            <a:r>
              <a:rPr lang="en" sz="2666"/>
              <a:t> - двоични, балансирани, подредени и др.</a:t>
            </a:r>
            <a:endParaRPr sz="2666"/>
          </a:p>
          <a:p>
            <a:pPr lvl="1" indent="-474015" algn="just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n" sz="2666">
                <a:solidFill>
                  <a:srgbClr val="F6D18E"/>
                </a:solidFill>
              </a:rPr>
              <a:t>Графи</a:t>
            </a:r>
            <a:r>
              <a:rPr lang="en" sz="2666"/>
              <a:t> - ориентирани, неориентирани, с тегла и др. </a:t>
            </a:r>
            <a:endParaRPr sz="2666"/>
          </a:p>
          <a:p>
            <a:pPr lvl="1" indent="-474015" algn="just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n" sz="2666">
                <a:solidFill>
                  <a:srgbClr val="F6D18E"/>
                </a:solidFill>
              </a:rPr>
              <a:t>Мрежи</a:t>
            </a:r>
            <a:r>
              <a:rPr lang="en" sz="2666"/>
              <a:t> - графи с особени свойства</a:t>
            </a:r>
            <a:endParaRPr sz="2666"/>
          </a:p>
          <a:p>
            <a:pPr indent="0" algn="just">
              <a:buNone/>
            </a:pPr>
            <a:endParaRPr sz="2666"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/>
              <a:t>Дървовидни структури от данни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03" name="Google Shape;203;p27"/>
          <p:cNvGrpSpPr/>
          <p:nvPr/>
        </p:nvGrpSpPr>
        <p:grpSpPr>
          <a:xfrm>
            <a:off x="7626176" y="4301348"/>
            <a:ext cx="3833820" cy="2412794"/>
            <a:chOff x="5274985" y="1094133"/>
            <a:chExt cx="3422315" cy="2433867"/>
          </a:xfrm>
        </p:grpSpPr>
        <p:sp>
          <p:nvSpPr>
            <p:cNvPr id="204" name="Google Shape;204;p27"/>
            <p:cNvSpPr/>
            <p:nvPr/>
          </p:nvSpPr>
          <p:spPr>
            <a:xfrm>
              <a:off x="7122557" y="1123950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6629400" y="2133600"/>
              <a:ext cx="6201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8077200" y="1905000"/>
              <a:ext cx="6201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486400" y="1371600"/>
              <a:ext cx="5883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410200" y="2743200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620000" y="2971800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10" name="Google Shape;210;p27"/>
            <p:cNvCxnSpPr>
              <a:stCxn id="207" idx="6"/>
              <a:endCxn id="204" idx="2"/>
            </p:cNvCxnSpPr>
            <p:nvPr/>
          </p:nvCxnSpPr>
          <p:spPr>
            <a:xfrm rot="10800000" flipH="1">
              <a:off x="6074700" y="1401900"/>
              <a:ext cx="1047600" cy="247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1" name="Google Shape;211;p27"/>
            <p:cNvCxnSpPr>
              <a:stCxn id="208" idx="6"/>
              <a:endCxn id="205" idx="3"/>
            </p:cNvCxnSpPr>
            <p:nvPr/>
          </p:nvCxnSpPr>
          <p:spPr>
            <a:xfrm rot="10800000" flipH="1">
              <a:off x="5968200" y="2608200"/>
              <a:ext cx="752100" cy="413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2" name="Google Shape;212;p27"/>
            <p:cNvCxnSpPr>
              <a:stCxn id="204" idx="5"/>
              <a:endCxn id="206" idx="1"/>
            </p:cNvCxnSpPr>
            <p:nvPr/>
          </p:nvCxnSpPr>
          <p:spPr>
            <a:xfrm>
              <a:off x="7598840" y="1598696"/>
              <a:ext cx="569100" cy="387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3" name="Google Shape;213;p27"/>
            <p:cNvCxnSpPr>
              <a:stCxn id="205" idx="5"/>
              <a:endCxn id="209" idx="1"/>
            </p:cNvCxnSpPr>
            <p:nvPr/>
          </p:nvCxnSpPr>
          <p:spPr>
            <a:xfrm>
              <a:off x="7158688" y="2608346"/>
              <a:ext cx="543000" cy="4449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4" name="Google Shape;214;p27"/>
            <p:cNvCxnSpPr>
              <a:stCxn id="205" idx="6"/>
              <a:endCxn id="206" idx="2"/>
            </p:cNvCxnSpPr>
            <p:nvPr/>
          </p:nvCxnSpPr>
          <p:spPr>
            <a:xfrm rot="10800000" flipH="1">
              <a:off x="7249500" y="2183100"/>
              <a:ext cx="827700" cy="228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5" name="Google Shape;215;p27"/>
            <p:cNvCxnSpPr>
              <a:stCxn id="207" idx="5"/>
              <a:endCxn id="205" idx="1"/>
            </p:cNvCxnSpPr>
            <p:nvPr/>
          </p:nvCxnSpPr>
          <p:spPr>
            <a:xfrm>
              <a:off x="5988545" y="1846346"/>
              <a:ext cx="731700" cy="368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6" name="Google Shape;216;p27"/>
            <p:cNvCxnSpPr>
              <a:stCxn id="207" idx="4"/>
              <a:endCxn id="208" idx="0"/>
            </p:cNvCxnSpPr>
            <p:nvPr/>
          </p:nvCxnSpPr>
          <p:spPr>
            <a:xfrm flipH="1">
              <a:off x="5689050" y="1927800"/>
              <a:ext cx="91500" cy="815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17" name="Google Shape;217;p27"/>
            <p:cNvCxnSpPr/>
            <p:nvPr/>
          </p:nvCxnSpPr>
          <p:spPr>
            <a:xfrm>
              <a:off x="8577550" y="2421420"/>
              <a:ext cx="0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18" name="Google Shape;218;p27"/>
            <p:cNvSpPr txBox="1"/>
            <p:nvPr/>
          </p:nvSpPr>
          <p:spPr>
            <a:xfrm rot="-818014">
              <a:off x="6237872" y="1171327"/>
              <a:ext cx="693645" cy="323211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466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 (20)</a:t>
              </a:r>
              <a:endParaRPr sz="1466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9" name="Google Shape;219;p27"/>
            <p:cNvSpPr txBox="1"/>
            <p:nvPr/>
          </p:nvSpPr>
          <p:spPr>
            <a:xfrm rot="1988661">
              <a:off x="7702422" y="1540669"/>
              <a:ext cx="777503" cy="323183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466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 (10)</a:t>
              </a:r>
              <a:endParaRPr sz="1466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0" name="Google Shape;220;p27"/>
            <p:cNvSpPr txBox="1"/>
            <p:nvPr/>
          </p:nvSpPr>
          <p:spPr>
            <a:xfrm rot="-5035956">
              <a:off x="5009768" y="2166843"/>
              <a:ext cx="862833" cy="24257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6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15 </a:t>
              </a:r>
              <a:endParaRPr sz="16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endParaRPr sz="16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r>
                <a:rPr lang="en" sz="16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(15)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1" name="Google Shape;221;p27"/>
            <p:cNvSpPr txBox="1"/>
            <p:nvPr/>
          </p:nvSpPr>
          <p:spPr>
            <a:xfrm rot="-1740026">
              <a:off x="5935058" y="2564016"/>
              <a:ext cx="647255" cy="323089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466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15 (30)</a:t>
              </a:r>
              <a:endParaRPr sz="1466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2" name="Google Shape;222;p27"/>
            <p:cNvSpPr txBox="1"/>
            <p:nvPr/>
          </p:nvSpPr>
          <p:spPr>
            <a:xfrm rot="2304376">
              <a:off x="7254866" y="2565025"/>
              <a:ext cx="709395" cy="32309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466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 (5)</a:t>
              </a:r>
              <a:endParaRPr sz="1466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27"/>
            <p:cNvSpPr txBox="1"/>
            <p:nvPr/>
          </p:nvSpPr>
          <p:spPr>
            <a:xfrm rot="-924125">
              <a:off x="7280094" y="1902238"/>
              <a:ext cx="882183" cy="323004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466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20(20)</a:t>
              </a:r>
              <a:endParaRPr sz="1466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4" name="Google Shape;224;p27"/>
            <p:cNvSpPr txBox="1"/>
            <p:nvPr/>
          </p:nvSpPr>
          <p:spPr>
            <a:xfrm rot="1626690">
              <a:off x="6164216" y="1718065"/>
              <a:ext cx="647103" cy="32321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868" tIns="60917" rIns="121868" bIns="60917" anchor="t" anchorCtr="0">
              <a:noAutofit/>
            </a:bodyPr>
            <a:lstStyle/>
            <a:p>
              <a:r>
                <a:rPr lang="en" sz="1466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10 (40)</a:t>
              </a:r>
              <a:endParaRPr sz="1466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5" name="Google Shape;225;p27"/>
          <p:cNvGrpSpPr/>
          <p:nvPr/>
        </p:nvGrpSpPr>
        <p:grpSpPr>
          <a:xfrm>
            <a:off x="752535" y="4461025"/>
            <a:ext cx="5361630" cy="2066151"/>
            <a:chOff x="3686175" y="4114785"/>
            <a:chExt cx="4924425" cy="2286161"/>
          </a:xfrm>
        </p:grpSpPr>
        <p:sp>
          <p:nvSpPr>
            <p:cNvPr id="226" name="Google Shape;226;p27"/>
            <p:cNvSpPr/>
            <p:nvPr/>
          </p:nvSpPr>
          <p:spPr>
            <a:xfrm>
              <a:off x="7074914" y="4114785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6268877" y="5721180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6942808" y="5041554"/>
              <a:ext cx="6201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7928573" y="4495800"/>
              <a:ext cx="6201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507666" y="4300138"/>
              <a:ext cx="5883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276832" y="5721177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7446931" y="5844746"/>
              <a:ext cx="5580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3" name="Google Shape;233;p27"/>
            <p:cNvCxnSpPr>
              <a:stCxn id="230" idx="6"/>
              <a:endCxn id="226" idx="2"/>
            </p:cNvCxnSpPr>
            <p:nvPr/>
          </p:nvCxnSpPr>
          <p:spPr>
            <a:xfrm rot="10800000" flipH="1">
              <a:off x="6095966" y="4392838"/>
              <a:ext cx="978900" cy="185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4" name="Google Shape;234;p27"/>
            <p:cNvCxnSpPr>
              <a:stCxn id="227" idx="7"/>
              <a:endCxn id="228" idx="3"/>
            </p:cNvCxnSpPr>
            <p:nvPr/>
          </p:nvCxnSpPr>
          <p:spPr>
            <a:xfrm rot="10800000" flipH="1">
              <a:off x="6745160" y="5516434"/>
              <a:ext cx="288300" cy="286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5" name="Google Shape;235;p27"/>
            <p:cNvCxnSpPr>
              <a:stCxn id="226" idx="4"/>
              <a:endCxn id="228" idx="0"/>
            </p:cNvCxnSpPr>
            <p:nvPr/>
          </p:nvCxnSpPr>
          <p:spPr>
            <a:xfrm flipH="1">
              <a:off x="7252814" y="4670985"/>
              <a:ext cx="101100" cy="370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6" name="Google Shape;236;p27"/>
            <p:cNvCxnSpPr>
              <a:stCxn id="228" idx="4"/>
              <a:endCxn id="232" idx="1"/>
            </p:cNvCxnSpPr>
            <p:nvPr/>
          </p:nvCxnSpPr>
          <p:spPr>
            <a:xfrm>
              <a:off x="7252858" y="5597754"/>
              <a:ext cx="275700" cy="328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7" name="Google Shape;237;p27"/>
            <p:cNvCxnSpPr>
              <a:stCxn id="228" idx="7"/>
            </p:cNvCxnSpPr>
            <p:nvPr/>
          </p:nvCxnSpPr>
          <p:spPr>
            <a:xfrm rot="10800000" flipH="1">
              <a:off x="7472096" y="4867108"/>
              <a:ext cx="471900" cy="2559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8" name="Google Shape;238;p27"/>
            <p:cNvCxnSpPr>
              <a:stCxn id="230" idx="5"/>
              <a:endCxn id="228" idx="1"/>
            </p:cNvCxnSpPr>
            <p:nvPr/>
          </p:nvCxnSpPr>
          <p:spPr>
            <a:xfrm>
              <a:off x="6009811" y="4774884"/>
              <a:ext cx="1023600" cy="3483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39" name="Google Shape;239;p27"/>
            <p:cNvCxnSpPr>
              <a:stCxn id="227" idx="1"/>
            </p:cNvCxnSpPr>
            <p:nvPr/>
          </p:nvCxnSpPr>
          <p:spPr>
            <a:xfrm rot="10800000">
              <a:off x="5924294" y="4828834"/>
              <a:ext cx="426300" cy="973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0" name="Google Shape;240;p27"/>
            <p:cNvCxnSpPr>
              <a:stCxn id="231" idx="6"/>
              <a:endCxn id="227" idx="2"/>
            </p:cNvCxnSpPr>
            <p:nvPr/>
          </p:nvCxnSpPr>
          <p:spPr>
            <a:xfrm>
              <a:off x="5834832" y="5999277"/>
              <a:ext cx="434100" cy="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1" name="Google Shape;241;p27"/>
            <p:cNvCxnSpPr>
              <a:stCxn id="230" idx="4"/>
              <a:endCxn id="231" idx="0"/>
            </p:cNvCxnSpPr>
            <p:nvPr/>
          </p:nvCxnSpPr>
          <p:spPr>
            <a:xfrm flipH="1">
              <a:off x="5555816" y="4856338"/>
              <a:ext cx="246000" cy="8649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2" name="Google Shape;242;p27"/>
            <p:cNvCxnSpPr/>
            <p:nvPr/>
          </p:nvCxnSpPr>
          <p:spPr>
            <a:xfrm>
              <a:off x="8529907" y="5412255"/>
              <a:ext cx="0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3" name="Google Shape;243;p27"/>
            <p:cNvCxnSpPr/>
            <p:nvPr/>
          </p:nvCxnSpPr>
          <p:spPr>
            <a:xfrm>
              <a:off x="8019510" y="4987325"/>
              <a:ext cx="523500" cy="16500"/>
            </a:xfrm>
            <a:prstGeom prst="curvedConnector3">
              <a:avLst>
                <a:gd name="adj1" fmla="val 50000"/>
              </a:avLst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4" name="Google Shape;244;p27"/>
            <p:cNvCxnSpPr/>
            <p:nvPr/>
          </p:nvCxnSpPr>
          <p:spPr>
            <a:xfrm rot="10800000">
              <a:off x="8497500" y="4913265"/>
              <a:ext cx="113100" cy="1482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45" name="Google Shape;245;p27"/>
            <p:cNvSpPr/>
            <p:nvPr/>
          </p:nvSpPr>
          <p:spPr>
            <a:xfrm>
              <a:off x="4448175" y="4724400"/>
              <a:ext cx="5883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6" name="Google Shape;246;p27"/>
            <p:cNvCxnSpPr>
              <a:stCxn id="245" idx="7"/>
              <a:endCxn id="230" idx="2"/>
            </p:cNvCxnSpPr>
            <p:nvPr/>
          </p:nvCxnSpPr>
          <p:spPr>
            <a:xfrm rot="10800000" flipH="1">
              <a:off x="4950320" y="4578454"/>
              <a:ext cx="557100" cy="227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7" name="Google Shape;247;p27"/>
            <p:cNvCxnSpPr>
              <a:stCxn id="245" idx="4"/>
              <a:endCxn id="231" idx="2"/>
            </p:cNvCxnSpPr>
            <p:nvPr/>
          </p:nvCxnSpPr>
          <p:spPr>
            <a:xfrm>
              <a:off x="4742325" y="5280600"/>
              <a:ext cx="534300" cy="718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48" name="Google Shape;248;p27"/>
            <p:cNvCxnSpPr>
              <a:stCxn id="231" idx="1"/>
              <a:endCxn id="245" idx="5"/>
            </p:cNvCxnSpPr>
            <p:nvPr/>
          </p:nvCxnSpPr>
          <p:spPr>
            <a:xfrm rot="10800000">
              <a:off x="4950549" y="5199031"/>
              <a:ext cx="408000" cy="603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49" name="Google Shape;249;p27"/>
            <p:cNvSpPr/>
            <p:nvPr/>
          </p:nvSpPr>
          <p:spPr>
            <a:xfrm>
              <a:off x="3686175" y="5562600"/>
              <a:ext cx="588300" cy="5562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7988" tIns="60917" rIns="47988" bIns="60917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0" name="Google Shape;250;p27"/>
            <p:cNvCxnSpPr>
              <a:stCxn id="249" idx="7"/>
              <a:endCxn id="245" idx="3"/>
            </p:cNvCxnSpPr>
            <p:nvPr/>
          </p:nvCxnSpPr>
          <p:spPr>
            <a:xfrm rot="10800000" flipH="1">
              <a:off x="4188320" y="5199454"/>
              <a:ext cx="345900" cy="444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stealth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251" name="Google Shape;251;p27"/>
          <p:cNvSpPr/>
          <p:nvPr/>
        </p:nvSpPr>
        <p:spPr>
          <a:xfrm>
            <a:off x="415491" y="4297872"/>
            <a:ext cx="1208485" cy="499870"/>
          </a:xfrm>
          <a:prstGeom prst="wedgeRoundRectCallout">
            <a:avLst>
              <a:gd name="adj1" fmla="val 82332"/>
              <a:gd name="adj2" fmla="val 43643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Граф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10345025" y="3657372"/>
            <a:ext cx="1619178" cy="499870"/>
          </a:xfrm>
          <a:prstGeom prst="wedgeRoundRectCallout">
            <a:avLst>
              <a:gd name="adj1" fmla="val -74331"/>
              <a:gd name="adj2" fmla="val 5560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Мрежа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" name="Slide Number Placeholder">
            <a:extLst>
              <a:ext uri="{FF2B5EF4-FFF2-40B4-BE49-F238E27FC236}">
                <a16:creationId xmlns:a16="http://schemas.microsoft.com/office/drawing/2014/main" id="{57BD6B1B-BF17-4B60-BBAF-6D43B49FE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98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4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</a:t>
            </a:r>
            <a:endParaRPr/>
          </a:p>
        </p:txBody>
      </p:sp>
      <p:sp>
        <p:nvSpPr>
          <p:cNvPr id="1429" name="Google Shape;1429;p74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12)</a:t>
            </a:r>
            <a:endParaRPr/>
          </a:p>
        </p:txBody>
      </p:sp>
      <p:grpSp>
        <p:nvGrpSpPr>
          <p:cNvPr id="1430" name="Google Shape;1430;p74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431" name="Google Shape;1431;p74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32" name="Google Shape;1432;p74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433" name="Google Shape;1433;p74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434" name="Google Shape;1434;p74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435" name="Google Shape;1435;p74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436" name="Google Shape;1436;p74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7" name="Google Shape;1437;p74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8" name="Google Shape;1438;p74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39" name="Google Shape;1439;p74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40" name="Google Shape;1440;p74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441" name="Google Shape;1441;p74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442" name="Google Shape;1442;p74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43" name="Google Shape;1443;p74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44" name="Google Shape;1444;p74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445" name="Google Shape;1445;p74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46" name="Google Shape;1446;p74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447" name="Google Shape;1447;p74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448" name="Google Shape;1448;p74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449" name="Google Shape;1449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50" name="Google Shape;1450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51" name="Google Shape;1451;p74"/>
          <p:cNvGrpSpPr/>
          <p:nvPr/>
        </p:nvGrpSpPr>
        <p:grpSpPr>
          <a:xfrm>
            <a:off x="5837837" y="2102287"/>
            <a:ext cx="641193" cy="609441"/>
            <a:chOff x="1066800" y="2819400"/>
            <a:chExt cx="228600" cy="304800"/>
          </a:xfrm>
        </p:grpSpPr>
        <p:cxnSp>
          <p:nvCxnSpPr>
            <p:cNvPr id="1452" name="Google Shape;1452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53" name="Google Shape;1453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54" name="Google Shape;1454;p74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455" name="Google Shape;1455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56" name="Google Shape;1456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57" name="Google Shape;1457;p74"/>
          <p:cNvGrpSpPr/>
          <p:nvPr/>
        </p:nvGrpSpPr>
        <p:grpSpPr>
          <a:xfrm>
            <a:off x="4543676" y="3797649"/>
            <a:ext cx="641193" cy="609441"/>
            <a:chOff x="1066800" y="2819400"/>
            <a:chExt cx="228600" cy="304800"/>
          </a:xfrm>
        </p:grpSpPr>
        <p:cxnSp>
          <p:nvCxnSpPr>
            <p:cNvPr id="1458" name="Google Shape;1458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59" name="Google Shape;1459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60" name="Google Shape;1460;p74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461" name="Google Shape;1461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62" name="Google Shape;1462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63" name="Google Shape;1463;p74"/>
          <p:cNvGrpSpPr/>
          <p:nvPr/>
        </p:nvGrpSpPr>
        <p:grpSpPr>
          <a:xfrm>
            <a:off x="5825103" y="3798376"/>
            <a:ext cx="641193" cy="609441"/>
            <a:chOff x="1066800" y="2819400"/>
            <a:chExt cx="228600" cy="304800"/>
          </a:xfrm>
        </p:grpSpPr>
        <p:cxnSp>
          <p:nvCxnSpPr>
            <p:cNvPr id="1464" name="Google Shape;1464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65" name="Google Shape;1465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66" name="Google Shape;1466;p74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467" name="Google Shape;1467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68" name="Google Shape;1468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469" name="Google Shape;1469;p74"/>
          <p:cNvGrpSpPr/>
          <p:nvPr/>
        </p:nvGrpSpPr>
        <p:grpSpPr>
          <a:xfrm>
            <a:off x="7166514" y="3800197"/>
            <a:ext cx="641193" cy="609441"/>
            <a:chOff x="1066800" y="2819400"/>
            <a:chExt cx="228600" cy="304800"/>
          </a:xfrm>
        </p:grpSpPr>
        <p:cxnSp>
          <p:nvCxnSpPr>
            <p:cNvPr id="1470" name="Google Shape;1470;p74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471" name="Google Shape;1471;p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472" name="Google Shape;1472;p74"/>
          <p:cNvSpPr/>
          <p:nvPr/>
        </p:nvSpPr>
        <p:spPr>
          <a:xfrm rot="-5400000">
            <a:off x="6768035" y="6237954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74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57302"/>
              <a:gd name="adj2" fmla="val 22081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48" name="Slide Number Placeholder">
            <a:extLst>
              <a:ext uri="{FF2B5EF4-FFF2-40B4-BE49-F238E27FC236}">
                <a16:creationId xmlns:a16="http://schemas.microsoft.com/office/drawing/2014/main" id="{98AD8894-9AD6-41C1-A13D-76F1FDCB33F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61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7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</a:t>
            </a:r>
            <a:endParaRPr/>
          </a:p>
        </p:txBody>
      </p:sp>
      <p:sp>
        <p:nvSpPr>
          <p:cNvPr id="1479" name="Google Shape;1479;p75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13)</a:t>
            </a:r>
            <a:endParaRPr/>
          </a:p>
        </p:txBody>
      </p:sp>
      <p:grpSp>
        <p:nvGrpSpPr>
          <p:cNvPr id="1480" name="Google Shape;1480;p75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481" name="Google Shape;1481;p75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82" name="Google Shape;1482;p75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483" name="Google Shape;1483;p75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485" name="Google Shape;1485;p75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486" name="Google Shape;1486;p75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87" name="Google Shape;1487;p75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6985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8" name="Google Shape;1488;p75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89" name="Google Shape;1489;p75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90" name="Google Shape;1490;p75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491" name="Google Shape;1491;p75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492" name="Google Shape;1492;p75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493" name="Google Shape;1493;p75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94" name="Google Shape;1494;p75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495" name="Google Shape;1495;p75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496" name="Google Shape;1496;p75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497" name="Google Shape;1497;p75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498" name="Google Shape;1498;p75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499" name="Google Shape;1499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00" name="Google Shape;1500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01" name="Google Shape;1501;p75"/>
          <p:cNvGrpSpPr/>
          <p:nvPr/>
        </p:nvGrpSpPr>
        <p:grpSpPr>
          <a:xfrm>
            <a:off x="5837837" y="2102287"/>
            <a:ext cx="641193" cy="609441"/>
            <a:chOff x="1066800" y="2819400"/>
            <a:chExt cx="228600" cy="304800"/>
          </a:xfrm>
        </p:grpSpPr>
        <p:cxnSp>
          <p:nvCxnSpPr>
            <p:cNvPr id="1502" name="Google Shape;1502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03" name="Google Shape;1503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04" name="Google Shape;1504;p75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505" name="Google Shape;1505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06" name="Google Shape;1506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07" name="Google Shape;1507;p75"/>
          <p:cNvGrpSpPr/>
          <p:nvPr/>
        </p:nvGrpSpPr>
        <p:grpSpPr>
          <a:xfrm>
            <a:off x="4543676" y="3797649"/>
            <a:ext cx="641193" cy="609441"/>
            <a:chOff x="1066800" y="2819400"/>
            <a:chExt cx="228600" cy="304800"/>
          </a:xfrm>
        </p:grpSpPr>
        <p:cxnSp>
          <p:nvCxnSpPr>
            <p:cNvPr id="1508" name="Google Shape;1508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09" name="Google Shape;1509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10" name="Google Shape;1510;p75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511" name="Google Shape;1511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12" name="Google Shape;1512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13" name="Google Shape;1513;p75"/>
          <p:cNvGrpSpPr/>
          <p:nvPr/>
        </p:nvGrpSpPr>
        <p:grpSpPr>
          <a:xfrm>
            <a:off x="5825103" y="3798376"/>
            <a:ext cx="641193" cy="609441"/>
            <a:chOff x="1066800" y="2819400"/>
            <a:chExt cx="228600" cy="304800"/>
          </a:xfrm>
        </p:grpSpPr>
        <p:cxnSp>
          <p:nvCxnSpPr>
            <p:cNvPr id="1514" name="Google Shape;1514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15" name="Google Shape;1515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16" name="Google Shape;1516;p75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517" name="Google Shape;1517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18" name="Google Shape;1518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19" name="Google Shape;1519;p75"/>
          <p:cNvGrpSpPr/>
          <p:nvPr/>
        </p:nvGrpSpPr>
        <p:grpSpPr>
          <a:xfrm>
            <a:off x="7166514" y="3800197"/>
            <a:ext cx="641193" cy="609441"/>
            <a:chOff x="1066800" y="2819400"/>
            <a:chExt cx="228600" cy="304800"/>
          </a:xfrm>
        </p:grpSpPr>
        <p:cxnSp>
          <p:nvCxnSpPr>
            <p:cNvPr id="1520" name="Google Shape;1520;p75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21" name="Google Shape;1521;p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522" name="Google Shape;1522;p75"/>
          <p:cNvSpPr/>
          <p:nvPr/>
        </p:nvSpPr>
        <p:spPr>
          <a:xfrm rot="-5400000">
            <a:off x="7797522" y="625246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75"/>
          <p:cNvSpPr/>
          <p:nvPr/>
        </p:nvSpPr>
        <p:spPr>
          <a:xfrm>
            <a:off x="7641809" y="1357206"/>
            <a:ext cx="4353266" cy="1444824"/>
          </a:xfrm>
          <a:prstGeom prst="wedgeRoundRectCallout">
            <a:avLst>
              <a:gd name="adj1" fmla="val -36810"/>
              <a:gd name="adj2" fmla="val 22408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  <a:endParaRPr sz="1466"/>
          </a:p>
        </p:txBody>
      </p:sp>
      <p:sp>
        <p:nvSpPr>
          <p:cNvPr id="48" name="Slide Number Placeholder">
            <a:extLst>
              <a:ext uri="{FF2B5EF4-FFF2-40B4-BE49-F238E27FC236}">
                <a16:creationId xmlns:a16="http://schemas.microsoft.com/office/drawing/2014/main" id="{4C408978-5EE6-46A0-90D8-E838EEE7E0D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24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76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</a:t>
            </a:r>
            <a:endParaRPr/>
          </a:p>
        </p:txBody>
      </p:sp>
      <p:sp>
        <p:nvSpPr>
          <p:cNvPr id="1529" name="Google Shape;1529;p76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14)</a:t>
            </a:r>
            <a:endParaRPr/>
          </a:p>
        </p:txBody>
      </p:sp>
      <p:grpSp>
        <p:nvGrpSpPr>
          <p:cNvPr id="1530" name="Google Shape;1530;p76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531" name="Google Shape;1531;p76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32" name="Google Shape;1532;p7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533" name="Google Shape;1533;p7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536" name="Google Shape;1536;p7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37" name="Google Shape;1537;p7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38" name="Google Shape;1538;p7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39" name="Google Shape;1539;p7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40" name="Google Shape;1540;p76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542" name="Google Shape;1542;p7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43" name="Google Shape;1543;p76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44" name="Google Shape;1544;p7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545" name="Google Shape;1545;p7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46" name="Google Shape;1546;p7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548" name="Google Shape;1548;p76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549" name="Google Shape;1549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50" name="Google Shape;1550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51" name="Google Shape;1551;p76"/>
          <p:cNvGrpSpPr/>
          <p:nvPr/>
        </p:nvGrpSpPr>
        <p:grpSpPr>
          <a:xfrm>
            <a:off x="5837837" y="2102287"/>
            <a:ext cx="641193" cy="609441"/>
            <a:chOff x="1066800" y="2819400"/>
            <a:chExt cx="228600" cy="304800"/>
          </a:xfrm>
        </p:grpSpPr>
        <p:cxnSp>
          <p:nvCxnSpPr>
            <p:cNvPr id="1552" name="Google Shape;1552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53" name="Google Shape;1553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54" name="Google Shape;1554;p76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555" name="Google Shape;1555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56" name="Google Shape;1556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57" name="Google Shape;1557;p76"/>
          <p:cNvGrpSpPr/>
          <p:nvPr/>
        </p:nvGrpSpPr>
        <p:grpSpPr>
          <a:xfrm>
            <a:off x="4543676" y="3797649"/>
            <a:ext cx="641193" cy="609441"/>
            <a:chOff x="1066800" y="2819400"/>
            <a:chExt cx="228600" cy="304800"/>
          </a:xfrm>
        </p:grpSpPr>
        <p:cxnSp>
          <p:nvCxnSpPr>
            <p:cNvPr id="1558" name="Google Shape;1558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59" name="Google Shape;1559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60" name="Google Shape;1560;p76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561" name="Google Shape;1561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62" name="Google Shape;1562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63" name="Google Shape;1563;p76"/>
          <p:cNvGrpSpPr/>
          <p:nvPr/>
        </p:nvGrpSpPr>
        <p:grpSpPr>
          <a:xfrm>
            <a:off x="5825103" y="3798376"/>
            <a:ext cx="641193" cy="609441"/>
            <a:chOff x="1066800" y="2819400"/>
            <a:chExt cx="228600" cy="304800"/>
          </a:xfrm>
        </p:grpSpPr>
        <p:cxnSp>
          <p:nvCxnSpPr>
            <p:cNvPr id="1564" name="Google Shape;1564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65" name="Google Shape;1565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66" name="Google Shape;1566;p76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567" name="Google Shape;1567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68" name="Google Shape;1568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69" name="Google Shape;1569;p76"/>
          <p:cNvGrpSpPr/>
          <p:nvPr/>
        </p:nvGrpSpPr>
        <p:grpSpPr>
          <a:xfrm>
            <a:off x="7166514" y="3800197"/>
            <a:ext cx="641193" cy="609441"/>
            <a:chOff x="1066800" y="2819400"/>
            <a:chExt cx="228600" cy="304800"/>
          </a:xfrm>
        </p:grpSpPr>
        <p:cxnSp>
          <p:nvCxnSpPr>
            <p:cNvPr id="1570" name="Google Shape;1570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71" name="Google Shape;1571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572" name="Google Shape;1572;p76"/>
          <p:cNvSpPr/>
          <p:nvPr/>
        </p:nvSpPr>
        <p:spPr>
          <a:xfrm rot="-5400000">
            <a:off x="3632521" y="625246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3" name="Google Shape;1573;p76"/>
          <p:cNvGrpSpPr/>
          <p:nvPr/>
        </p:nvGrpSpPr>
        <p:grpSpPr>
          <a:xfrm>
            <a:off x="3518948" y="5434876"/>
            <a:ext cx="641193" cy="609441"/>
            <a:chOff x="1066800" y="2819400"/>
            <a:chExt cx="228600" cy="304800"/>
          </a:xfrm>
        </p:grpSpPr>
        <p:cxnSp>
          <p:nvCxnSpPr>
            <p:cNvPr id="1574" name="Google Shape;1574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75" name="Google Shape;1575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576" name="Google Shape;1576;p76"/>
          <p:cNvGrpSpPr/>
          <p:nvPr/>
        </p:nvGrpSpPr>
        <p:grpSpPr>
          <a:xfrm>
            <a:off x="4602081" y="1295955"/>
            <a:ext cx="304721" cy="304721"/>
            <a:chOff x="1066800" y="2819400"/>
            <a:chExt cx="228600" cy="304800"/>
          </a:xfrm>
        </p:grpSpPr>
        <p:cxnSp>
          <p:nvCxnSpPr>
            <p:cNvPr id="1577" name="Google Shape;1577;p76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578" name="Google Shape;1578;p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579" name="Google Shape;1579;p76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152380"/>
              <a:gd name="adj2" fmla="val 24858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54" name="Slide Number Placeholder">
            <a:extLst>
              <a:ext uri="{FF2B5EF4-FFF2-40B4-BE49-F238E27FC236}">
                <a16:creationId xmlns:a16="http://schemas.microsoft.com/office/drawing/2014/main" id="{4873C3DC-7403-4EF1-B5D3-E662FB55409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86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77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</a:t>
            </a:r>
            <a:endParaRPr/>
          </a:p>
        </p:txBody>
      </p:sp>
      <p:sp>
        <p:nvSpPr>
          <p:cNvPr id="1585" name="Google Shape;1585;p77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15)</a:t>
            </a:r>
            <a:endParaRPr/>
          </a:p>
        </p:txBody>
      </p:sp>
      <p:grpSp>
        <p:nvGrpSpPr>
          <p:cNvPr id="1586" name="Google Shape;1586;p77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587" name="Google Shape;1587;p77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88" name="Google Shape;1588;p77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589" name="Google Shape;1589;p77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590" name="Google Shape;1590;p77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591" name="Google Shape;1591;p77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592" name="Google Shape;1592;p77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93" name="Google Shape;1593;p77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94" name="Google Shape;1594;p77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95" name="Google Shape;1595;p77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96" name="Google Shape;1596;p77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597" name="Google Shape;1597;p77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598" name="Google Shape;1598;p77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99" name="Google Shape;1599;p77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00" name="Google Shape;1600;p77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601" name="Google Shape;1601;p77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02" name="Google Shape;1602;p77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603" name="Google Shape;1603;p77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604" name="Google Shape;1604;p77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605" name="Google Shape;1605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06" name="Google Shape;1606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07" name="Google Shape;1607;p77"/>
          <p:cNvGrpSpPr/>
          <p:nvPr/>
        </p:nvGrpSpPr>
        <p:grpSpPr>
          <a:xfrm>
            <a:off x="5837837" y="2102287"/>
            <a:ext cx="641193" cy="609441"/>
            <a:chOff x="1066800" y="2819400"/>
            <a:chExt cx="228600" cy="304800"/>
          </a:xfrm>
        </p:grpSpPr>
        <p:cxnSp>
          <p:nvCxnSpPr>
            <p:cNvPr id="1608" name="Google Shape;1608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09" name="Google Shape;1609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10" name="Google Shape;1610;p77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611" name="Google Shape;1611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12" name="Google Shape;1612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13" name="Google Shape;1613;p77"/>
          <p:cNvGrpSpPr/>
          <p:nvPr/>
        </p:nvGrpSpPr>
        <p:grpSpPr>
          <a:xfrm>
            <a:off x="4543676" y="3797649"/>
            <a:ext cx="641193" cy="609441"/>
            <a:chOff x="1066800" y="2819400"/>
            <a:chExt cx="228600" cy="304800"/>
          </a:xfrm>
        </p:grpSpPr>
        <p:cxnSp>
          <p:nvCxnSpPr>
            <p:cNvPr id="1614" name="Google Shape;1614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15" name="Google Shape;1615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16" name="Google Shape;1616;p77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617" name="Google Shape;1617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18" name="Google Shape;1618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19" name="Google Shape;1619;p77"/>
          <p:cNvGrpSpPr/>
          <p:nvPr/>
        </p:nvGrpSpPr>
        <p:grpSpPr>
          <a:xfrm>
            <a:off x="5825103" y="3798376"/>
            <a:ext cx="641193" cy="609441"/>
            <a:chOff x="1066800" y="2819400"/>
            <a:chExt cx="228600" cy="304800"/>
          </a:xfrm>
        </p:grpSpPr>
        <p:cxnSp>
          <p:nvCxnSpPr>
            <p:cNvPr id="1620" name="Google Shape;1620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21" name="Google Shape;1621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22" name="Google Shape;1622;p77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623" name="Google Shape;1623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24" name="Google Shape;1624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25" name="Google Shape;1625;p77"/>
          <p:cNvGrpSpPr/>
          <p:nvPr/>
        </p:nvGrpSpPr>
        <p:grpSpPr>
          <a:xfrm>
            <a:off x="7166514" y="3800197"/>
            <a:ext cx="641193" cy="609441"/>
            <a:chOff x="1066800" y="2819400"/>
            <a:chExt cx="228600" cy="304800"/>
          </a:xfrm>
        </p:grpSpPr>
        <p:cxnSp>
          <p:nvCxnSpPr>
            <p:cNvPr id="1626" name="Google Shape;1626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27" name="Google Shape;1627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628" name="Google Shape;1628;p77"/>
          <p:cNvSpPr/>
          <p:nvPr/>
        </p:nvSpPr>
        <p:spPr>
          <a:xfrm rot="-5400000">
            <a:off x="4669858" y="625246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9" name="Google Shape;1629;p77"/>
          <p:cNvGrpSpPr/>
          <p:nvPr/>
        </p:nvGrpSpPr>
        <p:grpSpPr>
          <a:xfrm>
            <a:off x="3518948" y="5434876"/>
            <a:ext cx="641193" cy="609441"/>
            <a:chOff x="1066800" y="2819400"/>
            <a:chExt cx="228600" cy="304800"/>
          </a:xfrm>
        </p:grpSpPr>
        <p:cxnSp>
          <p:nvCxnSpPr>
            <p:cNvPr id="1630" name="Google Shape;1630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31" name="Google Shape;1631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32" name="Google Shape;1632;p77"/>
          <p:cNvGrpSpPr/>
          <p:nvPr/>
        </p:nvGrpSpPr>
        <p:grpSpPr>
          <a:xfrm>
            <a:off x="4602081" y="1295955"/>
            <a:ext cx="304721" cy="304721"/>
            <a:chOff x="1066800" y="2819400"/>
            <a:chExt cx="228600" cy="304800"/>
          </a:xfrm>
        </p:grpSpPr>
        <p:cxnSp>
          <p:nvCxnSpPr>
            <p:cNvPr id="1633" name="Google Shape;1633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34" name="Google Shape;1634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35" name="Google Shape;1635;p77"/>
          <p:cNvGrpSpPr/>
          <p:nvPr/>
        </p:nvGrpSpPr>
        <p:grpSpPr>
          <a:xfrm>
            <a:off x="5238040" y="1295955"/>
            <a:ext cx="304721" cy="304721"/>
            <a:chOff x="1066800" y="2819400"/>
            <a:chExt cx="228600" cy="304800"/>
          </a:xfrm>
        </p:grpSpPr>
        <p:cxnSp>
          <p:nvCxnSpPr>
            <p:cNvPr id="1636" name="Google Shape;1636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37" name="Google Shape;1637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38" name="Google Shape;1638;p77"/>
          <p:cNvGrpSpPr/>
          <p:nvPr/>
        </p:nvGrpSpPr>
        <p:grpSpPr>
          <a:xfrm>
            <a:off x="4535327" y="5433861"/>
            <a:ext cx="641193" cy="609441"/>
            <a:chOff x="1066800" y="2819400"/>
            <a:chExt cx="228600" cy="304800"/>
          </a:xfrm>
        </p:grpSpPr>
        <p:cxnSp>
          <p:nvCxnSpPr>
            <p:cNvPr id="1639" name="Google Shape;1639;p77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40" name="Google Shape;1640;p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641" name="Google Shape;1641;p77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129551"/>
              <a:gd name="adj2" fmla="val 24542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60" name="Slide Number Placeholder">
            <a:extLst>
              <a:ext uri="{FF2B5EF4-FFF2-40B4-BE49-F238E27FC236}">
                <a16:creationId xmlns:a16="http://schemas.microsoft.com/office/drawing/2014/main" id="{22668336-83B9-4256-8C86-FF6C5FB1833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27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78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12, 31</a:t>
            </a:r>
            <a:endParaRPr/>
          </a:p>
        </p:txBody>
      </p:sp>
      <p:sp>
        <p:nvSpPr>
          <p:cNvPr id="1647" name="Google Shape;1647;p78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16)</a:t>
            </a:r>
            <a:endParaRPr/>
          </a:p>
        </p:txBody>
      </p:sp>
      <p:grpSp>
        <p:nvGrpSpPr>
          <p:cNvPr id="1648" name="Google Shape;1648;p78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649" name="Google Shape;1649;p78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50" name="Google Shape;1650;p78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651" name="Google Shape;1651;p78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652" name="Google Shape;1652;p78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653" name="Google Shape;1653;p78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654" name="Google Shape;1654;p78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55" name="Google Shape;1655;p78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56" name="Google Shape;1656;p78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57" name="Google Shape;1657;p78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58" name="Google Shape;1658;p78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659" name="Google Shape;1659;p78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660" name="Google Shape;1660;p78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661" name="Google Shape;1661;p78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62" name="Google Shape;1662;p78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663" name="Google Shape;1663;p78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664" name="Google Shape;1664;p78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665" name="Google Shape;1665;p78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666" name="Google Shape;1666;p78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667" name="Google Shape;1667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68" name="Google Shape;1668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69" name="Google Shape;1669;p78"/>
          <p:cNvGrpSpPr/>
          <p:nvPr/>
        </p:nvGrpSpPr>
        <p:grpSpPr>
          <a:xfrm>
            <a:off x="5837837" y="2102287"/>
            <a:ext cx="641193" cy="609441"/>
            <a:chOff x="1066800" y="2819400"/>
            <a:chExt cx="228600" cy="304800"/>
          </a:xfrm>
        </p:grpSpPr>
        <p:cxnSp>
          <p:nvCxnSpPr>
            <p:cNvPr id="1670" name="Google Shape;1670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71" name="Google Shape;1671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72" name="Google Shape;1672;p78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673" name="Google Shape;1673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74" name="Google Shape;1674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75" name="Google Shape;1675;p78"/>
          <p:cNvGrpSpPr/>
          <p:nvPr/>
        </p:nvGrpSpPr>
        <p:grpSpPr>
          <a:xfrm>
            <a:off x="4543676" y="3797649"/>
            <a:ext cx="641193" cy="609441"/>
            <a:chOff x="1066800" y="2819400"/>
            <a:chExt cx="228600" cy="304800"/>
          </a:xfrm>
        </p:grpSpPr>
        <p:cxnSp>
          <p:nvCxnSpPr>
            <p:cNvPr id="1676" name="Google Shape;1676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77" name="Google Shape;1677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78" name="Google Shape;1678;p78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679" name="Google Shape;1679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80" name="Google Shape;1680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81" name="Google Shape;1681;p78"/>
          <p:cNvGrpSpPr/>
          <p:nvPr/>
        </p:nvGrpSpPr>
        <p:grpSpPr>
          <a:xfrm>
            <a:off x="5825103" y="3798376"/>
            <a:ext cx="641193" cy="609441"/>
            <a:chOff x="1066800" y="2819400"/>
            <a:chExt cx="228600" cy="304800"/>
          </a:xfrm>
        </p:grpSpPr>
        <p:cxnSp>
          <p:nvCxnSpPr>
            <p:cNvPr id="1682" name="Google Shape;1682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83" name="Google Shape;1683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84" name="Google Shape;1684;p78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685" name="Google Shape;1685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86" name="Google Shape;1686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87" name="Google Shape;1687;p78"/>
          <p:cNvGrpSpPr/>
          <p:nvPr/>
        </p:nvGrpSpPr>
        <p:grpSpPr>
          <a:xfrm>
            <a:off x="7166514" y="3800197"/>
            <a:ext cx="641193" cy="609441"/>
            <a:chOff x="1066800" y="2819400"/>
            <a:chExt cx="228600" cy="304800"/>
          </a:xfrm>
        </p:grpSpPr>
        <p:cxnSp>
          <p:nvCxnSpPr>
            <p:cNvPr id="1688" name="Google Shape;1688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89" name="Google Shape;1689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690" name="Google Shape;1690;p78"/>
          <p:cNvSpPr/>
          <p:nvPr/>
        </p:nvSpPr>
        <p:spPr>
          <a:xfrm rot="-5400000">
            <a:off x="5674972" y="625246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1" name="Google Shape;1691;p78"/>
          <p:cNvGrpSpPr/>
          <p:nvPr/>
        </p:nvGrpSpPr>
        <p:grpSpPr>
          <a:xfrm>
            <a:off x="3518948" y="5434876"/>
            <a:ext cx="641193" cy="609441"/>
            <a:chOff x="1066800" y="2819400"/>
            <a:chExt cx="228600" cy="304800"/>
          </a:xfrm>
        </p:grpSpPr>
        <p:cxnSp>
          <p:nvCxnSpPr>
            <p:cNvPr id="1692" name="Google Shape;1692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93" name="Google Shape;1693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94" name="Google Shape;1694;p78"/>
          <p:cNvGrpSpPr/>
          <p:nvPr/>
        </p:nvGrpSpPr>
        <p:grpSpPr>
          <a:xfrm>
            <a:off x="4602081" y="1295955"/>
            <a:ext cx="304721" cy="304721"/>
            <a:chOff x="1066800" y="2819400"/>
            <a:chExt cx="228600" cy="304800"/>
          </a:xfrm>
        </p:grpSpPr>
        <p:cxnSp>
          <p:nvCxnSpPr>
            <p:cNvPr id="1695" name="Google Shape;1695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96" name="Google Shape;1696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697" name="Google Shape;1697;p78"/>
          <p:cNvGrpSpPr/>
          <p:nvPr/>
        </p:nvGrpSpPr>
        <p:grpSpPr>
          <a:xfrm>
            <a:off x="5238040" y="1295955"/>
            <a:ext cx="304721" cy="304721"/>
            <a:chOff x="1066800" y="2819400"/>
            <a:chExt cx="228600" cy="304800"/>
          </a:xfrm>
        </p:grpSpPr>
        <p:cxnSp>
          <p:nvCxnSpPr>
            <p:cNvPr id="1698" name="Google Shape;1698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699" name="Google Shape;1699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00" name="Google Shape;1700;p78"/>
          <p:cNvGrpSpPr/>
          <p:nvPr/>
        </p:nvGrpSpPr>
        <p:grpSpPr>
          <a:xfrm>
            <a:off x="4535327" y="5433861"/>
            <a:ext cx="641193" cy="609441"/>
            <a:chOff x="1066800" y="2819400"/>
            <a:chExt cx="228600" cy="304800"/>
          </a:xfrm>
        </p:grpSpPr>
        <p:cxnSp>
          <p:nvCxnSpPr>
            <p:cNvPr id="1701" name="Google Shape;1701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02" name="Google Shape;1702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03" name="Google Shape;1703;p78"/>
          <p:cNvGrpSpPr/>
          <p:nvPr/>
        </p:nvGrpSpPr>
        <p:grpSpPr>
          <a:xfrm>
            <a:off x="5862155" y="1295955"/>
            <a:ext cx="304721" cy="304721"/>
            <a:chOff x="1066800" y="2819400"/>
            <a:chExt cx="228600" cy="304800"/>
          </a:xfrm>
        </p:grpSpPr>
        <p:cxnSp>
          <p:nvCxnSpPr>
            <p:cNvPr id="1704" name="Google Shape;1704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05" name="Google Shape;1705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06" name="Google Shape;1706;p78"/>
          <p:cNvGrpSpPr/>
          <p:nvPr/>
        </p:nvGrpSpPr>
        <p:grpSpPr>
          <a:xfrm>
            <a:off x="5554950" y="5434875"/>
            <a:ext cx="641193" cy="609441"/>
            <a:chOff x="1066800" y="2819400"/>
            <a:chExt cx="228600" cy="304800"/>
          </a:xfrm>
        </p:grpSpPr>
        <p:cxnSp>
          <p:nvCxnSpPr>
            <p:cNvPr id="1707" name="Google Shape;1707;p78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08" name="Google Shape;1708;p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709" name="Google Shape;1709;p78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103392"/>
              <a:gd name="adj2" fmla="val 24309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66" name="Slide Number Placeholder">
            <a:extLst>
              <a:ext uri="{FF2B5EF4-FFF2-40B4-BE49-F238E27FC236}">
                <a16:creationId xmlns:a16="http://schemas.microsoft.com/office/drawing/2014/main" id="{A78A60FC-EE56-4FB3-A851-1DC9E726A88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1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79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12, 31, 23</a:t>
            </a:r>
            <a:endParaRPr/>
          </a:p>
        </p:txBody>
      </p:sp>
      <p:sp>
        <p:nvSpPr>
          <p:cNvPr id="1715" name="Google Shape;1715;p79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17)</a:t>
            </a:r>
            <a:endParaRPr/>
          </a:p>
        </p:txBody>
      </p:sp>
      <p:grpSp>
        <p:nvGrpSpPr>
          <p:cNvPr id="1716" name="Google Shape;1716;p79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717" name="Google Shape;1717;p79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18" name="Google Shape;1718;p79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719" name="Google Shape;1719;p79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720" name="Google Shape;1720;p79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721" name="Google Shape;1721;p79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722" name="Google Shape;1722;p79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23" name="Google Shape;1723;p79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24" name="Google Shape;1724;p79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25" name="Google Shape;1725;p79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26" name="Google Shape;1726;p79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727" name="Google Shape;1727;p79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728" name="Google Shape;1728;p79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29" name="Google Shape;1729;p79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30" name="Google Shape;1730;p79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731" name="Google Shape;1731;p79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32" name="Google Shape;1732;p79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733" name="Google Shape;1733;p79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734" name="Google Shape;1734;p79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735" name="Google Shape;1735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36" name="Google Shape;1736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37" name="Google Shape;1737;p79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738" name="Google Shape;1738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39" name="Google Shape;1739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40" name="Google Shape;1740;p79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741" name="Google Shape;1741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42" name="Google Shape;1742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43" name="Google Shape;1743;p79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744" name="Google Shape;1744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45" name="Google Shape;1745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46" name="Google Shape;1746;p79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747" name="Google Shape;1747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48" name="Google Shape;1748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49" name="Google Shape;1749;p79"/>
          <p:cNvGrpSpPr/>
          <p:nvPr/>
        </p:nvGrpSpPr>
        <p:grpSpPr>
          <a:xfrm>
            <a:off x="5825103" y="3802737"/>
            <a:ext cx="641193" cy="609441"/>
            <a:chOff x="1066800" y="2819400"/>
            <a:chExt cx="228600" cy="304800"/>
          </a:xfrm>
        </p:grpSpPr>
        <p:cxnSp>
          <p:nvCxnSpPr>
            <p:cNvPr id="1750" name="Google Shape;1750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51" name="Google Shape;1751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52" name="Google Shape;1752;p79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753" name="Google Shape;1753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54" name="Google Shape;1754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55" name="Google Shape;1755;p79"/>
          <p:cNvGrpSpPr/>
          <p:nvPr/>
        </p:nvGrpSpPr>
        <p:grpSpPr>
          <a:xfrm>
            <a:off x="7166514" y="3804560"/>
            <a:ext cx="641193" cy="609441"/>
            <a:chOff x="1066800" y="2819400"/>
            <a:chExt cx="228600" cy="304800"/>
          </a:xfrm>
        </p:grpSpPr>
        <p:cxnSp>
          <p:nvCxnSpPr>
            <p:cNvPr id="1756" name="Google Shape;1756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57" name="Google Shape;1757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758" name="Google Shape;1758;p79"/>
          <p:cNvSpPr/>
          <p:nvPr/>
        </p:nvSpPr>
        <p:spPr>
          <a:xfrm rot="-5400000">
            <a:off x="6799827" y="624231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9" name="Google Shape;1759;p79"/>
          <p:cNvGrpSpPr/>
          <p:nvPr/>
        </p:nvGrpSpPr>
        <p:grpSpPr>
          <a:xfrm>
            <a:off x="3518948" y="5437977"/>
            <a:ext cx="641193" cy="609441"/>
            <a:chOff x="1066800" y="2819400"/>
            <a:chExt cx="228600" cy="304800"/>
          </a:xfrm>
        </p:grpSpPr>
        <p:cxnSp>
          <p:nvCxnSpPr>
            <p:cNvPr id="1760" name="Google Shape;1760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61" name="Google Shape;1761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62" name="Google Shape;1762;p79"/>
          <p:cNvGrpSpPr/>
          <p:nvPr/>
        </p:nvGrpSpPr>
        <p:grpSpPr>
          <a:xfrm>
            <a:off x="4602081" y="1295955"/>
            <a:ext cx="304721" cy="304721"/>
            <a:chOff x="1066800" y="2819400"/>
            <a:chExt cx="228600" cy="304800"/>
          </a:xfrm>
        </p:grpSpPr>
        <p:cxnSp>
          <p:nvCxnSpPr>
            <p:cNvPr id="1763" name="Google Shape;1763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64" name="Google Shape;1764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65" name="Google Shape;1765;p79"/>
          <p:cNvGrpSpPr/>
          <p:nvPr/>
        </p:nvGrpSpPr>
        <p:grpSpPr>
          <a:xfrm>
            <a:off x="5238040" y="1295955"/>
            <a:ext cx="304721" cy="304721"/>
            <a:chOff x="1066800" y="2819400"/>
            <a:chExt cx="228600" cy="304800"/>
          </a:xfrm>
        </p:grpSpPr>
        <p:cxnSp>
          <p:nvCxnSpPr>
            <p:cNvPr id="1766" name="Google Shape;1766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67" name="Google Shape;1767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68" name="Google Shape;1768;p79"/>
          <p:cNvGrpSpPr/>
          <p:nvPr/>
        </p:nvGrpSpPr>
        <p:grpSpPr>
          <a:xfrm>
            <a:off x="4535327" y="5436961"/>
            <a:ext cx="641193" cy="609441"/>
            <a:chOff x="1066800" y="2819400"/>
            <a:chExt cx="228600" cy="304800"/>
          </a:xfrm>
        </p:grpSpPr>
        <p:cxnSp>
          <p:nvCxnSpPr>
            <p:cNvPr id="1769" name="Google Shape;1769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70" name="Google Shape;1770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71" name="Google Shape;1771;p79"/>
          <p:cNvGrpSpPr/>
          <p:nvPr/>
        </p:nvGrpSpPr>
        <p:grpSpPr>
          <a:xfrm>
            <a:off x="5862155" y="1295955"/>
            <a:ext cx="304721" cy="304721"/>
            <a:chOff x="1066800" y="2819400"/>
            <a:chExt cx="228600" cy="304800"/>
          </a:xfrm>
        </p:grpSpPr>
        <p:cxnSp>
          <p:nvCxnSpPr>
            <p:cNvPr id="1772" name="Google Shape;1772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73" name="Google Shape;1773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74" name="Google Shape;1774;p79"/>
          <p:cNvGrpSpPr/>
          <p:nvPr/>
        </p:nvGrpSpPr>
        <p:grpSpPr>
          <a:xfrm>
            <a:off x="5554950" y="5437975"/>
            <a:ext cx="641193" cy="609441"/>
            <a:chOff x="1066800" y="2819400"/>
            <a:chExt cx="228600" cy="304800"/>
          </a:xfrm>
        </p:grpSpPr>
        <p:cxnSp>
          <p:nvCxnSpPr>
            <p:cNvPr id="1775" name="Google Shape;1775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76" name="Google Shape;1776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77" name="Google Shape;1777;p79"/>
          <p:cNvGrpSpPr/>
          <p:nvPr/>
        </p:nvGrpSpPr>
        <p:grpSpPr>
          <a:xfrm>
            <a:off x="6515297" y="1295955"/>
            <a:ext cx="304721" cy="304721"/>
            <a:chOff x="1066800" y="2819400"/>
            <a:chExt cx="228600" cy="304800"/>
          </a:xfrm>
        </p:grpSpPr>
        <p:cxnSp>
          <p:nvCxnSpPr>
            <p:cNvPr id="1778" name="Google Shape;1778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79" name="Google Shape;1779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780" name="Google Shape;1780;p79"/>
          <p:cNvGrpSpPr/>
          <p:nvPr/>
        </p:nvGrpSpPr>
        <p:grpSpPr>
          <a:xfrm>
            <a:off x="6645844" y="5423466"/>
            <a:ext cx="641193" cy="609441"/>
            <a:chOff x="1066800" y="2819400"/>
            <a:chExt cx="228600" cy="304800"/>
          </a:xfrm>
        </p:grpSpPr>
        <p:cxnSp>
          <p:nvCxnSpPr>
            <p:cNvPr id="1781" name="Google Shape;1781;p79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782" name="Google Shape;1782;p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783" name="Google Shape;1783;p79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74889"/>
              <a:gd name="adj2" fmla="val 24519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72" name="Slide Number Placeholder">
            <a:extLst>
              <a:ext uri="{FF2B5EF4-FFF2-40B4-BE49-F238E27FC236}">
                <a16:creationId xmlns:a16="http://schemas.microsoft.com/office/drawing/2014/main" id="{1452FCE2-2F68-44A3-99A2-64B9D27AAD9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96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80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12, 31, 23, 6</a:t>
            </a:r>
            <a:endParaRPr/>
          </a:p>
        </p:txBody>
      </p:sp>
      <p:sp>
        <p:nvSpPr>
          <p:cNvPr id="1789" name="Google Shape;1789;p80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18)</a:t>
            </a:r>
            <a:endParaRPr/>
          </a:p>
        </p:txBody>
      </p:sp>
      <p:grpSp>
        <p:nvGrpSpPr>
          <p:cNvPr id="1790" name="Google Shape;1790;p80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791" name="Google Shape;1791;p80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792" name="Google Shape;1792;p80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793" name="Google Shape;1793;p80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794" name="Google Shape;1794;p80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795" name="Google Shape;1795;p80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796" name="Google Shape;1796;p80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97" name="Google Shape;1797;p80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98" name="Google Shape;1798;p80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99" name="Google Shape;1799;p80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800" name="Google Shape;1800;p80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801" name="Google Shape;1801;p80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802" name="Google Shape;1802;p80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03" name="Google Shape;1803;p80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804" name="Google Shape;1804;p80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805" name="Google Shape;1805;p80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806" name="Google Shape;1806;p80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807" name="Google Shape;1807;p80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808" name="Google Shape;1808;p80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809" name="Google Shape;1809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10" name="Google Shape;1810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11" name="Google Shape;1811;p80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812" name="Google Shape;1812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13" name="Google Shape;1813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14" name="Google Shape;1814;p80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815" name="Google Shape;1815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16" name="Google Shape;1816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17" name="Google Shape;1817;p80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818" name="Google Shape;1818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19" name="Google Shape;1819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20" name="Google Shape;1820;p80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821" name="Google Shape;1821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22" name="Google Shape;1822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23" name="Google Shape;1823;p80"/>
          <p:cNvGrpSpPr/>
          <p:nvPr/>
        </p:nvGrpSpPr>
        <p:grpSpPr>
          <a:xfrm>
            <a:off x="5825103" y="3802737"/>
            <a:ext cx="641193" cy="609441"/>
            <a:chOff x="1066800" y="2819400"/>
            <a:chExt cx="228600" cy="304800"/>
          </a:xfrm>
        </p:grpSpPr>
        <p:cxnSp>
          <p:nvCxnSpPr>
            <p:cNvPr id="1824" name="Google Shape;1824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25" name="Google Shape;1825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26" name="Google Shape;1826;p80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827" name="Google Shape;1827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28" name="Google Shape;1828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29" name="Google Shape;1829;p80"/>
          <p:cNvGrpSpPr/>
          <p:nvPr/>
        </p:nvGrpSpPr>
        <p:grpSpPr>
          <a:xfrm>
            <a:off x="7166514" y="3804560"/>
            <a:ext cx="641193" cy="609441"/>
            <a:chOff x="1066800" y="2819400"/>
            <a:chExt cx="228600" cy="304800"/>
          </a:xfrm>
        </p:grpSpPr>
        <p:cxnSp>
          <p:nvCxnSpPr>
            <p:cNvPr id="1830" name="Google Shape;1830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31" name="Google Shape;1831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832" name="Google Shape;1832;p80"/>
          <p:cNvSpPr/>
          <p:nvPr/>
        </p:nvSpPr>
        <p:spPr>
          <a:xfrm rot="-5400000">
            <a:off x="7823086" y="6242315"/>
            <a:ext cx="350709" cy="24913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3" name="Google Shape;1833;p80"/>
          <p:cNvGrpSpPr/>
          <p:nvPr/>
        </p:nvGrpSpPr>
        <p:grpSpPr>
          <a:xfrm>
            <a:off x="3518948" y="5437977"/>
            <a:ext cx="641193" cy="609441"/>
            <a:chOff x="1066800" y="2819400"/>
            <a:chExt cx="228600" cy="304800"/>
          </a:xfrm>
        </p:grpSpPr>
        <p:cxnSp>
          <p:nvCxnSpPr>
            <p:cNvPr id="1834" name="Google Shape;1834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35" name="Google Shape;1835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36" name="Google Shape;1836;p80"/>
          <p:cNvGrpSpPr/>
          <p:nvPr/>
        </p:nvGrpSpPr>
        <p:grpSpPr>
          <a:xfrm>
            <a:off x="4602081" y="1295955"/>
            <a:ext cx="304721" cy="304721"/>
            <a:chOff x="1066800" y="2819400"/>
            <a:chExt cx="228600" cy="304800"/>
          </a:xfrm>
        </p:grpSpPr>
        <p:cxnSp>
          <p:nvCxnSpPr>
            <p:cNvPr id="1837" name="Google Shape;1837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38" name="Google Shape;1838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39" name="Google Shape;1839;p80"/>
          <p:cNvGrpSpPr/>
          <p:nvPr/>
        </p:nvGrpSpPr>
        <p:grpSpPr>
          <a:xfrm>
            <a:off x="5238040" y="1295955"/>
            <a:ext cx="304721" cy="304721"/>
            <a:chOff x="1066800" y="2819400"/>
            <a:chExt cx="228600" cy="304800"/>
          </a:xfrm>
        </p:grpSpPr>
        <p:cxnSp>
          <p:nvCxnSpPr>
            <p:cNvPr id="1840" name="Google Shape;1840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41" name="Google Shape;1841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42" name="Google Shape;1842;p80"/>
          <p:cNvGrpSpPr/>
          <p:nvPr/>
        </p:nvGrpSpPr>
        <p:grpSpPr>
          <a:xfrm>
            <a:off x="4535327" y="5436961"/>
            <a:ext cx="641193" cy="609441"/>
            <a:chOff x="1066800" y="2819400"/>
            <a:chExt cx="228600" cy="304800"/>
          </a:xfrm>
        </p:grpSpPr>
        <p:cxnSp>
          <p:nvCxnSpPr>
            <p:cNvPr id="1843" name="Google Shape;1843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44" name="Google Shape;1844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45" name="Google Shape;1845;p80"/>
          <p:cNvGrpSpPr/>
          <p:nvPr/>
        </p:nvGrpSpPr>
        <p:grpSpPr>
          <a:xfrm>
            <a:off x="5862155" y="1295955"/>
            <a:ext cx="304721" cy="304721"/>
            <a:chOff x="1066800" y="2819400"/>
            <a:chExt cx="228600" cy="304800"/>
          </a:xfrm>
        </p:grpSpPr>
        <p:cxnSp>
          <p:nvCxnSpPr>
            <p:cNvPr id="1846" name="Google Shape;1846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47" name="Google Shape;1847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48" name="Google Shape;1848;p80"/>
          <p:cNvGrpSpPr/>
          <p:nvPr/>
        </p:nvGrpSpPr>
        <p:grpSpPr>
          <a:xfrm>
            <a:off x="5554950" y="5437975"/>
            <a:ext cx="641193" cy="609441"/>
            <a:chOff x="1066800" y="2819400"/>
            <a:chExt cx="228600" cy="304800"/>
          </a:xfrm>
        </p:grpSpPr>
        <p:cxnSp>
          <p:nvCxnSpPr>
            <p:cNvPr id="1849" name="Google Shape;1849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50" name="Google Shape;1850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51" name="Google Shape;1851;p80"/>
          <p:cNvGrpSpPr/>
          <p:nvPr/>
        </p:nvGrpSpPr>
        <p:grpSpPr>
          <a:xfrm>
            <a:off x="6515297" y="1295955"/>
            <a:ext cx="304721" cy="304721"/>
            <a:chOff x="1066800" y="2819400"/>
            <a:chExt cx="228600" cy="304800"/>
          </a:xfrm>
        </p:grpSpPr>
        <p:cxnSp>
          <p:nvCxnSpPr>
            <p:cNvPr id="1852" name="Google Shape;1852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53" name="Google Shape;1853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54" name="Google Shape;1854;p80"/>
          <p:cNvGrpSpPr/>
          <p:nvPr/>
        </p:nvGrpSpPr>
        <p:grpSpPr>
          <a:xfrm>
            <a:off x="6645844" y="5423466"/>
            <a:ext cx="641193" cy="609441"/>
            <a:chOff x="1066800" y="2819400"/>
            <a:chExt cx="228600" cy="304800"/>
          </a:xfrm>
        </p:grpSpPr>
        <p:cxnSp>
          <p:nvCxnSpPr>
            <p:cNvPr id="1855" name="Google Shape;1855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56" name="Google Shape;1856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57" name="Google Shape;1857;p80"/>
          <p:cNvGrpSpPr/>
          <p:nvPr/>
        </p:nvGrpSpPr>
        <p:grpSpPr>
          <a:xfrm>
            <a:off x="7066841" y="1295955"/>
            <a:ext cx="304721" cy="304721"/>
            <a:chOff x="1066800" y="2819400"/>
            <a:chExt cx="228600" cy="304800"/>
          </a:xfrm>
        </p:grpSpPr>
        <p:cxnSp>
          <p:nvCxnSpPr>
            <p:cNvPr id="1858" name="Google Shape;1858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59" name="Google Shape;1859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60" name="Google Shape;1860;p80"/>
          <p:cNvGrpSpPr/>
          <p:nvPr/>
        </p:nvGrpSpPr>
        <p:grpSpPr>
          <a:xfrm>
            <a:off x="7697133" y="5422450"/>
            <a:ext cx="641193" cy="609441"/>
            <a:chOff x="1066800" y="2819400"/>
            <a:chExt cx="228600" cy="304800"/>
          </a:xfrm>
        </p:grpSpPr>
        <p:cxnSp>
          <p:nvCxnSpPr>
            <p:cNvPr id="1861" name="Google Shape;1861;p80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62" name="Google Shape;1862;p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863" name="Google Shape;1863;p80"/>
          <p:cNvSpPr/>
          <p:nvPr/>
        </p:nvSpPr>
        <p:spPr>
          <a:xfrm>
            <a:off x="8178298" y="1357206"/>
            <a:ext cx="3816606" cy="1358846"/>
          </a:xfrm>
          <a:prstGeom prst="wedgeRoundRectCallout">
            <a:avLst>
              <a:gd name="adj1" fmla="val -51637"/>
              <a:gd name="adj2" fmla="val 240985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  <a:endParaRPr sz="1466"/>
          </a:p>
        </p:txBody>
      </p:sp>
      <p:sp>
        <p:nvSpPr>
          <p:cNvPr id="78" name="Slide Number Placeholder">
            <a:extLst>
              <a:ext uri="{FF2B5EF4-FFF2-40B4-BE49-F238E27FC236}">
                <a16:creationId xmlns:a16="http://schemas.microsoft.com/office/drawing/2014/main" id="{1408FBE4-FAA7-4092-B7FA-4FA97EFC852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36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1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Опашка: 7, 19, 21, 14, 1, 12, 31, 23, 6</a:t>
            </a:r>
            <a:endParaRPr/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Изход: 7, 19, 21, 14, 1,</a:t>
            </a:r>
            <a:br>
              <a:rPr lang="en"/>
            </a:br>
            <a:r>
              <a:rPr lang="en"/>
              <a:t>12, 31, 23, 6</a:t>
            </a:r>
            <a:endParaRPr/>
          </a:p>
        </p:txBody>
      </p:sp>
      <p:sp>
        <p:nvSpPr>
          <p:cNvPr id="1869" name="Google Shape;1869;p81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BFS в действие (стъпка 19)</a:t>
            </a:r>
            <a:endParaRPr/>
          </a:p>
        </p:txBody>
      </p:sp>
      <p:grpSp>
        <p:nvGrpSpPr>
          <p:cNvPr id="1870" name="Google Shape;1870;p81"/>
          <p:cNvGrpSpPr/>
          <p:nvPr/>
        </p:nvGrpSpPr>
        <p:grpSpPr>
          <a:xfrm>
            <a:off x="2270683" y="1295955"/>
            <a:ext cx="304721" cy="304721"/>
            <a:chOff x="1066800" y="2819400"/>
            <a:chExt cx="228600" cy="304800"/>
          </a:xfrm>
        </p:grpSpPr>
        <p:cxnSp>
          <p:nvCxnSpPr>
            <p:cNvPr id="1871" name="Google Shape;1871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72" name="Google Shape;1872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73" name="Google Shape;1873;p81"/>
          <p:cNvGrpSpPr/>
          <p:nvPr/>
        </p:nvGrpSpPr>
        <p:grpSpPr>
          <a:xfrm>
            <a:off x="2804161" y="1295955"/>
            <a:ext cx="304721" cy="304721"/>
            <a:chOff x="1066800" y="2819400"/>
            <a:chExt cx="228600" cy="304800"/>
          </a:xfrm>
        </p:grpSpPr>
        <p:cxnSp>
          <p:nvCxnSpPr>
            <p:cNvPr id="1874" name="Google Shape;1874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75" name="Google Shape;1875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76" name="Google Shape;1876;p81"/>
          <p:cNvGrpSpPr/>
          <p:nvPr/>
        </p:nvGrpSpPr>
        <p:grpSpPr>
          <a:xfrm>
            <a:off x="3413761" y="1295955"/>
            <a:ext cx="304721" cy="304721"/>
            <a:chOff x="1066800" y="2819400"/>
            <a:chExt cx="228600" cy="304800"/>
          </a:xfrm>
        </p:grpSpPr>
        <p:cxnSp>
          <p:nvCxnSpPr>
            <p:cNvPr id="1877" name="Google Shape;1877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78" name="Google Shape;1878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79" name="Google Shape;1879;p81"/>
          <p:cNvGrpSpPr/>
          <p:nvPr/>
        </p:nvGrpSpPr>
        <p:grpSpPr>
          <a:xfrm>
            <a:off x="4085914" y="1295955"/>
            <a:ext cx="304721" cy="304721"/>
            <a:chOff x="1066800" y="2819400"/>
            <a:chExt cx="228600" cy="304800"/>
          </a:xfrm>
        </p:grpSpPr>
        <p:cxnSp>
          <p:nvCxnSpPr>
            <p:cNvPr id="1880" name="Google Shape;1880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81" name="Google Shape;1881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82" name="Google Shape;1882;p81"/>
          <p:cNvGrpSpPr/>
          <p:nvPr/>
        </p:nvGrpSpPr>
        <p:grpSpPr>
          <a:xfrm>
            <a:off x="4602081" y="1295955"/>
            <a:ext cx="304721" cy="304721"/>
            <a:chOff x="1066800" y="2819400"/>
            <a:chExt cx="228600" cy="304800"/>
          </a:xfrm>
        </p:grpSpPr>
        <p:cxnSp>
          <p:nvCxnSpPr>
            <p:cNvPr id="1883" name="Google Shape;1883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84" name="Google Shape;1884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85" name="Google Shape;1885;p81"/>
          <p:cNvGrpSpPr/>
          <p:nvPr/>
        </p:nvGrpSpPr>
        <p:grpSpPr>
          <a:xfrm>
            <a:off x="5238040" y="1295955"/>
            <a:ext cx="304721" cy="304721"/>
            <a:chOff x="1066800" y="2819400"/>
            <a:chExt cx="228600" cy="304800"/>
          </a:xfrm>
        </p:grpSpPr>
        <p:cxnSp>
          <p:nvCxnSpPr>
            <p:cNvPr id="1886" name="Google Shape;1886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87" name="Google Shape;1887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88" name="Google Shape;1888;p81"/>
          <p:cNvGrpSpPr/>
          <p:nvPr/>
        </p:nvGrpSpPr>
        <p:grpSpPr>
          <a:xfrm>
            <a:off x="5862155" y="1295955"/>
            <a:ext cx="304721" cy="304721"/>
            <a:chOff x="1066800" y="2819400"/>
            <a:chExt cx="228600" cy="304800"/>
          </a:xfrm>
        </p:grpSpPr>
        <p:cxnSp>
          <p:nvCxnSpPr>
            <p:cNvPr id="1889" name="Google Shape;1889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90" name="Google Shape;1890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91" name="Google Shape;1891;p81"/>
          <p:cNvGrpSpPr/>
          <p:nvPr/>
        </p:nvGrpSpPr>
        <p:grpSpPr>
          <a:xfrm>
            <a:off x="6515297" y="1295955"/>
            <a:ext cx="304721" cy="304721"/>
            <a:chOff x="1066800" y="2819400"/>
            <a:chExt cx="228600" cy="304800"/>
          </a:xfrm>
        </p:grpSpPr>
        <p:cxnSp>
          <p:nvCxnSpPr>
            <p:cNvPr id="1892" name="Google Shape;1892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93" name="Google Shape;1893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894" name="Google Shape;1894;p81"/>
          <p:cNvGrpSpPr/>
          <p:nvPr/>
        </p:nvGrpSpPr>
        <p:grpSpPr>
          <a:xfrm>
            <a:off x="7066841" y="1295955"/>
            <a:ext cx="304721" cy="304721"/>
            <a:chOff x="1066800" y="2819400"/>
            <a:chExt cx="228600" cy="304800"/>
          </a:xfrm>
        </p:grpSpPr>
        <p:cxnSp>
          <p:nvCxnSpPr>
            <p:cNvPr id="1895" name="Google Shape;1895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896" name="Google Shape;1896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381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1897" name="Google Shape;1897;p81"/>
          <p:cNvSpPr/>
          <p:nvPr/>
        </p:nvSpPr>
        <p:spPr>
          <a:xfrm>
            <a:off x="7848910" y="1333207"/>
            <a:ext cx="3952970" cy="1562393"/>
          </a:xfrm>
          <a:prstGeom prst="wedgeRoundRectCallout">
            <a:avLst>
              <a:gd name="adj1" fmla="val -67257"/>
              <a:gd name="adj2" fmla="val 4640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Опашката е празна!!!</a:t>
            </a:r>
            <a:endParaRPr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Обхождането в ширина - </a:t>
            </a:r>
            <a:r>
              <a:rPr lang="en" sz="2799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приключено</a:t>
            </a:r>
            <a:endParaRPr sz="2799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8" name="Google Shape;1898;p81"/>
          <p:cNvGrpSpPr/>
          <p:nvPr/>
        </p:nvGrpSpPr>
        <p:grpSpPr>
          <a:xfrm>
            <a:off x="3453499" y="2059423"/>
            <a:ext cx="4902187" cy="4037386"/>
            <a:chOff x="4114800" y="2007160"/>
            <a:chExt cx="3677598" cy="3048031"/>
          </a:xfrm>
        </p:grpSpPr>
        <p:cxnSp>
          <p:nvCxnSpPr>
            <p:cNvPr id="1899" name="Google Shape;1899;p81"/>
            <p:cNvCxnSpPr/>
            <p:nvPr/>
          </p:nvCxnSpPr>
          <p:spPr>
            <a:xfrm flipH="1">
              <a:off x="5315695" y="2519312"/>
              <a:ext cx="6480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900" name="Google Shape;1900;p81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6"/>
            </a:p>
          </p:txBody>
        </p:sp>
        <p:sp>
          <p:nvSpPr>
            <p:cNvPr id="1901" name="Google Shape;1901;p81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902" name="Google Shape;1902;p81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6"/>
            </a:p>
          </p:txBody>
        </p:sp>
        <p:sp>
          <p:nvSpPr>
            <p:cNvPr id="1903" name="Google Shape;1903;p81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cxnSp>
          <p:nvCxnSpPr>
            <p:cNvPr id="1904" name="Google Shape;1904;p81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905" name="Google Shape;1905;p81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906" name="Google Shape;1906;p81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907" name="Google Shape;1907;p81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908" name="Google Shape;1908;p81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6"/>
            </a:p>
          </p:txBody>
        </p:sp>
        <p:sp>
          <p:nvSpPr>
            <p:cNvPr id="1909" name="Google Shape;1909;p81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6"/>
            </a:p>
          </p:txBody>
        </p:sp>
        <p:cxnSp>
          <p:nvCxnSpPr>
            <p:cNvPr id="1910" name="Google Shape;1910;p81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911" name="Google Shape;1911;p81"/>
            <p:cNvCxnSpPr/>
            <p:nvPr/>
          </p:nvCxnSpPr>
          <p:spPr>
            <a:xfrm>
              <a:off x="5340698" y="3774833"/>
              <a:ext cx="493800" cy="71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912" name="Google Shape;1912;p81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913" name="Google Shape;1913;p81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914" name="Google Shape;1914;p81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6"/>
            </a:p>
          </p:txBody>
        </p:sp>
        <p:sp>
          <p:nvSpPr>
            <p:cNvPr id="1915" name="Google Shape;1915;p81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6B4C2C">
                <a:alpha val="69800"/>
              </a:srgbClr>
            </a:solidFill>
            <a:ln w="38100" cap="flat" cmpd="sng">
              <a:solidFill>
                <a:srgbClr val="ECE9E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rgbClr val="F3CC5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6"/>
            </a:p>
          </p:txBody>
        </p:sp>
      </p:grpSp>
      <p:grpSp>
        <p:nvGrpSpPr>
          <p:cNvPr id="1916" name="Google Shape;1916;p81"/>
          <p:cNvGrpSpPr/>
          <p:nvPr/>
        </p:nvGrpSpPr>
        <p:grpSpPr>
          <a:xfrm>
            <a:off x="5837837" y="2106649"/>
            <a:ext cx="641193" cy="609441"/>
            <a:chOff x="1066800" y="2819400"/>
            <a:chExt cx="228600" cy="304800"/>
          </a:xfrm>
        </p:grpSpPr>
        <p:cxnSp>
          <p:nvCxnSpPr>
            <p:cNvPr id="1917" name="Google Shape;1917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18" name="Google Shape;1918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19" name="Google Shape;1919;p81"/>
          <p:cNvGrpSpPr/>
          <p:nvPr/>
        </p:nvGrpSpPr>
        <p:grpSpPr>
          <a:xfrm>
            <a:off x="4543676" y="3802011"/>
            <a:ext cx="641193" cy="609441"/>
            <a:chOff x="1066800" y="2819400"/>
            <a:chExt cx="228600" cy="304800"/>
          </a:xfrm>
        </p:grpSpPr>
        <p:cxnSp>
          <p:nvCxnSpPr>
            <p:cNvPr id="1920" name="Google Shape;1920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21" name="Google Shape;1921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22" name="Google Shape;1922;p81"/>
          <p:cNvGrpSpPr/>
          <p:nvPr/>
        </p:nvGrpSpPr>
        <p:grpSpPr>
          <a:xfrm>
            <a:off x="5825103" y="3802737"/>
            <a:ext cx="641193" cy="609441"/>
            <a:chOff x="1066800" y="2819400"/>
            <a:chExt cx="228600" cy="304800"/>
          </a:xfrm>
        </p:grpSpPr>
        <p:cxnSp>
          <p:nvCxnSpPr>
            <p:cNvPr id="1923" name="Google Shape;1923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24" name="Google Shape;1924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25" name="Google Shape;1925;p81"/>
          <p:cNvGrpSpPr/>
          <p:nvPr/>
        </p:nvGrpSpPr>
        <p:grpSpPr>
          <a:xfrm>
            <a:off x="7166514" y="3804560"/>
            <a:ext cx="641193" cy="609441"/>
            <a:chOff x="1066800" y="2819400"/>
            <a:chExt cx="228600" cy="304800"/>
          </a:xfrm>
        </p:grpSpPr>
        <p:cxnSp>
          <p:nvCxnSpPr>
            <p:cNvPr id="1926" name="Google Shape;1926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27" name="Google Shape;1927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28" name="Google Shape;1928;p81"/>
          <p:cNvGrpSpPr/>
          <p:nvPr/>
        </p:nvGrpSpPr>
        <p:grpSpPr>
          <a:xfrm>
            <a:off x="3518948" y="5437977"/>
            <a:ext cx="641193" cy="609441"/>
            <a:chOff x="1066800" y="2819400"/>
            <a:chExt cx="228600" cy="304800"/>
          </a:xfrm>
        </p:grpSpPr>
        <p:cxnSp>
          <p:nvCxnSpPr>
            <p:cNvPr id="1929" name="Google Shape;1929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30" name="Google Shape;1930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31" name="Google Shape;1931;p81"/>
          <p:cNvGrpSpPr/>
          <p:nvPr/>
        </p:nvGrpSpPr>
        <p:grpSpPr>
          <a:xfrm>
            <a:off x="4535327" y="5436961"/>
            <a:ext cx="641193" cy="609441"/>
            <a:chOff x="1066800" y="2819400"/>
            <a:chExt cx="228600" cy="304800"/>
          </a:xfrm>
        </p:grpSpPr>
        <p:cxnSp>
          <p:nvCxnSpPr>
            <p:cNvPr id="1932" name="Google Shape;1932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33" name="Google Shape;1933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34" name="Google Shape;1934;p81"/>
          <p:cNvGrpSpPr/>
          <p:nvPr/>
        </p:nvGrpSpPr>
        <p:grpSpPr>
          <a:xfrm>
            <a:off x="5554950" y="5437975"/>
            <a:ext cx="641193" cy="609441"/>
            <a:chOff x="1066800" y="2819400"/>
            <a:chExt cx="228600" cy="304800"/>
          </a:xfrm>
        </p:grpSpPr>
        <p:cxnSp>
          <p:nvCxnSpPr>
            <p:cNvPr id="1935" name="Google Shape;1935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36" name="Google Shape;1936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37" name="Google Shape;1937;p81"/>
          <p:cNvGrpSpPr/>
          <p:nvPr/>
        </p:nvGrpSpPr>
        <p:grpSpPr>
          <a:xfrm>
            <a:off x="6645844" y="5423466"/>
            <a:ext cx="641193" cy="609441"/>
            <a:chOff x="1066800" y="2819400"/>
            <a:chExt cx="228600" cy="304800"/>
          </a:xfrm>
        </p:grpSpPr>
        <p:cxnSp>
          <p:nvCxnSpPr>
            <p:cNvPr id="1938" name="Google Shape;1938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39" name="Google Shape;1939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grpSp>
        <p:nvGrpSpPr>
          <p:cNvPr id="1940" name="Google Shape;1940;p81"/>
          <p:cNvGrpSpPr/>
          <p:nvPr/>
        </p:nvGrpSpPr>
        <p:grpSpPr>
          <a:xfrm>
            <a:off x="7697133" y="5422450"/>
            <a:ext cx="641193" cy="609441"/>
            <a:chOff x="1066800" y="2819400"/>
            <a:chExt cx="228600" cy="304800"/>
          </a:xfrm>
        </p:grpSpPr>
        <p:cxnSp>
          <p:nvCxnSpPr>
            <p:cNvPr id="1941" name="Google Shape;1941;p81"/>
            <p:cNvCxnSpPr/>
            <p:nvPr/>
          </p:nvCxnSpPr>
          <p:spPr>
            <a:xfrm rot="-5400000" flipH="1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  <p:cxnSp>
          <p:nvCxnSpPr>
            <p:cNvPr id="1942" name="Google Shape;1942;p8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straightConnector1">
              <a:avLst/>
            </a:prstGeom>
            <a:noFill/>
            <a:ln w="76200" cap="rnd" cmpd="sng">
              <a:solidFill>
                <a:srgbClr val="FF2F1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algn="ctr" rotWithShape="0">
                <a:srgbClr val="FFEDEB"/>
              </a:outerShdw>
            </a:effectLst>
          </p:spPr>
        </p:cxnSp>
      </p:grpSp>
      <p:sp>
        <p:nvSpPr>
          <p:cNvPr id="77" name="Slide Number Placeholder">
            <a:extLst>
              <a:ext uri="{FF2B5EF4-FFF2-40B4-BE49-F238E27FC236}">
                <a16:creationId xmlns:a16="http://schemas.microsoft.com/office/drawing/2014/main" id="{0AF7C12E-7242-47FC-8080-ABEAD6BD3C3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27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912812" y="4800600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Двоични дървета</a:t>
            </a:r>
            <a:endParaRPr dirty="0"/>
          </a:p>
        </p:txBody>
      </p:sp>
      <p:sp>
        <p:nvSpPr>
          <p:cNvPr id="344" name="Google Shape;344;p33"/>
          <p:cNvSpPr txBox="1">
            <a:spLocks noGrp="1"/>
          </p:cNvSpPr>
          <p:nvPr>
            <p:ph type="body" idx="1"/>
          </p:nvPr>
        </p:nvSpPr>
        <p:spPr>
          <a:xfrm>
            <a:off x="912812" y="56781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/>
              <a:t>Реализация</a:t>
            </a:r>
            <a:endParaRPr/>
          </a:p>
        </p:txBody>
      </p:sp>
      <p:pic>
        <p:nvPicPr>
          <p:cNvPr id="345" name="Google Shape;3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612" y="1084811"/>
            <a:ext cx="35052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A30C2AC-E934-4252-9DCF-B388B3776E0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56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56;p83"/>
          <p:cNvSpPr txBox="1">
            <a:spLocks/>
          </p:cNvSpPr>
          <p:nvPr/>
        </p:nvSpPr>
        <p:spPr>
          <a:xfrm>
            <a:off x="150812" y="228600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 При двоичното дърво всеки </a:t>
            </a:r>
            <a:r>
              <a:rPr lang="ru-RU" b="1" dirty="0"/>
              <a:t>възел</a:t>
            </a:r>
            <a:r>
              <a:rPr lang="ru-RU" dirty="0"/>
              <a:t> (англ. </a:t>
            </a:r>
            <a:r>
              <a:rPr lang="ru-RU" i="1" dirty="0"/>
              <a:t>node</a:t>
            </a:r>
            <a:r>
              <a:rPr lang="ru-RU" dirty="0"/>
              <a:t>) може да има </a:t>
            </a:r>
            <a:r>
              <a:rPr lang="ru-RU" b="1" dirty="0"/>
              <a:t>не повече</a:t>
            </a:r>
            <a:r>
              <a:rPr lang="ru-RU" dirty="0"/>
              <a:t> от двама </a:t>
            </a:r>
            <a:r>
              <a:rPr lang="ru-RU" i="1" dirty="0"/>
              <a:t>наследници</a:t>
            </a:r>
            <a:r>
              <a:rPr lang="ru-RU" dirty="0"/>
              <a:t> – дъщерни елементи (</a:t>
            </a:r>
            <a:r>
              <a:rPr lang="ru-RU" i="1" dirty="0"/>
              <a:t>child nodes</a:t>
            </a:r>
            <a:r>
              <a:rPr lang="ru-RU" dirty="0"/>
              <a:t>) със същата структура, които често биват обособени като „ляв“ (</a:t>
            </a:r>
            <a:r>
              <a:rPr lang="ru-RU" i="1" dirty="0"/>
              <a:t>left</a:t>
            </a:r>
            <a:r>
              <a:rPr lang="ru-RU" dirty="0"/>
              <a:t>) и „десен“ (</a:t>
            </a:r>
            <a:r>
              <a:rPr lang="ru-RU" i="1" dirty="0"/>
              <a:t>right</a:t>
            </a:r>
            <a:r>
              <a:rPr lang="ru-RU" dirty="0"/>
              <a:t>). </a:t>
            </a:r>
            <a:endParaRPr lang="en-US" dirty="0"/>
          </a:p>
          <a:p>
            <a:r>
              <a:rPr lang="ru-RU" dirty="0"/>
              <a:t>Всяко двоично дърво има елемент наречен корен (</a:t>
            </a:r>
            <a:r>
              <a:rPr lang="ru-RU" i="1" dirty="0"/>
              <a:t>root</a:t>
            </a:r>
            <a:r>
              <a:rPr lang="ru-RU" dirty="0"/>
              <a:t>), на който всички останали се наследници (или наследници на наследниците му). Обикновено с двоичното дървото се работи чрез корена му, който позволява да се достъпи всеки друг негов елемент.</a:t>
            </a:r>
          </a:p>
        </p:txBody>
      </p:sp>
      <p:pic>
        <p:nvPicPr>
          <p:cNvPr id="3" name="Google Shape;1949;p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89612" y="4800600"/>
            <a:ext cx="27432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82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107548" y="4952603"/>
            <a:ext cx="11964766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Дървовидни структури от данни</a:t>
            </a:r>
            <a:endParaRPr dirty="0"/>
          </a:p>
        </p:txBody>
      </p:sp>
      <p:sp>
        <p:nvSpPr>
          <p:cNvPr id="258" name="Google Shape;258;p28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/>
              <a:t>Терминология</a:t>
            </a:r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9176" y="1756202"/>
            <a:ext cx="3489152" cy="28370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28"/>
          <p:cNvGrpSpPr/>
          <p:nvPr/>
        </p:nvGrpSpPr>
        <p:grpSpPr>
          <a:xfrm>
            <a:off x="1810499" y="1864740"/>
            <a:ext cx="4570627" cy="2532055"/>
            <a:chOff x="608012" y="1670160"/>
            <a:chExt cx="3428863" cy="1635416"/>
          </a:xfrm>
        </p:grpSpPr>
        <p:cxnSp>
          <p:nvCxnSpPr>
            <p:cNvPr id="261" name="Google Shape;261;p28"/>
            <p:cNvCxnSpPr>
              <a:stCxn id="262" idx="0"/>
              <a:endCxn id="263" idx="3"/>
            </p:cNvCxnSpPr>
            <p:nvPr/>
          </p:nvCxnSpPr>
          <p:spPr>
            <a:xfrm rot="10800000" flipH="1">
              <a:off x="1144112" y="2218243"/>
              <a:ext cx="604500" cy="347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64" name="Google Shape;264;p28"/>
            <p:cNvCxnSpPr>
              <a:stCxn id="265" idx="0"/>
              <a:endCxn id="263" idx="4"/>
            </p:cNvCxnSpPr>
            <p:nvPr/>
          </p:nvCxnSpPr>
          <p:spPr>
            <a:xfrm rot="10800000" flipH="1">
              <a:off x="2334078" y="2312276"/>
              <a:ext cx="4200" cy="3117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66" name="Google Shape;266;p28"/>
            <p:cNvCxnSpPr>
              <a:stCxn id="263" idx="5"/>
              <a:endCxn id="267" idx="0"/>
            </p:cNvCxnSpPr>
            <p:nvPr/>
          </p:nvCxnSpPr>
          <p:spPr>
            <a:xfrm>
              <a:off x="2927995" y="2218141"/>
              <a:ext cx="569700" cy="355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63" name="Google Shape;263;p28"/>
            <p:cNvSpPr/>
            <p:nvPr/>
          </p:nvSpPr>
          <p:spPr>
            <a:xfrm>
              <a:off x="1504268" y="1670160"/>
              <a:ext cx="1668000" cy="6420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7988" rIns="0" bIns="479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Project Manager</a:t>
              </a:r>
              <a:endPara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08012" y="2565343"/>
              <a:ext cx="1072200" cy="7257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7988" rIns="0" bIns="479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Team Leader</a:t>
              </a:r>
              <a:endPara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830228" y="2623976"/>
              <a:ext cx="1007700" cy="6816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7988" rIns="0" bIns="479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Designer</a:t>
              </a:r>
              <a:endPara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958375" y="2573883"/>
              <a:ext cx="1078500" cy="7059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7988" rIns="0" bIns="47988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QA Team Leader</a:t>
              </a:r>
              <a:endPara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41FE0D7-E181-4938-B608-2656DA692A9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42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812" y="1351508"/>
            <a:ext cx="1127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Двоичните дървета имат широко приложение в информатиката, като ключовите им употреби включват реализацията на логаритмични структури от данни (например двоично дърво за претърсване, приоритетна опашка), алгоритми за прекодиране и компресиране на данни, и не на последно място – за представяне на изрази от двоични операции, каквито са аритметичните действия с числа.</a:t>
            </a:r>
          </a:p>
        </p:txBody>
      </p:sp>
    </p:spTree>
    <p:extLst>
      <p:ext uri="{BB962C8B-B14F-4D97-AF65-F5344CB8AC3E}">
        <p14:creationId xmlns:p14="http://schemas.microsoft.com/office/powerpoint/2010/main" val="2280060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066"/>
              </a:spcBef>
              <a:buNone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Възлите на двоичните дървета имат по не повече от две разклонения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  <a:p>
            <a:pPr indent="-474015">
              <a:lnSpc>
                <a:spcPct val="115000"/>
              </a:lnSpc>
              <a:spcBef>
                <a:spcPts val="1066"/>
              </a:spcBef>
              <a:buSzPts val="2000"/>
              <a:buFont typeface="Cambria"/>
              <a:buChar char="▪"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Двоични дървета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  <a:p>
            <a:pPr lvl="1" indent="-474015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Няма правила за подредба на елементите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  <a:p>
            <a:pPr indent="-474015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Наредени (сортирани) двоични дървета (правила за подредба на възлите)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  <a:p>
            <a:pPr indent="-474015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Двоични дървета за търсене (частен случай на сортирани дървета):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  <a:p>
            <a:pPr lvl="1" indent="-474015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Лявото разклонение на всеки възел има по-малка стойност от стойността на възела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  <a:p>
            <a:pPr lvl="1" indent="-474015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666" dirty="0">
                <a:latin typeface="Cambria"/>
                <a:ea typeface="Cambria"/>
                <a:cs typeface="Cambria"/>
                <a:sym typeface="Cambria"/>
              </a:rPr>
              <a:t>Дясното разклонение на всеки възел има по-голяма стойност от стойността на възела.</a:t>
            </a:r>
            <a:endParaRPr sz="2666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Двоични дървета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01621F6C-1433-4D98-9347-1815A8206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138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573BC-0971-49B2-981B-8A9A8BD5FC80}"/>
              </a:ext>
            </a:extLst>
          </p:cNvPr>
          <p:cNvSpPr/>
          <p:nvPr/>
        </p:nvSpPr>
        <p:spPr>
          <a:xfrm>
            <a:off x="4086847" y="1614123"/>
            <a:ext cx="3942941" cy="30651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199" dirty="0"/>
          </a:p>
        </p:txBody>
      </p:sp>
      <p:sp>
        <p:nvSpPr>
          <p:cNvPr id="1947" name="Google Shape;1947;p82"/>
          <p:cNvSpPr txBox="1">
            <a:spLocks noGrp="1"/>
          </p:cNvSpPr>
          <p:nvPr>
            <p:ph type="title"/>
          </p:nvPr>
        </p:nvSpPr>
        <p:spPr>
          <a:xfrm>
            <a:off x="912812" y="4912411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666"/>
              <a:t>Двоични дървета за търсене</a:t>
            </a:r>
            <a:endParaRPr sz="4666" dirty="0"/>
          </a:p>
        </p:txBody>
      </p:sp>
      <p:sp>
        <p:nvSpPr>
          <p:cNvPr id="1948" name="Google Shape;1948;p82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sz="3732"/>
              <a:t>Добавяне, търсене, редакция изтриване</a:t>
            </a:r>
            <a:endParaRPr sz="3732"/>
          </a:p>
        </p:txBody>
      </p:sp>
      <p:pic>
        <p:nvPicPr>
          <p:cNvPr id="1949" name="Google Shape;194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686" y="1315414"/>
            <a:ext cx="3637586" cy="36375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6D4CFDA-89EC-47E3-BD83-7B9A4C9E810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865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83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609448" lvl="1" indent="-253937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▪"/>
            </a:pPr>
            <a:r>
              <a:rPr lang="en" sz="2933" dirty="0">
                <a:latin typeface="Cambria"/>
                <a:ea typeface="Cambria"/>
                <a:cs typeface="Cambria"/>
                <a:sym typeface="Cambria"/>
              </a:rPr>
              <a:t>Двоичните дървета за търсене са </a:t>
            </a:r>
            <a:r>
              <a:rPr lang="en" sz="2933" b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подредени</a:t>
            </a:r>
            <a:r>
              <a:rPr lang="en" sz="2933" dirty="0">
                <a:latin typeface="Cambria"/>
                <a:ea typeface="Cambria"/>
                <a:cs typeface="Cambria"/>
                <a:sym typeface="Cambria"/>
              </a:rPr>
              <a:t>:</a:t>
            </a:r>
            <a:endParaRPr sz="2933" dirty="0">
              <a:latin typeface="Cambria"/>
              <a:ea typeface="Cambria"/>
              <a:cs typeface="Cambria"/>
              <a:sym typeface="Cambria"/>
            </a:endParaRPr>
          </a:p>
          <a:p>
            <a:pPr marL="914171" lvl="2" indent="-270866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mbria"/>
              <a:buChar char="▪"/>
            </a:pPr>
            <a:r>
              <a:rPr lang="en" sz="2933" dirty="0">
                <a:latin typeface="Cambria"/>
                <a:ea typeface="Cambria"/>
                <a:cs typeface="Cambria"/>
                <a:sym typeface="Cambria"/>
              </a:rPr>
              <a:t>За всеки възел </a:t>
            </a:r>
            <a:r>
              <a:rPr lang="en" sz="2933" i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sz="2933" dirty="0">
                <a:latin typeface="Cambria"/>
                <a:ea typeface="Cambria"/>
                <a:cs typeface="Cambria"/>
                <a:sym typeface="Cambria"/>
              </a:rPr>
              <a:t>:</a:t>
            </a:r>
            <a:endParaRPr sz="2933" dirty="0">
              <a:latin typeface="Cambria"/>
              <a:ea typeface="Cambria"/>
              <a:cs typeface="Cambria"/>
              <a:sym typeface="Cambria"/>
            </a:endParaRPr>
          </a:p>
          <a:p>
            <a:pPr marL="1218895" lvl="3" indent="-270866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mbria"/>
              <a:buChar char="▪"/>
            </a:pPr>
            <a:r>
              <a:rPr lang="en" sz="2933" dirty="0">
                <a:latin typeface="Cambria"/>
                <a:ea typeface="Cambria"/>
                <a:cs typeface="Cambria"/>
                <a:sym typeface="Cambria"/>
              </a:rPr>
              <a:t>Елементите в лявото поддърво на </a:t>
            </a:r>
            <a:r>
              <a:rPr lang="en" sz="2933" i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 </a:t>
            </a:r>
            <a:r>
              <a:rPr lang="en" sz="2933" dirty="0">
                <a:latin typeface="Cambria"/>
                <a:ea typeface="Cambria"/>
                <a:cs typeface="Cambria"/>
                <a:sym typeface="Cambria"/>
              </a:rPr>
              <a:t>са по-малки от </a:t>
            </a:r>
            <a:r>
              <a:rPr lang="en" sz="2933" i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2933" i="1" dirty="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18895" lvl="3" indent="-270866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mbria"/>
              <a:buChar char="▪"/>
            </a:pPr>
            <a:r>
              <a:rPr lang="en" sz="2933" dirty="0">
                <a:latin typeface="Cambria"/>
                <a:ea typeface="Cambria"/>
                <a:cs typeface="Cambria"/>
                <a:sym typeface="Cambria"/>
              </a:rPr>
              <a:t>Елементите в дясното поддърво на </a:t>
            </a:r>
            <a:r>
              <a:rPr lang="en" sz="2933" i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 </a:t>
            </a:r>
            <a:r>
              <a:rPr lang="en" sz="2933" dirty="0">
                <a:latin typeface="Cambria"/>
                <a:ea typeface="Cambria"/>
                <a:cs typeface="Cambria"/>
                <a:sym typeface="Cambria"/>
              </a:rPr>
              <a:t>са по-големи от </a:t>
            </a:r>
            <a:r>
              <a:rPr lang="en" sz="2933" i="1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endParaRPr sz="2933" i="1" dirty="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7" name="Google Shape;1957;p83"/>
          <p:cNvSpPr txBox="1">
            <a:spLocks noGrp="1"/>
          </p:cNvSpPr>
          <p:nvPr>
            <p:ph type="title" idx="4294967295"/>
          </p:nvPr>
        </p:nvSpPr>
        <p:spPr>
          <a:xfrm>
            <a:off x="1235877" y="273506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/>
              <a:t>Двоични дървета за търсене</a:t>
            </a:r>
            <a:endParaRPr dirty="0"/>
          </a:p>
        </p:txBody>
      </p:sp>
      <p:sp>
        <p:nvSpPr>
          <p:cNvPr id="1958" name="Google Shape;1958;p83"/>
          <p:cNvSpPr/>
          <p:nvPr/>
        </p:nvSpPr>
        <p:spPr>
          <a:xfrm>
            <a:off x="9612995" y="1384832"/>
            <a:ext cx="2481754" cy="1188091"/>
          </a:xfrm>
          <a:prstGeom prst="wedgeRoundRectCallout">
            <a:avLst>
              <a:gd name="adj1" fmla="val -227334"/>
              <a:gd name="adj2" fmla="val 2106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Какво става с елементите равни на </a:t>
            </a:r>
            <a:r>
              <a:rPr lang="en" sz="2399" i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sz="23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9" name="Google Shape;1959;p83"/>
          <p:cNvSpPr/>
          <p:nvPr/>
        </p:nvSpPr>
        <p:spPr>
          <a:xfrm>
            <a:off x="10928928" y="5627087"/>
            <a:ext cx="804191" cy="776198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0" name="Google Shape;1960;p83"/>
          <p:cNvSpPr/>
          <p:nvPr/>
        </p:nvSpPr>
        <p:spPr>
          <a:xfrm>
            <a:off x="8698543" y="3908272"/>
            <a:ext cx="804191" cy="776198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1961" name="Google Shape;1961;p83"/>
          <p:cNvSpPr/>
          <p:nvPr/>
        </p:nvSpPr>
        <p:spPr>
          <a:xfrm>
            <a:off x="10002070" y="4730384"/>
            <a:ext cx="804191" cy="778197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sp>
        <p:nvSpPr>
          <p:cNvPr id="1962" name="Google Shape;1962;p83"/>
          <p:cNvSpPr/>
          <p:nvPr/>
        </p:nvSpPr>
        <p:spPr>
          <a:xfrm>
            <a:off x="6999301" y="4730384"/>
            <a:ext cx="804191" cy="778197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1963" name="Google Shape;1963;p83"/>
          <p:cNvSpPr/>
          <p:nvPr/>
        </p:nvSpPr>
        <p:spPr>
          <a:xfrm>
            <a:off x="6329993" y="5757188"/>
            <a:ext cx="804191" cy="776198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4" name="Google Shape;1964;p83"/>
          <p:cNvSpPr/>
          <p:nvPr/>
        </p:nvSpPr>
        <p:spPr>
          <a:xfrm>
            <a:off x="7598098" y="5758778"/>
            <a:ext cx="806190" cy="776198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466"/>
          </a:p>
        </p:txBody>
      </p:sp>
      <p:cxnSp>
        <p:nvCxnSpPr>
          <p:cNvPr id="1965" name="Google Shape;1965;p83"/>
          <p:cNvCxnSpPr/>
          <p:nvPr/>
        </p:nvCxnSpPr>
        <p:spPr>
          <a:xfrm flipH="1">
            <a:off x="7756489" y="4430703"/>
            <a:ext cx="969348" cy="501069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6" name="Google Shape;1966;p83"/>
          <p:cNvCxnSpPr/>
          <p:nvPr/>
        </p:nvCxnSpPr>
        <p:spPr>
          <a:xfrm flipH="1">
            <a:off x="6863769" y="5373748"/>
            <a:ext cx="266731" cy="421090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7" name="Google Shape;1967;p83"/>
          <p:cNvCxnSpPr/>
          <p:nvPr/>
        </p:nvCxnSpPr>
        <p:spPr>
          <a:xfrm>
            <a:off x="7594480" y="5434408"/>
            <a:ext cx="218343" cy="373903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8" name="Google Shape;1968;p83"/>
          <p:cNvCxnSpPr/>
          <p:nvPr/>
        </p:nvCxnSpPr>
        <p:spPr>
          <a:xfrm>
            <a:off x="9447860" y="4496326"/>
            <a:ext cx="626237" cy="417491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9" name="Google Shape;1969;p83"/>
          <p:cNvSpPr/>
          <p:nvPr/>
        </p:nvSpPr>
        <p:spPr>
          <a:xfrm>
            <a:off x="9233554" y="5663899"/>
            <a:ext cx="804191" cy="776198"/>
          </a:xfrm>
          <a:prstGeom prst="ellipse">
            <a:avLst/>
          </a:prstGeom>
          <a:solidFill>
            <a:srgbClr val="C6BEAB">
              <a:alpha val="49800"/>
            </a:srgbClr>
          </a:solidFill>
          <a:ln w="34925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70" name="Google Shape;1970;p83"/>
          <p:cNvCxnSpPr/>
          <p:nvPr/>
        </p:nvCxnSpPr>
        <p:spPr>
          <a:xfrm flipH="1">
            <a:off x="9854135" y="5434408"/>
            <a:ext cx="300722" cy="308320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1" name="Google Shape;1971;p83"/>
          <p:cNvCxnSpPr/>
          <p:nvPr/>
        </p:nvCxnSpPr>
        <p:spPr>
          <a:xfrm>
            <a:off x="10672878" y="5384848"/>
            <a:ext cx="381501" cy="343910"/>
          </a:xfrm>
          <a:prstGeom prst="straightConnector1">
            <a:avLst/>
          </a:prstGeom>
          <a:noFill/>
          <a:ln w="34925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2" name="Google Shape;1972;p83"/>
          <p:cNvSpPr/>
          <p:nvPr/>
        </p:nvSpPr>
        <p:spPr>
          <a:xfrm>
            <a:off x="5755680" y="4151900"/>
            <a:ext cx="3255952" cy="2533340"/>
          </a:xfrm>
          <a:prstGeom prst="triangle">
            <a:avLst>
              <a:gd name="adj" fmla="val 50569"/>
            </a:avLst>
          </a:prstGeom>
          <a:noFill/>
          <a:ln w="22225" cap="flat" cmpd="sng">
            <a:solidFill>
              <a:srgbClr val="ECE9E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endParaRPr sz="23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83"/>
          <p:cNvSpPr/>
          <p:nvPr/>
        </p:nvSpPr>
        <p:spPr>
          <a:xfrm>
            <a:off x="3316998" y="5189036"/>
            <a:ext cx="2563732" cy="568252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Възлите са </a:t>
            </a:r>
            <a:r>
              <a:rPr lang="en" sz="2799" b="1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17</a:t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DC680001-EA99-41B4-B436-F8953DDD05B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420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84"/>
          <p:cNvSpPr/>
          <p:nvPr/>
        </p:nvSpPr>
        <p:spPr>
          <a:xfrm>
            <a:off x="636800" y="990600"/>
            <a:ext cx="10943949" cy="5540557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96" tIns="108005" rIns="143996" bIns="108005" anchor="t" anchorCtr="0">
            <a:noAutofit/>
          </a:bodyPr>
          <a:lstStyle/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&lt;T&gt;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private class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2399" b="1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public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Left { get;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public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Right { get;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public T Item { get;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400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" sz="2399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Root { get;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public int Count { get; private set; 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448"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void Add(T item)...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448"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void Remove(T item)...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448">
              <a:buSzPts val="1100"/>
            </a:pPr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bool Contains(T item)...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399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99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9" name="Google Shape;1979;p84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609776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възел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344DE5E2-8FBD-4795-9094-0EDBC5424D4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54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8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/>
              <a:t>Търсене на елемент x в двоично дърво за търсене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if node != null</a:t>
            </a:r>
            <a:endParaRPr dirty="0"/>
          </a:p>
          <a:p>
            <a:pPr marL="914171" lvl="2" indent="-237007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if x &lt; node.value -&gt; левия клон</a:t>
            </a:r>
            <a:endParaRPr dirty="0"/>
          </a:p>
          <a:p>
            <a:pPr marL="914171" lvl="2" indent="-237007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else if x &gt; node.value -&gt; десния клон</a:t>
            </a:r>
            <a:endParaRPr dirty="0"/>
          </a:p>
          <a:p>
            <a:pPr marL="914171" lvl="2" indent="-237007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else if x == node.value -&gt; върни възел</a:t>
            </a:r>
            <a:endParaRPr dirty="0"/>
          </a:p>
        </p:txBody>
      </p:sp>
      <p:sp>
        <p:nvSpPr>
          <p:cNvPr id="1985" name="Google Shape;1985;p85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търсене</a:t>
            </a:r>
            <a:endParaRPr/>
          </a:p>
        </p:txBody>
      </p:sp>
      <p:grpSp>
        <p:nvGrpSpPr>
          <p:cNvPr id="1986" name="Google Shape;1986;p85"/>
          <p:cNvGrpSpPr/>
          <p:nvPr/>
        </p:nvGrpSpPr>
        <p:grpSpPr>
          <a:xfrm>
            <a:off x="6843129" y="2354161"/>
            <a:ext cx="4983970" cy="3352124"/>
            <a:chOff x="1939268" y="2057401"/>
            <a:chExt cx="4499340" cy="3082177"/>
          </a:xfrm>
        </p:grpSpPr>
        <p:sp>
          <p:nvSpPr>
            <p:cNvPr id="1987" name="Google Shape;1987;p85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6"/>
            </a:p>
          </p:txBody>
        </p:sp>
        <p:sp>
          <p:nvSpPr>
            <p:cNvPr id="1988" name="Google Shape;1988;p85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1989" name="Google Shape;1989;p85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6"/>
            </a:p>
          </p:txBody>
        </p:sp>
        <p:sp>
          <p:nvSpPr>
            <p:cNvPr id="1990" name="Google Shape;1990;p85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sp>
          <p:nvSpPr>
            <p:cNvPr id="1991" name="Google Shape;1991;p85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1992" name="Google Shape;1992;p85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3" name="Google Shape;1993;p85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4" name="Google Shape;1994;p85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5" name="Google Shape;1995;p85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96" name="Google Shape;1996;p85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6"/>
            </a:p>
          </p:txBody>
        </p:sp>
        <p:cxnSp>
          <p:nvCxnSpPr>
            <p:cNvPr id="1997" name="Google Shape;1997;p85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98" name="Google Shape;1998;p85"/>
          <p:cNvSpPr/>
          <p:nvPr/>
        </p:nvSpPr>
        <p:spPr>
          <a:xfrm>
            <a:off x="438545" y="5028783"/>
            <a:ext cx="6276765" cy="128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Търсим 12 -&gt; 17 9 12</a:t>
            </a:r>
            <a:endParaRPr sz="1466" dirty="0"/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Търсим 27 -&gt; 17 19 25 null</a:t>
            </a:r>
            <a:endParaRPr sz="3199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A4672098-3292-47C6-8D1D-FC01031BED1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183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86"/>
          <p:cNvSpPr/>
          <p:nvPr/>
        </p:nvSpPr>
        <p:spPr>
          <a:xfrm>
            <a:off x="636800" y="990600"/>
            <a:ext cx="10943949" cy="570291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96" tIns="108005" rIns="143996" bIns="10800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bool </a:t>
            </a:r>
            <a:r>
              <a:rPr lang="en" sz="20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(T item)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(Root == null)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iterator = Root;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while (true)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if (iterator == null)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return false;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== 0)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return true;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&gt; 0)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iterator.Left;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&lt; 0)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iterator.Right;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4" name="Google Shape;2004;p86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609776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Своично дърво за търсене - търсене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4BC30A7-8B4D-4603-9839-9970A041098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657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87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/>
              <a:t>Добавяне на елемент x в двоично дърво за търсене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</a:pPr>
            <a:r>
              <a:rPr lang="en" dirty="0"/>
              <a:t>if node == null -&gt; добави x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</a:pPr>
            <a:r>
              <a:rPr lang="en" dirty="0"/>
              <a:t>else if x &lt; node.value -&gt; ляв клон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</a:pPr>
            <a:r>
              <a:rPr lang="en" dirty="0"/>
              <a:t>else if x &gt; node.value -&gt; десен клон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else -&gt; възела съществува</a:t>
            </a:r>
            <a:endParaRPr dirty="0"/>
          </a:p>
        </p:txBody>
      </p:sp>
      <p:sp>
        <p:nvSpPr>
          <p:cNvPr id="2010" name="Google Shape;2010;p87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добавяне</a:t>
            </a:r>
            <a:endParaRPr/>
          </a:p>
        </p:txBody>
      </p:sp>
      <p:sp>
        <p:nvSpPr>
          <p:cNvPr id="2011" name="Google Shape;2011;p87"/>
          <p:cNvSpPr/>
          <p:nvPr/>
        </p:nvSpPr>
        <p:spPr>
          <a:xfrm>
            <a:off x="438552" y="5028783"/>
            <a:ext cx="8788911" cy="128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pPr lvl="0">
              <a:lnSpc>
                <a:spcPct val="105000"/>
              </a:lnSpc>
            </a:pP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Добавяне 12</a:t>
            </a:r>
            <a:r>
              <a:rPr lang="en" sz="3199" dirty="0"/>
              <a:t> </a:t>
            </a:r>
            <a:r>
              <a:rPr lang="en" sz="3199" dirty="0">
                <a:solidFill>
                  <a:schemeClr val="bg1"/>
                </a:solidFill>
              </a:rPr>
              <a:t>-&gt; </a:t>
            </a: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 9 12 return</a:t>
            </a:r>
            <a:endParaRPr sz="1466" dirty="0"/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Добавяне 27</a:t>
            </a:r>
            <a:r>
              <a:rPr lang="en" sz="3199" dirty="0"/>
              <a:t> </a:t>
            </a:r>
            <a:r>
              <a:rPr lang="en" sz="3199" dirty="0">
                <a:solidFill>
                  <a:schemeClr val="bg1"/>
                </a:solidFill>
              </a:rPr>
              <a:t>-&gt;</a:t>
            </a:r>
            <a:r>
              <a:rPr lang="en" sz="3199" b="1" dirty="0">
                <a:solidFill>
                  <a:schemeClr val="lt1"/>
                </a:solidFill>
                <a:latin typeface="Consolas"/>
                <a:sym typeface="Consolas"/>
              </a:rPr>
              <a:t> </a:t>
            </a:r>
            <a:r>
              <a:rPr lang="en" sz="31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 19 25 null (добавяне)</a:t>
            </a:r>
            <a:endParaRPr sz="3199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12" name="Google Shape;2012;p87"/>
          <p:cNvGrpSpPr/>
          <p:nvPr/>
        </p:nvGrpSpPr>
        <p:grpSpPr>
          <a:xfrm>
            <a:off x="7085012" y="2057613"/>
            <a:ext cx="4486735" cy="3200187"/>
            <a:chOff x="1939268" y="2057401"/>
            <a:chExt cx="4499340" cy="3082177"/>
          </a:xfrm>
        </p:grpSpPr>
        <p:sp>
          <p:nvSpPr>
            <p:cNvPr id="2013" name="Google Shape;2013;p87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6"/>
            </a:p>
          </p:txBody>
        </p:sp>
        <p:sp>
          <p:nvSpPr>
            <p:cNvPr id="2014" name="Google Shape;2014;p87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2015" name="Google Shape;2015;p87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6"/>
            </a:p>
          </p:txBody>
        </p:sp>
        <p:sp>
          <p:nvSpPr>
            <p:cNvPr id="2016" name="Google Shape;2016;p87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sp>
          <p:nvSpPr>
            <p:cNvPr id="2017" name="Google Shape;2017;p87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2018" name="Google Shape;2018;p87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9" name="Google Shape;2019;p87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0" name="Google Shape;2020;p87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1" name="Google Shape;2021;p87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22" name="Google Shape;2022;p87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6"/>
            </a:p>
          </p:txBody>
        </p:sp>
        <p:cxnSp>
          <p:nvCxnSpPr>
            <p:cNvPr id="2023" name="Google Shape;2023;p87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F24DB1F-14CD-47DC-888D-739DABDCA27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679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88"/>
          <p:cNvSpPr/>
          <p:nvPr/>
        </p:nvSpPr>
        <p:spPr>
          <a:xfrm>
            <a:off x="636800" y="914400"/>
            <a:ext cx="10943949" cy="570291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996" tIns="108005" rIns="143996" bIns="108005" anchor="t" anchorCtr="0">
            <a:noAutofit/>
          </a:bodyPr>
          <a:lstStyle/>
          <a:p>
            <a:pPr>
              <a:buSzPts val="1100"/>
            </a:pPr>
            <a:r>
              <a:rPr lang="en" sz="13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333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333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(T item)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33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node = new </a:t>
            </a:r>
            <a:r>
              <a:rPr lang="en" sz="1333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node.Item = item;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(Root == null)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Root = node;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33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iterator = Root;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while (true)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if (iterator.Left != null &amp;&amp; iterator.Item.CompareTo(item) &gt;= 0)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iterator.Left;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(iterator.Right != null &amp;&amp; iterator.Item.CompareTo(item) &lt; 0)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iterator.Right;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(iterator.Item.CompareTo(item) &gt;= 0)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iterator.Left = node;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if (iterator.Item.CompareTo(item) &lt; 0)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iterator.Right = node;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333" b="1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9" name="Google Shape;2029;p88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9724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добавяне</a:t>
            </a:r>
            <a:endParaRPr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70EB0744-D950-4EF7-8E96-AC39E94210E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354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89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/>
              <a:t>Премахване на елемент x в двоично дърво за търсене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if node == null -&gt; изход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else if x is leaf -&gt; премахни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else if x is not leaf -&gt; подмени</a:t>
            </a:r>
            <a:endParaRPr dirty="0"/>
          </a:p>
          <a:p>
            <a:pPr marL="914171" lvl="2" indent="-237007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" dirty="0"/>
              <a:t>(3 случая при подмяна на възел)</a:t>
            </a:r>
            <a:endParaRPr dirty="0"/>
          </a:p>
        </p:txBody>
      </p:sp>
      <p:sp>
        <p:nvSpPr>
          <p:cNvPr id="2035" name="Google Shape;2035;p89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премахване</a:t>
            </a:r>
            <a:endParaRPr/>
          </a:p>
        </p:txBody>
      </p:sp>
      <p:grpSp>
        <p:nvGrpSpPr>
          <p:cNvPr id="2036" name="Google Shape;2036;p89"/>
          <p:cNvGrpSpPr/>
          <p:nvPr/>
        </p:nvGrpSpPr>
        <p:grpSpPr>
          <a:xfrm>
            <a:off x="6631928" y="2101565"/>
            <a:ext cx="4983970" cy="3352124"/>
            <a:chOff x="1939268" y="2057401"/>
            <a:chExt cx="4499340" cy="3082177"/>
          </a:xfrm>
        </p:grpSpPr>
        <p:sp>
          <p:nvSpPr>
            <p:cNvPr id="2037" name="Google Shape;2037;p89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6"/>
            </a:p>
          </p:txBody>
        </p:sp>
        <p:sp>
          <p:nvSpPr>
            <p:cNvPr id="2038" name="Google Shape;2038;p89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6"/>
            </a:p>
          </p:txBody>
        </p:sp>
        <p:sp>
          <p:nvSpPr>
            <p:cNvPr id="2039" name="Google Shape;2039;p89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6"/>
            </a:p>
          </p:txBody>
        </p:sp>
        <p:sp>
          <p:nvSpPr>
            <p:cNvPr id="2040" name="Google Shape;2040;p89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6"/>
            </a:p>
          </p:txBody>
        </p:sp>
        <p:sp>
          <p:nvSpPr>
            <p:cNvPr id="2041" name="Google Shape;2041;p89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6"/>
            </a:p>
          </p:txBody>
        </p:sp>
        <p:cxnSp>
          <p:nvCxnSpPr>
            <p:cNvPr id="2042" name="Google Shape;2042;p89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3" name="Google Shape;2043;p89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4" name="Google Shape;2044;p89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5" name="Google Shape;2045;p89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6" name="Google Shape;2046;p89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6"/>
            </a:p>
          </p:txBody>
        </p:sp>
        <p:cxnSp>
          <p:nvCxnSpPr>
            <p:cNvPr id="2047" name="Google Shape;2047;p89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noFill/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2CBEE627-8268-4086-A7AD-245ED105593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2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 algn="just">
              <a:lnSpc>
                <a:spcPct val="115000"/>
              </a:lnSpc>
              <a:spcBef>
                <a:spcPts val="1066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Нека </a:t>
            </a:r>
            <a:r>
              <a:rPr lang="en" sz="2800" i="1" dirty="0">
                <a:latin typeface="Cambria"/>
                <a:ea typeface="Cambria"/>
                <a:cs typeface="Cambria"/>
                <a:sym typeface="Cambria"/>
              </a:rPr>
              <a:t>D = {V, E} 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е кореново дърво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 algn="just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Всяко дърво се образува от възли и дъги, които ги свързват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 algn="just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Формално върховете могат да бъдат от два вида: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Родител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Наследник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 algn="just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Върхът без родител се нарича “корен”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 algn="just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Всяко дърво има само корен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 algn="just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Връх без наследници се нарича “листо”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15000"/>
              </a:lnSpc>
              <a:spcBef>
                <a:spcPts val="1066"/>
              </a:spcBef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lnSpc>
                <a:spcPct val="115000"/>
              </a:lnSpc>
              <a:spcBef>
                <a:spcPts val="1066"/>
              </a:spcBef>
              <a:buClr>
                <a:schemeClr val="dk1"/>
              </a:buClr>
              <a:buSzPts val="1100"/>
              <a:buNone/>
            </a:pP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>
                <a:latin typeface="Cambria"/>
                <a:ea typeface="Cambria"/>
                <a:cs typeface="Cambria"/>
                <a:sym typeface="Cambria"/>
              </a:rPr>
              <a:t>Дървета – дефиниция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9479330" y="4137049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75" name="Google Shape;275;p29"/>
          <p:cNvSpPr/>
          <p:nvPr/>
        </p:nvSpPr>
        <p:spPr>
          <a:xfrm>
            <a:off x="8733991" y="4745824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76" name="Google Shape;276;p29"/>
          <p:cNvSpPr/>
          <p:nvPr/>
        </p:nvSpPr>
        <p:spPr>
          <a:xfrm>
            <a:off x="10409988" y="4691738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77" name="Google Shape;277;p29"/>
          <p:cNvSpPr/>
          <p:nvPr/>
        </p:nvSpPr>
        <p:spPr>
          <a:xfrm>
            <a:off x="11028660" y="5419248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78" name="Google Shape;278;p29"/>
          <p:cNvSpPr/>
          <p:nvPr/>
        </p:nvSpPr>
        <p:spPr>
          <a:xfrm>
            <a:off x="9643688" y="5464770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79" name="Google Shape;279;p29"/>
          <p:cNvSpPr/>
          <p:nvPr/>
        </p:nvSpPr>
        <p:spPr>
          <a:xfrm>
            <a:off x="8733991" y="5464770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80" name="Google Shape;280;p29"/>
          <p:cNvSpPr/>
          <p:nvPr/>
        </p:nvSpPr>
        <p:spPr>
          <a:xfrm>
            <a:off x="7700494" y="5464770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cxnSp>
        <p:nvCxnSpPr>
          <p:cNvPr id="281" name="Google Shape;281;p29"/>
          <p:cNvCxnSpPr>
            <a:stCxn id="274" idx="3"/>
            <a:endCxn id="275" idx="7"/>
          </p:cNvCxnSpPr>
          <p:nvPr/>
        </p:nvCxnSpPr>
        <p:spPr>
          <a:xfrm flipH="1">
            <a:off x="9113824" y="4474968"/>
            <a:ext cx="430688" cy="328714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29"/>
          <p:cNvCxnSpPr>
            <a:stCxn id="275" idx="3"/>
            <a:endCxn id="280" idx="7"/>
          </p:cNvCxnSpPr>
          <p:nvPr/>
        </p:nvCxnSpPr>
        <p:spPr>
          <a:xfrm flipH="1">
            <a:off x="8080560" y="5083742"/>
            <a:ext cx="718613" cy="439086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9"/>
          <p:cNvCxnSpPr>
            <a:stCxn id="275" idx="4"/>
            <a:endCxn id="279" idx="0"/>
          </p:cNvCxnSpPr>
          <p:nvPr/>
        </p:nvCxnSpPr>
        <p:spPr>
          <a:xfrm>
            <a:off x="8956533" y="5141720"/>
            <a:ext cx="0" cy="323116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9"/>
          <p:cNvCxnSpPr>
            <a:stCxn id="275" idx="5"/>
            <a:endCxn id="278" idx="0"/>
          </p:cNvCxnSpPr>
          <p:nvPr/>
        </p:nvCxnSpPr>
        <p:spPr>
          <a:xfrm>
            <a:off x="9113894" y="5083742"/>
            <a:ext cx="752204" cy="381101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9"/>
          <p:cNvCxnSpPr>
            <a:stCxn id="274" idx="5"/>
            <a:endCxn id="276" idx="1"/>
          </p:cNvCxnSpPr>
          <p:nvPr/>
        </p:nvCxnSpPr>
        <p:spPr>
          <a:xfrm>
            <a:off x="9859232" y="4474968"/>
            <a:ext cx="615840" cy="274728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9"/>
          <p:cNvCxnSpPr>
            <a:stCxn id="276" idx="5"/>
            <a:endCxn id="277" idx="1"/>
          </p:cNvCxnSpPr>
          <p:nvPr/>
        </p:nvCxnSpPr>
        <p:spPr>
          <a:xfrm>
            <a:off x="10789890" y="5029657"/>
            <a:ext cx="303921" cy="447483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FC56A95D-2472-4259-9B09-91DE4D199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068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90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/>
              <a:t>Премахване на елемент, който няма дясно поддърво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Намираме елемента за премахване</a:t>
            </a:r>
            <a:endParaRPr dirty="0"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 dirty="0"/>
              <a:t>Корена на лявото поддърво заема мястото</a:t>
            </a:r>
            <a:br>
              <a:rPr lang="en" dirty="0"/>
            </a:br>
            <a:r>
              <a:rPr lang="en" dirty="0"/>
              <a:t>на премахнатия елемент</a:t>
            </a:r>
            <a:endParaRPr dirty="0"/>
          </a:p>
          <a:p>
            <a:pPr marL="609448" lvl="1" indent="-6771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304724" indent="-304724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 dirty="0"/>
              <a:t>Example: Delete 9</a:t>
            </a:r>
            <a:endParaRPr dirty="0"/>
          </a:p>
        </p:txBody>
      </p:sp>
      <p:sp>
        <p:nvSpPr>
          <p:cNvPr id="2053" name="Google Shape;2053;p90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452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премахване</a:t>
            </a:r>
            <a:endParaRPr/>
          </a:p>
        </p:txBody>
      </p:sp>
      <p:sp>
        <p:nvSpPr>
          <p:cNvPr id="2054" name="Google Shape;2054;p90"/>
          <p:cNvSpPr/>
          <p:nvPr/>
        </p:nvSpPr>
        <p:spPr>
          <a:xfrm>
            <a:off x="8721442" y="247169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055" name="Google Shape;2055;p90"/>
          <p:cNvSpPr/>
          <p:nvPr/>
        </p:nvSpPr>
        <p:spPr>
          <a:xfrm>
            <a:off x="9903884" y="370789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sp>
        <p:nvSpPr>
          <p:cNvPr id="2056" name="Google Shape;2056;p90"/>
          <p:cNvSpPr/>
          <p:nvPr/>
        </p:nvSpPr>
        <p:spPr>
          <a:xfrm>
            <a:off x="7465326" y="3655384"/>
            <a:ext cx="844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057" name="Google Shape;2057;p90"/>
          <p:cNvSpPr/>
          <p:nvPr/>
        </p:nvSpPr>
        <p:spPr>
          <a:xfrm>
            <a:off x="9173331" y="5064409"/>
            <a:ext cx="849379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6"/>
          </a:p>
        </p:txBody>
      </p:sp>
      <p:cxnSp>
        <p:nvCxnSpPr>
          <p:cNvPr id="2058" name="Google Shape;2058;p90"/>
          <p:cNvCxnSpPr/>
          <p:nvPr/>
        </p:nvCxnSpPr>
        <p:spPr>
          <a:xfrm flipH="1">
            <a:off x="8186105" y="3075480"/>
            <a:ext cx="601043" cy="688621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9" name="Google Shape;2059;p90"/>
          <p:cNvCxnSpPr/>
          <p:nvPr/>
        </p:nvCxnSpPr>
        <p:spPr>
          <a:xfrm flipH="1">
            <a:off x="7228851" y="4434495"/>
            <a:ext cx="457881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0" name="Google Shape;2060;p90"/>
          <p:cNvCxnSpPr/>
          <p:nvPr/>
        </p:nvCxnSpPr>
        <p:spPr>
          <a:xfrm flipH="1">
            <a:off x="9690294" y="4434495"/>
            <a:ext cx="332313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1" name="Google Shape;2061;p90"/>
          <p:cNvCxnSpPr/>
          <p:nvPr/>
        </p:nvCxnSpPr>
        <p:spPr>
          <a:xfrm>
            <a:off x="9459602" y="3134675"/>
            <a:ext cx="563053" cy="683822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2" name="Google Shape;2062;p90"/>
          <p:cNvSpPr/>
          <p:nvPr/>
        </p:nvSpPr>
        <p:spPr>
          <a:xfrm>
            <a:off x="10765553" y="501887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063" name="Google Shape;2063;p90"/>
          <p:cNvCxnSpPr/>
          <p:nvPr/>
        </p:nvCxnSpPr>
        <p:spPr>
          <a:xfrm>
            <a:off x="10534600" y="4463359"/>
            <a:ext cx="445084" cy="60104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4" name="Google Shape;2064;p90"/>
          <p:cNvSpPr/>
          <p:nvPr/>
        </p:nvSpPr>
        <p:spPr>
          <a:xfrm>
            <a:off x="6627812" y="5019446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6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0EE45567-8852-4299-AFC6-A6B1E0EBC68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5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91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Премахване на елемент, чието дясно поддърво няма ляво поддърво</a:t>
            </a:r>
            <a:endParaRPr/>
          </a:p>
          <a:p>
            <a:pPr marL="609448" lvl="1" indent="-22854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Намираме елемента за премахване</a:t>
            </a:r>
            <a:endParaRPr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Корена на дясното поддърво заема</a:t>
            </a:r>
            <a:br>
              <a:rPr lang="en"/>
            </a:br>
            <a:r>
              <a:rPr lang="en"/>
              <a:t>мястото на премахнатия елемент</a:t>
            </a:r>
            <a:endParaRPr/>
          </a:p>
          <a:p>
            <a:pPr marL="609448" lvl="1" indent="-67716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304724" indent="-304724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Example: Delete 19</a:t>
            </a:r>
            <a:endParaRPr/>
          </a:p>
        </p:txBody>
      </p:sp>
      <p:sp>
        <p:nvSpPr>
          <p:cNvPr id="2070" name="Google Shape;2070;p91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премахване</a:t>
            </a:r>
            <a:endParaRPr/>
          </a:p>
        </p:txBody>
      </p:sp>
      <p:cxnSp>
        <p:nvCxnSpPr>
          <p:cNvPr id="2071" name="Google Shape;2071;p91"/>
          <p:cNvCxnSpPr/>
          <p:nvPr/>
        </p:nvCxnSpPr>
        <p:spPr>
          <a:xfrm flipH="1">
            <a:off x="10742641" y="5334951"/>
            <a:ext cx="329914" cy="73140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2" name="Google Shape;2072;p91"/>
          <p:cNvSpPr txBox="1"/>
          <p:nvPr/>
        </p:nvSpPr>
        <p:spPr>
          <a:xfrm>
            <a:off x="10160706" y="5953936"/>
            <a:ext cx="726611" cy="52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0" tIns="45688" rIns="91410" bIns="45688" anchor="t" anchorCtr="0">
            <a:noAutofit/>
          </a:bodyPr>
          <a:lstStyle/>
          <a:p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1466"/>
          </a:p>
        </p:txBody>
      </p:sp>
      <p:sp>
        <p:nvSpPr>
          <p:cNvPr id="2073" name="Google Shape;2073;p91"/>
          <p:cNvSpPr/>
          <p:nvPr/>
        </p:nvSpPr>
        <p:spPr>
          <a:xfrm>
            <a:off x="8797642" y="2037603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074" name="Google Shape;2074;p91"/>
          <p:cNvSpPr/>
          <p:nvPr/>
        </p:nvSpPr>
        <p:spPr>
          <a:xfrm>
            <a:off x="9980084" y="3273803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sp>
        <p:nvSpPr>
          <p:cNvPr id="2075" name="Google Shape;2075;p91"/>
          <p:cNvSpPr/>
          <p:nvPr/>
        </p:nvSpPr>
        <p:spPr>
          <a:xfrm>
            <a:off x="7541526" y="3221288"/>
            <a:ext cx="844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076" name="Google Shape;2076;p91"/>
          <p:cNvSpPr/>
          <p:nvPr/>
        </p:nvSpPr>
        <p:spPr>
          <a:xfrm>
            <a:off x="9249531" y="4630313"/>
            <a:ext cx="849379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6"/>
          </a:p>
        </p:txBody>
      </p:sp>
      <p:cxnSp>
        <p:nvCxnSpPr>
          <p:cNvPr id="2077" name="Google Shape;2077;p91"/>
          <p:cNvCxnSpPr/>
          <p:nvPr/>
        </p:nvCxnSpPr>
        <p:spPr>
          <a:xfrm flipH="1">
            <a:off x="8262305" y="2641384"/>
            <a:ext cx="601043" cy="688621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8" name="Google Shape;2078;p91"/>
          <p:cNvCxnSpPr/>
          <p:nvPr/>
        </p:nvCxnSpPr>
        <p:spPr>
          <a:xfrm flipH="1">
            <a:off x="7305051" y="4000399"/>
            <a:ext cx="457881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9" name="Google Shape;2079;p91"/>
          <p:cNvCxnSpPr/>
          <p:nvPr/>
        </p:nvCxnSpPr>
        <p:spPr>
          <a:xfrm flipH="1">
            <a:off x="9766494" y="4000399"/>
            <a:ext cx="332313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0" name="Google Shape;2080;p91"/>
          <p:cNvCxnSpPr/>
          <p:nvPr/>
        </p:nvCxnSpPr>
        <p:spPr>
          <a:xfrm>
            <a:off x="9535802" y="2700579"/>
            <a:ext cx="563053" cy="683822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1" name="Google Shape;2081;p91"/>
          <p:cNvSpPr/>
          <p:nvPr/>
        </p:nvSpPr>
        <p:spPr>
          <a:xfrm>
            <a:off x="10841753" y="4584782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082" name="Google Shape;2082;p91"/>
          <p:cNvCxnSpPr/>
          <p:nvPr/>
        </p:nvCxnSpPr>
        <p:spPr>
          <a:xfrm>
            <a:off x="10610800" y="4029263"/>
            <a:ext cx="445084" cy="60104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3" name="Google Shape;2083;p91"/>
          <p:cNvSpPr/>
          <p:nvPr/>
        </p:nvSpPr>
        <p:spPr>
          <a:xfrm>
            <a:off x="6704012" y="4585350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6"/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1EA9F0DC-4903-4AE2-9175-A1DBBC700E0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92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Премахване на елемент, който има и ляво и дясно поддърво</a:t>
            </a:r>
            <a:endParaRPr/>
          </a:p>
          <a:p>
            <a:pPr marL="609448" lvl="1" indent="-22854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Намираме елемента за премахване</a:t>
            </a:r>
            <a:endParaRPr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Намираме най-малкия елемент в</a:t>
            </a:r>
            <a:br>
              <a:rPr lang="en"/>
            </a:br>
            <a:r>
              <a:rPr lang="en"/>
              <a:t>лявото разклонение на дясното му</a:t>
            </a:r>
            <a:br>
              <a:rPr lang="en"/>
            </a:br>
            <a:r>
              <a:rPr lang="en"/>
              <a:t>поддърво</a:t>
            </a:r>
            <a:endParaRPr/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/>
              <a:t>Разменяме двата елемента и</a:t>
            </a:r>
            <a:br>
              <a:rPr lang="en"/>
            </a:br>
            <a:r>
              <a:rPr lang="en"/>
              <a:t>извършваме премахването</a:t>
            </a:r>
            <a:endParaRPr/>
          </a:p>
          <a:p>
            <a:pPr marL="304724" indent="-304724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Example: Delete 17</a:t>
            </a:r>
            <a:endParaRPr/>
          </a:p>
        </p:txBody>
      </p:sp>
      <p:sp>
        <p:nvSpPr>
          <p:cNvPr id="2089" name="Google Shape;2089;p92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/>
              <a:t>Двоично дърво за търсене - премахване</a:t>
            </a:r>
            <a:endParaRPr/>
          </a:p>
        </p:txBody>
      </p:sp>
      <p:sp>
        <p:nvSpPr>
          <p:cNvPr id="2090" name="Google Shape;2090;p92"/>
          <p:cNvSpPr/>
          <p:nvPr/>
        </p:nvSpPr>
        <p:spPr>
          <a:xfrm>
            <a:off x="8721442" y="209069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091" name="Google Shape;2091;p92"/>
          <p:cNvSpPr/>
          <p:nvPr/>
        </p:nvSpPr>
        <p:spPr>
          <a:xfrm>
            <a:off x="9903884" y="332689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sp>
        <p:nvSpPr>
          <p:cNvPr id="2092" name="Google Shape;2092;p92"/>
          <p:cNvSpPr/>
          <p:nvPr/>
        </p:nvSpPr>
        <p:spPr>
          <a:xfrm>
            <a:off x="7465326" y="3274384"/>
            <a:ext cx="844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093" name="Google Shape;2093;p92"/>
          <p:cNvSpPr/>
          <p:nvPr/>
        </p:nvSpPr>
        <p:spPr>
          <a:xfrm>
            <a:off x="9173331" y="4683409"/>
            <a:ext cx="849379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6"/>
          </a:p>
        </p:txBody>
      </p:sp>
      <p:cxnSp>
        <p:nvCxnSpPr>
          <p:cNvPr id="2094" name="Google Shape;2094;p92"/>
          <p:cNvCxnSpPr/>
          <p:nvPr/>
        </p:nvCxnSpPr>
        <p:spPr>
          <a:xfrm flipH="1">
            <a:off x="8186105" y="2694480"/>
            <a:ext cx="601043" cy="688621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5" name="Google Shape;2095;p92"/>
          <p:cNvCxnSpPr/>
          <p:nvPr/>
        </p:nvCxnSpPr>
        <p:spPr>
          <a:xfrm flipH="1">
            <a:off x="7228851" y="4053495"/>
            <a:ext cx="457881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6" name="Google Shape;2096;p92"/>
          <p:cNvCxnSpPr/>
          <p:nvPr/>
        </p:nvCxnSpPr>
        <p:spPr>
          <a:xfrm flipH="1">
            <a:off x="9690294" y="4053495"/>
            <a:ext cx="332313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7" name="Google Shape;2097;p92"/>
          <p:cNvCxnSpPr/>
          <p:nvPr/>
        </p:nvCxnSpPr>
        <p:spPr>
          <a:xfrm>
            <a:off x="9459602" y="2753675"/>
            <a:ext cx="563053" cy="683822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8" name="Google Shape;2098;p92"/>
          <p:cNvSpPr/>
          <p:nvPr/>
        </p:nvSpPr>
        <p:spPr>
          <a:xfrm>
            <a:off x="10765553" y="463787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 dirty="0"/>
          </a:p>
        </p:txBody>
      </p:sp>
      <p:cxnSp>
        <p:nvCxnSpPr>
          <p:cNvPr id="2099" name="Google Shape;2099;p92"/>
          <p:cNvCxnSpPr/>
          <p:nvPr/>
        </p:nvCxnSpPr>
        <p:spPr>
          <a:xfrm>
            <a:off x="10534600" y="4082359"/>
            <a:ext cx="445084" cy="60104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0" name="Google Shape;2100;p92"/>
          <p:cNvSpPr/>
          <p:nvPr/>
        </p:nvSpPr>
        <p:spPr>
          <a:xfrm>
            <a:off x="6627812" y="4638446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6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1B98B5B-2D38-4133-BEE5-552705D90A9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7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93"/>
          <p:cNvSpPr txBox="1">
            <a:spLocks noGrp="1"/>
          </p:cNvSpPr>
          <p:nvPr>
            <p:ph type="title"/>
          </p:nvPr>
        </p:nvSpPr>
        <p:spPr>
          <a:xfrm>
            <a:off x="912812" y="4876800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666" dirty="0"/>
              <a:t>Балансирани дървета</a:t>
            </a:r>
            <a:endParaRPr sz="4666" dirty="0"/>
          </a:p>
        </p:txBody>
      </p:sp>
      <p:sp>
        <p:nvSpPr>
          <p:cNvPr id="2107" name="Google Shape;2107;p93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sz="3732"/>
              <a:t>Предназначение</a:t>
            </a:r>
            <a:endParaRPr sz="3732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53140E-3E69-4693-B17A-E78BD06ADB6B}"/>
              </a:ext>
            </a:extLst>
          </p:cNvPr>
          <p:cNvGrpSpPr/>
          <p:nvPr/>
        </p:nvGrpSpPr>
        <p:grpSpPr>
          <a:xfrm>
            <a:off x="2461097" y="810063"/>
            <a:ext cx="7266965" cy="3838137"/>
            <a:chOff x="3364690" y="2159331"/>
            <a:chExt cx="5459778" cy="2883649"/>
          </a:xfrm>
        </p:grpSpPr>
        <p:sp>
          <p:nvSpPr>
            <p:cNvPr id="2105" name="Google Shape;2105;p93"/>
            <p:cNvSpPr/>
            <p:nvPr/>
          </p:nvSpPr>
          <p:spPr>
            <a:xfrm>
              <a:off x="3364690" y="2159331"/>
              <a:ext cx="5459778" cy="288364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endParaRPr sz="3199"/>
            </a:p>
          </p:txBody>
        </p:sp>
        <p:pic>
          <p:nvPicPr>
            <p:cNvPr id="2108" name="Google Shape;2108;p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64690" y="2159331"/>
              <a:ext cx="5459578" cy="27932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5B86C72-6692-44F9-A0D4-C8FBEBF9C1F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526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94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Добавяне – височината на дървото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Търсене  – височината на дървото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Премахване – височината на дървото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4" name="Google Shape;2114;p94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452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Двоични дървета за търсене – сложност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5" name="Google Shape;2115;p94"/>
          <p:cNvSpPr/>
          <p:nvPr/>
        </p:nvSpPr>
        <p:spPr>
          <a:xfrm>
            <a:off x="8715866" y="281955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116" name="Google Shape;2116;p94"/>
          <p:cNvSpPr/>
          <p:nvPr/>
        </p:nvSpPr>
        <p:spPr>
          <a:xfrm>
            <a:off x="9898306" y="405575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sp>
        <p:nvSpPr>
          <p:cNvPr id="2117" name="Google Shape;2117;p94"/>
          <p:cNvSpPr/>
          <p:nvPr/>
        </p:nvSpPr>
        <p:spPr>
          <a:xfrm>
            <a:off x="7459748" y="4003244"/>
            <a:ext cx="844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118" name="Google Shape;2118;p94"/>
          <p:cNvSpPr/>
          <p:nvPr/>
        </p:nvSpPr>
        <p:spPr>
          <a:xfrm>
            <a:off x="9167755" y="5412269"/>
            <a:ext cx="849379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6"/>
          </a:p>
        </p:txBody>
      </p:sp>
      <p:cxnSp>
        <p:nvCxnSpPr>
          <p:cNvPr id="2119" name="Google Shape;2119;p94"/>
          <p:cNvCxnSpPr/>
          <p:nvPr/>
        </p:nvCxnSpPr>
        <p:spPr>
          <a:xfrm flipH="1">
            <a:off x="8180529" y="3423340"/>
            <a:ext cx="601043" cy="688621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0" name="Google Shape;2120;p94"/>
          <p:cNvCxnSpPr/>
          <p:nvPr/>
        </p:nvCxnSpPr>
        <p:spPr>
          <a:xfrm flipH="1">
            <a:off x="7223275" y="4782355"/>
            <a:ext cx="457881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1" name="Google Shape;2121;p94"/>
          <p:cNvCxnSpPr/>
          <p:nvPr/>
        </p:nvCxnSpPr>
        <p:spPr>
          <a:xfrm flipH="1">
            <a:off x="9684718" y="4782355"/>
            <a:ext cx="332313" cy="619039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2" name="Google Shape;2122;p94"/>
          <p:cNvCxnSpPr/>
          <p:nvPr/>
        </p:nvCxnSpPr>
        <p:spPr>
          <a:xfrm>
            <a:off x="9454026" y="3482535"/>
            <a:ext cx="563053" cy="683822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3" name="Google Shape;2123;p94"/>
          <p:cNvSpPr/>
          <p:nvPr/>
        </p:nvSpPr>
        <p:spPr>
          <a:xfrm>
            <a:off x="10759975" y="536673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124" name="Google Shape;2124;p94"/>
          <p:cNvCxnSpPr/>
          <p:nvPr/>
        </p:nvCxnSpPr>
        <p:spPr>
          <a:xfrm>
            <a:off x="10529024" y="4811219"/>
            <a:ext cx="445084" cy="60104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5" name="Google Shape;2125;p94"/>
          <p:cNvSpPr/>
          <p:nvPr/>
        </p:nvSpPr>
        <p:spPr>
          <a:xfrm>
            <a:off x="6622234" y="5367306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6"/>
          </a:p>
        </p:txBody>
      </p:sp>
      <p:sp>
        <p:nvSpPr>
          <p:cNvPr id="2126" name="Google Shape;2126;p94"/>
          <p:cNvSpPr/>
          <p:nvPr/>
        </p:nvSpPr>
        <p:spPr>
          <a:xfrm>
            <a:off x="8092901" y="1455862"/>
            <a:ext cx="1202887" cy="568252"/>
          </a:xfrm>
          <a:prstGeom prst="wedgeRoundRectCallout">
            <a:avLst>
              <a:gd name="adj1" fmla="val -84108"/>
              <a:gd name="adj2" fmla="val 59918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DA191090-D769-4A2B-B9A7-2D27241F835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5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9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Пример: Добавяме 17, 10, 25, 5, 15, 19, 34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2" name="Google Shape;2132;p95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452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Двоично дърво за търсене - най-добър случай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3" name="Google Shape;2133;p95"/>
          <p:cNvSpPr/>
          <p:nvPr/>
        </p:nvSpPr>
        <p:spPr>
          <a:xfrm>
            <a:off x="5772316" y="2473946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134" name="Google Shape;2134;p95"/>
          <p:cNvSpPr/>
          <p:nvPr/>
        </p:nvSpPr>
        <p:spPr>
          <a:xfrm>
            <a:off x="6427953" y="4445727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cxnSp>
        <p:nvCxnSpPr>
          <p:cNvPr id="2135" name="Google Shape;2135;p95"/>
          <p:cNvCxnSpPr/>
          <p:nvPr/>
        </p:nvCxnSpPr>
        <p:spPr>
          <a:xfrm>
            <a:off x="6535541" y="3133057"/>
            <a:ext cx="701817" cy="331114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6" name="Google Shape;2136;p95"/>
          <p:cNvSpPr/>
          <p:nvPr/>
        </p:nvSpPr>
        <p:spPr>
          <a:xfrm>
            <a:off x="7090010" y="3387983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137" name="Google Shape;2137;p95"/>
          <p:cNvCxnSpPr/>
          <p:nvPr/>
        </p:nvCxnSpPr>
        <p:spPr>
          <a:xfrm flipH="1">
            <a:off x="7155072" y="4190802"/>
            <a:ext cx="234739" cy="363905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8" name="Google Shape;2138;p95"/>
          <p:cNvSpPr/>
          <p:nvPr/>
        </p:nvSpPr>
        <p:spPr>
          <a:xfrm>
            <a:off x="7935981" y="4426683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34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39" name="Google Shape;2139;p95"/>
          <p:cNvCxnSpPr/>
          <p:nvPr/>
        </p:nvCxnSpPr>
        <p:spPr>
          <a:xfrm>
            <a:off x="7694611" y="4171757"/>
            <a:ext cx="357507" cy="361906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0" name="Google Shape;2140;p95"/>
          <p:cNvSpPr/>
          <p:nvPr/>
        </p:nvSpPr>
        <p:spPr>
          <a:xfrm>
            <a:off x="3599491" y="4426683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66"/>
          </a:p>
        </p:txBody>
      </p:sp>
      <p:sp>
        <p:nvSpPr>
          <p:cNvPr id="2141" name="Google Shape;2141;p95"/>
          <p:cNvSpPr/>
          <p:nvPr/>
        </p:nvSpPr>
        <p:spPr>
          <a:xfrm>
            <a:off x="4261549" y="3368937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42" name="Google Shape;2142;p95"/>
          <p:cNvCxnSpPr/>
          <p:nvPr/>
        </p:nvCxnSpPr>
        <p:spPr>
          <a:xfrm flipH="1">
            <a:off x="4326612" y="4171757"/>
            <a:ext cx="234739" cy="363905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3" name="Google Shape;2143;p95"/>
          <p:cNvSpPr/>
          <p:nvPr/>
        </p:nvSpPr>
        <p:spPr>
          <a:xfrm>
            <a:off x="5107521" y="4407637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44" name="Google Shape;2144;p95"/>
          <p:cNvCxnSpPr/>
          <p:nvPr/>
        </p:nvCxnSpPr>
        <p:spPr>
          <a:xfrm>
            <a:off x="4866151" y="4152711"/>
            <a:ext cx="357507" cy="361906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5" name="Google Shape;2145;p95"/>
          <p:cNvCxnSpPr/>
          <p:nvPr/>
        </p:nvCxnSpPr>
        <p:spPr>
          <a:xfrm flipH="1">
            <a:off x="4951283" y="3133057"/>
            <a:ext cx="902165" cy="323916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B7195453-1D99-4670-85D9-B25C3F573B1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3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96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Добавяне на стойности в произволна последователност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Пример: Добавяме 17, 19, 9, 6, 25, 28, 18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1" name="Google Shape;2151;p96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452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Двоично дърво за търсене - стандартен случай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2" name="Google Shape;2152;p96"/>
          <p:cNvSpPr/>
          <p:nvPr/>
        </p:nvSpPr>
        <p:spPr>
          <a:xfrm>
            <a:off x="5337930" y="251483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153" name="Google Shape;2153;p96"/>
          <p:cNvSpPr/>
          <p:nvPr/>
        </p:nvSpPr>
        <p:spPr>
          <a:xfrm>
            <a:off x="6235910" y="3584647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sp>
        <p:nvSpPr>
          <p:cNvPr id="2154" name="Google Shape;2154;p96"/>
          <p:cNvSpPr/>
          <p:nvPr/>
        </p:nvSpPr>
        <p:spPr>
          <a:xfrm>
            <a:off x="4223513" y="3584647"/>
            <a:ext cx="844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155" name="Google Shape;2155;p96"/>
          <p:cNvSpPr/>
          <p:nvPr/>
        </p:nvSpPr>
        <p:spPr>
          <a:xfrm>
            <a:off x="5471442" y="4695138"/>
            <a:ext cx="849379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6"/>
          </a:p>
        </p:txBody>
      </p:sp>
      <p:cxnSp>
        <p:nvCxnSpPr>
          <p:cNvPr id="2156" name="Google Shape;2156;p96"/>
          <p:cNvCxnSpPr/>
          <p:nvPr/>
        </p:nvCxnSpPr>
        <p:spPr>
          <a:xfrm flipH="1">
            <a:off x="4926160" y="3118620"/>
            <a:ext cx="477476" cy="548657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7" name="Google Shape;2157;p96"/>
          <p:cNvCxnSpPr/>
          <p:nvPr/>
        </p:nvCxnSpPr>
        <p:spPr>
          <a:xfrm flipH="1">
            <a:off x="4112030" y="4320838"/>
            <a:ext cx="271129" cy="3855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8" name="Google Shape;2158;p96"/>
          <p:cNvCxnSpPr/>
          <p:nvPr/>
        </p:nvCxnSpPr>
        <p:spPr>
          <a:xfrm flipH="1">
            <a:off x="6076117" y="4320838"/>
            <a:ext cx="332713" cy="3855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9" name="Google Shape;2159;p96"/>
          <p:cNvCxnSpPr/>
          <p:nvPr/>
        </p:nvCxnSpPr>
        <p:spPr>
          <a:xfrm>
            <a:off x="6076090" y="3177815"/>
            <a:ext cx="323116" cy="48947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0" name="Google Shape;2160;p96"/>
          <p:cNvSpPr/>
          <p:nvPr/>
        </p:nvSpPr>
        <p:spPr>
          <a:xfrm>
            <a:off x="6952850" y="469513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161" name="Google Shape;2161;p96"/>
          <p:cNvCxnSpPr/>
          <p:nvPr/>
        </p:nvCxnSpPr>
        <p:spPr>
          <a:xfrm>
            <a:off x="6924424" y="4320838"/>
            <a:ext cx="335113" cy="38550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2" name="Google Shape;2162;p96"/>
          <p:cNvSpPr/>
          <p:nvPr/>
        </p:nvSpPr>
        <p:spPr>
          <a:xfrm>
            <a:off x="3579811" y="4699770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6"/>
          </a:p>
        </p:txBody>
      </p:sp>
      <p:sp>
        <p:nvSpPr>
          <p:cNvPr id="2163" name="Google Shape;2163;p96"/>
          <p:cNvSpPr/>
          <p:nvPr/>
        </p:nvSpPr>
        <p:spPr>
          <a:xfrm>
            <a:off x="7727740" y="5752537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28</a:t>
            </a:r>
            <a:endParaRPr sz="1466"/>
          </a:p>
        </p:txBody>
      </p:sp>
      <p:cxnSp>
        <p:nvCxnSpPr>
          <p:cNvPr id="2164" name="Google Shape;2164;p96"/>
          <p:cNvCxnSpPr/>
          <p:nvPr/>
        </p:nvCxnSpPr>
        <p:spPr>
          <a:xfrm>
            <a:off x="7559838" y="5435353"/>
            <a:ext cx="335513" cy="37430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10F4FCB4-F343-4126-8F12-14B164F36E6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97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Добавяне на стойности в нарастваща/намаляваща последователност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Пример: Добавяме 17, 19, 25, 34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0" name="Google Shape;2170;p97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80452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Двоично дърво за търсене - най-лош случай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1" name="Google Shape;2171;p97"/>
          <p:cNvSpPr/>
          <p:nvPr/>
        </p:nvSpPr>
        <p:spPr>
          <a:xfrm>
            <a:off x="5662188" y="219005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6"/>
          </a:p>
        </p:txBody>
      </p:sp>
      <p:sp>
        <p:nvSpPr>
          <p:cNvPr id="2172" name="Google Shape;2172;p97"/>
          <p:cNvSpPr/>
          <p:nvPr/>
        </p:nvSpPr>
        <p:spPr>
          <a:xfrm>
            <a:off x="6629374" y="304055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6"/>
          </a:p>
        </p:txBody>
      </p:sp>
      <p:cxnSp>
        <p:nvCxnSpPr>
          <p:cNvPr id="2173" name="Google Shape;2173;p97"/>
          <p:cNvCxnSpPr/>
          <p:nvPr/>
        </p:nvCxnSpPr>
        <p:spPr>
          <a:xfrm>
            <a:off x="6400348" y="2853036"/>
            <a:ext cx="323116" cy="327515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4" name="Google Shape;2174;p97"/>
          <p:cNvSpPr/>
          <p:nvPr/>
        </p:nvSpPr>
        <p:spPr>
          <a:xfrm>
            <a:off x="7579117" y="4047738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6"/>
          </a:p>
        </p:txBody>
      </p:sp>
      <p:cxnSp>
        <p:nvCxnSpPr>
          <p:cNvPr id="2175" name="Google Shape;2175;p97"/>
          <p:cNvCxnSpPr/>
          <p:nvPr/>
        </p:nvCxnSpPr>
        <p:spPr>
          <a:xfrm>
            <a:off x="7323913" y="3773957"/>
            <a:ext cx="371503" cy="381101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6" name="Google Shape;2176;p97"/>
          <p:cNvSpPr/>
          <p:nvPr/>
        </p:nvSpPr>
        <p:spPr>
          <a:xfrm>
            <a:off x="8552269" y="4988209"/>
            <a:ext cx="846180" cy="802991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34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77" name="Google Shape;2177;p97"/>
          <p:cNvCxnSpPr/>
          <p:nvPr/>
        </p:nvCxnSpPr>
        <p:spPr>
          <a:xfrm>
            <a:off x="8297065" y="4714428"/>
            <a:ext cx="371503" cy="381101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8" name="Google Shape;2178;p97"/>
          <p:cNvSpPr/>
          <p:nvPr/>
        </p:nvSpPr>
        <p:spPr>
          <a:xfrm>
            <a:off x="8297065" y="2924339"/>
            <a:ext cx="2563732" cy="568252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7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Linked List</a:t>
            </a:r>
            <a:endParaRPr sz="279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35461CB7-D7E7-45D4-A2B3-BAEC9253A1B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98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Двоичните дървета за търсене могат да бъдат </a:t>
            </a:r>
            <a:r>
              <a:rPr lang="en" b="1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балансирани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В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балансираните дървета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всеки възел има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latin typeface="Cambria"/>
                <a:ea typeface="Cambria"/>
                <a:cs typeface="Cambria"/>
                <a:sym typeface="Cambria"/>
              </a:rPr>
              <a:t>почти еднакъв брой възли във своите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latin typeface="Cambria"/>
                <a:ea typeface="Cambria"/>
                <a:cs typeface="Cambria"/>
                <a:sym typeface="Cambria"/>
              </a:rPr>
              <a:t>поддървета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Char char="▪"/>
            </a:pP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Балансираните дървета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имат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височина 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latin typeface="Cambria"/>
                <a:ea typeface="Cambria"/>
                <a:cs typeface="Cambria"/>
                <a:sym typeface="Cambria"/>
              </a:rPr>
              <a:t>приблизително равна на </a:t>
            </a:r>
            <a:r>
              <a:rPr lang="en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log(n)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7" name="Google Shape;2187;p98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662962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Балансирани двоични дървета за търсене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88" name="Google Shape;2188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1790" y="2944821"/>
            <a:ext cx="2359022" cy="3151179"/>
          </a:xfrm>
          <a:prstGeom prst="roundRect">
            <a:avLst>
              <a:gd name="adj" fmla="val 3641"/>
            </a:avLst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F99D1F5-D544-4DEB-8841-FCE6552663E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885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99"/>
          <p:cNvSpPr/>
          <p:nvPr/>
        </p:nvSpPr>
        <p:spPr>
          <a:xfrm>
            <a:off x="6232000" y="2317124"/>
            <a:ext cx="4258873" cy="4254940"/>
          </a:xfrm>
          <a:custGeom>
            <a:avLst/>
            <a:gdLst/>
            <a:ahLst/>
            <a:cxnLst/>
            <a:rect l="l" t="t" r="r" b="b"/>
            <a:pathLst>
              <a:path w="5153205" h="4301934" extrusionOk="0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 w="12700" cap="flat" cmpd="sng">
            <a:solidFill>
              <a:srgbClr val="F7E0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99"/>
          <p:cNvSpPr/>
          <p:nvPr/>
        </p:nvSpPr>
        <p:spPr>
          <a:xfrm>
            <a:off x="1354101" y="2317124"/>
            <a:ext cx="4774059" cy="4235608"/>
          </a:xfrm>
          <a:custGeom>
            <a:avLst/>
            <a:gdLst/>
            <a:ahLst/>
            <a:cxnLst/>
            <a:rect l="l" t="t" r="r" b="b"/>
            <a:pathLst>
              <a:path w="5153205" h="4301934" extrusionOk="0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rgbClr val="F0A22E">
              <a:alpha val="40000"/>
            </a:srgbClr>
          </a:solidFill>
          <a:ln w="12700" cap="flat" cmpd="sng">
            <a:solidFill>
              <a:srgbClr val="F7E0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7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99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2000074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Балансирани двоични дървета за търсене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196" name="Google Shape;2196;p99"/>
          <p:cNvGrpSpPr/>
          <p:nvPr/>
        </p:nvGrpSpPr>
        <p:grpSpPr>
          <a:xfrm>
            <a:off x="1565239" y="1135505"/>
            <a:ext cx="8590538" cy="5180375"/>
            <a:chOff x="663901" y="1066800"/>
            <a:chExt cx="7282013" cy="4724402"/>
          </a:xfrm>
        </p:grpSpPr>
        <p:sp>
          <p:nvSpPr>
            <p:cNvPr id="2197" name="Google Shape;2197;p99"/>
            <p:cNvSpPr/>
            <p:nvPr/>
          </p:nvSpPr>
          <p:spPr>
            <a:xfrm>
              <a:off x="4251488" y="10668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33</a:t>
              </a:r>
              <a:endParaRPr sz="1466"/>
            </a:p>
          </p:txBody>
        </p:sp>
        <p:sp>
          <p:nvSpPr>
            <p:cNvPr id="2198" name="Google Shape;2198;p99"/>
            <p:cNvSpPr/>
            <p:nvPr/>
          </p:nvSpPr>
          <p:spPr>
            <a:xfrm>
              <a:off x="2194088" y="24384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66"/>
            </a:p>
          </p:txBody>
        </p:sp>
        <p:sp>
          <p:nvSpPr>
            <p:cNvPr id="2199" name="Google Shape;2199;p99"/>
            <p:cNvSpPr/>
            <p:nvPr/>
          </p:nvSpPr>
          <p:spPr>
            <a:xfrm>
              <a:off x="1162539" y="38100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466"/>
            </a:p>
          </p:txBody>
        </p:sp>
        <p:sp>
          <p:nvSpPr>
            <p:cNvPr id="2200" name="Google Shape;2200;p99"/>
            <p:cNvSpPr/>
            <p:nvPr/>
          </p:nvSpPr>
          <p:spPr>
            <a:xfrm>
              <a:off x="3222788" y="38100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466"/>
            </a:p>
          </p:txBody>
        </p:sp>
        <p:sp>
          <p:nvSpPr>
            <p:cNvPr id="2201" name="Google Shape;2201;p99"/>
            <p:cNvSpPr/>
            <p:nvPr/>
          </p:nvSpPr>
          <p:spPr>
            <a:xfrm>
              <a:off x="663901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466"/>
            </a:p>
          </p:txBody>
        </p:sp>
        <p:sp>
          <p:nvSpPr>
            <p:cNvPr id="2202" name="Google Shape;2202;p99"/>
            <p:cNvSpPr/>
            <p:nvPr/>
          </p:nvSpPr>
          <p:spPr>
            <a:xfrm>
              <a:off x="1670213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6"/>
            </a:p>
          </p:txBody>
        </p:sp>
        <p:sp>
          <p:nvSpPr>
            <p:cNvPr id="2203" name="Google Shape;2203;p99"/>
            <p:cNvSpPr/>
            <p:nvPr/>
          </p:nvSpPr>
          <p:spPr>
            <a:xfrm>
              <a:off x="2733675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sz="1466"/>
            </a:p>
          </p:txBody>
        </p:sp>
        <p:sp>
          <p:nvSpPr>
            <p:cNvPr id="2204" name="Google Shape;2204;p99"/>
            <p:cNvSpPr/>
            <p:nvPr/>
          </p:nvSpPr>
          <p:spPr>
            <a:xfrm>
              <a:off x="3739987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29</a:t>
              </a:r>
              <a:endParaRPr sz="1466"/>
            </a:p>
          </p:txBody>
        </p:sp>
        <p:cxnSp>
          <p:nvCxnSpPr>
            <p:cNvPr id="2205" name="Google Shape;2205;p99"/>
            <p:cNvCxnSpPr/>
            <p:nvPr/>
          </p:nvCxnSpPr>
          <p:spPr>
            <a:xfrm flipH="1">
              <a:off x="1000197" y="4400550"/>
              <a:ext cx="371400" cy="7716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06" name="Google Shape;2206;p99"/>
            <p:cNvCxnSpPr/>
            <p:nvPr/>
          </p:nvCxnSpPr>
          <p:spPr>
            <a:xfrm>
              <a:off x="1581150" y="4391025"/>
              <a:ext cx="371400" cy="8001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07" name="Google Shape;2207;p99"/>
            <p:cNvCxnSpPr/>
            <p:nvPr/>
          </p:nvCxnSpPr>
          <p:spPr>
            <a:xfrm flipH="1">
              <a:off x="3076499" y="4400550"/>
              <a:ext cx="352500" cy="7905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08" name="Google Shape;2208;p99"/>
            <p:cNvCxnSpPr/>
            <p:nvPr/>
          </p:nvCxnSpPr>
          <p:spPr>
            <a:xfrm>
              <a:off x="3638551" y="4410076"/>
              <a:ext cx="371400" cy="7809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09" name="Google Shape;2209;p99"/>
            <p:cNvCxnSpPr/>
            <p:nvPr/>
          </p:nvCxnSpPr>
          <p:spPr>
            <a:xfrm flipH="1">
              <a:off x="1590600" y="2962275"/>
              <a:ext cx="695400" cy="8667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10" name="Google Shape;2210;p99"/>
            <p:cNvCxnSpPr/>
            <p:nvPr/>
          </p:nvCxnSpPr>
          <p:spPr>
            <a:xfrm>
              <a:off x="2733673" y="2962275"/>
              <a:ext cx="666900" cy="8571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211" name="Google Shape;2211;p99"/>
            <p:cNvSpPr/>
            <p:nvPr/>
          </p:nvSpPr>
          <p:spPr>
            <a:xfrm>
              <a:off x="6311737" y="24384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54</a:t>
              </a:r>
              <a:endParaRPr sz="1466"/>
            </a:p>
          </p:txBody>
        </p:sp>
        <p:sp>
          <p:nvSpPr>
            <p:cNvPr id="2212" name="Google Shape;2212;p99"/>
            <p:cNvSpPr/>
            <p:nvPr/>
          </p:nvSpPr>
          <p:spPr>
            <a:xfrm>
              <a:off x="5280188" y="38100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42</a:t>
              </a:r>
              <a:endParaRPr sz="1466"/>
            </a:p>
          </p:txBody>
        </p:sp>
        <p:sp>
          <p:nvSpPr>
            <p:cNvPr id="2213" name="Google Shape;2213;p99"/>
            <p:cNvSpPr/>
            <p:nvPr/>
          </p:nvSpPr>
          <p:spPr>
            <a:xfrm>
              <a:off x="7017921" y="3810000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60</a:t>
              </a:r>
              <a:endParaRPr sz="1466"/>
            </a:p>
          </p:txBody>
        </p:sp>
        <p:sp>
          <p:nvSpPr>
            <p:cNvPr id="2214" name="Google Shape;2214;p99"/>
            <p:cNvSpPr/>
            <p:nvPr/>
          </p:nvSpPr>
          <p:spPr>
            <a:xfrm>
              <a:off x="4781550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 sz="1466"/>
            </a:p>
          </p:txBody>
        </p:sp>
        <p:sp>
          <p:nvSpPr>
            <p:cNvPr id="2215" name="Google Shape;2215;p99"/>
            <p:cNvSpPr/>
            <p:nvPr/>
          </p:nvSpPr>
          <p:spPr>
            <a:xfrm>
              <a:off x="5787862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43</a:t>
              </a:r>
              <a:endParaRPr sz="1466"/>
            </a:p>
          </p:txBody>
        </p:sp>
        <p:sp>
          <p:nvSpPr>
            <p:cNvPr id="2216" name="Google Shape;2216;p99"/>
            <p:cNvSpPr/>
            <p:nvPr/>
          </p:nvSpPr>
          <p:spPr>
            <a:xfrm>
              <a:off x="7320714" y="5194802"/>
              <a:ext cx="625200" cy="596400"/>
            </a:xfrm>
            <a:prstGeom prst="ellipse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10" tIns="45688" rIns="91410" bIns="45688" anchor="ctr" anchorCtr="0">
              <a:noAutofit/>
            </a:bodyPr>
            <a:lstStyle/>
            <a:p>
              <a:pPr algn="ctr"/>
              <a:r>
                <a:rPr lang="en" sz="2399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85</a:t>
              </a:r>
              <a:endParaRPr sz="1466"/>
            </a:p>
          </p:txBody>
        </p:sp>
        <p:cxnSp>
          <p:nvCxnSpPr>
            <p:cNvPr id="2217" name="Google Shape;2217;p99"/>
            <p:cNvCxnSpPr/>
            <p:nvPr/>
          </p:nvCxnSpPr>
          <p:spPr>
            <a:xfrm flipH="1">
              <a:off x="5117846" y="4400550"/>
              <a:ext cx="371400" cy="7716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18" name="Google Shape;2218;p99"/>
            <p:cNvCxnSpPr/>
            <p:nvPr/>
          </p:nvCxnSpPr>
          <p:spPr>
            <a:xfrm>
              <a:off x="5698799" y="4391025"/>
              <a:ext cx="371400" cy="8001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19" name="Google Shape;2219;p99"/>
            <p:cNvCxnSpPr/>
            <p:nvPr/>
          </p:nvCxnSpPr>
          <p:spPr>
            <a:xfrm>
              <a:off x="7360820" y="4406398"/>
              <a:ext cx="229800" cy="7848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20" name="Google Shape;2220;p99"/>
            <p:cNvCxnSpPr/>
            <p:nvPr/>
          </p:nvCxnSpPr>
          <p:spPr>
            <a:xfrm flipH="1">
              <a:off x="5708249" y="2962275"/>
              <a:ext cx="695400" cy="8667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21" name="Google Shape;2221;p99"/>
            <p:cNvCxnSpPr/>
            <p:nvPr/>
          </p:nvCxnSpPr>
          <p:spPr>
            <a:xfrm>
              <a:off x="6831785" y="2972245"/>
              <a:ext cx="387600" cy="8568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22" name="Google Shape;2222;p99"/>
            <p:cNvCxnSpPr/>
            <p:nvPr/>
          </p:nvCxnSpPr>
          <p:spPr>
            <a:xfrm flipH="1">
              <a:off x="2771698" y="1514474"/>
              <a:ext cx="1533600" cy="10383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2223" name="Google Shape;2223;p99"/>
            <p:cNvCxnSpPr/>
            <p:nvPr/>
          </p:nvCxnSpPr>
          <p:spPr>
            <a:xfrm>
              <a:off x="4838700" y="1524001"/>
              <a:ext cx="1514400" cy="10572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ECE9E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2224" name="Google Shape;2224;p99"/>
          <p:cNvSpPr/>
          <p:nvPr/>
        </p:nvSpPr>
        <p:spPr>
          <a:xfrm>
            <a:off x="1538132" y="1176387"/>
            <a:ext cx="2770078" cy="912962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Лявото</a:t>
            </a:r>
            <a:r>
              <a:rPr lang="en" sz="2399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поддърво има 7 възела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5" name="Google Shape;2225;p99"/>
          <p:cNvSpPr/>
          <p:nvPr/>
        </p:nvSpPr>
        <p:spPr>
          <a:xfrm>
            <a:off x="8534978" y="1174287"/>
            <a:ext cx="3220761" cy="856177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Дясното </a:t>
            </a:r>
            <a:r>
              <a:rPr lang="en" sz="23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поддърво има 6 възела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6" name="Google Shape;2226;p99"/>
          <p:cNvSpPr/>
          <p:nvPr/>
        </p:nvSpPr>
        <p:spPr>
          <a:xfrm>
            <a:off x="9601135" y="2317123"/>
            <a:ext cx="2341790" cy="1264071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Дясното </a:t>
            </a:r>
            <a:r>
              <a:rPr lang="en" sz="239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поддърво има височина 3</a:t>
            </a:r>
            <a:endParaRPr sz="239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7" name="Google Shape;2227;p99"/>
          <p:cNvSpPr/>
          <p:nvPr/>
        </p:nvSpPr>
        <p:spPr>
          <a:xfrm>
            <a:off x="278562" y="2389504"/>
            <a:ext cx="2252044" cy="1259272"/>
          </a:xfrm>
          <a:prstGeom prst="wedgeRoundRectCallout">
            <a:avLst>
              <a:gd name="adj1" fmla="val 35318"/>
              <a:gd name="adj2" fmla="val 8030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Лявото</a:t>
            </a:r>
            <a:r>
              <a:rPr lang="en" sz="2399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поддърво има височина 3</a:t>
            </a:r>
            <a:endParaRPr sz="2399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" name="Slide Number Placeholder">
            <a:extLst>
              <a:ext uri="{FF2B5EF4-FFF2-40B4-BE49-F238E27FC236}">
                <a16:creationId xmlns:a16="http://schemas.microsoft.com/office/drawing/2014/main" id="{CCC8A075-64F3-4BF4-AE85-B01303F118D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57086"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Дърво от тип Т е структура, образувана от: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Елемент от тип Т, наречен “корен”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Крайно множество елементи от тип Т, наречени “поддървета”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Дървото се бележи с T = {V, E}, където: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V е множеството от възли в структурата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lvl="1"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E е множеството от ребра в структурата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indent="-457086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Дървета, в които T има k на брой разклонения</a:t>
            </a:r>
            <a:br>
              <a:rPr lang="en" sz="2800" dirty="0">
                <a:latin typeface="Cambria"/>
                <a:ea typeface="Cambria"/>
                <a:cs typeface="Cambria"/>
                <a:sym typeface="Cambria"/>
              </a:rPr>
            </a:b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наричаме k-ични дървета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>
                <a:latin typeface="Cambria"/>
                <a:ea typeface="Cambria"/>
                <a:cs typeface="Cambria"/>
                <a:sym typeface="Cambria"/>
              </a:rPr>
              <a:t>Дърво – обща дефиниция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9580905" y="4555303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94" name="Google Shape;294;p30"/>
          <p:cNvSpPr/>
          <p:nvPr/>
        </p:nvSpPr>
        <p:spPr>
          <a:xfrm>
            <a:off x="8835566" y="5164077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95" name="Google Shape;295;p30"/>
          <p:cNvSpPr/>
          <p:nvPr/>
        </p:nvSpPr>
        <p:spPr>
          <a:xfrm>
            <a:off x="10511563" y="5109991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96" name="Google Shape;296;p30"/>
          <p:cNvSpPr/>
          <p:nvPr/>
        </p:nvSpPr>
        <p:spPr>
          <a:xfrm>
            <a:off x="11130235" y="5837502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97" name="Google Shape;297;p30"/>
          <p:cNvSpPr/>
          <p:nvPr/>
        </p:nvSpPr>
        <p:spPr>
          <a:xfrm>
            <a:off x="9745262" y="5883023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98" name="Google Shape;298;p30"/>
          <p:cNvSpPr/>
          <p:nvPr/>
        </p:nvSpPr>
        <p:spPr>
          <a:xfrm>
            <a:off x="8835566" y="5883023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sp>
        <p:nvSpPr>
          <p:cNvPr id="299" name="Google Shape;299;p30"/>
          <p:cNvSpPr/>
          <p:nvPr/>
        </p:nvSpPr>
        <p:spPr>
          <a:xfrm>
            <a:off x="7802069" y="5883023"/>
            <a:ext cx="445084" cy="395897"/>
          </a:xfrm>
          <a:prstGeom prst="ellipse">
            <a:avLst/>
          </a:prstGeom>
          <a:solidFill>
            <a:srgbClr val="F3BE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cxnSp>
        <p:nvCxnSpPr>
          <p:cNvPr id="300" name="Google Shape;300;p30"/>
          <p:cNvCxnSpPr>
            <a:stCxn id="293" idx="3"/>
            <a:endCxn id="294" idx="7"/>
          </p:cNvCxnSpPr>
          <p:nvPr/>
        </p:nvCxnSpPr>
        <p:spPr>
          <a:xfrm flipH="1">
            <a:off x="9215399" y="4893221"/>
            <a:ext cx="430688" cy="328714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30"/>
          <p:cNvCxnSpPr>
            <a:stCxn id="294" idx="3"/>
            <a:endCxn id="299" idx="7"/>
          </p:cNvCxnSpPr>
          <p:nvPr/>
        </p:nvCxnSpPr>
        <p:spPr>
          <a:xfrm flipH="1">
            <a:off x="8182135" y="5501996"/>
            <a:ext cx="718613" cy="439086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30"/>
          <p:cNvCxnSpPr>
            <a:stCxn id="294" idx="4"/>
            <a:endCxn id="298" idx="0"/>
          </p:cNvCxnSpPr>
          <p:nvPr/>
        </p:nvCxnSpPr>
        <p:spPr>
          <a:xfrm>
            <a:off x="9058108" y="5559974"/>
            <a:ext cx="0" cy="323116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30"/>
          <p:cNvCxnSpPr>
            <a:stCxn id="294" idx="5"/>
            <a:endCxn id="297" idx="0"/>
          </p:cNvCxnSpPr>
          <p:nvPr/>
        </p:nvCxnSpPr>
        <p:spPr>
          <a:xfrm>
            <a:off x="9215468" y="5501996"/>
            <a:ext cx="752204" cy="381101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30"/>
          <p:cNvCxnSpPr>
            <a:stCxn id="293" idx="5"/>
            <a:endCxn id="295" idx="1"/>
          </p:cNvCxnSpPr>
          <p:nvPr/>
        </p:nvCxnSpPr>
        <p:spPr>
          <a:xfrm>
            <a:off x="9960807" y="4893221"/>
            <a:ext cx="615840" cy="274728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0"/>
          <p:cNvCxnSpPr>
            <a:stCxn id="295" idx="5"/>
            <a:endCxn id="296" idx="1"/>
          </p:cNvCxnSpPr>
          <p:nvPr/>
        </p:nvCxnSpPr>
        <p:spPr>
          <a:xfrm>
            <a:off x="10891465" y="5447910"/>
            <a:ext cx="303921" cy="447483"/>
          </a:xfrm>
          <a:prstGeom prst="straightConnector1">
            <a:avLst/>
          </a:prstGeom>
          <a:noFill/>
          <a:ln w="9525" cap="flat" cmpd="sng">
            <a:solidFill>
              <a:srgbClr val="F3BE6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3A735DB-4640-4E0E-8E9A-F3299DD24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016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00"/>
          <p:cNvSpPr txBox="1">
            <a:spLocks noGrp="1"/>
          </p:cNvSpPr>
          <p:nvPr>
            <p:ph type="title"/>
          </p:nvPr>
        </p:nvSpPr>
        <p:spPr>
          <a:xfrm>
            <a:off x="912812" y="4800600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666" dirty="0"/>
              <a:t>Б-Дървета (B-Trees)</a:t>
            </a:r>
            <a:endParaRPr sz="4666" dirty="0"/>
          </a:p>
        </p:txBody>
      </p:sp>
      <p:sp>
        <p:nvSpPr>
          <p:cNvPr id="2233" name="Google Shape;2233;p100"/>
          <p:cNvSpPr txBox="1">
            <a:spLocks noGrp="1"/>
          </p:cNvSpPr>
          <p:nvPr>
            <p:ph type="body" idx="1"/>
          </p:nvPr>
        </p:nvSpPr>
        <p:spPr>
          <a:xfrm>
            <a:off x="912812" y="5754362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sz="3732"/>
              <a:t>Предназначение</a:t>
            </a:r>
            <a:endParaRPr sz="3732"/>
          </a:p>
        </p:txBody>
      </p:sp>
      <p:pic>
        <p:nvPicPr>
          <p:cNvPr id="2234" name="Google Shape;2234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212" y="1676856"/>
            <a:ext cx="9317722" cy="2590123"/>
          </a:xfrm>
          <a:prstGeom prst="rect">
            <a:avLst/>
          </a:prstGeom>
          <a:noFill/>
          <a:ln>
            <a:noFill/>
          </a:ln>
        </p:spPr>
      </p:pic>
      <p:sp>
        <p:nvSpPr>
          <p:cNvPr id="2235" name="Google Shape;2235;p100"/>
          <p:cNvSpPr/>
          <p:nvPr/>
        </p:nvSpPr>
        <p:spPr>
          <a:xfrm rot="8780602">
            <a:off x="2980455" y="2680571"/>
            <a:ext cx="1900574" cy="380979"/>
          </a:xfrm>
          <a:prstGeom prst="rightArrow">
            <a:avLst>
              <a:gd name="adj1" fmla="val 20732"/>
              <a:gd name="adj2" fmla="val 56341"/>
            </a:avLst>
          </a:prstGeom>
          <a:gradFill>
            <a:gsLst>
              <a:gs pos="0">
                <a:srgbClr val="CCC6B7"/>
              </a:gs>
              <a:gs pos="50000">
                <a:srgbClr val="C3BCAB"/>
              </a:gs>
              <a:gs pos="100000">
                <a:srgbClr val="BCB39E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6" name="Google Shape;2236;p100"/>
          <p:cNvSpPr/>
          <p:nvPr/>
        </p:nvSpPr>
        <p:spPr>
          <a:xfrm rot="1885742">
            <a:off x="5966329" y="2683738"/>
            <a:ext cx="2018490" cy="381053"/>
          </a:xfrm>
          <a:prstGeom prst="rightArrow">
            <a:avLst>
              <a:gd name="adj1" fmla="val 20732"/>
              <a:gd name="adj2" fmla="val 56341"/>
            </a:avLst>
          </a:prstGeom>
          <a:gradFill>
            <a:gsLst>
              <a:gs pos="0">
                <a:srgbClr val="CCC6B7"/>
              </a:gs>
              <a:gs pos="50000">
                <a:srgbClr val="C3BCAB"/>
              </a:gs>
              <a:gs pos="100000">
                <a:srgbClr val="BCB39E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100"/>
          <p:cNvSpPr/>
          <p:nvPr/>
        </p:nvSpPr>
        <p:spPr>
          <a:xfrm rot="5400000">
            <a:off x="4877073" y="2719045"/>
            <a:ext cx="1110911" cy="381101"/>
          </a:xfrm>
          <a:prstGeom prst="rightArrow">
            <a:avLst>
              <a:gd name="adj1" fmla="val 20732"/>
              <a:gd name="adj2" fmla="val 56341"/>
            </a:avLst>
          </a:prstGeom>
          <a:gradFill>
            <a:gsLst>
              <a:gs pos="0">
                <a:srgbClr val="CCC6B7"/>
              </a:gs>
              <a:gs pos="50000">
                <a:srgbClr val="C3BCAB"/>
              </a:gs>
              <a:gs pos="100000">
                <a:srgbClr val="BCB39E"/>
              </a:gs>
            </a:gsLst>
            <a:lin ang="5400012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381F375-98D4-4865-BE0A-4C45864EE2D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938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01"/>
          <p:cNvSpPr txBox="1">
            <a:spLocks noGrp="1"/>
          </p:cNvSpPr>
          <p:nvPr>
            <p:ph type="body" idx="4294967295"/>
          </p:nvPr>
        </p:nvSpPr>
        <p:spPr>
          <a:xfrm>
            <a:off x="190413" y="990600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 u="sng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B-trees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са генерализация на концепцията за подредени двоични дървета за търсене (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визуализация)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Всеки възел в B-tree от ред </a:t>
            </a: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съхранява между </a:t>
            </a: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и </a:t>
            </a: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2*b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ключове и има между </a:t>
            </a: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b+1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и </a:t>
            </a:r>
            <a:r>
              <a:rPr lang="en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2*b+1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наследника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Ключовете във всеки възел са подредени нарастващо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Всички ключове в наследниците има стойности, ограничени в диапазона на техните леви и десни родителски ключове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B-trees могат ефективно да се съхраняват на твърди дискове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3" name="Google Shape;2243;p101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Какво са B-Trees?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B107912C-95B3-46F6-9CD5-DF5A844B047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527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102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B-Tree от ред </a:t>
            </a:r>
            <a:r>
              <a:rPr lang="en" sz="3199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, познати още като 2-3 дървета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9" name="Google Shape;2249;p102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B-Tree – пример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250" name="Google Shape;2250;p102"/>
          <p:cNvCxnSpPr>
            <a:stCxn id="2251" idx="2"/>
          </p:cNvCxnSpPr>
          <p:nvPr/>
        </p:nvCxnSpPr>
        <p:spPr>
          <a:xfrm flipH="1">
            <a:off x="3942995" y="2742467"/>
            <a:ext cx="1829523" cy="1046927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cxnSp>
        <p:nvCxnSpPr>
          <p:cNvPr id="2252" name="Google Shape;2252;p102"/>
          <p:cNvCxnSpPr>
            <a:stCxn id="2253" idx="2"/>
            <a:endCxn id="2254" idx="0"/>
          </p:cNvCxnSpPr>
          <p:nvPr/>
        </p:nvCxnSpPr>
        <p:spPr>
          <a:xfrm>
            <a:off x="6270446" y="2742467"/>
            <a:ext cx="2531741" cy="1047727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sp>
        <p:nvSpPr>
          <p:cNvPr id="2255" name="Google Shape;2255;p102"/>
          <p:cNvSpPr/>
          <p:nvPr/>
        </p:nvSpPr>
        <p:spPr>
          <a:xfrm>
            <a:off x="3214137" y="3790265"/>
            <a:ext cx="729010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66"/>
          </a:p>
        </p:txBody>
      </p:sp>
      <p:sp>
        <p:nvSpPr>
          <p:cNvPr id="2256" name="Google Shape;2256;p102"/>
          <p:cNvSpPr/>
          <p:nvPr/>
        </p:nvSpPr>
        <p:spPr>
          <a:xfrm>
            <a:off x="3943243" y="3790265"/>
            <a:ext cx="76460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466"/>
          </a:p>
        </p:txBody>
      </p:sp>
      <p:sp>
        <p:nvSpPr>
          <p:cNvPr id="2257" name="Google Shape;2257;p102"/>
          <p:cNvSpPr/>
          <p:nvPr/>
        </p:nvSpPr>
        <p:spPr>
          <a:xfrm>
            <a:off x="3214137" y="421687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8" name="Google Shape;2258;p102"/>
          <p:cNvSpPr/>
          <p:nvPr/>
        </p:nvSpPr>
        <p:spPr>
          <a:xfrm>
            <a:off x="3712063" y="421687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9" name="Google Shape;2259;p102"/>
          <p:cNvSpPr/>
          <p:nvPr/>
        </p:nvSpPr>
        <p:spPr>
          <a:xfrm>
            <a:off x="4209990" y="421687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0" name="Google Shape;2260;p102"/>
          <p:cNvSpPr/>
          <p:nvPr/>
        </p:nvSpPr>
        <p:spPr>
          <a:xfrm>
            <a:off x="5523583" y="2059925"/>
            <a:ext cx="99614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466"/>
          </a:p>
        </p:txBody>
      </p:sp>
      <p:sp>
        <p:nvSpPr>
          <p:cNvPr id="2251" name="Google Shape;2251;p102"/>
          <p:cNvSpPr/>
          <p:nvPr/>
        </p:nvSpPr>
        <p:spPr>
          <a:xfrm>
            <a:off x="5523584" y="248653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3" name="Google Shape;2253;p102"/>
          <p:cNvSpPr/>
          <p:nvPr/>
        </p:nvSpPr>
        <p:spPr>
          <a:xfrm>
            <a:off x="6021511" y="248653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1" name="Google Shape;2261;p102"/>
          <p:cNvSpPr/>
          <p:nvPr/>
        </p:nvSpPr>
        <p:spPr>
          <a:xfrm>
            <a:off x="1217613" y="5334473"/>
            <a:ext cx="729010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66"/>
          </a:p>
        </p:txBody>
      </p:sp>
      <p:sp>
        <p:nvSpPr>
          <p:cNvPr id="2262" name="Google Shape;2262;p102"/>
          <p:cNvSpPr/>
          <p:nvPr/>
        </p:nvSpPr>
        <p:spPr>
          <a:xfrm>
            <a:off x="1946719" y="5334473"/>
            <a:ext cx="76460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66"/>
          </a:p>
        </p:txBody>
      </p:sp>
      <p:sp>
        <p:nvSpPr>
          <p:cNvPr id="2263" name="Google Shape;2263;p102"/>
          <p:cNvSpPr/>
          <p:nvPr/>
        </p:nvSpPr>
        <p:spPr>
          <a:xfrm>
            <a:off x="1217612" y="5761083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4" name="Google Shape;2264;p102"/>
          <p:cNvSpPr/>
          <p:nvPr/>
        </p:nvSpPr>
        <p:spPr>
          <a:xfrm>
            <a:off x="1715538" y="5761083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5" name="Google Shape;2265;p102"/>
          <p:cNvSpPr/>
          <p:nvPr/>
        </p:nvSpPr>
        <p:spPr>
          <a:xfrm>
            <a:off x="2213464" y="5761083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66" name="Google Shape;2266;p102"/>
          <p:cNvCxnSpPr>
            <a:stCxn id="2257" idx="2"/>
          </p:cNvCxnSpPr>
          <p:nvPr/>
        </p:nvCxnSpPr>
        <p:spPr>
          <a:xfrm flipH="1">
            <a:off x="1943468" y="4472807"/>
            <a:ext cx="1519604" cy="861776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sp>
        <p:nvSpPr>
          <p:cNvPr id="2267" name="Google Shape;2267;p102"/>
          <p:cNvSpPr/>
          <p:nvPr/>
        </p:nvSpPr>
        <p:spPr>
          <a:xfrm>
            <a:off x="3441928" y="5334473"/>
            <a:ext cx="99614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sp>
        <p:nvSpPr>
          <p:cNvPr id="2268" name="Google Shape;2268;p102"/>
          <p:cNvSpPr/>
          <p:nvPr/>
        </p:nvSpPr>
        <p:spPr>
          <a:xfrm>
            <a:off x="3441928" y="5761083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9" name="Google Shape;2269;p102"/>
          <p:cNvSpPr/>
          <p:nvPr/>
        </p:nvSpPr>
        <p:spPr>
          <a:xfrm>
            <a:off x="3939855" y="5761083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0" name="Google Shape;2270;p102"/>
          <p:cNvSpPr/>
          <p:nvPr/>
        </p:nvSpPr>
        <p:spPr>
          <a:xfrm>
            <a:off x="5098556" y="5337258"/>
            <a:ext cx="99614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466"/>
          </a:p>
        </p:txBody>
      </p:sp>
      <p:sp>
        <p:nvSpPr>
          <p:cNvPr id="2271" name="Google Shape;2271;p102"/>
          <p:cNvSpPr/>
          <p:nvPr/>
        </p:nvSpPr>
        <p:spPr>
          <a:xfrm>
            <a:off x="5098557" y="5763867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2" name="Google Shape;2272;p102"/>
          <p:cNvSpPr/>
          <p:nvPr/>
        </p:nvSpPr>
        <p:spPr>
          <a:xfrm>
            <a:off x="5596485" y="5763867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73" name="Google Shape;2273;p102"/>
          <p:cNvCxnSpPr>
            <a:stCxn id="2259" idx="2"/>
            <a:endCxn id="2270" idx="0"/>
          </p:cNvCxnSpPr>
          <p:nvPr/>
        </p:nvCxnSpPr>
        <p:spPr>
          <a:xfrm>
            <a:off x="4458925" y="4472807"/>
            <a:ext cx="1137704" cy="864575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cxnSp>
        <p:nvCxnSpPr>
          <p:cNvPr id="2274" name="Google Shape;2274;p102"/>
          <p:cNvCxnSpPr>
            <a:stCxn id="2258" idx="2"/>
            <a:endCxn id="2267" idx="0"/>
          </p:cNvCxnSpPr>
          <p:nvPr/>
        </p:nvCxnSpPr>
        <p:spPr>
          <a:xfrm flipH="1">
            <a:off x="3939804" y="4472807"/>
            <a:ext cx="21194" cy="861776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sp>
        <p:nvSpPr>
          <p:cNvPr id="2254" name="Google Shape;2254;p102"/>
          <p:cNvSpPr/>
          <p:nvPr/>
        </p:nvSpPr>
        <p:spPr>
          <a:xfrm>
            <a:off x="8304211" y="3790265"/>
            <a:ext cx="99614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 sz="1466"/>
          </a:p>
        </p:txBody>
      </p:sp>
      <p:sp>
        <p:nvSpPr>
          <p:cNvPr id="2275" name="Google Shape;2275;p102"/>
          <p:cNvSpPr/>
          <p:nvPr/>
        </p:nvSpPr>
        <p:spPr>
          <a:xfrm>
            <a:off x="8304211" y="421687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6" name="Google Shape;2276;p102"/>
          <p:cNvSpPr/>
          <p:nvPr/>
        </p:nvSpPr>
        <p:spPr>
          <a:xfrm>
            <a:off x="8802139" y="4216874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7" name="Google Shape;2277;p102"/>
          <p:cNvSpPr/>
          <p:nvPr/>
        </p:nvSpPr>
        <p:spPr>
          <a:xfrm>
            <a:off x="6885142" y="5334471"/>
            <a:ext cx="99614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 sz="1466"/>
          </a:p>
        </p:txBody>
      </p:sp>
      <p:sp>
        <p:nvSpPr>
          <p:cNvPr id="2278" name="Google Shape;2278;p102"/>
          <p:cNvSpPr/>
          <p:nvPr/>
        </p:nvSpPr>
        <p:spPr>
          <a:xfrm>
            <a:off x="6885142" y="5761080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9" name="Google Shape;2279;p102"/>
          <p:cNvSpPr/>
          <p:nvPr/>
        </p:nvSpPr>
        <p:spPr>
          <a:xfrm>
            <a:off x="7383070" y="5761080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0" name="Google Shape;2280;p102"/>
          <p:cNvSpPr/>
          <p:nvPr/>
        </p:nvSpPr>
        <p:spPr>
          <a:xfrm>
            <a:off x="9706033" y="5334471"/>
            <a:ext cx="729010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466"/>
          </a:p>
        </p:txBody>
      </p:sp>
      <p:sp>
        <p:nvSpPr>
          <p:cNvPr id="2281" name="Google Shape;2281;p102"/>
          <p:cNvSpPr/>
          <p:nvPr/>
        </p:nvSpPr>
        <p:spPr>
          <a:xfrm>
            <a:off x="10435139" y="5334471"/>
            <a:ext cx="764601" cy="426289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266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 sz="1466"/>
          </a:p>
        </p:txBody>
      </p:sp>
      <p:sp>
        <p:nvSpPr>
          <p:cNvPr id="2282" name="Google Shape;2282;p102"/>
          <p:cNvSpPr/>
          <p:nvPr/>
        </p:nvSpPr>
        <p:spPr>
          <a:xfrm>
            <a:off x="9706031" y="5761080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3" name="Google Shape;2283;p102"/>
          <p:cNvSpPr/>
          <p:nvPr/>
        </p:nvSpPr>
        <p:spPr>
          <a:xfrm>
            <a:off x="10203959" y="5761080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4" name="Google Shape;2284;p102"/>
          <p:cNvSpPr/>
          <p:nvPr/>
        </p:nvSpPr>
        <p:spPr>
          <a:xfrm>
            <a:off x="10701885" y="5761080"/>
            <a:ext cx="497870" cy="255933"/>
          </a:xfrm>
          <a:prstGeom prst="rect">
            <a:avLst/>
          </a:prstGeom>
          <a:solidFill>
            <a:srgbClr val="C6BEAB">
              <a:alpha val="49800"/>
            </a:srgbClr>
          </a:solidFill>
          <a:ln w="12700" cap="flat" cmpd="sng">
            <a:solidFill>
              <a:srgbClr val="ECE9E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endParaRPr sz="2266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85" name="Google Shape;2285;p102"/>
          <p:cNvCxnSpPr>
            <a:stCxn id="2276" idx="2"/>
          </p:cNvCxnSpPr>
          <p:nvPr/>
        </p:nvCxnSpPr>
        <p:spPr>
          <a:xfrm>
            <a:off x="9051074" y="4472807"/>
            <a:ext cx="1384039" cy="861776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cxnSp>
        <p:nvCxnSpPr>
          <p:cNvPr id="2286" name="Google Shape;2286;p102"/>
          <p:cNvCxnSpPr>
            <a:stCxn id="2275" idx="2"/>
            <a:endCxn id="2277" idx="0"/>
          </p:cNvCxnSpPr>
          <p:nvPr/>
        </p:nvCxnSpPr>
        <p:spPr>
          <a:xfrm flipH="1">
            <a:off x="7383051" y="4472807"/>
            <a:ext cx="1170095" cy="861776"/>
          </a:xfrm>
          <a:prstGeom prst="straightConnector1">
            <a:avLst/>
          </a:prstGeom>
          <a:noFill/>
          <a:ln w="38100" cap="rnd" cmpd="sng">
            <a:solidFill>
              <a:srgbClr val="ECE9E2"/>
            </a:solidFill>
            <a:prstDash val="solid"/>
            <a:miter lim="800000"/>
            <a:headEnd type="oval" w="sm" len="sm"/>
            <a:tailEnd type="triangle" w="med" len="med"/>
          </a:ln>
        </p:spPr>
      </p:cxnSp>
      <p:sp>
        <p:nvSpPr>
          <p:cNvPr id="41" name="Slide Number Placeholder">
            <a:extLst>
              <a:ext uri="{FF2B5EF4-FFF2-40B4-BE49-F238E27FC236}">
                <a16:creationId xmlns:a16="http://schemas.microsoft.com/office/drawing/2014/main" id="{BBA40358-59D3-4251-B4F0-C234335F79C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209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103"/>
          <p:cNvSpPr txBox="1">
            <a:spLocks noGrp="1"/>
          </p:cNvSpPr>
          <p:nvPr>
            <p:ph type="body" idx="4294967295"/>
          </p:nvPr>
        </p:nvSpPr>
        <p:spPr>
          <a:xfrm>
            <a:off x="190413" y="1447800"/>
            <a:ext cx="11804525" cy="51291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304724" indent="-304724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Възлите в B-Trees могат да имат </a:t>
            </a:r>
            <a:r>
              <a:rPr lang="en" sz="32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много наследници</a:t>
            </a:r>
            <a:endParaRPr sz="3200" dirty="0">
              <a:solidFill>
                <a:srgbClr val="F3CC5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B-trees нямат нужда от често пребалансиране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B-Trees са добри за </a:t>
            </a:r>
            <a:r>
              <a:rPr lang="en" sz="32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индексиране в бази от данни</a:t>
            </a: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:</a:t>
            </a:r>
            <a:endParaRPr sz="3200" dirty="0"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Защото всеки възел може да се съхрани в отделен клъстер на твърдия диск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Минимизация на дисковите операции (които са много бавни)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304724" indent="-304724">
              <a:spcBef>
                <a:spcPts val="1200"/>
              </a:spcBef>
              <a:spcAft>
                <a:spcPts val="0"/>
              </a:spcAft>
              <a:buSzPts val="2600"/>
              <a:buFont typeface="Cambria"/>
              <a:buChar char="▪"/>
            </a:pPr>
            <a:r>
              <a:rPr lang="en" sz="3200" dirty="0">
                <a:latin typeface="Cambria"/>
                <a:ea typeface="Cambria"/>
                <a:cs typeface="Cambria"/>
                <a:sym typeface="Cambria"/>
              </a:rPr>
              <a:t>B-Trees са почти перфектно балансирани</a:t>
            </a:r>
            <a:endParaRPr sz="3200" dirty="0">
              <a:latin typeface="Cambria"/>
              <a:ea typeface="Cambria"/>
              <a:cs typeface="Cambria"/>
              <a:sym typeface="Cambria"/>
            </a:endParaRPr>
          </a:p>
          <a:p>
            <a:pPr marL="609448" lvl="1" indent="-228543">
              <a:spcBef>
                <a:spcPts val="1200"/>
              </a:spcBef>
              <a:spcAft>
                <a:spcPts val="0"/>
              </a:spcAft>
              <a:buSzPts val="1900"/>
              <a:buFont typeface="Cambria"/>
              <a:buChar char="▪"/>
            </a:pP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Броя на възлите от корена до кой да е </a:t>
            </a:r>
            <a:r>
              <a:rPr lang="en" sz="2800" dirty="0">
                <a:solidFill>
                  <a:srgbClr val="F3CC5F"/>
                </a:solidFill>
                <a:latin typeface="Cambria"/>
                <a:ea typeface="Cambria"/>
                <a:cs typeface="Cambria"/>
                <a:sym typeface="Cambria"/>
              </a:rPr>
              <a:t>null</a:t>
            </a:r>
            <a:r>
              <a:rPr lang="en" sz="2800" dirty="0">
                <a:latin typeface="Cambria"/>
                <a:ea typeface="Cambria"/>
                <a:cs typeface="Cambria"/>
                <a:sym typeface="Cambria"/>
              </a:rPr>
              <a:t> възел са едни и същи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2" name="Google Shape;2292;p103"/>
          <p:cNvSpPr txBox="1">
            <a:spLocks noGrp="1"/>
          </p:cNvSpPr>
          <p:nvPr>
            <p:ph type="title" idx="4294967295"/>
          </p:nvPr>
        </p:nvSpPr>
        <p:spPr>
          <a:xfrm>
            <a:off x="188817" y="41216"/>
            <a:ext cx="11909698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B-Trees и други балансирани дървета за търсене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B44EFCA3-7499-4E6F-966B-F3FCBF059DB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178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104"/>
          <p:cNvSpPr txBox="1">
            <a:spLocks noGrp="1"/>
          </p:cNvSpPr>
          <p:nvPr>
            <p:ph type="title"/>
          </p:nvPr>
        </p:nvSpPr>
        <p:spPr>
          <a:xfrm>
            <a:off x="912812" y="4952603"/>
            <a:ext cx="10363301" cy="820586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666"/>
              <a:t>Червено-черни дървета</a:t>
            </a:r>
            <a:endParaRPr sz="4666"/>
          </a:p>
        </p:txBody>
      </p:sp>
      <p:sp>
        <p:nvSpPr>
          <p:cNvPr id="2298" name="Google Shape;2298;p104"/>
          <p:cNvSpPr txBox="1">
            <a:spLocks noGrp="1"/>
          </p:cNvSpPr>
          <p:nvPr>
            <p:ph type="body" idx="1"/>
          </p:nvPr>
        </p:nvSpPr>
        <p:spPr>
          <a:xfrm>
            <a:off x="912812" y="5774458"/>
            <a:ext cx="10363301" cy="719013"/>
          </a:xfrm>
          <a:prstGeom prst="rect">
            <a:avLst/>
          </a:prstGeom>
        </p:spPr>
        <p:txBody>
          <a:bodyPr spcFirstLastPara="1" vert="horz" wrap="square" lIns="35991" tIns="35991" rIns="35991" bIns="35991" rtlCol="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" sz="3732"/>
              <a:t>Семпла репрезентация на 2-3 дървета</a:t>
            </a:r>
            <a:endParaRPr sz="3732" dirty="0"/>
          </a:p>
        </p:txBody>
      </p:sp>
      <p:cxnSp>
        <p:nvCxnSpPr>
          <p:cNvPr id="2299" name="Google Shape;2299;p104"/>
          <p:cNvCxnSpPr/>
          <p:nvPr/>
        </p:nvCxnSpPr>
        <p:spPr>
          <a:xfrm>
            <a:off x="7050378" y="2081444"/>
            <a:ext cx="200748" cy="278328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0" name="Google Shape;2300;p104"/>
          <p:cNvCxnSpPr/>
          <p:nvPr/>
        </p:nvCxnSpPr>
        <p:spPr>
          <a:xfrm>
            <a:off x="6409259" y="1400243"/>
            <a:ext cx="79979" cy="124368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1" name="Google Shape;2301;p104"/>
          <p:cNvSpPr/>
          <p:nvPr/>
        </p:nvSpPr>
        <p:spPr>
          <a:xfrm>
            <a:off x="5637211" y="838875"/>
            <a:ext cx="817387" cy="761402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2" name="Google Shape;2302;p104"/>
          <p:cNvSpPr/>
          <p:nvPr/>
        </p:nvSpPr>
        <p:spPr>
          <a:xfrm>
            <a:off x="6399211" y="1386733"/>
            <a:ext cx="817387" cy="761402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 sz="1466"/>
          </a:p>
        </p:txBody>
      </p:sp>
      <p:sp>
        <p:nvSpPr>
          <p:cNvPr id="2303" name="Google Shape;2303;p104"/>
          <p:cNvSpPr/>
          <p:nvPr/>
        </p:nvSpPr>
        <p:spPr>
          <a:xfrm>
            <a:off x="7050378" y="2318189"/>
            <a:ext cx="817387" cy="761402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 sz="1466"/>
          </a:p>
        </p:txBody>
      </p:sp>
      <p:cxnSp>
        <p:nvCxnSpPr>
          <p:cNvPr id="2304" name="Google Shape;2304;p104"/>
          <p:cNvCxnSpPr/>
          <p:nvPr/>
        </p:nvCxnSpPr>
        <p:spPr>
          <a:xfrm flipH="1">
            <a:off x="7114925" y="3021105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5" name="Google Shape;2305;p104"/>
          <p:cNvCxnSpPr/>
          <p:nvPr/>
        </p:nvCxnSpPr>
        <p:spPr>
          <a:xfrm>
            <a:off x="7695043" y="3007370"/>
            <a:ext cx="201148" cy="25593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6" name="Google Shape;2306;p104"/>
          <p:cNvCxnSpPr/>
          <p:nvPr/>
        </p:nvCxnSpPr>
        <p:spPr>
          <a:xfrm flipH="1">
            <a:off x="5602565" y="1397312"/>
            <a:ext cx="96775" cy="127167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7" name="Google Shape;2307;p104"/>
          <p:cNvCxnSpPr/>
          <p:nvPr/>
        </p:nvCxnSpPr>
        <p:spPr>
          <a:xfrm flipH="1">
            <a:off x="6433512" y="2089649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8" name="Google Shape;2308;p104"/>
          <p:cNvSpPr/>
          <p:nvPr/>
        </p:nvSpPr>
        <p:spPr>
          <a:xfrm>
            <a:off x="4895956" y="1381658"/>
            <a:ext cx="817387" cy="761402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466"/>
          </a:p>
        </p:txBody>
      </p:sp>
      <p:sp>
        <p:nvSpPr>
          <p:cNvPr id="2309" name="Google Shape;2309;p104"/>
          <p:cNvSpPr/>
          <p:nvPr/>
        </p:nvSpPr>
        <p:spPr>
          <a:xfrm>
            <a:off x="6617764" y="3249645"/>
            <a:ext cx="817387" cy="761402"/>
          </a:xfrm>
          <a:prstGeom prst="ellipse">
            <a:avLst/>
          </a:prstGeom>
          <a:solidFill>
            <a:srgbClr val="FF6161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466"/>
          </a:p>
        </p:txBody>
      </p:sp>
      <p:sp>
        <p:nvSpPr>
          <p:cNvPr id="2310" name="Google Shape;2310;p104"/>
          <p:cNvSpPr/>
          <p:nvPr/>
        </p:nvSpPr>
        <p:spPr>
          <a:xfrm>
            <a:off x="4243392" y="2175696"/>
            <a:ext cx="817387" cy="761402"/>
          </a:xfrm>
          <a:prstGeom prst="ellipse">
            <a:avLst/>
          </a:prstGeom>
          <a:solidFill>
            <a:srgbClr val="FF6161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66"/>
          </a:p>
        </p:txBody>
      </p:sp>
      <p:cxnSp>
        <p:nvCxnSpPr>
          <p:cNvPr id="2311" name="Google Shape;2311;p104"/>
          <p:cNvCxnSpPr/>
          <p:nvPr/>
        </p:nvCxnSpPr>
        <p:spPr>
          <a:xfrm flipH="1">
            <a:off x="4915603" y="2067280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2" name="Google Shape;2312;p104"/>
          <p:cNvSpPr/>
          <p:nvPr/>
        </p:nvSpPr>
        <p:spPr>
          <a:xfrm>
            <a:off x="4875907" y="3061117"/>
            <a:ext cx="817387" cy="761402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6"/>
          </a:p>
        </p:txBody>
      </p:sp>
      <p:cxnSp>
        <p:nvCxnSpPr>
          <p:cNvPr id="2313" name="Google Shape;2313;p104"/>
          <p:cNvCxnSpPr/>
          <p:nvPr/>
        </p:nvCxnSpPr>
        <p:spPr>
          <a:xfrm>
            <a:off x="4914685" y="2852168"/>
            <a:ext cx="183152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4" name="Google Shape;2314;p104"/>
          <p:cNvSpPr/>
          <p:nvPr/>
        </p:nvSpPr>
        <p:spPr>
          <a:xfrm>
            <a:off x="3764739" y="3047005"/>
            <a:ext cx="817387" cy="761402"/>
          </a:xfrm>
          <a:prstGeom prst="ellipse">
            <a:avLst/>
          </a:prstGeom>
          <a:solidFill>
            <a:srgbClr val="C6BEAB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5" name="Google Shape;2315;p104"/>
          <p:cNvSpPr/>
          <p:nvPr/>
        </p:nvSpPr>
        <p:spPr>
          <a:xfrm>
            <a:off x="3230582" y="3895041"/>
            <a:ext cx="817387" cy="761402"/>
          </a:xfrm>
          <a:prstGeom prst="ellipse">
            <a:avLst/>
          </a:prstGeom>
          <a:solidFill>
            <a:srgbClr val="FF6161">
              <a:alpha val="49800"/>
            </a:srgbClr>
          </a:solidFill>
          <a:ln w="38100" cap="flat" cmpd="sng">
            <a:solidFill>
              <a:srgbClr val="ECE9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10" tIns="45688" rIns="91410" bIns="45688" anchor="ctr" anchorCtr="0">
            <a:noAutofit/>
          </a:bodyPr>
          <a:lstStyle/>
          <a:p>
            <a:pPr algn="ctr"/>
            <a:r>
              <a:rPr lang="en" sz="2399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399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16" name="Google Shape;2316;p104"/>
          <p:cNvCxnSpPr/>
          <p:nvPr/>
        </p:nvCxnSpPr>
        <p:spPr>
          <a:xfrm flipH="1">
            <a:off x="4243600" y="2822717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7" name="Google Shape;2317;p104"/>
          <p:cNvCxnSpPr/>
          <p:nvPr/>
        </p:nvCxnSpPr>
        <p:spPr>
          <a:xfrm flipH="1">
            <a:off x="3752354" y="3690555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8" name="Google Shape;2318;p104"/>
          <p:cNvCxnSpPr/>
          <p:nvPr/>
        </p:nvCxnSpPr>
        <p:spPr>
          <a:xfrm flipH="1">
            <a:off x="3230542" y="4575927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9" name="Google Shape;2319;p104"/>
          <p:cNvCxnSpPr/>
          <p:nvPr/>
        </p:nvCxnSpPr>
        <p:spPr>
          <a:xfrm flipH="1">
            <a:off x="4915602" y="3742032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0" name="Google Shape;2320;p104"/>
          <p:cNvCxnSpPr/>
          <p:nvPr/>
        </p:nvCxnSpPr>
        <p:spPr>
          <a:xfrm flipH="1">
            <a:off x="6729937" y="3978197"/>
            <a:ext cx="155959" cy="228740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1" name="Google Shape;2321;p104"/>
          <p:cNvCxnSpPr/>
          <p:nvPr/>
        </p:nvCxnSpPr>
        <p:spPr>
          <a:xfrm>
            <a:off x="7238915" y="3948938"/>
            <a:ext cx="201148" cy="25593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2" name="Google Shape;2322;p104"/>
          <p:cNvCxnSpPr/>
          <p:nvPr/>
        </p:nvCxnSpPr>
        <p:spPr>
          <a:xfrm>
            <a:off x="5449248" y="3738262"/>
            <a:ext cx="201148" cy="25593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3" name="Google Shape;2323;p104"/>
          <p:cNvCxnSpPr/>
          <p:nvPr/>
        </p:nvCxnSpPr>
        <p:spPr>
          <a:xfrm>
            <a:off x="3905078" y="4548459"/>
            <a:ext cx="201148" cy="255933"/>
          </a:xfrm>
          <a:prstGeom prst="straightConnector1">
            <a:avLst/>
          </a:prstGeom>
          <a:noFill/>
          <a:ln w="38100" cap="flat" cmpd="sng">
            <a:solidFill>
              <a:srgbClr val="ECE9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lide Number Placeholder">
            <a:extLst>
              <a:ext uri="{FF2B5EF4-FFF2-40B4-BE49-F238E27FC236}">
                <a16:creationId xmlns:a16="http://schemas.microsoft.com/office/drawing/2014/main" id="{888D1827-4225-4298-875F-8ECF8475124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919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105"/>
          <p:cNvSpPr txBox="1">
            <a:spLocks noGrp="1"/>
          </p:cNvSpPr>
          <p:nvPr>
            <p:ph type="body" idx="4294967295"/>
          </p:nvPr>
        </p:nvSpPr>
        <p:spPr>
          <a:xfrm>
            <a:off x="190413" y="1151715"/>
            <a:ext cx="11804525" cy="5568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marL="507873" indent="-490944">
              <a:spcBef>
                <a:spcPts val="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Всички листа са черни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  <a:p>
            <a:pPr marL="507873" indent="-490944">
              <a:spcBef>
                <a:spcPts val="120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Корена е черен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  <a:p>
            <a:pPr marL="507873" indent="-490944">
              <a:spcBef>
                <a:spcPts val="120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Няма възел, който да има две червени връзки към него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  <a:p>
            <a:pPr marL="507873" indent="-490944">
              <a:spcBef>
                <a:spcPts val="120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Всеки път от даден възел до листо в негово поддърво има еднакъв брой черни възли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  <a:p>
            <a:pPr marL="507873" indent="-490944">
              <a:spcBef>
                <a:spcPts val="120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" sz="3199">
                <a:latin typeface="Cambria"/>
                <a:ea typeface="Cambria"/>
                <a:cs typeface="Cambria"/>
                <a:sym typeface="Cambria"/>
              </a:rPr>
              <a:t>Червените възли са винаги от ляво</a:t>
            </a:r>
            <a:endParaRPr sz="3199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9" name="Google Shape;2329;p105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Свойства на червено-черни дървета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6C86745-3355-4141-A67D-8F58F7635DF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4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106"/>
          <p:cNvSpPr/>
          <p:nvPr/>
        </p:nvSpPr>
        <p:spPr>
          <a:xfrm>
            <a:off x="687054" y="1475209"/>
            <a:ext cx="10738403" cy="4859534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3199"/>
          </a:p>
        </p:txBody>
      </p:sp>
      <p:pic>
        <p:nvPicPr>
          <p:cNvPr id="2335" name="Google Shape;233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52" y="1571015"/>
            <a:ext cx="9469399" cy="4557145"/>
          </a:xfrm>
          <a:prstGeom prst="rect">
            <a:avLst/>
          </a:prstGeom>
          <a:noFill/>
          <a:ln>
            <a:noFill/>
          </a:ln>
        </p:spPr>
      </p:pic>
      <p:sp>
        <p:nvSpPr>
          <p:cNvPr id="2336" name="Google Shape;2336;p106"/>
          <p:cNvSpPr txBox="1">
            <a:spLocks noGrp="1"/>
          </p:cNvSpPr>
          <p:nvPr>
            <p:ph type="title" idx="4294967295"/>
          </p:nvPr>
        </p:nvSpPr>
        <p:spPr>
          <a:xfrm>
            <a:off x="188814" y="41224"/>
            <a:ext cx="9577505" cy="11105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Червено-черно дърво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9FE9B78-6367-4679-BD13-C34C9320F01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038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10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buSzPts val="2000"/>
            </a:pPr>
            <a:r>
              <a:rPr lang="en" sz="3200"/>
              <a:t>Дървета и дървовидни структури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Подредени двоични дървета, балансирани дървета, В-дървета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Упражнения: структура от данни “дърво”, използване на класове и библиотеки за дървовидни структури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Обхождания в дълбочина и ширина (DFS и BFS)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Упражнения: обхождане в дълбочина (DFS)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Упражнения: обхождане в ширина (BFS)</a:t>
            </a:r>
            <a:endParaRPr sz="3600" dirty="0"/>
          </a:p>
          <a:p>
            <a:pPr indent="0">
              <a:buNone/>
            </a:pPr>
            <a:endParaRPr sz="4000" dirty="0"/>
          </a:p>
        </p:txBody>
      </p:sp>
      <p:sp>
        <p:nvSpPr>
          <p:cNvPr id="2341" name="Google Shape;2341;p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43" name="Google Shape;234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527" y="4267200"/>
            <a:ext cx="2970884" cy="22578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1EF29BC-2290-418B-85B4-FBBDADD7D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159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BDCB28C-4058-4915-A0BF-A52130F04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4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t" anchorCtr="0">
            <a:noAutofit/>
          </a:bodyPr>
          <a:lstStyle/>
          <a:p>
            <a:pPr indent="-474015" algn="just">
              <a:buSzPts val="2000"/>
            </a:pPr>
            <a:r>
              <a:rPr lang="en" sz="3200" dirty="0"/>
              <a:t>Възел, ребро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Корен, родител, дете, брат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Дълбочина, височина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Под-дърво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Вътрешен възел, листо</a:t>
            </a:r>
            <a:endParaRPr sz="3200" dirty="0"/>
          </a:p>
          <a:p>
            <a:pPr indent="-474015" algn="just">
              <a:spcBef>
                <a:spcPts val="0"/>
              </a:spcBef>
              <a:buSzPts val="2000"/>
            </a:pPr>
            <a:r>
              <a:rPr lang="en" sz="3200" dirty="0"/>
              <a:t>Предшественик, наследник</a:t>
            </a:r>
            <a:endParaRPr sz="3200"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8005" tIns="35991" rIns="108005" bIns="35991" rtlCol="0" anchor="ctr" anchorCtr="0">
            <a:noAutofit/>
          </a:bodyPr>
          <a:lstStyle/>
          <a:p>
            <a:r>
              <a:rPr lang="ru-RU"/>
              <a:t>Дървовидни структури от данни – терминология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9717641" y="2098665"/>
            <a:ext cx="2123447" cy="59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Дълбочина 0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9718340" y="3342907"/>
            <a:ext cx="2123447" cy="59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Дълбочина 1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9718340" y="4626406"/>
            <a:ext cx="2123447" cy="59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60917" rIns="121868" bIns="60917" anchor="t" anchorCtr="0">
            <a:noAutofit/>
          </a:bodyPr>
          <a:lstStyle/>
          <a:p>
            <a:r>
              <a:rPr lang="en" sz="2399" b="1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Дълбочина 2</a:t>
            </a:r>
            <a:endParaRPr sz="2399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5" name="Google Shape;315;p31"/>
          <p:cNvGrpSpPr/>
          <p:nvPr/>
        </p:nvGrpSpPr>
        <p:grpSpPr>
          <a:xfrm>
            <a:off x="6100862" y="2226163"/>
            <a:ext cx="3616793" cy="2877646"/>
            <a:chOff x="2845389" y="3634852"/>
            <a:chExt cx="3185374" cy="2530829"/>
          </a:xfrm>
        </p:grpSpPr>
        <p:cxnSp>
          <p:nvCxnSpPr>
            <p:cNvPr id="316" name="Google Shape;316;p31"/>
            <p:cNvCxnSpPr/>
            <p:nvPr/>
          </p:nvCxnSpPr>
          <p:spPr>
            <a:xfrm flipH="1">
              <a:off x="3945074" y="4124325"/>
              <a:ext cx="503100" cy="4779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31"/>
            <p:cNvCxnSpPr/>
            <p:nvPr/>
          </p:nvCxnSpPr>
          <p:spPr>
            <a:xfrm flipH="1">
              <a:off x="3300313" y="5122567"/>
              <a:ext cx="261900" cy="3762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31"/>
            <p:cNvCxnSpPr/>
            <p:nvPr/>
          </p:nvCxnSpPr>
          <p:spPr>
            <a:xfrm>
              <a:off x="3952908" y="5142992"/>
              <a:ext cx="221400" cy="4101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31"/>
            <p:cNvCxnSpPr/>
            <p:nvPr/>
          </p:nvCxnSpPr>
          <p:spPr>
            <a:xfrm>
              <a:off x="4724401" y="4286251"/>
              <a:ext cx="18900" cy="260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31"/>
            <p:cNvCxnSpPr/>
            <p:nvPr/>
          </p:nvCxnSpPr>
          <p:spPr>
            <a:xfrm>
              <a:off x="5029200" y="4114800"/>
              <a:ext cx="471600" cy="5064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31"/>
            <p:cNvCxnSpPr/>
            <p:nvPr/>
          </p:nvCxnSpPr>
          <p:spPr>
            <a:xfrm flipH="1">
              <a:off x="5400663" y="5168900"/>
              <a:ext cx="141300" cy="38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2" name="Google Shape;322;p31"/>
            <p:cNvSpPr/>
            <p:nvPr/>
          </p:nvSpPr>
          <p:spPr>
            <a:xfrm>
              <a:off x="4399486" y="3634852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364163" y="4551363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389438" y="4546688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451089" y="455106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3199"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2845389" y="5484224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3199"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006044" y="5514681"/>
              <a:ext cx="6651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3199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3199"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932499" y="5503159"/>
              <a:ext cx="666600" cy="651000"/>
            </a:xfrm>
            <a:prstGeom prst="ellipse">
              <a:avLst/>
            </a:prstGeom>
            <a:solidFill>
              <a:srgbClr val="EBC6A3">
                <a:alpha val="29800"/>
              </a:srgbClr>
            </a:solidFill>
            <a:ln w="38100" cap="flat" cmpd="sng">
              <a:solidFill>
                <a:srgbClr val="F0A2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60917" rIns="121868" bIns="60917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BEEC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9" name="Google Shape;329;p31"/>
          <p:cNvSpPr/>
          <p:nvPr/>
        </p:nvSpPr>
        <p:spPr>
          <a:xfrm>
            <a:off x="9479603" y="5871315"/>
            <a:ext cx="2362185" cy="539459"/>
          </a:xfrm>
          <a:prstGeom prst="wedgeRoundRectCallout">
            <a:avLst>
              <a:gd name="adj1" fmla="val -60865"/>
              <a:gd name="adj2" fmla="val -173212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Височина = 3</a:t>
            </a:r>
            <a:endParaRPr sz="2399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6401978" y="1828800"/>
            <a:ext cx="1166096" cy="539459"/>
          </a:xfrm>
          <a:prstGeom prst="wedgeRoundRectCallout">
            <a:avLst>
              <a:gd name="adj1" fmla="val 84355"/>
              <a:gd name="adj2" fmla="val 50380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Корен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7506146" y="5299996"/>
            <a:ext cx="1166096" cy="539459"/>
          </a:xfrm>
          <a:prstGeom prst="wedgeRoundRectCallout">
            <a:avLst>
              <a:gd name="adj1" fmla="val 65821"/>
              <a:gd name="adj2" fmla="val -65529"/>
              <a:gd name="adj3" fmla="val 16667"/>
            </a:avLst>
          </a:prstGeom>
          <a:solidFill>
            <a:srgbClr val="663606">
              <a:alpha val="94900"/>
            </a:srgbClr>
          </a:solidFill>
          <a:ln w="19050" cap="flat" cmpd="sng">
            <a:solidFill>
              <a:srgbClr val="F8D49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algn="ctr"/>
            <a:r>
              <a:rPr lang="en" sz="2399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Листо</a:t>
            </a:r>
            <a:endParaRPr sz="2399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5865812" y="2999207"/>
            <a:ext cx="2511746" cy="2193429"/>
          </a:xfrm>
          <a:prstGeom prst="triangle">
            <a:avLst>
              <a:gd name="adj" fmla="val 50272"/>
            </a:avLst>
          </a:prstGeom>
          <a:noFill/>
          <a:ln w="22225" cap="flat" cmpd="sng">
            <a:solidFill>
              <a:srgbClr val="ECE9E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BCD586BF-6A60-4E00-A7FC-B7DF90F7E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7577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7413</TotalTime>
  <Words>6309</Words>
  <Application>Microsoft Office PowerPoint</Application>
  <PresentationFormat>По избор</PresentationFormat>
  <Paragraphs>1329</Paragraphs>
  <Slides>88</Slides>
  <Notes>86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88</vt:i4>
      </vt:variant>
    </vt:vector>
  </HeadingPairs>
  <TitlesOfParts>
    <vt:vector size="96" baseType="lpstr">
      <vt:lpstr>Arial</vt:lpstr>
      <vt:lpstr>Calibri</vt:lpstr>
      <vt:lpstr>Cambria</vt:lpstr>
      <vt:lpstr>Consolas</vt:lpstr>
      <vt:lpstr>Noto Sans Symbols</vt:lpstr>
      <vt:lpstr>Wingdings</vt:lpstr>
      <vt:lpstr>Wingdings 2</vt:lpstr>
      <vt:lpstr>SoftUni 16x9</vt:lpstr>
      <vt:lpstr>Дървовидни структури от данни и алгоритми върху тях</vt:lpstr>
      <vt:lpstr>Съдържание</vt:lpstr>
      <vt:lpstr>Дървовидни структури от данни</vt:lpstr>
      <vt:lpstr>Дървовидни структури от данни</vt:lpstr>
      <vt:lpstr>Дървовидни структури от данни</vt:lpstr>
      <vt:lpstr>Дървовидни структури от данни</vt:lpstr>
      <vt:lpstr>Дървета – дефиниция</vt:lpstr>
      <vt:lpstr>Дърво – обща дефиниция</vt:lpstr>
      <vt:lpstr>Дървовидни структури от данни – терминология</vt:lpstr>
      <vt:lpstr>Рекурсивна дефиниция на дървета</vt:lpstr>
      <vt:lpstr>Структурата Tree&lt;T&gt; – Пример</vt:lpstr>
      <vt:lpstr>Задача: Реализирайте възел на дърво</vt:lpstr>
      <vt:lpstr>Задача: Отпечатайте елементите на дърво</vt:lpstr>
      <vt:lpstr>Решение: Отпечатайте елементите на дърво</vt:lpstr>
      <vt:lpstr>Обхождане на дървовидни структури</vt:lpstr>
      <vt:lpstr>Обхождане на дървовидни структури</vt:lpstr>
      <vt:lpstr>Обхождане в дълбочина (DFS)</vt:lpstr>
      <vt:lpstr>DFS в действие (стъпка 1)</vt:lpstr>
      <vt:lpstr>DFS в действие (стъпка 2)</vt:lpstr>
      <vt:lpstr>DFS в действие (стъпка 3)</vt:lpstr>
      <vt:lpstr>DFS в действие (стъпка 4)</vt:lpstr>
      <vt:lpstr>DFS в действие (стъпка 5)</vt:lpstr>
      <vt:lpstr>DFS в действие (стъпка 6)</vt:lpstr>
      <vt:lpstr>DFS в действие (стъпка 7)</vt:lpstr>
      <vt:lpstr>DFS в действие (стъпка 8)</vt:lpstr>
      <vt:lpstr>DFS в действие (стъпка 9)</vt:lpstr>
      <vt:lpstr>DFS в действие (стъпка 10)</vt:lpstr>
      <vt:lpstr>DFS в действие (стъпка 11)</vt:lpstr>
      <vt:lpstr>DFS в действие (стъпка 12)</vt:lpstr>
      <vt:lpstr>DFS в действие (стъпка 13)</vt:lpstr>
      <vt:lpstr>DFS в действие (стъпка 14)</vt:lpstr>
      <vt:lpstr>DFS в действие (стъпка 15)</vt:lpstr>
      <vt:lpstr>DFS в действие (стъпка 16)</vt:lpstr>
      <vt:lpstr>DFS в действие (стъпка 17)</vt:lpstr>
      <vt:lpstr>DFS в действие (стъпка 18)</vt:lpstr>
      <vt:lpstr>Задача: Извличане на елементи от дърво (DFS)</vt:lpstr>
      <vt:lpstr>Задача: Извличане на елементи от дърво (DFS)</vt:lpstr>
      <vt:lpstr>Обхождане в ширина (BFS)</vt:lpstr>
      <vt:lpstr>BFS в действие (стъпка 1)</vt:lpstr>
      <vt:lpstr>BFS в действие (стъпка 2)</vt:lpstr>
      <vt:lpstr>BFS в действие (стъпка 3)</vt:lpstr>
      <vt:lpstr>BFS в действие (стъпка 4)</vt:lpstr>
      <vt:lpstr>BFS в действие (стъпка 5)</vt:lpstr>
      <vt:lpstr>BFS в действие (стъпка 6)</vt:lpstr>
      <vt:lpstr>BFS в действие (стъпка 7)</vt:lpstr>
      <vt:lpstr>BFS в действие (стъпка 8)</vt:lpstr>
      <vt:lpstr>BFS в действие (стъпка 9)</vt:lpstr>
      <vt:lpstr>BFS в действие (стъпка 10)</vt:lpstr>
      <vt:lpstr>BFS в действие (стъпка 11)</vt:lpstr>
      <vt:lpstr>BFS в действие (стъпка 12)</vt:lpstr>
      <vt:lpstr>BFS в действие (стъпка 13)</vt:lpstr>
      <vt:lpstr>BFS в действие (стъпка 14)</vt:lpstr>
      <vt:lpstr>BFS в действие (стъпка 15)</vt:lpstr>
      <vt:lpstr>BFS в действие (стъпка 16)</vt:lpstr>
      <vt:lpstr>BFS в действие (стъпка 17)</vt:lpstr>
      <vt:lpstr>BFS в действие (стъпка 18)</vt:lpstr>
      <vt:lpstr>BFS в действие (стъпка 19)</vt:lpstr>
      <vt:lpstr>Двоични дървета</vt:lpstr>
      <vt:lpstr>Презентация на PowerPoint</vt:lpstr>
      <vt:lpstr>Презентация на PowerPoint</vt:lpstr>
      <vt:lpstr>Двоични дървета</vt:lpstr>
      <vt:lpstr>Двоични дървета за търсене</vt:lpstr>
      <vt:lpstr>Двоични дървета за търсене</vt:lpstr>
      <vt:lpstr>Двоично дърво за търсене - възел</vt:lpstr>
      <vt:lpstr>Двоично дърво за търсене - търсене</vt:lpstr>
      <vt:lpstr>Своично дърво за търсене - търсене</vt:lpstr>
      <vt:lpstr>Двоично дърво за търсене - добавяне</vt:lpstr>
      <vt:lpstr>Двоично дърво за търсене - добавяне</vt:lpstr>
      <vt:lpstr>Двоично дърво за търсене - премахване</vt:lpstr>
      <vt:lpstr>Двоично дърво за търсене - премахване</vt:lpstr>
      <vt:lpstr>Двоично дърво за търсене - премахване</vt:lpstr>
      <vt:lpstr>Двоично дърво за търсене - премахване</vt:lpstr>
      <vt:lpstr>Балансирани дървета</vt:lpstr>
      <vt:lpstr>Двоични дървета за търсене – сложност</vt:lpstr>
      <vt:lpstr>Двоично дърво за търсене - най-добър случай</vt:lpstr>
      <vt:lpstr>Двоично дърво за търсене - стандартен случай</vt:lpstr>
      <vt:lpstr>Двоично дърво за търсене - най-лош случай</vt:lpstr>
      <vt:lpstr>Балансирани двоични дървета за търсене</vt:lpstr>
      <vt:lpstr>Балансирани двоични дървета за търсене</vt:lpstr>
      <vt:lpstr>Б-Дървета (B-Trees)</vt:lpstr>
      <vt:lpstr>Какво са B-Trees?</vt:lpstr>
      <vt:lpstr>B-Tree – пример</vt:lpstr>
      <vt:lpstr>B-Trees и други балансирани дървета за търсене</vt:lpstr>
      <vt:lpstr>Червено-черни дървета</vt:lpstr>
      <vt:lpstr>Свойства на червено-черни дървета</vt:lpstr>
      <vt:lpstr>Червено-черно дърво</vt:lpstr>
      <vt:lpstr>Обобщение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Дървовидни структури от данни и алгоритми върху тях</dc:title>
  <dc:subject>Курс по разработка на софтуер</dc:subject>
  <dc:creator>Software University Foundation</dc:creator>
  <cp:keywords>програмиране; софтуерна разработка</cp:keywords>
  <dc:description>Фондация "Софтуерен университет" - http://softuni.foundation</dc:description>
  <cp:lastModifiedBy>Svg</cp:lastModifiedBy>
  <cp:revision>309</cp:revision>
  <dcterms:created xsi:type="dcterms:W3CDTF">2014-01-02T17:00:34Z</dcterms:created>
  <dcterms:modified xsi:type="dcterms:W3CDTF">2023-02-22T19:13:45Z</dcterms:modified>
  <cp:category>програмиране;софтуерна разработка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