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481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18-Dec-19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18-Dec-19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EFE3A60-45C5-4412-9EAB-6E4FCDE2A7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395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5f6f1f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d5f6f1f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ED29BB8-6705-4074-8763-3CA149332D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3596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5f6f1d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d5f6f1d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E692498-90F2-4B45-A926-A0E3F30F90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42333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2e353322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2e353322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FDF6014-CD3E-4244-9169-48464A8948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41846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2e353322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2e353322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55A10AE-EAE9-4F74-92B5-816310F39A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11425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2e353322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2e353322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AD8A237-0917-4F06-BE29-DE28EC461B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75063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2e353322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2e353322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9173067-0794-4683-8928-FEC0E4C45C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83783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d5f6f1fc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d5f6f1fc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512B13D-867C-400B-8EEA-17AA3BD9F3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31378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EBB8D24-9E6B-49CB-8260-46C70D3B9D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9629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1_Presentation 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366413" y="314303"/>
            <a:ext cx="7382477" cy="2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None/>
              <a:defRPr sz="5465">
                <a:solidFill>
                  <a:srgbClr val="F6D18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366413" y="2346299"/>
            <a:ext cx="7382477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999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2"/>
          </p:nvPr>
        </p:nvSpPr>
        <p:spPr>
          <a:xfrm>
            <a:off x="760412" y="4164084"/>
            <a:ext cx="3187570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 b="1">
                <a:solidFill>
                  <a:srgbClr val="EE792A"/>
                </a:solidFill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>
            <a:spLocks noGrp="1"/>
          </p:cNvSpPr>
          <p:nvPr>
            <p:ph type="pic" idx="3"/>
          </p:nvPr>
        </p:nvSpPr>
        <p:spPr>
          <a:xfrm>
            <a:off x="4366413" y="4191000"/>
            <a:ext cx="7382477" cy="1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None/>
              <a:defRPr sz="3466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sz="3199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sz="3066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sz="2799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sz="2666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4"/>
          </p:nvPr>
        </p:nvSpPr>
        <p:spPr>
          <a:xfrm>
            <a:off x="760412" y="4633983"/>
            <a:ext cx="3187570" cy="4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6" b="1">
                <a:solidFill>
                  <a:srgbClr val="F4B36C"/>
                </a:solidFill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5"/>
          </p:nvPr>
        </p:nvSpPr>
        <p:spPr>
          <a:xfrm>
            <a:off x="760412" y="5011672"/>
            <a:ext cx="318757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solidFill>
                  <a:srgbClr val="F9D9A9"/>
                </a:solidFill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6"/>
          </p:nvPr>
        </p:nvSpPr>
        <p:spPr>
          <a:xfrm>
            <a:off x="760412" y="5394605"/>
            <a:ext cx="318757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6" b="1">
                <a:solidFill>
                  <a:srgbClr val="F27A44"/>
                </a:solidFill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7"/>
          </p:nvPr>
        </p:nvSpPr>
        <p:spPr>
          <a:xfrm>
            <a:off x="760412" y="5735767"/>
            <a:ext cx="318757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1">
                <a:solidFill>
                  <a:srgbClr val="F27A44"/>
                </a:solidFill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474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it-kariera.mon.bg/e-learn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mon.bg/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ctrTitle"/>
          </p:nvPr>
        </p:nvSpPr>
        <p:spPr>
          <a:xfrm>
            <a:off x="303212" y="315111"/>
            <a:ext cx="11445535" cy="1999879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 dirty="0"/>
              <a:t>Затваряне на състояние във функция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4366413" y="2438656"/>
            <a:ext cx="7382477" cy="175234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/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ИТ Кариера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Google Shape;103;p17"/>
          <p:cNvSpPr>
            <a:spLocks noGrp="1"/>
          </p:cNvSpPr>
          <p:nvPr>
            <p:ph type="pic" idx="3"/>
          </p:nvPr>
        </p:nvSpPr>
        <p:spPr>
          <a:xfrm>
            <a:off x="4366413" y="4572696"/>
            <a:ext cx="7382477" cy="1904304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r"/>
            <a:r>
              <a:rPr lang="en" dirty="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У</a:t>
            </a:r>
            <a:r>
              <a:rPr lang="en" sz="2399" dirty="0">
                <a:solidFill>
                  <a:schemeClr val="lt2"/>
                </a:solidFill>
              </a:rPr>
              <a:t>чителски екип</a:t>
            </a:r>
            <a:br>
              <a:rPr lang="en" sz="2399" dirty="0">
                <a:solidFill>
                  <a:schemeClr val="lt2"/>
                </a:solidFill>
              </a:rPr>
            </a:br>
            <a:r>
              <a:rPr lang="en" sz="2399" dirty="0">
                <a:solidFill>
                  <a:schemeClr val="lt2"/>
                </a:solidFill>
              </a:rPr>
              <a:t>Обучение за ИТ кариера</a:t>
            </a:r>
            <a:endParaRPr sz="2399" dirty="0">
              <a:solidFill>
                <a:schemeClr val="lt2"/>
              </a:solidFill>
            </a:endParaRPr>
          </a:p>
          <a:p>
            <a:pPr marL="0" indent="0" algn="r"/>
            <a:r>
              <a:rPr lang="en" sz="2399" dirty="0">
                <a:solidFill>
                  <a:schemeClr val="lt2"/>
                </a:solidFill>
                <a:hlinkClick r:id="rId3"/>
              </a:rPr>
              <a:t>https://it-kariera.mon.bg/e-learning</a:t>
            </a:r>
            <a:endParaRPr sz="2399" dirty="0">
              <a:solidFill>
                <a:schemeClr val="lt2"/>
              </a:solidFill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806" y="3429000"/>
            <a:ext cx="2676669" cy="293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 title="CC-BY-NC-SA License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48872" y="3252664"/>
            <a:ext cx="2900045" cy="1014536"/>
          </a:xfrm>
          <a:prstGeom prst="roundRect">
            <a:avLst>
              <a:gd name="adj" fmla="val 3940"/>
            </a:avLst>
          </a:prstGeom>
          <a:solidFill>
            <a:srgbClr val="231F20">
              <a:alpha val="49800"/>
            </a:srgbClr>
          </a:solidFill>
          <a:ln w="9525" cap="flat" cmpd="sng">
            <a:solidFill>
              <a:srgbClr val="C87D0E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0742C84-B255-4BB7-8DF4-8AEFB8594E0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>
            <a:lvl1pPr marL="609448" lvl="0" indent="-304724" algn="r" defTabSz="1218565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700"/>
              <a:buFont typeface="Wingdings" charset="2"/>
              <a:buNone/>
              <a:defRPr sz="10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18895" lvl="1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" charset="2"/>
              <a:buChar char="▪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lvl="2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100"/>
              <a:buFont typeface="Wingdings" charset="2"/>
              <a:buChar char="▪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7790" lvl="3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100"/>
              <a:buFont typeface="Wingdings" charset="2"/>
              <a:buChar char="▪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238" lvl="4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100"/>
              <a:buFont typeface="Wingdings" charset="2"/>
              <a:buChar char="▪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6686" lvl="5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6133" lvl="6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5581" lvl="7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5028" lvl="8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5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buClr>
                <a:schemeClr val="accent1"/>
              </a:buClr>
              <a:buSzPts val="1800"/>
            </a:pPr>
            <a:r>
              <a:rPr lang="en" sz="3200" dirty="0"/>
              <a:t>Функции с вътрешно състояние</a:t>
            </a:r>
            <a:endParaRPr sz="3200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Съдържание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7547" y="2483114"/>
            <a:ext cx="2745585" cy="35381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F9148B30-6E8F-4E4F-8647-61A00FDCB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5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800" dirty="0"/>
              <a:t>В Haskell съществуват функции с така наречените “свободни променливи” (променливи, които не са директно подадени като параметър на функцията)</a:t>
            </a:r>
            <a:endParaRPr sz="2800" dirty="0"/>
          </a:p>
          <a:p>
            <a:pPr indent="-457086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800" dirty="0"/>
              <a:t>Функциите със свободни променливи наричаме функции с вътрешно състояние</a:t>
            </a:r>
            <a:endParaRPr sz="2800" dirty="0"/>
          </a:p>
          <a:p>
            <a:pPr indent="-457086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800" dirty="0"/>
              <a:t>Haskell използва функции със свободни променливи почти навсякъде т.е. функциите с вътрешно състояние се използват навсякъде</a:t>
            </a:r>
            <a:endParaRPr sz="2800" dirty="0"/>
          </a:p>
        </p:txBody>
      </p:sp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Функции с вътрешно състояние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27032D99-CBB0-4221-B04F-609E78C7F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46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Функции с вътрешно състояние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700217" y="1648864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f x = (\y -&gt; x + y)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DE15D10C-C76B-41EC-9159-F6CF2AE51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10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Функции с вътрешно състояние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700217" y="1648864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f x = (\y -&gt; x + y)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4471435" y="3214289"/>
            <a:ext cx="5737777" cy="1510111"/>
          </a:xfrm>
          <a:prstGeom prst="wedgeRoundRectCallout">
            <a:avLst>
              <a:gd name="adj1" fmla="val -56892"/>
              <a:gd name="adj2" fmla="val -108840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 връща функция с вътрешно състояние, защото променливата x, която е подадена отвън за анонимната функция, се използва вътре в дефиницията ѝ</a:t>
            </a:r>
            <a:endParaRPr sz="3199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8F325D9-AD4B-453B-9DD6-074C00255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1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3200" dirty="0"/>
              <a:t>Функциите с вътрешно състояние са обратния случай на комбинаторите - функции без свободни променливи</a:t>
            </a:r>
            <a:endParaRPr sz="3200" dirty="0"/>
          </a:p>
        </p:txBody>
      </p:sp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Функции с вътрешно състояние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800B2C7C-4362-4F9E-B711-F32F6355C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540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Функции с вътрешно състояние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700217" y="1648864"/>
            <a:ext cx="10788390" cy="1726350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\a -&gt; a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\a -&gt; \b -&gt; a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\f -&gt; \a -&gt; \b -&gt; f b a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4500794" y="4065201"/>
            <a:ext cx="5231037" cy="1344999"/>
          </a:xfrm>
          <a:prstGeom prst="wedgeRoundRectCallout">
            <a:avLst>
              <a:gd name="adj1" fmla="val -55254"/>
              <a:gd name="adj2" fmla="val -105413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Функция без свободни променливи е чиста анонимна функция, която се обръща само към своите аргументи</a:t>
            </a:r>
            <a:endParaRPr sz="3199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5B38DC4-0274-4CD9-8CE3-13ECE6E34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816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buClr>
                <a:schemeClr val="accent1"/>
              </a:buClr>
              <a:buSzPts val="1800"/>
            </a:pPr>
            <a:r>
              <a:rPr lang="en" sz="3200" dirty="0"/>
              <a:t>Функции с вътрешно състояние</a:t>
            </a:r>
            <a:endParaRPr sz="3200" dirty="0"/>
          </a:p>
        </p:txBody>
      </p:sp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Обобщение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162" y="3352800"/>
            <a:ext cx="3578001" cy="30612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81D43F6-DD15-4C3E-A9A5-08A88CB4A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307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2" name="Logo CC-BY-NC-SA">
            <a:hlinkClick r:id="rId3"/>
            <a:extLst>
              <a:ext uri="{FF2B5EF4-FFF2-40B4-BE49-F238E27FC236}">
                <a16:creationId xmlns:a16="http://schemas.microsoft.com/office/drawing/2014/main" id="{F7FF078B-D7E3-4FDC-B697-3E0B738E7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212" y="4711865"/>
            <a:ext cx="2435052" cy="873380"/>
          </a:xfrm>
          <a:prstGeom prst="rect">
            <a:avLst/>
          </a:prstGeom>
        </p:spPr>
      </p:pic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7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AC316D21-6C12-4579-80F0-12A7A9E04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721651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7138</TotalTime>
  <Words>475</Words>
  <Application>Microsoft Office PowerPoint</Application>
  <PresentationFormat>Custom</PresentationFormat>
  <Paragraphs>57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</vt:lpstr>
      <vt:lpstr>Consolas</vt:lpstr>
      <vt:lpstr>Wingdings</vt:lpstr>
      <vt:lpstr>Wingdings 2</vt:lpstr>
      <vt:lpstr>SoftUni 16x9</vt:lpstr>
      <vt:lpstr>Затваряне на състояние във функция</vt:lpstr>
      <vt:lpstr>Съдържание</vt:lpstr>
      <vt:lpstr>Функции с вътрешно състояние</vt:lpstr>
      <vt:lpstr>Функции с вътрешно състояние</vt:lpstr>
      <vt:lpstr>Функции с вътрешно състояние</vt:lpstr>
      <vt:lpstr>Функции с вътрешно състояние</vt:lpstr>
      <vt:lpstr>Функции с вътрешно състояние</vt:lpstr>
      <vt:lpstr>Обобщение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Фондация СофтУни</dc:title>
  <dc:subject>Курс по разработка на софтуер</dc:subject>
  <dc:creator>Software University Foundation</dc:creator>
  <cp:keywords>програмиране; софтуерна разработка</cp:keywords>
  <dc:description>Фондация "Софтуерен университет" - http://softuni.foundation</dc:description>
  <cp:lastModifiedBy>Svetlin Nakov</cp:lastModifiedBy>
  <cp:revision>297</cp:revision>
  <dcterms:created xsi:type="dcterms:W3CDTF">2014-01-02T17:00:34Z</dcterms:created>
  <dcterms:modified xsi:type="dcterms:W3CDTF">2019-12-18T14:35:38Z</dcterms:modified>
  <cp:category>програмиране; софтуерна разработка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