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e7132b3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e7132b3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041a27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041a27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041a27b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041a27b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31418e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31418e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31418e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31418e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Функции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Функции в</a:t>
            </a:r>
            <a:r>
              <a:rPr lang="ru" sz="2800">
                <a:solidFill>
                  <a:srgbClr val="000000"/>
                </a:solidFill>
              </a:rPr>
              <a:t> JavaScript.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Для повторения однотипных инструкций, выполняемых в разных частях кода, используются функции.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Для объявления функции необходимо воспользоваться следующей конструкцией: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Ключевое слово </a:t>
            </a:r>
            <a:r>
              <a:rPr lang="ru" sz="1200" b="1">
                <a:solidFill>
                  <a:schemeClr val="dk1"/>
                </a:solidFill>
              </a:rPr>
              <a:t>function</a:t>
            </a:r>
            <a:r>
              <a:rPr lang="ru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Имя функции (для именования функций используются те же правила, как и для переменных);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Скобки с параметрами функции (если параметры передавать не обязательно, можно оставить скобки пустыми);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Тело функции.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Вызов функции происходит по имени. Параметры передаются в скобках.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9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getMessage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(string){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(string);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getMessage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Выведет в alert строку Hello World.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Параметры функции работают как локальные переменные, назначенные и присвоенные внутри функции. Если функция ожидает параметра, но при её вызове этот параметр был опущен, его значение будет undefined.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Функция также может передавать результат её выполнения. Для этого используется директива </a:t>
            </a:r>
            <a:r>
              <a:rPr lang="ru" sz="1200" b="1">
                <a:solidFill>
                  <a:schemeClr val="dk1"/>
                </a:solidFill>
              </a:rPr>
              <a:t>return</a:t>
            </a:r>
            <a:r>
              <a:rPr lang="ru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9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'Vasya'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9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9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'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537900" y="2364450"/>
            <a:ext cx="4473300" cy="828000"/>
          </a:xfrm>
          <a:prstGeom prst="roundRect">
            <a:avLst>
              <a:gd name="adj" fmla="val 16667"/>
            </a:avLst>
          </a:prstGeom>
          <a:solidFill>
            <a:srgbClr val="FCF8E3"/>
          </a:solidFill>
          <a:ln w="9525" cap="flat" cmpd="sng">
            <a:solidFill>
              <a:srgbClr val="FAEB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rgbClr val="8A6D3B"/>
                </a:solidFill>
              </a:rPr>
              <a:t>Внимание! </a:t>
            </a:r>
            <a:r>
              <a:rPr lang="ru" sz="1100">
                <a:solidFill>
                  <a:srgbClr val="8A6D3B"/>
                </a:solidFill>
              </a:rPr>
              <a:t>Область видимости переменной ограничивается только функцией. Все переменные, назначенные внутри функции не будут доступны за её пределами. Но доступны во вложенных функциях.</a:t>
            </a:r>
            <a:endParaRPr sz="1100">
              <a:solidFill>
                <a:srgbClr val="8A6D3B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537900" y="4014600"/>
            <a:ext cx="4473300" cy="600600"/>
          </a:xfrm>
          <a:prstGeom prst="roundRect">
            <a:avLst>
              <a:gd name="adj" fmla="val 16667"/>
            </a:avLst>
          </a:prstGeom>
          <a:solidFill>
            <a:srgbClr val="FCF8E3"/>
          </a:solidFill>
          <a:ln w="9525" cap="flat" cmpd="sng">
            <a:solidFill>
              <a:srgbClr val="FAEB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rgbClr val="8A6D3B"/>
                </a:solidFill>
              </a:rPr>
              <a:t>Внимание! </a:t>
            </a:r>
            <a:r>
              <a:rPr lang="ru" sz="1100">
                <a:solidFill>
                  <a:srgbClr val="8A6D3B"/>
                </a:solidFill>
              </a:rPr>
              <a:t>Директива return также останавливает работу функции, все, что написано ниже не будет выполнено.</a:t>
            </a:r>
            <a:endParaRPr sz="1100">
              <a:solidFill>
                <a:srgbClr val="8A6D3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Область видимости переменной</a:t>
            </a:r>
            <a:r>
              <a:rPr lang="ru" sz="2800">
                <a:solidFill>
                  <a:srgbClr val="000000"/>
                </a:solidFill>
              </a:rPr>
              <a:t>.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Рассмотрим область видимости на примере: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 ... 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9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setData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changeUser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Доступны переменные: data, changeUser.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9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getData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(user){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userData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user || { ... };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user.</a:t>
            </a:r>
            <a:r>
              <a:rPr lang="ru" sz="9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9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calcDate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(user.</a:t>
            </a:r>
            <a:r>
              <a:rPr lang="ru" sz="900" b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Доступны переменные: data, user, userData.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90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calcDate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(date){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newDate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Date(date).</a:t>
            </a:r>
            <a:r>
              <a:rPr lang="ru" sz="9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toISOString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9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Доступны переменные: data, user, userData, date, newDate.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newDate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Функциональные выражения</a:t>
            </a:r>
            <a:r>
              <a:rPr lang="ru" sz="2800">
                <a:solidFill>
                  <a:srgbClr val="000000"/>
                </a:solidFill>
              </a:rPr>
              <a:t>.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</a:rPr>
              <a:t>В javascript функцию можно получить в виде строки, это позволяет присвоить её другой переменной и вызвать по её имени.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900" i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(userName){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9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'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alert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 = </a:t>
            </a:r>
            <a:r>
              <a:rPr lang="ru" sz="900" i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sayHello;</a:t>
            </a:r>
            <a:endParaRPr sz="900" i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foo(</a:t>
            </a:r>
            <a:r>
              <a:rPr lang="ru" sz="9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'Vasya'</a:t>
            </a: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900" i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		</a:t>
            </a:r>
            <a:r>
              <a:rPr lang="ru" sz="900" i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Выведет alert  с текстом "Hello Vasya"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</a:rPr>
              <a:t>Пример выше наглядно показывает, что функция работает похожим образом, как для других типов данных переменной. А это значит что функцию можно назначить и через переменную.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 i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 = </a:t>
            </a:r>
            <a:r>
              <a:rPr lang="r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(userName){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9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'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alert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i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'Vasya'</a:t>
            </a:r>
            <a:r>
              <a:rPr lang="ru" sz="900" dirty="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900" i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</a:rPr>
              <a:t>Однако необходимо помнить, что функция, объявленная в основном потоке кода (Function Declaration) будет обрабатываться программой ещё до выполнения сценария, а функциональные выражения (Function Expression) - синхронно по ходу выполнения. Из-за чего вызов функции из контекста переменной до её объявления не выполнится.</a:t>
            </a:r>
            <a:endParaRPr sz="900" i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Методы массива.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 b="1">
                <a:solidFill>
                  <a:schemeClr val="dk1"/>
                </a:solidFill>
              </a:rPr>
              <a:t>.split(string) </a:t>
            </a:r>
            <a:r>
              <a:rPr lang="ru" sz="1200">
                <a:solidFill>
                  <a:schemeClr val="dk1"/>
                </a:solidFill>
              </a:rPr>
              <a:t>- конвертирует строку в массив, разбивает по параметру (строка), который передается внутри скобок.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 b="1">
                <a:solidFill>
                  <a:schemeClr val="dk1"/>
                </a:solidFill>
              </a:rPr>
              <a:t>.join(string) </a:t>
            </a:r>
            <a:r>
              <a:rPr lang="ru" sz="1200">
                <a:solidFill>
                  <a:schemeClr val="dk1"/>
                </a:solidFill>
              </a:rPr>
              <a:t>- конвертирует строку из массива, разделяет элементы массива символом, который указан в параметре.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 b="1">
                <a:solidFill>
                  <a:schemeClr val="dk1"/>
                </a:solidFill>
              </a:rPr>
              <a:t>.splice(index, [deleteCount, pasteElement])</a:t>
            </a:r>
            <a:r>
              <a:rPr lang="ru" sz="1200">
                <a:solidFill>
                  <a:schemeClr val="dk1"/>
                </a:solidFill>
              </a:rPr>
              <a:t> - позволяет вырезать элементы массива. В отличии от директивы </a:t>
            </a:r>
            <a:r>
              <a:rPr lang="ru" sz="1200" b="1">
                <a:solidFill>
                  <a:schemeClr val="dk1"/>
                </a:solidFill>
              </a:rPr>
              <a:t>delete </a:t>
            </a:r>
            <a:r>
              <a:rPr lang="ru" sz="1200">
                <a:solidFill>
                  <a:schemeClr val="dk1"/>
                </a:solidFill>
              </a:rPr>
              <a:t>остальные элемента массива сдвигаются.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ru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= [0, 3];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 = [1, 2];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ru" sz="9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ru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= ['a'];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 = [0, 1, 'b', 'c'];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 b="1">
                <a:solidFill>
                  <a:schemeClr val="dk1"/>
                </a:solidFill>
              </a:rPr>
              <a:t>.slice(index, copyCount) </a:t>
            </a:r>
            <a:r>
              <a:rPr lang="ru" sz="1200">
                <a:solidFill>
                  <a:schemeClr val="dk1"/>
                </a:solidFill>
              </a:rPr>
              <a:t>- копирует элементы массива.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 b="1">
                <a:solidFill>
                  <a:schemeClr val="dk1"/>
                </a:solidFill>
              </a:rPr>
              <a:t>.reverse() </a:t>
            </a:r>
            <a:r>
              <a:rPr lang="ru" sz="1200">
                <a:solidFill>
                  <a:schemeClr val="dk1"/>
                </a:solidFill>
              </a:rPr>
              <a:t>- “переворачивает” массив.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 b="1">
                <a:solidFill>
                  <a:schemeClr val="dk1"/>
                </a:solidFill>
              </a:rPr>
              <a:t>.concat() </a:t>
            </a:r>
            <a:r>
              <a:rPr lang="ru" sz="1200">
                <a:solidFill>
                  <a:schemeClr val="dk1"/>
                </a:solidFill>
              </a:rPr>
              <a:t>- позволяет добавить в массив новые элементы.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 b="1">
                <a:solidFill>
                  <a:schemeClr val="dk1"/>
                </a:solidFill>
              </a:rPr>
              <a:t>.indexOf(elem) </a:t>
            </a:r>
            <a:r>
              <a:rPr lang="ru" sz="1200">
                <a:solidFill>
                  <a:schemeClr val="dk1"/>
                </a:solidFill>
              </a:rPr>
              <a:t>- возвращает порядковый номер искомого элемента в массиве (сравнение происходит по содержимому и типу), если искомый элемент в массиве отсутствует, вернет -1.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81150" y="79600"/>
            <a:ext cx="8981700" cy="1025400"/>
          </a:xfrm>
          <a:prstGeom prst="roundRect">
            <a:avLst>
              <a:gd name="adj" fmla="val 16667"/>
            </a:avLst>
          </a:prstGeom>
          <a:solidFill>
            <a:srgbClr val="D9EDF7"/>
          </a:solidFill>
          <a:ln w="9525" cap="flat" cmpd="sng">
            <a:solidFill>
              <a:srgbClr val="BCE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 dirty="0">
                <a:solidFill>
                  <a:srgbClr val="31708F"/>
                </a:solidFill>
              </a:rPr>
              <a:t>Задание 1! слова палиндромы.</a:t>
            </a:r>
            <a:endParaRPr sz="1100" dirty="0">
              <a:solidFill>
                <a:srgbClr val="31708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1708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1708F"/>
              </a:buClr>
              <a:buSzPts val="1100"/>
              <a:buChar char="●"/>
            </a:pPr>
            <a:r>
              <a:rPr lang="ru" sz="1100" dirty="0">
                <a:solidFill>
                  <a:srgbClr val="31708F"/>
                </a:solidFill>
              </a:rPr>
              <a:t>Узнать является ли строка палиндромом.</a:t>
            </a:r>
            <a:endParaRPr sz="1100" dirty="0">
              <a:solidFill>
                <a:srgbClr val="31708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1708F"/>
              </a:buClr>
              <a:buSzPts val="1100"/>
              <a:buChar char="●"/>
            </a:pPr>
            <a:r>
              <a:rPr lang="ru" sz="1100" dirty="0">
                <a:solidFill>
                  <a:srgbClr val="31708F"/>
                </a:solidFill>
              </a:rPr>
              <a:t>Слово палиндром - может читаться справа-налево и слева-направо одинаково. Прим “шалаш”.</a:t>
            </a:r>
            <a:endParaRPr sz="1100" dirty="0">
              <a:solidFill>
                <a:srgbClr val="31708F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81150" y="1227950"/>
            <a:ext cx="8981700" cy="1637100"/>
          </a:xfrm>
          <a:prstGeom prst="roundRect">
            <a:avLst>
              <a:gd name="adj" fmla="val 16667"/>
            </a:avLst>
          </a:prstGeom>
          <a:solidFill>
            <a:srgbClr val="D9EDF7"/>
          </a:solidFill>
          <a:ln w="9525" cap="flat" cmpd="sng">
            <a:solidFill>
              <a:srgbClr val="BCE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457200"/>
            <a:r>
              <a:rPr lang="ru" sz="1100" b="1" dirty="0">
                <a:solidFill>
                  <a:srgbClr val="31708F"/>
                </a:solidFill>
              </a:rPr>
              <a:t>Задание 2! </a:t>
            </a:r>
            <a:r>
              <a:rPr lang="ru-RU" sz="1100" b="1" dirty="0">
                <a:solidFill>
                  <a:srgbClr val="31708F"/>
                </a:solidFill>
              </a:rPr>
              <a:t>Функция </a:t>
            </a:r>
            <a:r>
              <a:rPr lang="en-US" sz="1100" b="1" dirty="0">
                <a:solidFill>
                  <a:srgbClr val="31708F"/>
                </a:solidFill>
              </a:rPr>
              <a:t>min(a, b)</a:t>
            </a:r>
            <a:r>
              <a:rPr lang="ru-RU" sz="1100" b="1" dirty="0">
                <a:solidFill>
                  <a:srgbClr val="31708F"/>
                </a:solidFill>
              </a:rPr>
              <a:t> и Функция </a:t>
            </a:r>
            <a:r>
              <a:rPr lang="en-US" sz="1100" b="1" dirty="0">
                <a:solidFill>
                  <a:srgbClr val="31708F"/>
                </a:solidFill>
              </a:rPr>
              <a:t>max(</a:t>
            </a:r>
            <a:r>
              <a:rPr lang="en-US" sz="1100" b="1" dirty="0" err="1">
                <a:solidFill>
                  <a:srgbClr val="31708F"/>
                </a:solidFill>
              </a:rPr>
              <a:t>a,b</a:t>
            </a:r>
            <a:r>
              <a:rPr lang="en-US" sz="1100" b="1" dirty="0">
                <a:solidFill>
                  <a:srgbClr val="31708F"/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31708F"/>
                </a:solidFill>
              </a:rPr>
              <a:t>Напишите функцию </a:t>
            </a:r>
            <a:r>
              <a:rPr lang="en-US" sz="1100" b="1" dirty="0">
                <a:solidFill>
                  <a:srgbClr val="31708F"/>
                </a:solidFill>
              </a:rPr>
              <a:t>min(</a:t>
            </a:r>
            <a:r>
              <a:rPr lang="en-US" sz="1100" b="1" dirty="0" err="1">
                <a:solidFill>
                  <a:srgbClr val="31708F"/>
                </a:solidFill>
              </a:rPr>
              <a:t>a,b</a:t>
            </a:r>
            <a:r>
              <a:rPr lang="en-US" sz="1100" b="1" dirty="0">
                <a:solidFill>
                  <a:srgbClr val="31708F"/>
                </a:solidFill>
              </a:rPr>
              <a:t>), </a:t>
            </a:r>
            <a:r>
              <a:rPr lang="ru-RU" sz="1100" b="1" dirty="0">
                <a:solidFill>
                  <a:srgbClr val="31708F"/>
                </a:solidFill>
              </a:rPr>
              <a:t>которая возвращает меньшее из чисел</a:t>
            </a:r>
            <a:br>
              <a:rPr lang="ru-RU" sz="1100" b="1" dirty="0">
                <a:solidFill>
                  <a:srgbClr val="31708F"/>
                </a:solidFill>
              </a:rPr>
            </a:br>
            <a:r>
              <a:rPr lang="ru-RU" sz="1100" b="1" dirty="0">
                <a:solidFill>
                  <a:srgbClr val="31708F"/>
                </a:solidFill>
              </a:rPr>
              <a:t>    Напишите функцию </a:t>
            </a:r>
            <a:r>
              <a:rPr lang="en-US" sz="1100" b="1" dirty="0">
                <a:solidFill>
                  <a:srgbClr val="31708F"/>
                </a:solidFill>
              </a:rPr>
              <a:t>max(</a:t>
            </a:r>
            <a:r>
              <a:rPr lang="en-US" sz="1100" b="1" dirty="0" err="1">
                <a:solidFill>
                  <a:srgbClr val="31708F"/>
                </a:solidFill>
              </a:rPr>
              <a:t>a</a:t>
            </a:r>
            <a:r>
              <a:rPr lang="en-US" sz="1100" b="1" err="1">
                <a:solidFill>
                  <a:srgbClr val="31708F"/>
                </a:solidFill>
              </a:rPr>
              <a:t>,</a:t>
            </a:r>
            <a:r>
              <a:rPr lang="en-US" sz="1100" b="1">
                <a:solidFill>
                  <a:srgbClr val="31708F"/>
                </a:solidFill>
              </a:rPr>
              <a:t>b), </a:t>
            </a:r>
            <a:r>
              <a:rPr lang="ru-RU" sz="1100" b="1" dirty="0">
                <a:solidFill>
                  <a:srgbClr val="31708F"/>
                </a:solidFill>
              </a:rPr>
              <a:t>которая возвращает большее из чисел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31708F"/>
                </a:solidFill>
              </a:rPr>
              <a:t>Попробуйте переписать функцию с оператором ?</a:t>
            </a:r>
            <a:endParaRPr lang="en-US" sz="1100" b="1" dirty="0">
              <a:solidFill>
                <a:srgbClr val="31708F"/>
              </a:solidFill>
            </a:endParaRPr>
          </a:p>
          <a:p>
            <a:pPr lvl="0" indent="457200"/>
            <a:endParaRPr sz="1100" dirty="0">
              <a:solidFill>
                <a:srgbClr val="31708F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81150" y="3031200"/>
            <a:ext cx="8981700" cy="1314300"/>
          </a:xfrm>
          <a:prstGeom prst="roundRect">
            <a:avLst>
              <a:gd name="adj" fmla="val 16667"/>
            </a:avLst>
          </a:prstGeom>
          <a:solidFill>
            <a:srgbClr val="D9EDF7"/>
          </a:solidFill>
          <a:ln w="9525" cap="flat" cmpd="sng">
            <a:solidFill>
              <a:srgbClr val="BCE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 dirty="0">
                <a:solidFill>
                  <a:srgbClr val="31708F"/>
                </a:solidFill>
              </a:rPr>
              <a:t>Задание 3! Замена элементов массива.</a:t>
            </a:r>
            <a:endParaRPr sz="1100" dirty="0">
              <a:solidFill>
                <a:srgbClr val="31708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1708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1708F"/>
              </a:buClr>
              <a:buSzPts val="1100"/>
              <a:buChar char="●"/>
            </a:pPr>
            <a:r>
              <a:rPr lang="ru" sz="1100" dirty="0">
                <a:solidFill>
                  <a:srgbClr val="31708F"/>
                </a:solidFill>
              </a:rPr>
              <a:t>Создадим массив с десятью случайными элементами от 0 до 100;</a:t>
            </a:r>
            <a:endParaRPr sz="1100" dirty="0">
              <a:solidFill>
                <a:srgbClr val="31708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1708F"/>
              </a:buClr>
              <a:buSzPts val="1100"/>
              <a:buChar char="●"/>
            </a:pPr>
            <a:r>
              <a:rPr lang="ru" sz="1100" dirty="0">
                <a:solidFill>
                  <a:srgbClr val="31708F"/>
                </a:solidFill>
              </a:rPr>
              <a:t>Напишем инструкцию, которая будет заменять все “0” на строку “zero”;</a:t>
            </a:r>
            <a:endParaRPr sz="1100" dirty="0">
              <a:solidFill>
                <a:srgbClr val="31708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1708F"/>
              </a:buClr>
              <a:buSzPts val="1100"/>
              <a:buChar char="●"/>
            </a:pPr>
            <a:r>
              <a:rPr lang="ru" sz="1100" dirty="0">
                <a:solidFill>
                  <a:srgbClr val="31708F"/>
                </a:solidFill>
              </a:rPr>
              <a:t>Выводим полученный массив в консоль.</a:t>
            </a:r>
            <a:endParaRPr sz="1100" dirty="0">
              <a:solidFill>
                <a:srgbClr val="31708F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31708F"/>
              </a:buClr>
              <a:buSzPts val="1100"/>
              <a:buChar char="●"/>
            </a:pPr>
            <a:r>
              <a:rPr lang="ru" sz="1100" dirty="0">
                <a:solidFill>
                  <a:srgbClr val="31708F"/>
                </a:solidFill>
              </a:rPr>
              <a:t>прим. [12, 53, “2zero”, 18, 22, “1zerozero”, 43, 57, “5zero”, 1];</a:t>
            </a:r>
            <a:endParaRPr sz="1100" dirty="0">
              <a:solidFill>
                <a:srgbClr val="31708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723</Words>
  <Application>Microsoft Office PowerPoint</Application>
  <PresentationFormat>On-screen Show (16:9)</PresentationFormat>
  <Paragraphs>112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Courier New</vt:lpstr>
      <vt:lpstr>Simple Light</vt:lpstr>
      <vt:lpstr>Занятие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4</dc:title>
  <cp:lastModifiedBy>Roman Skachkov</cp:lastModifiedBy>
  <cp:revision>3</cp:revision>
  <dcterms:modified xsi:type="dcterms:W3CDTF">2019-10-01T14:44:01Z</dcterms:modified>
</cp:coreProperties>
</file>