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05F58-F7A3-4B89-A9D5-6AACA0770417}" v="1" dt="2021-02-08T19:23:28.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i Kanchev" userId="5b146e6c-ca1d-40c2-bcdd-781d273855fa" providerId="ADAL" clId="{19305F58-F7A3-4B89-A9D5-6AACA0770417}"/>
    <pc:docChg chg="undo custSel modSld">
      <pc:chgData name="Georgi Kanchev" userId="5b146e6c-ca1d-40c2-bcdd-781d273855fa" providerId="ADAL" clId="{19305F58-F7A3-4B89-A9D5-6AACA0770417}" dt="2021-02-09T13:47:51.868" v="2983" actId="20577"/>
      <pc:docMkLst>
        <pc:docMk/>
      </pc:docMkLst>
      <pc:sldChg chg="modSp mod">
        <pc:chgData name="Georgi Kanchev" userId="5b146e6c-ca1d-40c2-bcdd-781d273855fa" providerId="ADAL" clId="{19305F58-F7A3-4B89-A9D5-6AACA0770417}" dt="2021-02-08T19:43:51.340" v="2252" actId="20577"/>
        <pc:sldMkLst>
          <pc:docMk/>
          <pc:sldMk cId="1369146779" sldId="256"/>
        </pc:sldMkLst>
        <pc:spChg chg="mod">
          <ac:chgData name="Georgi Kanchev" userId="5b146e6c-ca1d-40c2-bcdd-781d273855fa" providerId="ADAL" clId="{19305F58-F7A3-4B89-A9D5-6AACA0770417}" dt="2021-02-08T19:43:51.340" v="2252" actId="20577"/>
          <ac:spMkLst>
            <pc:docMk/>
            <pc:sldMk cId="1369146779" sldId="256"/>
            <ac:spMk id="3" creationId="{F1BCC383-63EF-4F38-9C51-C73332657288}"/>
          </ac:spMkLst>
        </pc:spChg>
      </pc:sldChg>
      <pc:sldChg chg="addSp modSp mod">
        <pc:chgData name="Georgi Kanchev" userId="5b146e6c-ca1d-40c2-bcdd-781d273855fa" providerId="ADAL" clId="{19305F58-F7A3-4B89-A9D5-6AACA0770417}" dt="2021-02-08T19:43:39.150" v="2250" actId="20577"/>
        <pc:sldMkLst>
          <pc:docMk/>
          <pc:sldMk cId="3810820306" sldId="258"/>
        </pc:sldMkLst>
        <pc:spChg chg="mod">
          <ac:chgData name="Georgi Kanchev" userId="5b146e6c-ca1d-40c2-bcdd-781d273855fa" providerId="ADAL" clId="{19305F58-F7A3-4B89-A9D5-6AACA0770417}" dt="2021-02-08T19:29:26.205" v="1339" actId="20577"/>
          <ac:spMkLst>
            <pc:docMk/>
            <pc:sldMk cId="3810820306" sldId="258"/>
            <ac:spMk id="2" creationId="{8BCF635C-8B4F-4BA7-9D65-319D69EC4CDB}"/>
          </ac:spMkLst>
        </pc:spChg>
        <pc:spChg chg="mod">
          <ac:chgData name="Georgi Kanchev" userId="5b146e6c-ca1d-40c2-bcdd-781d273855fa" providerId="ADAL" clId="{19305F58-F7A3-4B89-A9D5-6AACA0770417}" dt="2021-02-08T19:23:26.878" v="277" actId="27636"/>
          <ac:spMkLst>
            <pc:docMk/>
            <pc:sldMk cId="3810820306" sldId="258"/>
            <ac:spMk id="3" creationId="{557559CD-9EBD-497D-9AAC-6855D346C7BE}"/>
          </ac:spMkLst>
        </pc:spChg>
        <pc:spChg chg="add mod">
          <ac:chgData name="Georgi Kanchev" userId="5b146e6c-ca1d-40c2-bcdd-781d273855fa" providerId="ADAL" clId="{19305F58-F7A3-4B89-A9D5-6AACA0770417}" dt="2021-02-08T19:43:39.150" v="2250" actId="20577"/>
          <ac:spMkLst>
            <pc:docMk/>
            <pc:sldMk cId="3810820306" sldId="258"/>
            <ac:spMk id="21" creationId="{251EED63-390F-41CC-87A9-9F55B29A3561}"/>
          </ac:spMkLst>
        </pc:spChg>
        <pc:picChg chg="add mod">
          <ac:chgData name="Georgi Kanchev" userId="5b146e6c-ca1d-40c2-bcdd-781d273855fa" providerId="ADAL" clId="{19305F58-F7A3-4B89-A9D5-6AACA0770417}" dt="2021-02-08T19:23:15.446" v="275" actId="1076"/>
          <ac:picMkLst>
            <pc:docMk/>
            <pc:sldMk cId="3810820306" sldId="258"/>
            <ac:picMk id="5" creationId="{87C64D84-1395-4130-A87D-33C0E88EEFD4}"/>
          </ac:picMkLst>
        </pc:picChg>
        <pc:picChg chg="add mod">
          <ac:chgData name="Georgi Kanchev" userId="5b146e6c-ca1d-40c2-bcdd-781d273855fa" providerId="ADAL" clId="{19305F58-F7A3-4B89-A9D5-6AACA0770417}" dt="2021-02-08T19:23:15.446" v="275" actId="1076"/>
          <ac:picMkLst>
            <pc:docMk/>
            <pc:sldMk cId="3810820306" sldId="258"/>
            <ac:picMk id="7" creationId="{99C44BEC-E766-4BEB-A9E4-CE885A6DFC5E}"/>
          </ac:picMkLst>
        </pc:picChg>
      </pc:sldChg>
      <pc:sldChg chg="modSp mod">
        <pc:chgData name="Georgi Kanchev" userId="5b146e6c-ca1d-40c2-bcdd-781d273855fa" providerId="ADAL" clId="{19305F58-F7A3-4B89-A9D5-6AACA0770417}" dt="2021-02-08T19:29:04.614" v="1328" actId="20577"/>
        <pc:sldMkLst>
          <pc:docMk/>
          <pc:sldMk cId="3361646718" sldId="259"/>
        </pc:sldMkLst>
        <pc:spChg chg="mod">
          <ac:chgData name="Georgi Kanchev" userId="5b146e6c-ca1d-40c2-bcdd-781d273855fa" providerId="ADAL" clId="{19305F58-F7A3-4B89-A9D5-6AACA0770417}" dt="2021-02-08T19:29:04.614" v="1328" actId="20577"/>
          <ac:spMkLst>
            <pc:docMk/>
            <pc:sldMk cId="3361646718" sldId="259"/>
            <ac:spMk id="3" creationId="{557559CD-9EBD-497D-9AAC-6855D346C7BE}"/>
          </ac:spMkLst>
        </pc:spChg>
      </pc:sldChg>
      <pc:sldChg chg="modSp mod">
        <pc:chgData name="Georgi Kanchev" userId="5b146e6c-ca1d-40c2-bcdd-781d273855fa" providerId="ADAL" clId="{19305F58-F7A3-4B89-A9D5-6AACA0770417}" dt="2021-02-08T19:55:34.073" v="2537" actId="20577"/>
        <pc:sldMkLst>
          <pc:docMk/>
          <pc:sldMk cId="3185711310" sldId="260"/>
        </pc:sldMkLst>
        <pc:spChg chg="mod">
          <ac:chgData name="Georgi Kanchev" userId="5b146e6c-ca1d-40c2-bcdd-781d273855fa" providerId="ADAL" clId="{19305F58-F7A3-4B89-A9D5-6AACA0770417}" dt="2021-02-08T19:55:34.073" v="2537" actId="20577"/>
          <ac:spMkLst>
            <pc:docMk/>
            <pc:sldMk cId="3185711310" sldId="260"/>
            <ac:spMk id="3" creationId="{557559CD-9EBD-497D-9AAC-6855D346C7BE}"/>
          </ac:spMkLst>
        </pc:spChg>
      </pc:sldChg>
      <pc:sldChg chg="modSp mod">
        <pc:chgData name="Georgi Kanchev" userId="5b146e6c-ca1d-40c2-bcdd-781d273855fa" providerId="ADAL" clId="{19305F58-F7A3-4B89-A9D5-6AACA0770417}" dt="2021-02-09T13:47:51.868" v="2983" actId="20577"/>
        <pc:sldMkLst>
          <pc:docMk/>
          <pc:sldMk cId="3567137921" sldId="261"/>
        </pc:sldMkLst>
        <pc:spChg chg="mod">
          <ac:chgData name="Georgi Kanchev" userId="5b146e6c-ca1d-40c2-bcdd-781d273855fa" providerId="ADAL" clId="{19305F58-F7A3-4B89-A9D5-6AACA0770417}" dt="2021-02-09T13:47:51.868" v="2983" actId="20577"/>
          <ac:spMkLst>
            <pc:docMk/>
            <pc:sldMk cId="3567137921" sldId="261"/>
            <ac:spMk id="3" creationId="{557559CD-9EBD-497D-9AAC-6855D346C7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42768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152023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8647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2415065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6844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1774874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85446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142643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341089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019A3-A1A8-4468-8641-16D7F8F2BEF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92543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019A3-A1A8-4468-8641-16D7F8F2BEF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84982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019A3-A1A8-4468-8641-16D7F8F2BEF1}" type="datetimeFigureOut">
              <a:rPr lang="en-GB" smtClean="0"/>
              <a:t>08/02/2021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399042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019A3-A1A8-4468-8641-16D7F8F2BEF1}" type="datetimeFigureOut">
              <a:rPr lang="en-GB" smtClean="0"/>
              <a:t>08/02/2021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43925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019A3-A1A8-4468-8641-16D7F8F2BEF1}" type="datetimeFigureOut">
              <a:rPr lang="en-GB" smtClean="0"/>
              <a:t>08/02/2021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246768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019A3-A1A8-4468-8641-16D7F8F2BEF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82496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019A3-A1A8-4468-8641-16D7F8F2BEF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9D116-D93D-4947-A7EE-E0886B193221}" type="slidenum">
              <a:rPr lang="en-GB" smtClean="0"/>
              <a:t>‹#›</a:t>
            </a:fld>
            <a:endParaRPr lang="en-GB"/>
          </a:p>
        </p:txBody>
      </p:sp>
    </p:spTree>
    <p:extLst>
      <p:ext uri="{BB962C8B-B14F-4D97-AF65-F5344CB8AC3E}">
        <p14:creationId xmlns:p14="http://schemas.microsoft.com/office/powerpoint/2010/main" val="226178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019A3-A1A8-4468-8641-16D7F8F2BEF1}" type="datetimeFigureOut">
              <a:rPr lang="en-GB" smtClean="0"/>
              <a:t>08/02/2021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19D116-D93D-4947-A7EE-E0886B193221}" type="slidenum">
              <a:rPr lang="en-GB" smtClean="0"/>
              <a:t>‹#›</a:t>
            </a:fld>
            <a:endParaRPr lang="en-GB"/>
          </a:p>
        </p:txBody>
      </p:sp>
    </p:spTree>
    <p:extLst>
      <p:ext uri="{BB962C8B-B14F-4D97-AF65-F5344CB8AC3E}">
        <p14:creationId xmlns:p14="http://schemas.microsoft.com/office/powerpoint/2010/main" val="2977602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F1BCC383-63EF-4F38-9C51-C73332657288}"/>
              </a:ext>
            </a:extLst>
          </p:cNvPr>
          <p:cNvSpPr>
            <a:spLocks noGrp="1"/>
          </p:cNvSpPr>
          <p:nvPr>
            <p:ph type="subTitle" idx="1"/>
          </p:nvPr>
        </p:nvSpPr>
        <p:spPr>
          <a:xfrm>
            <a:off x="1507067" y="4050833"/>
            <a:ext cx="7766936" cy="1096899"/>
          </a:xfrm>
        </p:spPr>
        <p:txBody>
          <a:bodyPr>
            <a:normAutofit/>
          </a:bodyPr>
          <a:lstStyle/>
          <a:p>
            <a:r>
              <a:rPr lang="en-GB" dirty="0" err="1">
                <a:solidFill>
                  <a:schemeClr val="tx1"/>
                </a:solidFill>
              </a:rPr>
              <a:t>Gousto</a:t>
            </a:r>
            <a:r>
              <a:rPr lang="en-GB" dirty="0">
                <a:solidFill>
                  <a:schemeClr val="tx1"/>
                </a:solidFill>
              </a:rPr>
              <a:t> Task review</a:t>
            </a:r>
          </a:p>
          <a:p>
            <a:r>
              <a:rPr lang="en-GB" dirty="0">
                <a:solidFill>
                  <a:schemeClr val="tx1"/>
                </a:solidFill>
              </a:rPr>
              <a:t>09.02.21</a:t>
            </a:r>
          </a:p>
        </p:txBody>
      </p:sp>
      <p:sp>
        <p:nvSpPr>
          <p:cNvPr id="2" name="Title 1">
            <a:extLst>
              <a:ext uri="{FF2B5EF4-FFF2-40B4-BE49-F238E27FC236}">
                <a16:creationId xmlns:a16="http://schemas.microsoft.com/office/drawing/2014/main" id="{341C739B-941F-40D0-9C31-D4186A5072D1}"/>
              </a:ext>
            </a:extLst>
          </p:cNvPr>
          <p:cNvSpPr>
            <a:spLocks noGrp="1"/>
          </p:cNvSpPr>
          <p:nvPr>
            <p:ph type="ctrTitle"/>
          </p:nvPr>
        </p:nvSpPr>
        <p:spPr>
          <a:xfrm>
            <a:off x="1507067" y="2404534"/>
            <a:ext cx="7766936" cy="1646302"/>
          </a:xfrm>
        </p:spPr>
        <p:txBody>
          <a:bodyPr>
            <a:normAutofit/>
          </a:bodyPr>
          <a:lstStyle/>
          <a:p>
            <a:r>
              <a:rPr lang="en-GB" dirty="0"/>
              <a:t>Georgi Kanchev</a:t>
            </a:r>
          </a:p>
        </p:txBody>
      </p:sp>
    </p:spTree>
    <p:extLst>
      <p:ext uri="{BB962C8B-B14F-4D97-AF65-F5344CB8AC3E}">
        <p14:creationId xmlns:p14="http://schemas.microsoft.com/office/powerpoint/2010/main" val="13691467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9989CFF-0391-4B30-850A-6CB64723DB63}"/>
              </a:ext>
            </a:extLst>
          </p:cNvPr>
          <p:cNvSpPr>
            <a:spLocks noGrp="1"/>
          </p:cNvSpPr>
          <p:nvPr>
            <p:ph type="title"/>
          </p:nvPr>
        </p:nvSpPr>
        <p:spPr>
          <a:xfrm>
            <a:off x="677334" y="609600"/>
            <a:ext cx="8596668" cy="1320800"/>
          </a:xfrm>
        </p:spPr>
        <p:txBody>
          <a:bodyPr>
            <a:normAutofit/>
          </a:bodyPr>
          <a:lstStyle/>
          <a:p>
            <a:r>
              <a:rPr lang="en-GB" dirty="0"/>
              <a:t>Exploratory analysis and data preparation</a:t>
            </a:r>
          </a:p>
        </p:txBody>
      </p:sp>
      <p:sp>
        <p:nvSpPr>
          <p:cNvPr id="3" name="Content Placeholder 2">
            <a:extLst>
              <a:ext uri="{FF2B5EF4-FFF2-40B4-BE49-F238E27FC236}">
                <a16:creationId xmlns:a16="http://schemas.microsoft.com/office/drawing/2014/main" id="{5D7E1FC7-D9B2-4CDF-80D1-17424D772C18}"/>
              </a:ext>
            </a:extLst>
          </p:cNvPr>
          <p:cNvSpPr>
            <a:spLocks noGrp="1"/>
          </p:cNvSpPr>
          <p:nvPr>
            <p:ph idx="1"/>
          </p:nvPr>
        </p:nvSpPr>
        <p:spPr>
          <a:xfrm>
            <a:off x="677334" y="2160589"/>
            <a:ext cx="8596668" cy="3880773"/>
          </a:xfrm>
        </p:spPr>
        <p:txBody>
          <a:bodyPr>
            <a:normAutofit/>
          </a:bodyPr>
          <a:lstStyle/>
          <a:p>
            <a:r>
              <a:rPr lang="en-GB" dirty="0"/>
              <a:t>Data is primarily made up of nominal data with  2 </a:t>
            </a:r>
            <a:r>
              <a:rPr lang="en-GB" dirty="0" err="1"/>
              <a:t>ordial</a:t>
            </a:r>
            <a:r>
              <a:rPr lang="en-GB" dirty="0"/>
              <a:t> fields, spice level and time to prepare.</a:t>
            </a:r>
          </a:p>
          <a:p>
            <a:r>
              <a:rPr lang="en-GB" dirty="0"/>
              <a:t>The majority of fields contain brief natural language descriptions of the recipes</a:t>
            </a:r>
          </a:p>
          <a:p>
            <a:r>
              <a:rPr lang="en-GB" dirty="0"/>
              <a:t>There is missing data</a:t>
            </a:r>
          </a:p>
          <a:p>
            <a:r>
              <a:rPr lang="en-GB" dirty="0"/>
              <a:t>There are 2 duplicates in </a:t>
            </a:r>
            <a:r>
              <a:rPr lang="en-GB" dirty="0" err="1"/>
              <a:t>recipe_id</a:t>
            </a:r>
            <a:endParaRPr lang="en-GB" dirty="0"/>
          </a:p>
          <a:p>
            <a:r>
              <a:rPr lang="en-GB" dirty="0"/>
              <a:t>There are </a:t>
            </a:r>
            <a:r>
              <a:rPr lang="en-GB" dirty="0" err="1"/>
              <a:t>recipe_ids</a:t>
            </a:r>
            <a:r>
              <a:rPr lang="en-GB" dirty="0"/>
              <a:t> in similarity_scores.csv that are not in recipes_info.csv and vice-versa </a:t>
            </a:r>
          </a:p>
          <a:p>
            <a:endParaRPr lang="en-GB" dirty="0"/>
          </a:p>
          <a:p>
            <a:endParaRPr lang="en-GB" dirty="0"/>
          </a:p>
        </p:txBody>
      </p:sp>
    </p:spTree>
    <p:extLst>
      <p:ext uri="{BB962C8B-B14F-4D97-AF65-F5344CB8AC3E}">
        <p14:creationId xmlns:p14="http://schemas.microsoft.com/office/powerpoint/2010/main" val="9161962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CF635C-8B4F-4BA7-9D65-319D69EC4CDB}"/>
              </a:ext>
            </a:extLst>
          </p:cNvPr>
          <p:cNvSpPr>
            <a:spLocks noGrp="1"/>
          </p:cNvSpPr>
          <p:nvPr>
            <p:ph type="title"/>
          </p:nvPr>
        </p:nvSpPr>
        <p:spPr>
          <a:xfrm>
            <a:off x="677334" y="609600"/>
            <a:ext cx="8596668" cy="1320800"/>
          </a:xfrm>
        </p:spPr>
        <p:txBody>
          <a:bodyPr>
            <a:normAutofit/>
          </a:bodyPr>
          <a:lstStyle/>
          <a:p>
            <a:r>
              <a:rPr lang="en-GB" dirty="0"/>
              <a:t>Imputation using manual exploration</a:t>
            </a:r>
          </a:p>
        </p:txBody>
      </p:sp>
      <p:sp>
        <p:nvSpPr>
          <p:cNvPr id="3" name="Content Placeholder 2">
            <a:extLst>
              <a:ext uri="{FF2B5EF4-FFF2-40B4-BE49-F238E27FC236}">
                <a16:creationId xmlns:a16="http://schemas.microsoft.com/office/drawing/2014/main" id="{557559CD-9EBD-497D-9AAC-6855D346C7BE}"/>
              </a:ext>
            </a:extLst>
          </p:cNvPr>
          <p:cNvSpPr>
            <a:spLocks noGrp="1"/>
          </p:cNvSpPr>
          <p:nvPr>
            <p:ph idx="1"/>
          </p:nvPr>
        </p:nvSpPr>
        <p:spPr>
          <a:xfrm>
            <a:off x="677334" y="2160590"/>
            <a:ext cx="8596668" cy="1200332"/>
          </a:xfrm>
        </p:spPr>
        <p:txBody>
          <a:bodyPr>
            <a:normAutofit fontScale="92500" lnSpcReduction="10000"/>
          </a:bodyPr>
          <a:lstStyle/>
          <a:p>
            <a:r>
              <a:rPr lang="en-GB" dirty="0"/>
              <a:t>Exploration of the dataset showed that there is valuable information that can be leveraged to impute missing values</a:t>
            </a:r>
          </a:p>
          <a:p>
            <a:r>
              <a:rPr lang="en-GB" dirty="0"/>
              <a:t>Grouping by specific fields allowed for information to be inferred about missing fields</a:t>
            </a:r>
          </a:p>
          <a:p>
            <a:endParaRPr lang="en-GB" dirty="0"/>
          </a:p>
        </p:txBody>
      </p:sp>
      <p:pic>
        <p:nvPicPr>
          <p:cNvPr id="5" name="Picture 4">
            <a:extLst>
              <a:ext uri="{FF2B5EF4-FFF2-40B4-BE49-F238E27FC236}">
                <a16:creationId xmlns:a16="http://schemas.microsoft.com/office/drawing/2014/main" id="{87C64D84-1395-4130-A87D-33C0E88EEFD4}"/>
              </a:ext>
            </a:extLst>
          </p:cNvPr>
          <p:cNvPicPr>
            <a:picLocks noChangeAspect="1"/>
          </p:cNvPicPr>
          <p:nvPr/>
        </p:nvPicPr>
        <p:blipFill>
          <a:blip r:embed="rId2"/>
          <a:stretch>
            <a:fillRect/>
          </a:stretch>
        </p:blipFill>
        <p:spPr>
          <a:xfrm>
            <a:off x="5025823" y="3497079"/>
            <a:ext cx="3196370" cy="2962643"/>
          </a:xfrm>
          <a:prstGeom prst="rect">
            <a:avLst/>
          </a:prstGeom>
        </p:spPr>
      </p:pic>
      <p:pic>
        <p:nvPicPr>
          <p:cNvPr id="7" name="Picture 6">
            <a:extLst>
              <a:ext uri="{FF2B5EF4-FFF2-40B4-BE49-F238E27FC236}">
                <a16:creationId xmlns:a16="http://schemas.microsoft.com/office/drawing/2014/main" id="{99C44BEC-E766-4BEB-A9E4-CE885A6DFC5E}"/>
              </a:ext>
            </a:extLst>
          </p:cNvPr>
          <p:cNvPicPr>
            <a:picLocks noChangeAspect="1"/>
          </p:cNvPicPr>
          <p:nvPr/>
        </p:nvPicPr>
        <p:blipFill>
          <a:blip r:embed="rId3"/>
          <a:stretch>
            <a:fillRect/>
          </a:stretch>
        </p:blipFill>
        <p:spPr>
          <a:xfrm>
            <a:off x="8491135" y="3497079"/>
            <a:ext cx="3469504" cy="2962642"/>
          </a:xfrm>
          <a:prstGeom prst="rect">
            <a:avLst/>
          </a:prstGeom>
        </p:spPr>
      </p:pic>
      <p:sp>
        <p:nvSpPr>
          <p:cNvPr id="21" name="Content Placeholder 2">
            <a:extLst>
              <a:ext uri="{FF2B5EF4-FFF2-40B4-BE49-F238E27FC236}">
                <a16:creationId xmlns:a16="http://schemas.microsoft.com/office/drawing/2014/main" id="{251EED63-390F-41CC-87A9-9F55B29A3561}"/>
              </a:ext>
            </a:extLst>
          </p:cNvPr>
          <p:cNvSpPr txBox="1">
            <a:spLocks/>
          </p:cNvSpPr>
          <p:nvPr/>
        </p:nvSpPr>
        <p:spPr>
          <a:xfrm>
            <a:off x="697876" y="3497078"/>
            <a:ext cx="4324773" cy="29037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Specifically, interrelations between two fields showed signs of being able to explain missing values</a:t>
            </a:r>
          </a:p>
          <a:p>
            <a:r>
              <a:rPr lang="en-GB" dirty="0"/>
              <a:t>In the images on the side we see that sorting the </a:t>
            </a:r>
            <a:r>
              <a:rPr lang="en-GB" dirty="0" err="1"/>
              <a:t>dataframe</a:t>
            </a:r>
            <a:r>
              <a:rPr lang="en-GB" dirty="0"/>
              <a:t> by carbohydrate base clustered all missing values in carbohydrate category, for example.</a:t>
            </a:r>
          </a:p>
        </p:txBody>
      </p:sp>
    </p:spTree>
    <p:extLst>
      <p:ext uri="{BB962C8B-B14F-4D97-AF65-F5344CB8AC3E}">
        <p14:creationId xmlns:p14="http://schemas.microsoft.com/office/powerpoint/2010/main" val="38108203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CF635C-8B4F-4BA7-9D65-319D69EC4CDB}"/>
              </a:ext>
            </a:extLst>
          </p:cNvPr>
          <p:cNvSpPr>
            <a:spLocks noGrp="1"/>
          </p:cNvSpPr>
          <p:nvPr>
            <p:ph type="title"/>
          </p:nvPr>
        </p:nvSpPr>
        <p:spPr>
          <a:xfrm>
            <a:off x="677334" y="609600"/>
            <a:ext cx="8596668" cy="1320800"/>
          </a:xfrm>
        </p:spPr>
        <p:txBody>
          <a:bodyPr>
            <a:normAutofit/>
          </a:bodyPr>
          <a:lstStyle/>
          <a:p>
            <a:r>
              <a:rPr lang="en-GB" dirty="0"/>
              <a:t>Imputation using KNN</a:t>
            </a:r>
          </a:p>
        </p:txBody>
      </p:sp>
      <p:sp>
        <p:nvSpPr>
          <p:cNvPr id="3" name="Content Placeholder 2">
            <a:extLst>
              <a:ext uri="{FF2B5EF4-FFF2-40B4-BE49-F238E27FC236}">
                <a16:creationId xmlns:a16="http://schemas.microsoft.com/office/drawing/2014/main" id="{557559CD-9EBD-497D-9AAC-6855D346C7BE}"/>
              </a:ext>
            </a:extLst>
          </p:cNvPr>
          <p:cNvSpPr>
            <a:spLocks noGrp="1"/>
          </p:cNvSpPr>
          <p:nvPr>
            <p:ph idx="1"/>
          </p:nvPr>
        </p:nvSpPr>
        <p:spPr>
          <a:xfrm>
            <a:off x="677334" y="2160589"/>
            <a:ext cx="8596668" cy="3880773"/>
          </a:xfrm>
        </p:spPr>
        <p:txBody>
          <a:bodyPr>
            <a:normAutofit/>
          </a:bodyPr>
          <a:lstStyle/>
          <a:p>
            <a:r>
              <a:rPr lang="en-GB" dirty="0"/>
              <a:t>Another approach to imputation is to use a naïve form of encoding, such as </a:t>
            </a:r>
            <a:r>
              <a:rPr lang="en-GB" dirty="0" err="1"/>
              <a:t>Ordial</a:t>
            </a:r>
            <a:r>
              <a:rPr lang="en-GB" dirty="0"/>
              <a:t> encoding in this case, that can preserve the null values</a:t>
            </a:r>
          </a:p>
          <a:p>
            <a:r>
              <a:rPr lang="en-GB" dirty="0"/>
              <a:t>Once we have the data in a machine-readable format with all null values preserved we can apply imputation algorithms</a:t>
            </a:r>
          </a:p>
          <a:p>
            <a:r>
              <a:rPr lang="en-GB" dirty="0"/>
              <a:t>There are drawbacks to this approach. Most notably, the use of an </a:t>
            </a:r>
            <a:r>
              <a:rPr lang="en-GB" dirty="0" err="1"/>
              <a:t>ordial</a:t>
            </a:r>
            <a:r>
              <a:rPr lang="en-GB" dirty="0"/>
              <a:t> encoder when the majority of data is nominal</a:t>
            </a:r>
          </a:p>
          <a:p>
            <a:r>
              <a:rPr lang="en-GB" dirty="0" err="1"/>
              <a:t>Odial</a:t>
            </a:r>
            <a:r>
              <a:rPr lang="en-GB" dirty="0"/>
              <a:t> encoding of nominal data combined with a </a:t>
            </a:r>
            <a:r>
              <a:rPr lang="en-GB" dirty="0" err="1"/>
              <a:t>knn</a:t>
            </a:r>
            <a:r>
              <a:rPr lang="en-GB" dirty="0"/>
              <a:t> algorithm for imputation might pick up on patterns introduced into the data completely at random because of the enforced ordering of nominal data</a:t>
            </a:r>
          </a:p>
        </p:txBody>
      </p:sp>
    </p:spTree>
    <p:extLst>
      <p:ext uri="{BB962C8B-B14F-4D97-AF65-F5344CB8AC3E}">
        <p14:creationId xmlns:p14="http://schemas.microsoft.com/office/powerpoint/2010/main" val="33616467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CF635C-8B4F-4BA7-9D65-319D69EC4CDB}"/>
              </a:ext>
            </a:extLst>
          </p:cNvPr>
          <p:cNvSpPr>
            <a:spLocks noGrp="1"/>
          </p:cNvSpPr>
          <p:nvPr>
            <p:ph type="title"/>
          </p:nvPr>
        </p:nvSpPr>
        <p:spPr>
          <a:xfrm>
            <a:off x="677334" y="609600"/>
            <a:ext cx="8596668" cy="1320800"/>
          </a:xfrm>
        </p:spPr>
        <p:txBody>
          <a:bodyPr>
            <a:normAutofit/>
          </a:bodyPr>
          <a:lstStyle/>
          <a:p>
            <a:r>
              <a:rPr lang="en-GB" dirty="0"/>
              <a:t>Similarity measure using NLP</a:t>
            </a:r>
          </a:p>
        </p:txBody>
      </p:sp>
      <p:sp>
        <p:nvSpPr>
          <p:cNvPr id="3" name="Content Placeholder 2">
            <a:extLst>
              <a:ext uri="{FF2B5EF4-FFF2-40B4-BE49-F238E27FC236}">
                <a16:creationId xmlns:a16="http://schemas.microsoft.com/office/drawing/2014/main" id="{557559CD-9EBD-497D-9AAC-6855D346C7BE}"/>
              </a:ext>
            </a:extLst>
          </p:cNvPr>
          <p:cNvSpPr>
            <a:spLocks noGrp="1"/>
          </p:cNvSpPr>
          <p:nvPr>
            <p:ph idx="1"/>
          </p:nvPr>
        </p:nvSpPr>
        <p:spPr>
          <a:xfrm>
            <a:off x="677334" y="2160589"/>
            <a:ext cx="8596668" cy="3880773"/>
          </a:xfrm>
        </p:spPr>
        <p:txBody>
          <a:bodyPr>
            <a:normAutofit fontScale="85000" lnSpcReduction="10000"/>
          </a:bodyPr>
          <a:lstStyle/>
          <a:p>
            <a:r>
              <a:rPr lang="en-GB" dirty="0"/>
              <a:t>A measure of similarity can be derived between the data by encoding it in various ways and measuring what is called the cosine similarity between the data. The metric measures the cosine of the angle between the two vectors, in other words it gives us a measure of whether the vectors are pointing in a similar direction.</a:t>
            </a:r>
          </a:p>
          <a:p>
            <a:r>
              <a:rPr lang="en-GB" dirty="0"/>
              <a:t>There are a number of ways in which we can turn the data into vectors which we can then measure</a:t>
            </a:r>
          </a:p>
          <a:p>
            <a:r>
              <a:rPr lang="en-GB" dirty="0"/>
              <a:t>Simple approach is to use one hot encoding</a:t>
            </a:r>
          </a:p>
          <a:p>
            <a:r>
              <a:rPr lang="en-GB" dirty="0"/>
              <a:t>Another approach is to extract the text from the fields and use NLP approaches, such as TF and TF-IDF</a:t>
            </a:r>
          </a:p>
          <a:p>
            <a:r>
              <a:rPr lang="en-GB" dirty="0"/>
              <a:t>More complex NLP embeddings can also be used, such as Word2Vec, </a:t>
            </a:r>
            <a:r>
              <a:rPr lang="en-GB" dirty="0" err="1"/>
              <a:t>GloVe</a:t>
            </a:r>
            <a:r>
              <a:rPr lang="en-GB" dirty="0"/>
              <a:t>, BERT or </a:t>
            </a:r>
            <a:r>
              <a:rPr lang="en-GB" dirty="0" err="1"/>
              <a:t>ELMo</a:t>
            </a:r>
            <a:endParaRPr lang="en-GB" dirty="0"/>
          </a:p>
          <a:p>
            <a:r>
              <a:rPr lang="en-GB" dirty="0"/>
              <a:t>Pros: simple, elegant and tested in the document similarity literature. Does not require additional data to be generated.</a:t>
            </a:r>
          </a:p>
          <a:p>
            <a:r>
              <a:rPr lang="en-GB" dirty="0"/>
              <a:t>Cons: simpler and even complicated embedding approaches struggle to capture subtleties in the similarities and differences of the dataset based on text alone</a:t>
            </a:r>
          </a:p>
        </p:txBody>
      </p:sp>
    </p:spTree>
    <p:extLst>
      <p:ext uri="{BB962C8B-B14F-4D97-AF65-F5344CB8AC3E}">
        <p14:creationId xmlns:p14="http://schemas.microsoft.com/office/powerpoint/2010/main" val="31857113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CF635C-8B4F-4BA7-9D65-319D69EC4CDB}"/>
              </a:ext>
            </a:extLst>
          </p:cNvPr>
          <p:cNvSpPr>
            <a:spLocks noGrp="1"/>
          </p:cNvSpPr>
          <p:nvPr>
            <p:ph type="title"/>
          </p:nvPr>
        </p:nvSpPr>
        <p:spPr>
          <a:xfrm>
            <a:off x="677334" y="609600"/>
            <a:ext cx="8596668" cy="1320800"/>
          </a:xfrm>
        </p:spPr>
        <p:txBody>
          <a:bodyPr>
            <a:normAutofit/>
          </a:bodyPr>
          <a:lstStyle/>
          <a:p>
            <a:r>
              <a:rPr lang="en-GB" dirty="0"/>
              <a:t>Similarity measure using metric learning</a:t>
            </a:r>
          </a:p>
        </p:txBody>
      </p:sp>
      <p:sp>
        <p:nvSpPr>
          <p:cNvPr id="3" name="Content Placeholder 2">
            <a:extLst>
              <a:ext uri="{FF2B5EF4-FFF2-40B4-BE49-F238E27FC236}">
                <a16:creationId xmlns:a16="http://schemas.microsoft.com/office/drawing/2014/main" id="{557559CD-9EBD-497D-9AAC-6855D346C7BE}"/>
              </a:ext>
            </a:extLst>
          </p:cNvPr>
          <p:cNvSpPr>
            <a:spLocks noGrp="1"/>
          </p:cNvSpPr>
          <p:nvPr>
            <p:ph idx="1"/>
          </p:nvPr>
        </p:nvSpPr>
        <p:spPr>
          <a:xfrm>
            <a:off x="677334" y="2160589"/>
            <a:ext cx="8596668" cy="3880773"/>
          </a:xfrm>
        </p:spPr>
        <p:txBody>
          <a:bodyPr>
            <a:normAutofit fontScale="92500"/>
          </a:bodyPr>
          <a:lstStyle/>
          <a:p>
            <a:r>
              <a:rPr lang="en-GB" dirty="0"/>
              <a:t>Distance metric learning (or simply, metric learning) aims at automatically constructing task-specific distance metrics from (weakly) supervised data, in a machine learning manner.</a:t>
            </a:r>
          </a:p>
          <a:p>
            <a:r>
              <a:rPr lang="en-GB" dirty="0"/>
              <a:t>Weakly supervised learning: the algorithm has access to a set of data points with supervision only at the tuple level (typically pairs, triplets, or quadruplets of data points). A classic example of such weaker supervision is a set of positive and negative pairs: in this case, the goal is to learn a distance metric that puts positive pairs close together and negative pairs far away.</a:t>
            </a:r>
          </a:p>
          <a:p>
            <a:r>
              <a:rPr lang="en-GB" dirty="0"/>
              <a:t>In this case I used the user-generated similarity ratings to as data sources for the weak supervision of the algorithm. I took rating &gt;2 to be similar (1) and &lt;3 to be unsimilar (-1).</a:t>
            </a:r>
          </a:p>
          <a:p>
            <a:r>
              <a:rPr lang="en-GB" dirty="0"/>
              <a:t>Once the metric was learned I transformed the dataset and measured </a:t>
            </a:r>
            <a:r>
              <a:rPr lang="en-GB" dirty="0" err="1"/>
              <a:t>Mahalanobis</a:t>
            </a:r>
            <a:r>
              <a:rPr lang="en-GB" dirty="0"/>
              <a:t> distance between the vectors. The metric was scaled and used as similarity. </a:t>
            </a:r>
          </a:p>
        </p:txBody>
      </p:sp>
    </p:spTree>
    <p:extLst>
      <p:ext uri="{BB962C8B-B14F-4D97-AF65-F5344CB8AC3E}">
        <p14:creationId xmlns:p14="http://schemas.microsoft.com/office/powerpoint/2010/main" val="35671379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1130</TotalTime>
  <Words>608</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Georgi Kanchev</vt:lpstr>
      <vt:lpstr>Exploratory analysis and data preparation</vt:lpstr>
      <vt:lpstr>Imputation using manual exploration</vt:lpstr>
      <vt:lpstr>Imputation using KNN</vt:lpstr>
      <vt:lpstr>Similarity measure using NLP</vt:lpstr>
      <vt:lpstr>Similarity measure using metric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 Kanchev</dc:title>
  <dc:creator>Georgi Kanchev</dc:creator>
  <cp:lastModifiedBy>Georgi Kanchev</cp:lastModifiedBy>
  <cp:revision>2</cp:revision>
  <dcterms:created xsi:type="dcterms:W3CDTF">2021-02-08T18:57:49Z</dcterms:created>
  <dcterms:modified xsi:type="dcterms:W3CDTF">2021-02-09T13:48:01Z</dcterms:modified>
</cp:coreProperties>
</file>