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53" r:id="rId5"/>
    <p:sldId id="389" r:id="rId6"/>
    <p:sldId id="354" r:id="rId7"/>
    <p:sldId id="395" r:id="rId8"/>
    <p:sldId id="394" r:id="rId9"/>
    <p:sldId id="396" r:id="rId10"/>
    <p:sldId id="431" r:id="rId11"/>
    <p:sldId id="398" r:id="rId12"/>
    <p:sldId id="404" r:id="rId13"/>
    <p:sldId id="351" r:id="rId14"/>
    <p:sldId id="352" r:id="rId15"/>
    <p:sldId id="3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000000"/>
    <a:srgbClr val="FBEEC9"/>
    <a:srgbClr val="ADA485"/>
    <a:srgbClr val="FF3399"/>
    <a:srgbClr val="F8DC9E"/>
    <a:srgbClr val="FBEED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533" autoAdjust="0"/>
  </p:normalViewPr>
  <p:slideViewPr>
    <p:cSldViewPr>
      <p:cViewPr>
        <p:scale>
          <a:sx n="70" d="100"/>
          <a:sy n="70" d="100"/>
        </p:scale>
        <p:origin x="60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0612" y="609600"/>
            <a:ext cx="9058741" cy="1171552"/>
          </a:xfrm>
        </p:spPr>
        <p:txBody>
          <a:bodyPr>
            <a:no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Transitions and Animations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752600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Animated HTML Elements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8573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26" name="Picture 2" descr="http://unmatchedstyle.com/wp-content/uploads/2012/07/css3-animations-ima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11" y="2876116"/>
            <a:ext cx="6621154" cy="323354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82845"/>
            <a:ext cx="11898436" cy="57227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Animation: </a:t>
            </a:r>
            <a:r>
              <a:rPr lang="en-US" dirty="0"/>
              <a:t>create animations which can replace Flash animations, animated images, and </a:t>
            </a:r>
            <a:r>
              <a:rPr lang="en-US" noProof="1" smtClean="0"/>
              <a:t>JavaScripts</a:t>
            </a:r>
            <a:r>
              <a:rPr lang="en-US" dirty="0" smtClean="0"/>
              <a:t> </a:t>
            </a:r>
            <a:r>
              <a:rPr lang="en-US" dirty="0"/>
              <a:t>in existing web pages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Support:          </a:t>
            </a:r>
            <a:r>
              <a:rPr lang="en-US" dirty="0" smtClean="0"/>
              <a:t>10.0+,         </a:t>
            </a:r>
            <a:r>
              <a:rPr lang="en-US" dirty="0" smtClean="0"/>
              <a:t>26.0</a:t>
            </a:r>
            <a:r>
              <a:rPr lang="en-US" dirty="0" smtClean="0"/>
              <a:t>+ (</a:t>
            </a:r>
            <a:r>
              <a:rPr lang="en-US" dirty="0" smtClean="0"/>
              <a:t>4.0</a:t>
            </a:r>
            <a:r>
              <a:rPr lang="en-US" dirty="0"/>
              <a:t>-webkit-</a:t>
            </a:r>
            <a:r>
              <a:rPr lang="en-US" dirty="0" smtClean="0"/>
              <a:t>),        </a:t>
            </a:r>
            <a:r>
              <a:rPr lang="en-US" dirty="0" smtClean="0"/>
              <a:t>16.0 (</a:t>
            </a:r>
            <a:r>
              <a:rPr lang="en-US" dirty="0"/>
              <a:t>5.0 -</a:t>
            </a:r>
            <a:r>
              <a:rPr lang="en-US" dirty="0" err="1" smtClean="0"/>
              <a:t>moz</a:t>
            </a:r>
            <a:r>
              <a:rPr lang="en-US" dirty="0" smtClean="0"/>
              <a:t>-)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dirty="0" smtClean="0"/>
              <a:t>: when </a:t>
            </a:r>
            <a:r>
              <a:rPr lang="en-US" dirty="0"/>
              <a:t>animation will </a:t>
            </a:r>
            <a:r>
              <a:rPr lang="en-US" dirty="0" smtClean="0"/>
              <a:t>start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dirty="0" smtClean="0"/>
              <a:t>: play </a:t>
            </a:r>
            <a:r>
              <a:rPr lang="en-US" dirty="0"/>
              <a:t>in reverse on alternate </a:t>
            </a:r>
            <a:r>
              <a:rPr lang="en-US" dirty="0" smtClean="0"/>
              <a:t>cycles or opposite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fill-mode</a:t>
            </a:r>
            <a:r>
              <a:rPr lang="en-US" dirty="0" smtClean="0"/>
              <a:t>: styles </a:t>
            </a:r>
            <a:r>
              <a:rPr lang="en-US" dirty="0"/>
              <a:t>apply for </a:t>
            </a:r>
            <a:r>
              <a:rPr lang="en-US" dirty="0" smtClean="0"/>
              <a:t>tags </a:t>
            </a:r>
            <a:r>
              <a:rPr lang="en-US" dirty="0"/>
              <a:t>when the animation is not </a:t>
            </a:r>
            <a:r>
              <a:rPr lang="en-US" dirty="0" smtClean="0"/>
              <a:t>playing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iteration-count</a:t>
            </a:r>
            <a:r>
              <a:rPr lang="en-US" dirty="0" smtClean="0"/>
              <a:t>: replay animations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: name </a:t>
            </a:r>
            <a:r>
              <a:rPr lang="en-US" dirty="0"/>
              <a:t>of the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keyframes</a:t>
            </a:r>
            <a:r>
              <a:rPr lang="en-US" dirty="0" smtClean="0"/>
              <a:t> </a:t>
            </a:r>
            <a:r>
              <a:rPr lang="en-US" dirty="0"/>
              <a:t>animation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lay-state</a:t>
            </a:r>
            <a:r>
              <a:rPr lang="en-US" dirty="0" smtClean="0"/>
              <a:t>: running or paused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timing-function</a:t>
            </a:r>
            <a:r>
              <a:rPr lang="en-US" dirty="0" smtClean="0"/>
              <a:t>: speed curve of the animation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91" y="1918252"/>
            <a:ext cx="614773" cy="614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0" y="1891748"/>
            <a:ext cx="659296" cy="659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41" y="1931504"/>
            <a:ext cx="614775" cy="61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6212" y="5181600"/>
            <a:ext cx="8938472" cy="8206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  <a:effectLst/>
                <a:latin typeface="+mn-lt"/>
              </a:rPr>
              <a:t>CSS @</a:t>
            </a:r>
            <a:r>
              <a:rPr lang="en-US" sz="5400" noProof="1" smtClean="0">
                <a:solidFill>
                  <a:schemeClr val="accent1"/>
                </a:solidFill>
                <a:effectLst/>
                <a:latin typeface="+mn-lt"/>
              </a:rPr>
              <a:t>keyframe</a:t>
            </a:r>
            <a:r>
              <a:rPr lang="en-US" sz="5400" smtClean="0">
                <a:solidFill>
                  <a:schemeClr val="accent1"/>
                </a:solidFill>
                <a:effectLst/>
                <a:latin typeface="+mn-lt"/>
              </a:rPr>
              <a:t> Animations</a:t>
            </a:r>
            <a:endParaRPr lang="en-US" sz="5400" dirty="0"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9835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778924"/>
            <a:ext cx="6450818" cy="40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CSS Transitions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CSS Transitions</a:t>
            </a:r>
            <a:endParaRPr lang="en-US" dirty="0" smtClean="0"/>
          </a:p>
          <a:p>
            <a:pPr marL="622300" lvl="1" indent="-319088"/>
            <a:r>
              <a:rPr lang="en-US" dirty="0" smtClean="0"/>
              <a:t>delay, duration, property, timing-function</a:t>
            </a:r>
          </a:p>
          <a:p>
            <a:pPr marL="622300" lvl="1" indent="-319088"/>
            <a:r>
              <a:rPr lang="en-US" dirty="0" smtClean="0"/>
              <a:t>Sugar syntaxes</a:t>
            </a:r>
            <a:endParaRPr lang="en-US" dirty="0"/>
          </a:p>
          <a:p>
            <a:r>
              <a:rPr lang="en-US" dirty="0" smtClean="0"/>
              <a:t>CSS Animation</a:t>
            </a:r>
            <a:endParaRPr lang="en-US" dirty="0" smtClean="0"/>
          </a:p>
          <a:p>
            <a:pPr marL="622300" lvl="1" indent="-357188"/>
            <a:r>
              <a:rPr lang="en-US" dirty="0"/>
              <a:t>d</a:t>
            </a:r>
            <a:r>
              <a:rPr lang="en-US" dirty="0" smtClean="0"/>
              <a:t>elay, direction, duration, full-mode</a:t>
            </a:r>
          </a:p>
          <a:p>
            <a:pPr marL="622300" lvl="1" indent="-357188"/>
            <a:r>
              <a:rPr lang="en-US" dirty="0" smtClean="0"/>
              <a:t>Iteration-count, name, play-state, timing-function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209800"/>
            <a:ext cx="2259951" cy="1908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8931" y="5540375"/>
            <a:ext cx="9253537" cy="909920"/>
          </a:xfrm>
        </p:spPr>
        <p:txBody>
          <a:bodyPr/>
          <a:lstStyle/>
          <a:p>
            <a:r>
              <a:rPr lang="en-US" sz="5400" b="1" dirty="0" smtClean="0"/>
              <a:t>CSS Transitions</a:t>
            </a:r>
            <a:endParaRPr lang="bg-BG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447800"/>
            <a:ext cx="6362700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Transitions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88815" y="1219200"/>
            <a:ext cx="11806420" cy="54260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Transition</a:t>
            </a:r>
            <a:r>
              <a:rPr lang="en-US" sz="3200" dirty="0" smtClean="0"/>
              <a:t>: </a:t>
            </a:r>
            <a:r>
              <a:rPr lang="en-US" sz="3200" dirty="0" smtClean="0"/>
              <a:t>changing </a:t>
            </a:r>
            <a:r>
              <a:rPr lang="en-US" sz="3200" dirty="0"/>
              <a:t>from one style to another, without using Flash animations or </a:t>
            </a:r>
            <a:r>
              <a:rPr lang="en-US" sz="3200" dirty="0" smtClean="0"/>
              <a:t>script</a:t>
            </a: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Work </a:t>
            </a:r>
            <a:r>
              <a:rPr lang="en-US" sz="3200" dirty="0" smtClean="0"/>
              <a:t>on          10.0+,         26.0+(</a:t>
            </a:r>
            <a:r>
              <a:rPr lang="en-US" sz="3200" dirty="0"/>
              <a:t>4.0 -</a:t>
            </a:r>
            <a:r>
              <a:rPr lang="en-US" sz="3200" dirty="0" err="1"/>
              <a:t>webkit</a:t>
            </a:r>
            <a:r>
              <a:rPr lang="en-US" sz="3200" dirty="0"/>
              <a:t>-</a:t>
            </a:r>
            <a:r>
              <a:rPr lang="en-US" sz="3200" dirty="0" smtClean="0"/>
              <a:t>),        </a:t>
            </a:r>
            <a:r>
              <a:rPr lang="bg-BG" sz="3200" dirty="0" smtClean="0"/>
              <a:t>16.0</a:t>
            </a:r>
            <a:r>
              <a:rPr lang="en-US" sz="3200" dirty="0" smtClean="0"/>
              <a:t>+(4.0 </a:t>
            </a:r>
            <a:r>
              <a:rPr lang="en-US" sz="3200" dirty="0"/>
              <a:t>-</a:t>
            </a:r>
            <a:r>
              <a:rPr lang="en-US" sz="3200" dirty="0" err="1" smtClean="0"/>
              <a:t>moz</a:t>
            </a:r>
            <a:r>
              <a:rPr lang="en-US" sz="3200" dirty="0" smtClean="0"/>
              <a:t>-)</a:t>
            </a:r>
          </a:p>
          <a:p>
            <a:pPr marL="542925" lvl="1" indent="-239713">
              <a:defRPr/>
            </a:pP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2800" dirty="0" smtClean="0"/>
              <a:t>: when </a:t>
            </a:r>
            <a:r>
              <a:rPr lang="en-US" sz="2800" dirty="0"/>
              <a:t>transition effect will </a:t>
            </a:r>
            <a:r>
              <a:rPr lang="en-US" sz="2800" dirty="0" smtClean="0"/>
              <a:t>start (</a:t>
            </a:r>
            <a:r>
              <a:rPr lang="en-US" sz="2800" dirty="0" smtClean="0"/>
              <a:t>in seconds)</a:t>
            </a:r>
          </a:p>
          <a:p>
            <a:pPr marL="542925" lvl="1" indent="-239713">
              <a:defRPr/>
            </a:pP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uration</a:t>
            </a:r>
            <a:r>
              <a:rPr lang="en-US" sz="2800" dirty="0" smtClean="0"/>
              <a:t>: how many time to  complete (</a:t>
            </a:r>
            <a:r>
              <a:rPr lang="en-US" sz="2800" dirty="0"/>
              <a:t>seconds or </a:t>
            </a:r>
            <a:r>
              <a:rPr lang="en-US" sz="2800" dirty="0" smtClean="0"/>
              <a:t>milliseconds)</a:t>
            </a:r>
          </a:p>
          <a:p>
            <a:pPr marL="542925" lvl="1" indent="-239713">
              <a:defRPr/>
            </a:pP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sz="2800" dirty="0" smtClean="0"/>
              <a:t>: which </a:t>
            </a:r>
            <a:r>
              <a:rPr lang="en-US" sz="2800" dirty="0"/>
              <a:t>CSS property </a:t>
            </a:r>
            <a:r>
              <a:rPr lang="en-US" sz="2800" dirty="0" smtClean="0"/>
              <a:t>name </a:t>
            </a:r>
            <a:r>
              <a:rPr lang="en-US" sz="2800" dirty="0"/>
              <a:t>transition effect is </a:t>
            </a:r>
            <a:r>
              <a:rPr lang="en-US" sz="2800" dirty="0" smtClean="0"/>
              <a:t>for</a:t>
            </a:r>
          </a:p>
          <a:p>
            <a:pPr marL="542925" lvl="1" indent="-239713">
              <a:defRPr/>
            </a:pP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iming-function</a:t>
            </a:r>
            <a:r>
              <a:rPr lang="en-US" sz="2800" dirty="0" smtClean="0"/>
              <a:t>:</a:t>
            </a:r>
            <a:r>
              <a:rPr lang="en-US" sz="2800" dirty="0"/>
              <a:t> speed curve of the transition </a:t>
            </a:r>
            <a:r>
              <a:rPr lang="en-US" sz="2800" dirty="0" smtClean="0"/>
              <a:t>effect</a:t>
            </a:r>
          </a:p>
          <a:p>
            <a:pPr marL="901700" lvl="2" indent="-293688">
              <a:defRPr/>
            </a:pP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en-US" sz="2800" b="1" dirty="0" smtClean="0">
                <a:solidFill>
                  <a:schemeClr val="accent1"/>
                </a:solidFill>
                <a:latin typeface="Console"/>
              </a:rPr>
              <a:t>:</a:t>
            </a:r>
            <a:r>
              <a:rPr lang="en-US" sz="2800" dirty="0"/>
              <a:t> </a:t>
            </a:r>
            <a:r>
              <a:rPr lang="en-US" sz="2800" dirty="0" smtClean="0"/>
              <a:t>same </a:t>
            </a:r>
            <a:r>
              <a:rPr lang="en-US" sz="2800" dirty="0" smtClean="0"/>
              <a:t>speed  from start to the </a:t>
            </a:r>
            <a:r>
              <a:rPr lang="en-US" sz="2800" dirty="0" smtClean="0"/>
              <a:t>end</a:t>
            </a:r>
            <a:endParaRPr lang="en-US" sz="2800" dirty="0" smtClean="0"/>
          </a:p>
          <a:p>
            <a:pPr marL="901700" lvl="2" indent="-293688">
              <a:defRPr/>
            </a:pP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en-US" sz="2800" b="1" dirty="0" smtClean="0">
                <a:solidFill>
                  <a:schemeClr val="accent1"/>
                </a:solidFill>
                <a:latin typeface="Console"/>
              </a:rPr>
              <a:t>: </a:t>
            </a:r>
            <a:r>
              <a:rPr lang="en-US" sz="2800" dirty="0" smtClean="0"/>
              <a:t>(</a:t>
            </a:r>
            <a:r>
              <a:rPr lang="en-US" sz="2800" dirty="0" smtClean="0"/>
              <a:t>default</a:t>
            </a:r>
            <a:r>
              <a:rPr lang="en-US" sz="2800" dirty="0" smtClean="0"/>
              <a:t>) </a:t>
            </a:r>
            <a:r>
              <a:rPr lang="en-US" sz="2800" dirty="0" smtClean="0"/>
              <a:t>slow </a:t>
            </a:r>
            <a:r>
              <a:rPr lang="en-US" sz="2800" dirty="0"/>
              <a:t>start, </a:t>
            </a:r>
            <a:r>
              <a:rPr lang="en-US" sz="2800" dirty="0" smtClean="0"/>
              <a:t>fast middle, </a:t>
            </a:r>
            <a:r>
              <a:rPr lang="en-US" sz="2800" dirty="0"/>
              <a:t>then end </a:t>
            </a:r>
            <a:r>
              <a:rPr lang="en-US" sz="2800" dirty="0" smtClean="0"/>
              <a:t>slowly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2" y="2209800"/>
            <a:ext cx="7620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63" y="2209800"/>
            <a:ext cx="762000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10" y="2133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Transition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90" y="1143000"/>
            <a:ext cx="3298711" cy="7214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Long syntax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23901" y="2061863"/>
            <a:ext cx="5599111" cy="3304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effectLst/>
              </a:rPr>
              <a:t>.</a:t>
            </a:r>
            <a:r>
              <a:rPr lang="en-US" noProof="1" smtClean="0">
                <a:effectLst/>
              </a:rPr>
              <a:t>transition-only-width {</a:t>
            </a:r>
            <a:endParaRPr lang="en-US" noProof="1" smtClean="0">
              <a:effectLst/>
            </a:endParaRPr>
          </a:p>
          <a:p>
            <a:r>
              <a:rPr lang="en-US" noProof="1" smtClean="0">
                <a:effectLst/>
              </a:rPr>
              <a:t>   width: 100px;</a:t>
            </a:r>
            <a:endParaRPr lang="en-US" noProof="1" smtClean="0"/>
          </a:p>
          <a:p>
            <a:r>
              <a:rPr lang="en-US" noProof="1" smtClean="0"/>
              <a:t>   transition-property: width;</a:t>
            </a:r>
            <a:endParaRPr lang="en-US" noProof="1" smtClean="0">
              <a:effectLst/>
            </a:endParaRPr>
          </a:p>
          <a:p>
            <a:r>
              <a:rPr lang="en-US" noProof="1" smtClean="0">
                <a:effectLst/>
              </a:rPr>
              <a:t>   </a:t>
            </a:r>
            <a:r>
              <a:rPr lang="en-US" noProof="1" smtClean="0"/>
              <a:t>transition-delay: 500ms;</a:t>
            </a:r>
          </a:p>
          <a:p>
            <a:r>
              <a:rPr lang="en-US" noProof="1" smtClean="0"/>
              <a:t>   transition-duration: 2s;</a:t>
            </a:r>
          </a:p>
          <a:p>
            <a:r>
              <a:rPr lang="en-US" noProof="1" smtClean="0"/>
              <a:t>   transition-timing-function: linear;</a:t>
            </a:r>
          </a:p>
          <a:p>
            <a:r>
              <a:rPr lang="en-US" noProof="1" smtClean="0">
                <a:effectLst/>
              </a:rPr>
              <a:t>}</a:t>
            </a:r>
          </a:p>
          <a:p>
            <a:r>
              <a:rPr lang="en-US" noProof="1" smtClean="0">
                <a:effectLst/>
              </a:rPr>
              <a:t>.</a:t>
            </a:r>
            <a:r>
              <a:rPr lang="en-US" noProof="1" smtClean="0">
                <a:effectLst/>
              </a:rPr>
              <a:t>transition-only-width</a:t>
            </a:r>
            <a:r>
              <a:rPr lang="en-US" noProof="1" smtClean="0">
                <a:effectLst/>
              </a:rPr>
              <a:t>: hover {</a:t>
            </a:r>
            <a:endParaRPr lang="en-US" noProof="1" smtClean="0">
              <a:effectLst/>
            </a:endParaRPr>
          </a:p>
          <a:p>
            <a:r>
              <a:rPr lang="en-US" noProof="1" smtClean="0">
                <a:effectLst/>
              </a:rPr>
              <a:t>   </a:t>
            </a:r>
            <a:r>
              <a:rPr lang="en-US" noProof="1" smtClean="0">
                <a:effectLst/>
              </a:rPr>
              <a:t>width</a:t>
            </a:r>
            <a:r>
              <a:rPr lang="en-US" noProof="1" smtClean="0">
                <a:effectLst/>
              </a:rPr>
              <a:t>: 400px</a:t>
            </a:r>
            <a:r>
              <a:rPr lang="en-US" noProof="1" smtClean="0">
                <a:effectLst/>
              </a:rPr>
              <a:t>;</a:t>
            </a:r>
          </a:p>
          <a:p>
            <a:r>
              <a:rPr lang="en-US" noProof="1" smtClean="0">
                <a:effectLst/>
              </a:rPr>
              <a:t>}</a:t>
            </a:r>
            <a:endParaRPr lang="en-US" noProof="1">
              <a:effectLst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780212" y="2061863"/>
            <a:ext cx="4648200" cy="23348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effectLst/>
              </a:rPr>
              <a:t>.transition-only-width {</a:t>
            </a:r>
          </a:p>
          <a:p>
            <a:r>
              <a:rPr lang="en-US" noProof="1" smtClean="0">
                <a:effectLst/>
              </a:rPr>
              <a:t>   width:100px;</a:t>
            </a:r>
            <a:endParaRPr lang="en-US" noProof="1" smtClean="0"/>
          </a:p>
          <a:p>
            <a:r>
              <a:rPr lang="en-US" noProof="1" smtClean="0"/>
              <a:t>   transition: width linear 2s; </a:t>
            </a:r>
          </a:p>
          <a:p>
            <a:r>
              <a:rPr lang="en-US" noProof="1" smtClean="0">
                <a:effectLst/>
              </a:rPr>
              <a:t>}</a:t>
            </a:r>
          </a:p>
          <a:p>
            <a:r>
              <a:rPr lang="en-US" noProof="1" smtClean="0">
                <a:effectLst/>
              </a:rPr>
              <a:t>.transition-only-width:hover {</a:t>
            </a:r>
          </a:p>
          <a:p>
            <a:r>
              <a:rPr lang="en-US" noProof="1" smtClean="0">
                <a:effectLst/>
              </a:rPr>
              <a:t>   width:400px;</a:t>
            </a:r>
          </a:p>
          <a:p>
            <a:r>
              <a:rPr lang="en-US" noProof="1" smtClean="0">
                <a:effectLst/>
              </a:rPr>
              <a:t>}</a:t>
            </a:r>
            <a:endParaRPr lang="en-US" noProof="1">
              <a:effectLst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51612" y="1143000"/>
            <a:ext cx="3298711" cy="7214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1"/>
                </a:solidFill>
              </a:rPr>
              <a:t>Short syntax</a:t>
            </a:r>
            <a:r>
              <a:rPr lang="en-US" dirty="0" smtClean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l">
              <a:buFont typeface="Wingdings" panose="05000000000000000000" pitchFamily="2" charset="2"/>
              <a:buChar char="§"/>
            </a:pPr>
            <a:r>
              <a:rPr lang="en-US" sz="3400" smtClean="0">
                <a:solidFill>
                  <a:schemeClr val="tx1"/>
                </a:solidFill>
              </a:rPr>
              <a:t>We can </a:t>
            </a:r>
            <a:r>
              <a:rPr lang="en-US" sz="3400" dirty="0" smtClean="0">
                <a:solidFill>
                  <a:schemeClr val="tx1"/>
                </a:solidFill>
              </a:rPr>
              <a:t>initialize more than one property in one transition</a:t>
            </a:r>
          </a:p>
          <a:p>
            <a:pPr marL="1180993" lvl="1" indent="-57150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Transition: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Multiple Changes</a:t>
            </a:r>
            <a:endParaRPr lang="bg-BG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760412" y="2205546"/>
            <a:ext cx="10528501" cy="3966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/>
              <a:t>.</a:t>
            </a:r>
            <a:r>
              <a:rPr lang="en-US" sz="2200" noProof="1" smtClean="0"/>
              <a:t>transition-only-width {</a:t>
            </a:r>
            <a:endParaRPr lang="en-US" sz="2200" noProof="1" smtClean="0"/>
          </a:p>
          <a:p>
            <a:r>
              <a:rPr lang="en-US" sz="2200" noProof="1" smtClean="0"/>
              <a:t>   </a:t>
            </a:r>
            <a:r>
              <a:rPr lang="en-US" sz="2200" noProof="1" smtClean="0"/>
              <a:t>width</a:t>
            </a:r>
            <a:r>
              <a:rPr lang="en-US" sz="2200" noProof="1" smtClean="0"/>
              <a:t>: 100px</a:t>
            </a:r>
            <a:r>
              <a:rPr lang="en-US" sz="2200" noProof="1" smtClean="0"/>
              <a:t>;</a:t>
            </a:r>
          </a:p>
          <a:p>
            <a:r>
              <a:rPr lang="en-US" sz="2200" noProof="1" smtClean="0"/>
              <a:t>   </a:t>
            </a:r>
            <a:r>
              <a:rPr lang="en-US" sz="2200" noProof="1" smtClean="0"/>
              <a:t>height</a:t>
            </a:r>
            <a:r>
              <a:rPr lang="en-US" sz="2200" noProof="1" smtClean="0"/>
              <a:t>: 100px</a:t>
            </a:r>
            <a:r>
              <a:rPr lang="en-US" sz="2200" noProof="1" smtClean="0"/>
              <a:t>;</a:t>
            </a:r>
          </a:p>
          <a:p>
            <a:r>
              <a:rPr lang="en-US" sz="2200" noProof="1" smtClean="0"/>
              <a:t>   background-color: tomato;</a:t>
            </a:r>
          </a:p>
          <a:p>
            <a:r>
              <a:rPr lang="en-US" sz="2200" noProof="1" smtClean="0"/>
              <a:t>   transition: width linear 2s, height 2s, background-color 2s; </a:t>
            </a:r>
          </a:p>
          <a:p>
            <a:r>
              <a:rPr lang="en-US" sz="2200" noProof="1" smtClean="0"/>
              <a:t>}</a:t>
            </a:r>
          </a:p>
          <a:p>
            <a:r>
              <a:rPr lang="en-US" sz="2200" noProof="1" smtClean="0"/>
              <a:t>.</a:t>
            </a:r>
            <a:r>
              <a:rPr lang="en-US" sz="2200" noProof="1" smtClean="0"/>
              <a:t>transition-only-width:hover {</a:t>
            </a:r>
            <a:endParaRPr lang="en-US" sz="2200" noProof="1" smtClean="0"/>
          </a:p>
          <a:p>
            <a:r>
              <a:rPr lang="en-US" sz="2200" noProof="1" smtClean="0"/>
              <a:t>   </a:t>
            </a:r>
            <a:r>
              <a:rPr lang="en-US" sz="2200" noProof="1" smtClean="0"/>
              <a:t>width</a:t>
            </a:r>
            <a:r>
              <a:rPr lang="en-US" sz="2200" noProof="1" smtClean="0"/>
              <a:t>: 400px</a:t>
            </a:r>
            <a:r>
              <a:rPr lang="en-US" sz="2200" noProof="1" smtClean="0"/>
              <a:t>;</a:t>
            </a:r>
          </a:p>
          <a:p>
            <a:r>
              <a:rPr lang="en-US" sz="2200" noProof="1" smtClean="0"/>
              <a:t>   </a:t>
            </a:r>
            <a:r>
              <a:rPr lang="en-US" sz="2200" noProof="1" smtClean="0"/>
              <a:t>height</a:t>
            </a:r>
            <a:r>
              <a:rPr lang="en-US" sz="2200" noProof="1" smtClean="0"/>
              <a:t>: 400px</a:t>
            </a:r>
            <a:r>
              <a:rPr lang="en-US" sz="2200" noProof="1" smtClean="0"/>
              <a:t>;</a:t>
            </a:r>
          </a:p>
          <a:p>
            <a:r>
              <a:rPr lang="en-US" sz="2200" noProof="1" smtClean="0"/>
              <a:t>   background-color: pink !important</a:t>
            </a:r>
            <a:r>
              <a:rPr lang="en-US" sz="2200" b="0" noProof="1" smtClean="0"/>
              <a:t>;</a:t>
            </a:r>
          </a:p>
          <a:p>
            <a:r>
              <a:rPr lang="en-US" sz="2200" b="0" noProof="1" smtClean="0"/>
              <a:t>}</a:t>
            </a:r>
            <a:endParaRPr lang="en-US" sz="2200" noProof="1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  <a:effectLst/>
                <a:latin typeface="+mn-lt"/>
              </a:rPr>
              <a:t>CSS Transitions</a:t>
            </a:r>
            <a:endParaRPr lang="en-US" sz="5400" dirty="0"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25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90192"/>
            <a:ext cx="4929928" cy="2577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690192"/>
            <a:ext cx="4929928" cy="25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58018"/>
            <a:ext cx="6970800" cy="30901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74312" y="4953000"/>
            <a:ext cx="4800599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  <a:effectLst/>
                <a:latin typeface="+mn-lt"/>
              </a:rPr>
              <a:t>Animation</a:t>
            </a:r>
            <a:endParaRPr lang="en-US" sz="5400" dirty="0">
              <a:solidFill>
                <a:schemeClr val="accent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41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CSS Animation: @keyframe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465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+mj-lt"/>
              </a:rPr>
              <a:t>Initializes a named “variable</a:t>
            </a:r>
            <a:r>
              <a:rPr lang="en-US" dirty="0" smtClean="0">
                <a:latin typeface="+mj-lt"/>
              </a:rPr>
              <a:t>” </a:t>
            </a:r>
            <a:r>
              <a:rPr lang="en-US" dirty="0" smtClean="0">
                <a:latin typeface="+mj-lt"/>
              </a:rPr>
              <a:t>which defines animation lifecycle</a:t>
            </a: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2208212" y="2438400"/>
            <a:ext cx="7426118" cy="3932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effectLst/>
              </a:rPr>
              <a:t>@</a:t>
            </a:r>
            <a:r>
              <a:rPr lang="en-US" sz="2400" noProof="1" smtClean="0">
                <a:effectLst/>
              </a:rPr>
              <a:t>keyframe </a:t>
            </a:r>
            <a:r>
              <a:rPr lang="en-US" sz="2400" noProof="1" smtClean="0">
                <a:effectLst/>
              </a:rPr>
              <a:t>changing-background {</a:t>
            </a:r>
            <a:endParaRPr lang="en-US" sz="2400" noProof="1" smtClean="0">
              <a:effectLst/>
            </a:endParaRPr>
          </a:p>
          <a:p>
            <a:r>
              <a:rPr lang="en-US" sz="2400" b="0" noProof="1" smtClean="0">
                <a:effectLst/>
              </a:rPr>
              <a:t>    0%   {background: red;}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b="0" noProof="1" smtClean="0">
                <a:effectLst/>
              </a:rPr>
              <a:t>    25%  {background: yellow;}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b="0" noProof="1" smtClean="0">
                <a:effectLst/>
              </a:rPr>
              <a:t>    50%  {background: blue;}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b="0" noProof="1" smtClean="0">
                <a:effectLst/>
              </a:rPr>
              <a:t>    100% {background: green;}</a:t>
            </a:r>
            <a:endParaRPr lang="en-US" sz="2400" noProof="1" smtClean="0">
              <a:effectLst/>
            </a:endParaRPr>
          </a:p>
          <a:p>
            <a:r>
              <a:rPr lang="en-US" sz="2400" noProof="1" smtClean="0">
                <a:effectLst/>
              </a:rPr>
              <a:t>}</a:t>
            </a:r>
          </a:p>
          <a:p>
            <a:r>
              <a:rPr lang="en-US" sz="2400" noProof="1" smtClean="0">
                <a:effectLst/>
              </a:rPr>
              <a:t>@</a:t>
            </a:r>
            <a:r>
              <a:rPr lang="en-US" sz="2400" noProof="1" smtClean="0">
                <a:effectLst/>
              </a:rPr>
              <a:t>keyframe </a:t>
            </a:r>
            <a:r>
              <a:rPr lang="en-US" sz="2400" noProof="1" smtClean="0">
                <a:effectLst/>
              </a:rPr>
              <a:t>red-to-yellow {</a:t>
            </a:r>
            <a:endParaRPr lang="en-US" sz="2400" noProof="1" smtClean="0">
              <a:effectLst/>
            </a:endParaRPr>
          </a:p>
          <a:p>
            <a:r>
              <a:rPr lang="en-US" sz="2400" noProof="1" smtClean="0">
                <a:effectLst/>
              </a:rPr>
              <a:t>    </a:t>
            </a:r>
            <a:r>
              <a:rPr lang="en-US" sz="2400" b="0" noProof="1" smtClean="0">
                <a:effectLst/>
              </a:rPr>
              <a:t>from {background: red;}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b="0" noProof="1" smtClean="0">
                <a:effectLst/>
              </a:rPr>
              <a:t>    to {background: yellow;}</a:t>
            </a:r>
            <a:endParaRPr lang="en-US" sz="2400" noProof="1" smtClean="0">
              <a:effectLst/>
            </a:endParaRPr>
          </a:p>
          <a:p>
            <a:r>
              <a:rPr lang="en-US" sz="2400" noProof="1" smtClean="0">
                <a:effectLst/>
              </a:rPr>
              <a:t>}</a:t>
            </a:r>
            <a:endParaRPr lang="en-US" sz="2400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45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708</Words>
  <Application>Microsoft Office PowerPoint</Application>
  <PresentationFormat>Custom</PresentationFormat>
  <Paragraphs>136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Console</vt:lpstr>
      <vt:lpstr>Wingdings</vt:lpstr>
      <vt:lpstr>Wingdings 2</vt:lpstr>
      <vt:lpstr>SoftUni 16x9</vt:lpstr>
      <vt:lpstr>CSS Transitions and Animations</vt:lpstr>
      <vt:lpstr>Table of Contents</vt:lpstr>
      <vt:lpstr>PowerPoint Presentation</vt:lpstr>
      <vt:lpstr>CSS Transitions</vt:lpstr>
      <vt:lpstr>CSS Transition – Example</vt:lpstr>
      <vt:lpstr>Transition: Multiple Changes</vt:lpstr>
      <vt:lpstr>CSS Transitions</vt:lpstr>
      <vt:lpstr>Animation</vt:lpstr>
      <vt:lpstr>CSS Animation: @keyframe</vt:lpstr>
      <vt:lpstr>Animation</vt:lpstr>
      <vt:lpstr>CSS @keyframe Animations</vt:lpstr>
      <vt:lpstr>CSS Transitions and Animations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Transitions and Animations</dc:title>
  <dc:subject>Software Development Course</dc:subject>
  <dc:creator/>
  <cp:keywords>CSS, animations, transitions,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2014-06-30T14:51:25Z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