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0"/>
  </p:notesMasterIdLst>
  <p:handoutMasterIdLst>
    <p:handoutMasterId r:id="rId71"/>
  </p:handoutMasterIdLst>
  <p:sldIdLst>
    <p:sldId id="274" r:id="rId3"/>
    <p:sldId id="431" r:id="rId4"/>
    <p:sldId id="434" r:id="rId5"/>
    <p:sldId id="435" r:id="rId6"/>
    <p:sldId id="436" r:id="rId7"/>
    <p:sldId id="437" r:id="rId8"/>
    <p:sldId id="438" r:id="rId9"/>
    <p:sldId id="443" r:id="rId10"/>
    <p:sldId id="440" r:id="rId11"/>
    <p:sldId id="441" r:id="rId12"/>
    <p:sldId id="442" r:id="rId13"/>
    <p:sldId id="439" r:id="rId14"/>
    <p:sldId id="444" r:id="rId15"/>
    <p:sldId id="445" r:id="rId16"/>
    <p:sldId id="446" r:id="rId17"/>
    <p:sldId id="447" r:id="rId18"/>
    <p:sldId id="448" r:id="rId19"/>
    <p:sldId id="496" r:id="rId20"/>
    <p:sldId id="495" r:id="rId21"/>
    <p:sldId id="497" r:id="rId22"/>
    <p:sldId id="449" r:id="rId23"/>
    <p:sldId id="450" r:id="rId24"/>
    <p:sldId id="451" r:id="rId25"/>
    <p:sldId id="452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8" r:id="rId37"/>
    <p:sldId id="469" r:id="rId38"/>
    <p:sldId id="470" r:id="rId39"/>
    <p:sldId id="471" r:id="rId40"/>
    <p:sldId id="472" r:id="rId41"/>
    <p:sldId id="473" r:id="rId42"/>
    <p:sldId id="474" r:id="rId43"/>
    <p:sldId id="475" r:id="rId44"/>
    <p:sldId id="476" r:id="rId45"/>
    <p:sldId id="477" r:id="rId46"/>
    <p:sldId id="478" r:id="rId47"/>
    <p:sldId id="479" r:id="rId48"/>
    <p:sldId id="480" r:id="rId49"/>
    <p:sldId id="481" r:id="rId50"/>
    <p:sldId id="482" r:id="rId51"/>
    <p:sldId id="483" r:id="rId52"/>
    <p:sldId id="484" r:id="rId53"/>
    <p:sldId id="485" r:id="rId54"/>
    <p:sldId id="486" r:id="rId55"/>
    <p:sldId id="487" r:id="rId56"/>
    <p:sldId id="488" r:id="rId57"/>
    <p:sldId id="489" r:id="rId58"/>
    <p:sldId id="490" r:id="rId59"/>
    <p:sldId id="491" r:id="rId60"/>
    <p:sldId id="498" r:id="rId61"/>
    <p:sldId id="499" r:id="rId62"/>
    <p:sldId id="500" r:id="rId63"/>
    <p:sldId id="493" r:id="rId64"/>
    <p:sldId id="494" r:id="rId65"/>
    <p:sldId id="432" r:id="rId66"/>
    <p:sldId id="351" r:id="rId67"/>
    <p:sldId id="352" r:id="rId68"/>
    <p:sldId id="393" r:id="rId6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9" autoAdjust="0"/>
    <p:restoredTop sz="94533" autoAdjust="0"/>
  </p:normalViewPr>
  <p:slideViewPr>
    <p:cSldViewPr>
      <p:cViewPr>
        <p:scale>
          <a:sx n="70" d="100"/>
          <a:sy n="70" d="100"/>
        </p:scale>
        <p:origin x="372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16-06-2014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16-06-2014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0271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8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webplatform.org/wiki/css" TargetMode="External"/><Relationship Id="rId2" Type="http://schemas.openxmlformats.org/officeDocument/2006/relationships/hyperlink" Target="http://css-trick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3/" TargetMode="External"/><Relationship Id="rId4" Type="http://schemas.openxmlformats.org/officeDocument/2006/relationships/hyperlink" Target="https://developer.mozilla.org/en-US/docs/CSS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812899"/>
            <a:ext cx="7763341" cy="1311301"/>
          </a:xfrm>
        </p:spPr>
        <p:txBody>
          <a:bodyPr>
            <a:noAutofit/>
          </a:bodyPr>
          <a:lstStyle/>
          <a:p>
            <a:r>
              <a:rPr lang="en-US" sz="3400" dirty="0" smtClean="0"/>
              <a:t>Introduction </a:t>
            </a:r>
            <a:r>
              <a:rPr lang="en-US" sz="3400" dirty="0"/>
              <a:t>to Cascading Style </a:t>
            </a:r>
            <a:r>
              <a:rPr lang="en-US" sz="3400" dirty="0" smtClean="0"/>
              <a:t>Sheets</a:t>
            </a:r>
          </a:p>
          <a:p>
            <a:r>
              <a:rPr lang="en-US" sz="3400" dirty="0" smtClean="0"/>
              <a:t>Styling </a:t>
            </a:r>
            <a:r>
              <a:rPr lang="en-US" sz="3400" dirty="0" smtClean="0"/>
              <a:t>HTML </a:t>
            </a:r>
            <a:r>
              <a:rPr lang="en-US" sz="3400" dirty="0" smtClean="0"/>
              <a:t>with CSS</a:t>
            </a:r>
            <a:endParaRPr lang="en-US" sz="3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026" name="Picture 2" descr="http://files.softicons.com/download/system-icons/adobe-cs4-files-folders-icons-by-deleket/png/256/File%20Adobe%20Dreamweaver%20CSS-01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"/>
          <a:stretch/>
        </p:blipFill>
        <p:spPr bwMode="auto">
          <a:xfrm>
            <a:off x="9316278" y="3733800"/>
            <a:ext cx="2103076" cy="230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5612" y="3813024"/>
            <a:ext cx="5181600" cy="2144115"/>
          </a:xfrm>
          <a:prstGeom prst="roundRect">
            <a:avLst>
              <a:gd name="adj" fmla="val 1833"/>
            </a:avLst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smtClean="0"/>
              <a:t>"Cascading"?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26" t="-1452" r="-3826" b="-1452"/>
          <a:stretch/>
        </p:blipFill>
        <p:spPr bwMode="auto">
          <a:xfrm>
            <a:off x="3332315" y="1151121"/>
            <a:ext cx="5193006" cy="5232036"/>
          </a:xfrm>
          <a:prstGeom prst="roundRect">
            <a:avLst>
              <a:gd name="adj" fmla="val 3641"/>
            </a:avLst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35397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CSS styles are inherited and some are not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list-related</a:t>
            </a:r>
            <a:r>
              <a:rPr lang="en-US" dirty="0" smtClean="0"/>
              <a:t> properties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inherited</a:t>
            </a:r>
            <a:r>
              <a:rPr lang="en-US" dirty="0" smtClean="0"/>
              <a:t>:</a:t>
            </a:r>
          </a:p>
          <a:p>
            <a:pPr lvl="2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list-style</a:t>
            </a:r>
            <a:r>
              <a:rPr lang="en-US" sz="2800" dirty="0" smtClean="0"/>
              <a:t>, etc.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Box-related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positioning</a:t>
            </a:r>
            <a:r>
              <a:rPr lang="en-US" dirty="0" smtClean="0"/>
              <a:t> styles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inherited</a:t>
            </a:r>
            <a:r>
              <a:rPr lang="en-US" dirty="0" smtClean="0"/>
              <a:t>:</a:t>
            </a:r>
          </a:p>
          <a:p>
            <a:pPr lvl="2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800" dirty="0"/>
              <a:t>, </a:t>
            </a:r>
            <a:r>
              <a:rPr lang="en-US" sz="2800" dirty="0" smtClean="0"/>
              <a:t>etc.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elements do not inherit color and text-decoration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can be applied to any XML document</a:t>
            </a:r>
          </a:p>
          <a:p>
            <a:pPr lvl="1">
              <a:defRPr/>
            </a:pPr>
            <a:r>
              <a:rPr lang="en-US" dirty="0" smtClean="0"/>
              <a:t>Not just to HTML / XHTML</a:t>
            </a:r>
          </a:p>
          <a:p>
            <a:pPr>
              <a:defRPr/>
            </a:pPr>
            <a:r>
              <a:rPr lang="en-US" dirty="0" smtClean="0"/>
              <a:t>CSS can specify different styles for different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media</a:t>
            </a:r>
          </a:p>
          <a:p>
            <a:pPr lvl="1">
              <a:defRPr/>
            </a:pPr>
            <a:r>
              <a:rPr lang="en-US" dirty="0" smtClean="0"/>
              <a:t>On-screen</a:t>
            </a:r>
          </a:p>
          <a:p>
            <a:pPr lvl="1">
              <a:defRPr/>
            </a:pPr>
            <a:r>
              <a:rPr lang="en-US" dirty="0" smtClean="0"/>
              <a:t>In print</a:t>
            </a:r>
          </a:p>
          <a:p>
            <a:pPr lvl="1">
              <a:defRPr/>
            </a:pPr>
            <a:r>
              <a:rPr lang="en-US" dirty="0" smtClean="0"/>
              <a:t>Handheld, projection, etc.</a:t>
            </a:r>
          </a:p>
          <a:p>
            <a:pPr lvl="1">
              <a:defRPr/>
            </a:pPr>
            <a:r>
              <a:rPr lang="en-US" dirty="0" smtClean="0"/>
              <a:t>… even by voice or Braille-based </a:t>
            </a:r>
            <a:r>
              <a:rPr lang="en-US" dirty="0" smtClean="0"/>
              <a:t>reader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CSS, HTML and Media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660431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0012" y="1478652"/>
            <a:ext cx="9448800" cy="820600"/>
          </a:xfrm>
        </p:spPr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0012" y="2362200"/>
            <a:ext cx="9448800" cy="721521"/>
          </a:xfrm>
        </p:spPr>
        <p:txBody>
          <a:bodyPr/>
          <a:lstStyle/>
          <a:p>
            <a:r>
              <a:rPr lang="en-US" dirty="0" smtClean="0"/>
              <a:t>Select the Elements to Apply a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8864" y="3505200"/>
            <a:ext cx="5272548" cy="2514600"/>
          </a:xfrm>
          <a:prstGeom prst="roundRect">
            <a:avLst>
              <a:gd name="adj" fmla="val 97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759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Selectors </a:t>
            </a:r>
            <a:r>
              <a:rPr lang="en-US" dirty="0" smtClean="0"/>
              <a:t>determine which element the rules apply to: </a:t>
            </a:r>
          </a:p>
          <a:p>
            <a:pPr lvl="1">
              <a:defRPr/>
            </a:pPr>
            <a:r>
              <a:rPr lang="en-US" dirty="0" smtClean="0"/>
              <a:t>All elements of specific type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Those that match a specific attribute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Selectors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0262" y="5128592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5840705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2728863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</a:t>
            </a:r>
            <a:r>
              <a:rPr lang="en-US" dirty="0" smtClean="0"/>
              <a:t> (element selector):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5000"/>
              </a:lnSpc>
              <a:defRPr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element ID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5000"/>
              </a:lnSpc>
              <a:defRPr/>
            </a:pPr>
            <a:endParaRPr lang="en-US" noProof="1" smtClean="0">
              <a:latin typeface="Courier New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name </a:t>
            </a:r>
            <a:r>
              <a:rPr lang="en-US" dirty="0" smtClean="0"/>
              <a:t>(only for HTML): </a:t>
            </a:r>
            <a:br>
              <a:rPr lang="en-US" dirty="0" smtClean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Primary Selectors</a:t>
            </a:r>
            <a:endParaRPr lang="bg-BG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33438" y="1905000"/>
            <a:ext cx="1059497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Verdana, sans-serif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margin: 0; color: #EEE;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833438" y="3687995"/>
            <a:ext cx="1059497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#wrapper { margin: 0 auto;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833438" y="5512904"/>
            <a:ext cx="1059497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border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1px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solid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{ font-weight: bold; color: yellow;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77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dirty="0"/>
              <a:t>Match relative to element </a:t>
            </a:r>
            <a:r>
              <a:rPr lang="en-US" sz="3200" dirty="0" smtClean="0"/>
              <a:t>placement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Matches direct and indirect child </a:t>
            </a:r>
            <a:r>
              <a:rPr lang="en-US" sz="3000" dirty="0" smtClean="0"/>
              <a:t>elements: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/>
              <a:t>This </a:t>
            </a:r>
            <a:r>
              <a:rPr lang="en-US" sz="3000" dirty="0" smtClean="0"/>
              <a:t>matches </a:t>
            </a:r>
            <a:r>
              <a:rPr lang="en-US" sz="3000" dirty="0"/>
              <a:t>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/>
              <a:t> tags that are inside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class="item"&gt;</a:t>
            </a: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dirty="0" smtClean="0"/>
              <a:t> </a:t>
            </a:r>
            <a:r>
              <a:rPr lang="en-US" sz="3200" dirty="0"/>
              <a:t>– universal </a:t>
            </a:r>
            <a:r>
              <a:rPr lang="en-US" sz="3200" dirty="0" smtClean="0"/>
              <a:t>(wildcard) selector </a:t>
            </a:r>
            <a:r>
              <a:rPr lang="en-US" sz="3200" dirty="0"/>
              <a:t>(avoid or use with care</a:t>
            </a:r>
            <a:r>
              <a:rPr lang="en-US" sz="3200" dirty="0" smtClean="0"/>
              <a:t>!)</a:t>
            </a: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This matches </a:t>
            </a:r>
            <a:r>
              <a:rPr lang="en-US" sz="3000" dirty="0"/>
              <a:t>all descendants of </a:t>
            </a:r>
            <a:r>
              <a:rPr lang="en-US" sz="3000" dirty="0" smtClean="0"/>
              <a:t>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&lt;p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 </a:t>
            </a:r>
            <a:r>
              <a:rPr lang="en-US" sz="3000" dirty="0" smtClean="0"/>
              <a:t>element:</a:t>
            </a: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Matching all elements in the page:</a:t>
            </a:r>
            <a:endParaRPr lang="en-US" sz="3000" dirty="0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Nested Selectors</a:t>
            </a:r>
            <a:endParaRPr lang="bg-BG" dirty="0" smtClean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833438" y="2286000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p.item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text-decoration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underline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833438" y="4872335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black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6033052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background: #E5E5E5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88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dirty="0"/>
              <a:t> selector – used to match “next sibling</a:t>
            </a:r>
            <a:r>
              <a:rPr lang="en-US" sz="3200" dirty="0" smtClean="0"/>
              <a:t>”:</a:t>
            </a: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Matches </a:t>
            </a:r>
            <a:r>
              <a:rPr lang="en-US" sz="3000" dirty="0"/>
              <a:t>all siblings with class name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link</a:t>
            </a:r>
            <a:r>
              <a:rPr lang="en-US" sz="3000" dirty="0"/>
              <a:t> </a:t>
            </a:r>
            <a:r>
              <a:rPr lang="en-US" sz="3000" dirty="0" smtClean="0"/>
              <a:t>after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 </a:t>
            </a:r>
            <a:r>
              <a:rPr lang="en-US" sz="3000" dirty="0" smtClean="0"/>
              <a:t>element</a:t>
            </a:r>
            <a:endParaRPr lang="bg-BG" sz="3000" dirty="0"/>
          </a:p>
          <a:p>
            <a:pPr>
              <a:lnSpc>
                <a:spcPct val="100000"/>
              </a:lnSpc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200" dirty="0" smtClean="0"/>
              <a:t> </a:t>
            </a:r>
            <a:r>
              <a:rPr lang="en-US" sz="3200" dirty="0"/>
              <a:t>selector – matches direct child </a:t>
            </a:r>
            <a:r>
              <a:rPr lang="en-US" sz="3200" dirty="0" smtClean="0"/>
              <a:t>nodes:</a:t>
            </a:r>
          </a:p>
          <a:p>
            <a:pPr lvl="1">
              <a:lnSpc>
                <a:spcPct val="100000"/>
              </a:lnSpc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3000" dirty="0" smtClean="0"/>
              <a:t>Matches </a:t>
            </a:r>
            <a:r>
              <a:rPr lang="en-US" sz="3000" dirty="0"/>
              <a:t>all elements with class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sz="3000" dirty="0"/>
              <a:t>, direct children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.class1.class2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(no space!)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Matches elements with both (all) classes applied at the same time</a:t>
            </a:r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 </a:t>
            </a:r>
            <a:r>
              <a:rPr lang="en-US" dirty="0" smtClean="0"/>
              <a:t>(2)</a:t>
            </a:r>
            <a:endParaRPr lang="bg-BG" dirty="0" smtClean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11212" y="3581400"/>
            <a:ext cx="1061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font-size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8px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1212" y="6019800"/>
            <a:ext cx="1061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p.post-text.special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font-weight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1212" y="1726096"/>
            <a:ext cx="1061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float: right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49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selects elements based on attributes</a:t>
            </a:r>
          </a:p>
          <a:p>
            <a:pPr lvl="1">
              <a:defRPr/>
            </a:pPr>
            <a:r>
              <a:rPr lang="en-US" dirty="0" smtClean="0"/>
              <a:t>Selects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</a:t>
            </a:r>
            <a:r>
              <a:rPr lang="en-US" dirty="0" smtClean="0"/>
              <a:t>which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title</a:t>
            </a:r>
            <a:r>
              <a:rPr lang="en-US" dirty="0"/>
              <a:t> </a:t>
            </a:r>
            <a:r>
              <a:rPr lang="en-US" dirty="0" smtClean="0"/>
              <a:t>attribute:</a:t>
            </a:r>
          </a:p>
          <a:p>
            <a:pPr lvl="1">
              <a:defRPr/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lvl="1">
              <a:defRPr/>
            </a:pPr>
            <a:r>
              <a:rPr lang="en-US" dirty="0" smtClean="0"/>
              <a:t>Selects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&lt;input&gt;</a:t>
            </a:r>
            <a:r>
              <a:rPr lang="en-US" dirty="0" smtClean="0"/>
              <a:t> elements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='text'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bg-BG" dirty="0" smtClean="0"/>
          </a:p>
          <a:p>
            <a:pPr lvl="1">
              <a:defRPr/>
            </a:pPr>
            <a:r>
              <a:rPr lang="en-US" dirty="0" smtClean="0"/>
              <a:t>Selects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whose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/>
              <a:t> </a:t>
            </a:r>
            <a:r>
              <a:rPr lang="en-US" dirty="0" smtClean="0"/>
              <a:t>contains the word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logo</a:t>
            </a:r>
            <a:r>
              <a:rPr lang="en-US" dirty="0" smtClean="0"/>
              <a:t>":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2590800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black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41412" y="3886200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[type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='text']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Consolas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66725" y="5867400"/>
            <a:ext cx="98553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a[title*=logo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border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41412" y="4567535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reg-form input[type='text']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#EEE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1012" y="1326400"/>
            <a:ext cx="2264854" cy="2253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55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Selectors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combined</a:t>
            </a:r>
            <a:r>
              <a:rPr lang="en-US" dirty="0"/>
              <a:t> with </a:t>
            </a:r>
            <a:r>
              <a:rPr lang="en-US" dirty="0" smtClean="0"/>
              <a:t>commas:</a:t>
            </a:r>
          </a:p>
          <a:p>
            <a:pPr lvl="1"/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This matches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/>
              <a:t> tags, elements with </a:t>
            </a:r>
            <a:r>
              <a:rPr lang="en-US" dirty="0" smtClean="0"/>
              <a:t>class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dirty="0" smtClean="0"/>
              <a:t>", </a:t>
            </a:r>
            <a:r>
              <a:rPr lang="en-US" dirty="0"/>
              <a:t>and the element with </a:t>
            </a:r>
            <a:r>
              <a:rPr lang="en-US" dirty="0" smtClean="0"/>
              <a:t>id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top-link</a:t>
            </a:r>
            <a:r>
              <a:rPr lang="en-US" dirty="0"/>
              <a:t>"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Resetting the browsers default margins and paddings: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CSS Selectors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33438" y="1828800"/>
            <a:ext cx="105949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top-link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font-weight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36612" y="4442792"/>
            <a:ext cx="1059497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html, body, div, h1, ul, li, a, img, span, form, legend, input, button, textarea, fieldset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121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What is CSS?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CSS Basic Selectors and Rules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Select by element Name, Id or Class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Importing CSS into </a:t>
            </a:r>
            <a:r>
              <a:rPr lang="en-US" dirty="0" smtClean="0"/>
              <a:t>HTML</a:t>
            </a:r>
            <a:endParaRPr lang="en-US" dirty="0"/>
          </a:p>
          <a:p>
            <a:pPr marL="715963" lvl="1" indent="-412750">
              <a:lnSpc>
                <a:spcPct val="100000"/>
              </a:lnSpc>
            </a:pPr>
            <a:r>
              <a:rPr lang="en-US" dirty="0" smtClean="0"/>
              <a:t>Inline</a:t>
            </a:r>
            <a:r>
              <a:rPr lang="en-US" dirty="0"/>
              <a:t>, Embedded and External Styles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Nested Selectors, Attribute Selectors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Pseudo </a:t>
            </a:r>
            <a:r>
              <a:rPr lang="en-US" dirty="0"/>
              <a:t>Selectors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CSS Values: Types, Ranges, Units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Default Browser Styles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CSS Rules Precedence</a:t>
            </a:r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9" name="TextBox 8"/>
          <p:cNvSpPr txBox="1"/>
          <p:nvPr/>
        </p:nvSpPr>
        <p:spPr>
          <a:xfrm rot="443830">
            <a:off x="7442333" y="2339142"/>
            <a:ext cx="2043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margin: 2px;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353511">
            <a:off x="7425231" y="4704689"/>
            <a:ext cx="256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92D050"/>
                </a:solidFill>
              </a:rPr>
              <a:t>position: absolute;</a:t>
            </a:r>
          </a:p>
        </p:txBody>
      </p:sp>
      <p:sp>
        <p:nvSpPr>
          <p:cNvPr id="11" name="TextBox 10"/>
          <p:cNvSpPr txBox="1"/>
          <p:nvPr/>
        </p:nvSpPr>
        <p:spPr>
          <a:xfrm rot="787929">
            <a:off x="8663090" y="5447924"/>
            <a:ext cx="250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F0"/>
                </a:solidFill>
              </a:rPr>
              <a:t>color: #2aa0bd;</a:t>
            </a:r>
          </a:p>
        </p:txBody>
      </p:sp>
      <p:sp>
        <p:nvSpPr>
          <p:cNvPr id="13" name="TextBox 12"/>
          <p:cNvSpPr txBox="1"/>
          <p:nvPr/>
        </p:nvSpPr>
        <p:spPr>
          <a:xfrm rot="329704">
            <a:off x="7419038" y="5842912"/>
            <a:ext cx="234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50"/>
                </a:solidFill>
              </a:rPr>
              <a:t>display: inline;</a:t>
            </a:r>
          </a:p>
        </p:txBody>
      </p:sp>
      <p:sp>
        <p:nvSpPr>
          <p:cNvPr id="14" name="TextBox 13"/>
          <p:cNvSpPr txBox="1"/>
          <p:nvPr/>
        </p:nvSpPr>
        <p:spPr>
          <a:xfrm rot="630690">
            <a:off x="9474163" y="2334820"/>
            <a:ext cx="2230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width: 150px;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20937295">
            <a:off x="8695947" y="1574168"/>
            <a:ext cx="281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font-family: Arial;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110687">
            <a:off x="7282724" y="1411819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body { … }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14620">
            <a:off x="9871972" y="3586372"/>
            <a:ext cx="165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border: 0;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679919">
            <a:off x="7262137" y="3941955"/>
            <a:ext cx="349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1">
                    <a:lumMod val="75000"/>
                  </a:schemeClr>
                </a:solidFill>
              </a:rPr>
              <a:t>background: #4ae871;</a:t>
            </a:r>
          </a:p>
        </p:txBody>
      </p:sp>
      <p:sp>
        <p:nvSpPr>
          <p:cNvPr id="20" name="TextBox 19"/>
          <p:cNvSpPr txBox="1"/>
          <p:nvPr/>
        </p:nvSpPr>
        <p:spPr>
          <a:xfrm rot="161718">
            <a:off x="7225465" y="3053995"/>
            <a:ext cx="3530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border: 1px solid blue;</a:t>
            </a:r>
            <a:endParaRPr lang="en-US" sz="2800" b="1" noProof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57986">
            <a:off x="10191400" y="4890361"/>
            <a:ext cx="1153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DB880F"/>
                </a:solidFill>
              </a:rPr>
              <a:t>left: 0;</a:t>
            </a:r>
            <a:endParaRPr lang="en-US" sz="2800" b="1" noProof="1">
              <a:solidFill>
                <a:srgbClr val="DB8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en-US" dirty="0"/>
              <a:t>We can combine selectors to achieve more </a:t>
            </a:r>
            <a:r>
              <a:rPr lang="en-US" dirty="0" smtClean="0"/>
              <a:t>specific rules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Don't put spaces between combined selectors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 space B</a:t>
            </a:r>
            <a:r>
              <a:rPr lang="en-US" dirty="0" smtClean="0"/>
              <a:t>" means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B</a:t>
            </a:r>
            <a:r>
              <a:rPr lang="en-US" dirty="0" smtClean="0"/>
              <a:t> descendant of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dirty="0" smtClean="0"/>
              <a:t>;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AB</a:t>
            </a:r>
            <a:r>
              <a:rPr lang="en-US" dirty="0" smtClean="0"/>
              <a:t> means 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 and B</a:t>
            </a:r>
            <a:r>
              <a:rPr lang="en-US" dirty="0" smtClean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Multiple Selectors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36612" y="1850408"/>
            <a:ext cx="10594974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id="header" class="intro"&gt;HTML and CSS&lt;/h1&gt;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h1#header.intro:hover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text-decoration: underline;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#C00;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41412" y="2383808"/>
            <a:ext cx="76200" cy="9144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70112" y="2347583"/>
            <a:ext cx="647700" cy="92851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9812" y="2383808"/>
            <a:ext cx="685800" cy="9144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7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541600"/>
            <a:ext cx="7924800" cy="820600"/>
          </a:xfrm>
        </p:spPr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02679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1326" y="3398434"/>
            <a:ext cx="3595687" cy="2392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49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412" y="1593803"/>
            <a:ext cx="6553200" cy="1568497"/>
          </a:xfrm>
        </p:spPr>
        <p:txBody>
          <a:bodyPr/>
          <a:lstStyle/>
          <a:p>
            <a:r>
              <a:rPr lang="en-US" dirty="0" smtClean="0"/>
              <a:t>Importing CSS </a:t>
            </a:r>
            <a:br>
              <a:rPr lang="en-US" dirty="0" smtClean="0"/>
            </a:br>
            <a:r>
              <a:rPr lang="en-US" dirty="0" smtClean="0"/>
              <a:t>Into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0412" y="3476625"/>
            <a:ext cx="6553200" cy="638176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Use CSS </a:t>
            </a:r>
            <a:r>
              <a:rPr lang="en-US" dirty="0" smtClean="0"/>
              <a:t>with HTML?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212" y="1544613"/>
            <a:ext cx="2504867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212" y="3629025"/>
            <a:ext cx="2504867" cy="246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1012" y="4419600"/>
            <a:ext cx="4572000" cy="1362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21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(presentation) can be </a:t>
            </a:r>
            <a:r>
              <a:rPr lang="en-US" dirty="0" smtClean="0"/>
              <a:t>put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(content</a:t>
            </a:r>
            <a:r>
              <a:rPr lang="en-US" dirty="0" smtClean="0"/>
              <a:t>) in three ways: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No selectors are needed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Embedded</a:t>
            </a:r>
            <a:r>
              <a:rPr lang="en-US" dirty="0" smtClean="0"/>
              <a:t>: in 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 smtClean="0"/>
              <a:t> in a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  <a:r>
              <a:rPr lang="en-US" dirty="0" smtClean="0"/>
              <a:t> </a:t>
            </a:r>
            <a:r>
              <a:rPr lang="en-US" dirty="0" smtClean="0"/>
              <a:t>element</a:t>
            </a:r>
            <a:endParaRPr lang="en-US" dirty="0" smtClean="0"/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Usually a file with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Linked via </a:t>
            </a:r>
            <a:r>
              <a:rPr lang="en-US" sz="2500" b="1" noProof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&lt;link rel="stylesheet" </a:t>
            </a:r>
            <a:r>
              <a:rPr lang="en-US" sz="2500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href</a:t>
            </a:r>
            <a:r>
              <a:rPr lang="en-US" sz="2500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="…"&gt;</a:t>
            </a:r>
            <a:endParaRPr lang="en-US" b="1" dirty="0" smtClean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Via the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@import</a:t>
            </a:r>
            <a:r>
              <a:rPr lang="en-US" dirty="0" smtClean="0"/>
              <a:t> </a:t>
            </a:r>
            <a:r>
              <a:rPr lang="en-US" dirty="0" smtClean="0"/>
              <a:t>directive in embedded CSS block</a:t>
            </a:r>
          </a:p>
        </p:txBody>
      </p:sp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Importing CSS Into HTML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782912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24</a:t>
            </a:fld>
            <a:endParaRPr lang="en-US" b="1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external CSS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files </a:t>
            </a:r>
            <a:r>
              <a:rPr lang="en-US" dirty="0" smtClean="0"/>
              <a:t>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(CSS </a:t>
            </a:r>
            <a:r>
              <a:rPr lang="en-US" dirty="0" smtClean="0"/>
              <a:t>files are cached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2970212" y="3733800"/>
            <a:ext cx="6096000" cy="2295526"/>
            <a:chOff x="1447800" y="3886200"/>
            <a:chExt cx="6096000" cy="2295526"/>
          </a:xfrm>
        </p:grpSpPr>
        <p:sp>
          <p:nvSpPr>
            <p:cNvPr id="6" name="TextBox 5"/>
            <p:cNvSpPr txBox="1"/>
            <p:nvPr/>
          </p:nvSpPr>
          <p:spPr>
            <a:xfrm>
              <a:off x="3429000" y="4519550"/>
              <a:ext cx="20717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links </a:t>
              </a:r>
              <a:r>
                <a:rPr lang="en-US" sz="2000" b="1" dirty="0" smtClean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 an </a:t>
              </a:r>
              <a:r>
                <a:rPr lang="en-US" sz="20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external CSS file</a:t>
              </a:r>
              <a:endPara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6" name="Picture 2" descr="html icon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86201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538" y="3886200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352800" y="5052950"/>
              <a:ext cx="2286000" cy="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353739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906464" y="1068680"/>
            <a:ext cx="1044574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&lt;!--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Separate multiple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</a:t>
            </a:r>
            <a:b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 some more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20pt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color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0000FF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4612" y="2022311"/>
            <a:ext cx="3009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667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&lt;style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tag is placed in the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</a:t>
            </a:r>
            <a:r>
              <a:rPr lang="en-US" dirty="0" smtClean="0"/>
              <a:t>types: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text/plain</a:t>
            </a:r>
            <a:r>
              <a:rPr lang="en-US" dirty="0" smtClean="0"/>
              <a:t>, </a:t>
            </a:r>
            <a:r>
              <a:rPr lang="en-US" dirty="0" smtClean="0"/>
              <a:t>…</a:t>
            </a:r>
            <a:endParaRPr lang="en-US" dirty="0" smtClean="0"/>
          </a:p>
          <a:p>
            <a:pPr lvl="2">
              <a:lnSpc>
                <a:spcPct val="100000"/>
              </a:lnSpc>
              <a:defRPr/>
            </a:pPr>
            <a:r>
              <a:rPr lang="en-US" noProof="1"/>
              <a:t>Not required </a:t>
            </a:r>
            <a:r>
              <a:rPr lang="en-US" noProof="1" smtClean="0"/>
              <a:t>in HTML5</a:t>
            </a:r>
            <a:endParaRPr lang="en-US" noProof="1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1068388" y="1905000"/>
            <a:ext cx="997902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877964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1065212" y="1447800"/>
            <a:ext cx="9904412" cy="46942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</p:spTree>
    <p:extLst>
      <p:ext uri="{BB962C8B-B14F-4D97-AF65-F5344CB8AC3E}">
        <p14:creationId xmlns:p14="http://schemas.microsoft.com/office/powerpoint/2010/main" val="1946757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0412" y="1066801"/>
            <a:ext cx="10668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some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is some text.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26329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0412" y="1066801"/>
            <a:ext cx="10668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some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is some text.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1934" y="1683038"/>
            <a:ext cx="48863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110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5212" y="1600200"/>
            <a:ext cx="10058400" cy="820600"/>
          </a:xfrm>
        </p:spPr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5212" y="2485808"/>
            <a:ext cx="10058400" cy="714592"/>
          </a:xfrm>
        </p:spPr>
        <p:txBody>
          <a:bodyPr/>
          <a:lstStyle/>
          <a:p>
            <a:r>
              <a:rPr lang="en-US" dirty="0" smtClean="0"/>
              <a:t>Separating Content from Presentation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212" y="3512128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5656" y="3705325"/>
            <a:ext cx="2458356" cy="2077639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2698" y="3709380"/>
            <a:ext cx="3132773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linking</a:t>
            </a:r>
          </a:p>
          <a:p>
            <a:pPr lvl="1">
              <a:defRPr/>
            </a:pPr>
            <a:r>
              <a:rPr lang="en-US" sz="3000" dirty="0"/>
              <a:t>Separate pages can all use a shared style sheet</a:t>
            </a:r>
          </a:p>
          <a:p>
            <a:pPr lvl="1">
              <a:defRPr/>
            </a:pPr>
            <a:r>
              <a:rPr lang="en-US" sz="3000" dirty="0" smtClean="0"/>
              <a:t>Modify </a:t>
            </a:r>
            <a:r>
              <a:rPr lang="en-US" sz="3000" dirty="0"/>
              <a:t>a single file to change the styles across your entire </a:t>
            </a:r>
            <a:r>
              <a:rPr lang="en-US" sz="3000" dirty="0" smtClean="0"/>
              <a:t>Web site</a:t>
            </a:r>
          </a:p>
          <a:p>
            <a:pPr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&lt;link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rel="stylesheet"&gt;</a:t>
            </a:r>
            <a:endParaRPr lang="en-US" b="1" noProof="1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n-US" sz="3000" dirty="0" smtClean="0"/>
              <a:t>Specifies a relationship between documents (HTML and CSS)</a:t>
            </a:r>
          </a:p>
          <a:p>
            <a:pPr lvl="1">
              <a:buFontTx/>
              <a:buNone/>
              <a:defRPr/>
            </a:pPr>
            <a:endParaRPr lang="en-US" sz="3000" dirty="0">
              <a:latin typeface="Courier New" pitchFamily="49" charset="0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&lt;link&gt;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elements should be in 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1062038" y="4591243"/>
            <a:ext cx="10137774" cy="5141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text/css" 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413083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Insert a CSS file into another CSS file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lnSpc>
                <a:spcPct val="120000"/>
              </a:lnSpc>
              <a:defRPr/>
            </a:pPr>
            <a:endParaRPr lang="en-US" dirty="0" smtClean="0"/>
          </a:p>
          <a:p>
            <a:pPr lvl="1">
              <a:lnSpc>
                <a:spcPct val="12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2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20000"/>
              </a:lnSpc>
              <a:spcBef>
                <a:spcPts val="2400"/>
              </a:spcBef>
              <a:defRPr/>
            </a:pPr>
            <a:r>
              <a:rPr lang="en-US" dirty="0" smtClean="0"/>
              <a:t>Ancient browsers do not recognize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238" y="3581400"/>
            <a:ext cx="998537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66353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>
              <a:latin typeface="Courier New" pitchFamily="49" charset="0"/>
            </a:endParaRPr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823912" y="1371600"/>
            <a:ext cx="105283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</p:spTree>
    <p:extLst>
      <p:ext uri="{BB962C8B-B14F-4D97-AF65-F5344CB8AC3E}">
        <p14:creationId xmlns:p14="http://schemas.microsoft.com/office/powerpoint/2010/main" val="210320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762000" y="1428751"/>
            <a:ext cx="10666412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="styles.css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158433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841378" y="1143001"/>
            <a:ext cx="10510834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4257" y="1862925"/>
            <a:ext cx="4389064" cy="406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455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272695"/>
            <a:ext cx="7924800" cy="820600"/>
          </a:xfrm>
        </p:spPr>
        <p:txBody>
          <a:bodyPr/>
          <a:lstStyle/>
          <a:p>
            <a:r>
              <a:rPr lang="en-US" dirty="0" smtClean="0"/>
              <a:t>Pseudo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2" y="2169495"/>
            <a:ext cx="9448800" cy="721520"/>
          </a:xfrm>
        </p:spPr>
        <p:txBody>
          <a:bodyPr/>
          <a:lstStyle/>
          <a:p>
            <a:r>
              <a:rPr lang="en-US" dirty="0" smtClean="0"/>
              <a:t>Relative to Element Content or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2212" y="3236295"/>
            <a:ext cx="4706257" cy="2859705"/>
          </a:xfrm>
          <a:prstGeom prst="roundRect">
            <a:avLst>
              <a:gd name="adj" fmla="val 58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968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:hover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:visited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active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:lang</a:t>
            </a: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first-line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:after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Common Pseudo Selectors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572000"/>
            <a:ext cx="102108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text-transform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"»"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title:after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content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"«"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603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600200"/>
            <a:ext cx="7924800" cy="820600"/>
          </a:xfrm>
        </p:spPr>
        <p:txBody>
          <a:bodyPr/>
          <a:lstStyle/>
          <a:p>
            <a:r>
              <a:rPr lang="en-US" dirty="0" smtClean="0"/>
              <a:t>Common Pseudo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61279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414" y="3281010"/>
            <a:ext cx="5257799" cy="2738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862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:root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root of the </a:t>
            </a:r>
            <a:r>
              <a:rPr lang="en-US" dirty="0" smtClean="0"/>
              <a:t>document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E:nth-child(n)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E:nth-last-child(n)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parent, counting </a:t>
            </a:r>
            <a:r>
              <a:rPr lang="en-US" dirty="0" smtClean="0"/>
              <a:t>from </a:t>
            </a:r>
            <a:r>
              <a:rPr lang="en-US" dirty="0"/>
              <a:t>the last </a:t>
            </a:r>
            <a:r>
              <a:rPr lang="en-US" dirty="0" smtClean="0"/>
              <a:t>on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E:nth-of-type(n)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</a:t>
            </a:r>
            <a:r>
              <a:rPr lang="en-US" noProof="1" smtClean="0"/>
              <a:t>the n-th </a:t>
            </a:r>
            <a:r>
              <a:rPr lang="en-US" dirty="0" smtClean="0"/>
              <a:t>sibling </a:t>
            </a:r>
            <a:r>
              <a:rPr lang="en-US" dirty="0"/>
              <a:t>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E:nth-last-of-type(n)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sibling of its type, counting from the last </a:t>
            </a:r>
            <a:r>
              <a:rPr lang="en-US" dirty="0" smtClean="0"/>
              <a:t>one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E:last-child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E:first-of-type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first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E:last-of-type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sibling 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</a:t>
            </a:r>
            <a:r>
              <a:rPr lang="en-US" dirty="0" smtClean="0"/>
              <a:t>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8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</a:t>
            </a:r>
            <a:r>
              <a:rPr lang="en-US" smtClean="0"/>
              <a:t>Philosophy</a:t>
            </a:r>
            <a:endParaRPr lang="en-US" dirty="0" smtClean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3275012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3351212" y="3581401"/>
            <a:ext cx="1676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7008812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7161212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7161212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7161212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7078662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7085013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7085013" y="4248151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2893288" y="2127250"/>
            <a:ext cx="268547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6752104" y="2127250"/>
            <a:ext cx="239854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3732212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4799012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4875212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3732212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4951412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5027612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560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E:only-child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E:only-of-type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E:empty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 that has no children (including text nodes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More detailed descriptions: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http://www.w3.org/TR/css3-selectors/#structural-pseudos</a:t>
            </a:r>
            <a:endParaRPr lang="en-US" sz="2600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Structural Selectors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0" name="Picture 2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3212" y="6477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09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E:enabled</a:t>
            </a:r>
          </a:p>
          <a:p>
            <a:pPr lvl="1"/>
            <a:r>
              <a:rPr lang="en-US" dirty="0"/>
              <a:t>A 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enabled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E:disabled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</a:t>
            </a:r>
            <a:r>
              <a:rPr lang="en-US" dirty="0" smtClean="0"/>
              <a:t>disabled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E:checked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checked (for instance a </a:t>
            </a:r>
            <a:r>
              <a:rPr lang="en-US" dirty="0" smtClean="0"/>
              <a:t>radio-button </a:t>
            </a:r>
            <a:r>
              <a:rPr lang="en-US" dirty="0"/>
              <a:t>or checkbox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Currently supported only in Opera and IE10 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UI </a:t>
            </a:r>
            <a:r>
              <a:rPr lang="en-US" dirty="0" smtClean="0"/>
              <a:t>Element </a:t>
            </a:r>
            <a:r>
              <a:rPr lang="en-US" dirty="0" smtClean="0"/>
              <a:t>States Pseudo-Classes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77359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UI Selectors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79327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7613" y="1476960"/>
            <a:ext cx="2276475" cy="2463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5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E:target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being the target of the referring </a:t>
            </a:r>
            <a:r>
              <a:rPr lang="en-US" dirty="0" smtClean="0"/>
              <a:t>URI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E:not(s)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that does not match simple </a:t>
            </a:r>
            <a:r>
              <a:rPr lang="en-US" dirty="0" smtClean="0"/>
              <a:t>selector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 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</a:t>
            </a:r>
            <a:r>
              <a:rPr lang="en-US" dirty="0"/>
              <a:t>element preceded by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CSS 3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4212" y="1066800"/>
            <a:ext cx="32766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084400"/>
            <a:ext cx="7924800" cy="820600"/>
          </a:xfrm>
        </p:spPr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1945479"/>
            <a:ext cx="7924800" cy="719034"/>
          </a:xfrm>
        </p:spPr>
        <p:txBody>
          <a:bodyPr/>
          <a:lstStyle/>
          <a:p>
            <a:r>
              <a:rPr lang="en-US" dirty="0" smtClean="0"/>
              <a:t>Types, Ranges, Units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324805">
            <a:off x="2230687" y="3949241"/>
            <a:ext cx="2171700" cy="210502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78591">
            <a:off x="8219096" y="4034032"/>
            <a:ext cx="1935443" cy="1935443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45540">
            <a:off x="4991492" y="4257240"/>
            <a:ext cx="2619375" cy="1743075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69891">
            <a:off x="4007102" y="3054960"/>
            <a:ext cx="1182048" cy="1252537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3621">
            <a:off x="6839879" y="30063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values in CSS are strings</a:t>
            </a:r>
          </a:p>
          <a:p>
            <a:pPr lvl="1"/>
            <a:r>
              <a:rPr lang="en-US" dirty="0" smtClean="0"/>
              <a:t>They can represent values that are not strings</a:t>
            </a:r>
          </a:p>
          <a:p>
            <a:pPr lvl="1"/>
            <a:r>
              <a:rPr lang="en-US" dirty="0" smtClean="0"/>
              <a:t>I.e.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14px</a:t>
            </a:r>
            <a:r>
              <a:rPr lang="en-US" dirty="0" smtClean="0"/>
              <a:t> means size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 pixels</a:t>
            </a:r>
          </a:p>
          <a:p>
            <a:r>
              <a:rPr lang="en-US" dirty="0" smtClean="0"/>
              <a:t>Colors are set in a red-green-blue format (RGB)</a:t>
            </a:r>
          </a:p>
          <a:p>
            <a:pPr lvl="1"/>
            <a:r>
              <a:rPr lang="en-US" dirty="0" smtClean="0"/>
              <a:t>Both in hex and decimal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6638" y="4724400"/>
            <a:ext cx="101631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44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en-US" sz="26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e1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6638" y="5588913"/>
            <a:ext cx="101631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rgb(</a:t>
            </a:r>
            <a:r>
              <a:rPr lang="en-US" sz="26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68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}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9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setting a size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dirty="0"/>
              <a:t>, …) </a:t>
            </a:r>
            <a:r>
              <a:rPr lang="en-US" dirty="0" smtClean="0"/>
              <a:t>the values are given as numbers</a:t>
            </a:r>
          </a:p>
          <a:p>
            <a:pPr lvl="1"/>
            <a:r>
              <a:rPr lang="en-US" dirty="0" smtClean="0"/>
              <a:t>Multiple formats / metrics may be used</a:t>
            </a:r>
          </a:p>
          <a:p>
            <a:pPr lvl="1">
              <a:defRPr/>
            </a:pPr>
            <a:r>
              <a:rPr lang="en-US" dirty="0"/>
              <a:t>Pixels, ems,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12px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1.4em</a:t>
            </a:r>
          </a:p>
          <a:p>
            <a:pPr lvl="1">
              <a:defRPr/>
            </a:pPr>
            <a:r>
              <a:rPr lang="en-US" dirty="0"/>
              <a:t>Points, inches, centimeters, millimeters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10pt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1in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1cm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defRPr/>
            </a:pPr>
            <a:r>
              <a:rPr lang="en-US" dirty="0"/>
              <a:t>Percentages,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defRPr/>
            </a:pPr>
            <a:r>
              <a:rPr lang="en-US" dirty="0" smtClean="0"/>
              <a:t>Of the size of the </a:t>
            </a:r>
            <a:r>
              <a:rPr lang="en-US" dirty="0" smtClean="0"/>
              <a:t>container / current font </a:t>
            </a:r>
            <a:r>
              <a:rPr lang="en-US" dirty="0" smtClean="0"/>
              <a:t>size</a:t>
            </a:r>
            <a:endParaRPr lang="en-US" dirty="0"/>
          </a:p>
          <a:p>
            <a:pPr lvl="1">
              <a:defRPr/>
            </a:pPr>
            <a:r>
              <a:rPr lang="en-US" dirty="0"/>
              <a:t>Zero can be used with no unit: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border:0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3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541600"/>
            <a:ext cx="7924800" cy="820600"/>
          </a:xfrm>
        </p:spPr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402679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092"/>
          <a:stretch/>
        </p:blipFill>
        <p:spPr>
          <a:xfrm>
            <a:off x="6323012" y="4602646"/>
            <a:ext cx="2752725" cy="1390650"/>
          </a:xfrm>
          <a:prstGeom prst="roundRect">
            <a:avLst>
              <a:gd name="adj" fmla="val 9043"/>
            </a:avLst>
          </a:prstGeom>
          <a:effectLst>
            <a:softEdge rad="3175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149" y="3200400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3656013" y="1066800"/>
            <a:ext cx="4800599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3862386" y="1196976"/>
            <a:ext cx="44418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28944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in CSS can be represented in few ways</a:t>
            </a:r>
          </a:p>
          <a:p>
            <a:pPr lvl="1"/>
            <a:r>
              <a:rPr lang="en-US" dirty="0" smtClean="0"/>
              <a:t>Using red-green-blue</a:t>
            </a:r>
          </a:p>
          <a:p>
            <a:pPr lvl="2"/>
            <a:r>
              <a:rPr lang="en-US" dirty="0" smtClean="0"/>
              <a:t>Or red-green-blue-alpha</a:t>
            </a:r>
          </a:p>
          <a:p>
            <a:pPr lvl="2"/>
            <a:endParaRPr lang="en-US" dirty="0"/>
          </a:p>
          <a:p>
            <a:pPr marL="649288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hue-saturation-light</a:t>
            </a:r>
          </a:p>
          <a:p>
            <a:pPr lvl="2"/>
            <a:r>
              <a:rPr lang="en-US" dirty="0" smtClean="0"/>
              <a:t>Or hue-saturation-light-alpha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5696" y="3228000"/>
            <a:ext cx="9266916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#f1a2ff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rgb(241, 162, 255)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rgba(241, 162, 255, 0.1)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46812" y="2199518"/>
            <a:ext cx="3262314" cy="1055608"/>
          </a:xfrm>
          <a:prstGeom prst="wedgeRoundRectCallout">
            <a:avLst>
              <a:gd name="adj1" fmla="val -46940"/>
              <a:gd name="adj2" fmla="val 1075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opacity values are from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-US" sz="2800" noProof="1">
                <a:solidFill>
                  <a:srgbClr val="FFFFFF"/>
                </a:solidFill>
              </a:rPr>
              <a:t>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75697" y="5767872"/>
            <a:ext cx="9266916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%, 0.1);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0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RGB colors are defined with values for red, green and blue intensity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#44fa36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– values are in </a:t>
            </a:r>
            <a:r>
              <a:rPr lang="en-US" sz="2800" dirty="0"/>
              <a:t>hex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rgb(&lt;red&gt;,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&lt;green&gt;,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&lt;blue&gt;)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dirty="0"/>
              <a:t>– decimal </a:t>
            </a:r>
            <a:r>
              <a:rPr lang="en-US" sz="2800" dirty="0"/>
              <a:t>values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Colors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75849" y="2133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3292" y="5425524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031352" y="5181601"/>
            <a:ext cx="5968061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#07f2b3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&lt;!– or --&gt;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 (7, 242, 179)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8233223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Standard RGB colors with an </a:t>
            </a:r>
            <a:r>
              <a:rPr lang="en-US" dirty="0"/>
              <a:t>opacity value for </a:t>
            </a:r>
            <a:r>
              <a:rPr lang="en-US" dirty="0" smtClean="0"/>
              <a:t>the </a:t>
            </a:r>
            <a:r>
              <a:rPr lang="en-US" dirty="0" smtClean="0"/>
              <a:t>color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alpha channel)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rgba(&lt;red&gt;,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&lt;green&gt;, &lt;blue&gt;,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&lt;alpha&gt;)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</a:t>
            </a:r>
            <a:r>
              <a:rPr lang="en-US" dirty="0" smtClean="0"/>
              <a:t>in range [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dirty="0" smtClean="0"/>
              <a:t>the alpha channel is </a:t>
            </a:r>
            <a:r>
              <a:rPr lang="en-US" dirty="0"/>
              <a:t>between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/>
              <a:t>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rgba(255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0, 0, 0.5)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RGBA Colors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1888" y="1975734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1012" y="5562600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5030943" y="56048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is a degree on the color </a:t>
            </a:r>
            <a:r>
              <a:rPr lang="en-US" dirty="0" smtClean="0"/>
              <a:t>wheel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360</a:t>
            </a:r>
            <a:r>
              <a:rPr lang="en-US" dirty="0"/>
              <a:t>) is </a:t>
            </a:r>
            <a:r>
              <a:rPr lang="en-US" dirty="0" smtClean="0"/>
              <a:t>red,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en-US" dirty="0" smtClean="0"/>
              <a:t> </a:t>
            </a:r>
            <a:r>
              <a:rPr lang="en-US" dirty="0"/>
              <a:t>is green,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dirty="0"/>
              <a:t> is blue</a:t>
            </a:r>
            <a:endParaRPr lang="en-US" dirty="0" smtClean="0"/>
          </a:p>
          <a:p>
            <a:r>
              <a:rPr lang="en-US" dirty="0"/>
              <a:t>Saturation is a percentage </a:t>
            </a:r>
            <a:r>
              <a:rPr lang="en-US" dirty="0" smtClean="0"/>
              <a:t>value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the full </a:t>
            </a:r>
            <a:r>
              <a:rPr lang="en-US" dirty="0" smtClean="0"/>
              <a:t>color</a:t>
            </a:r>
          </a:p>
          <a:p>
            <a:r>
              <a:rPr lang="en-US" dirty="0"/>
              <a:t>Lightness is also a </a:t>
            </a:r>
            <a:r>
              <a:rPr lang="en-US" dirty="0" smtClean="0"/>
              <a:t>percentage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0%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dark (</a:t>
            </a:r>
            <a:r>
              <a:rPr lang="en-US" dirty="0" smtClean="0"/>
              <a:t>black)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light (white</a:t>
            </a:r>
            <a:r>
              <a:rPr lang="en-US" dirty="0" smtClean="0"/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50%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the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 Colors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2912" y="4038600"/>
            <a:ext cx="2667000" cy="2000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HSLA allows </a:t>
            </a:r>
            <a:r>
              <a:rPr lang="en-US" dirty="0"/>
              <a:t>a fourth value, which sets the Opacity (via the Alpha channel) of the </a:t>
            </a:r>
            <a:r>
              <a:rPr lang="en-US" dirty="0" smtClean="0"/>
              <a:t>element</a:t>
            </a:r>
          </a:p>
          <a:p>
            <a:r>
              <a:rPr lang="en-US" dirty="0"/>
              <a:t>As RGBA is to RGB, HSLA is to </a:t>
            </a:r>
            <a:r>
              <a:rPr lang="en-US" dirty="0" smtClean="0"/>
              <a:t>HSL</a:t>
            </a:r>
          </a:p>
          <a:p>
            <a:r>
              <a:rPr lang="en-US" dirty="0" smtClean="0"/>
              <a:t>Supported </a:t>
            </a:r>
            <a:r>
              <a:rPr lang="en-US" dirty="0"/>
              <a:t>in IE9+, Firefox 3+, Chrome, Safari, and in Opera </a:t>
            </a:r>
            <a:r>
              <a:rPr lang="en-US" dirty="0" smtClean="0"/>
              <a:t>10+</a:t>
            </a:r>
          </a:p>
          <a:p>
            <a:r>
              <a:rPr lang="en-US" dirty="0" smtClean="0"/>
              <a:t>Example: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hsla(0, 100%, 50%, 0.5)</a:t>
            </a:r>
          </a:p>
          <a:p>
            <a:pPr lvl="1"/>
            <a:r>
              <a:rPr lang="en-US" dirty="0"/>
              <a:t>Result: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HSLA Colors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8412" y="3726773"/>
            <a:ext cx="3048000" cy="2757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4412" y="5105400"/>
            <a:ext cx="2209800" cy="5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6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236801"/>
            <a:ext cx="7924800" cy="820600"/>
          </a:xfrm>
        </p:spPr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20978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3070" y="28956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62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61012" y="1687962"/>
            <a:ext cx="5943600" cy="2316394"/>
          </a:xfrm>
        </p:spPr>
        <p:txBody>
          <a:bodyPr/>
          <a:lstStyle/>
          <a:p>
            <a:r>
              <a:rPr lang="en-US" dirty="0" smtClean="0"/>
              <a:t>Default Browser </a:t>
            </a:r>
            <a:r>
              <a:rPr lang="en-US" dirty="0" smtClean="0"/>
              <a:t>Styles and Precedence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789612" y="4349635"/>
            <a:ext cx="5486400" cy="1365365"/>
          </a:xfrm>
        </p:spPr>
        <p:txBody>
          <a:bodyPr/>
          <a:lstStyle/>
          <a:p>
            <a:r>
              <a:rPr lang="en-US" dirty="0" smtClean="0"/>
              <a:t>Default Styles and Style Precedence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412" y="2438400"/>
            <a:ext cx="4267200" cy="27192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39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Browsers have predefined CSS styles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Caution</a:t>
            </a:r>
            <a:r>
              <a:rPr lang="en-US" dirty="0" smtClean="0"/>
              <a:t>: default styles differ in browsers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argins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paddings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 </a:t>
            </a:r>
            <a:r>
              <a:rPr lang="en-US" dirty="0" smtClean="0"/>
              <a:t>differ </a:t>
            </a:r>
            <a:r>
              <a:rPr lang="en-US" dirty="0" smtClean="0"/>
              <a:t>most often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Usually developers reset them</a:t>
            </a:r>
            <a:endParaRPr lang="bg-BG" dirty="0" smtClean="0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2038" y="5105400"/>
            <a:ext cx="101377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6325" y="5817513"/>
            <a:ext cx="101377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97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stylesheets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 smtClean="0"/>
              <a:t>" declarations</a:t>
            </a:r>
          </a:p>
          <a:p>
            <a:pPr lvl="1">
              <a:defRPr/>
            </a:pPr>
            <a:r>
              <a:rPr lang="en-US" dirty="0" smtClean="0"/>
              <a:t>Browser styles </a:t>
            </a:r>
            <a:r>
              <a:rPr lang="en-US" dirty="0" smtClean="0"/>
              <a:t>(defined by the user-agent, least </a:t>
            </a:r>
            <a:r>
              <a:rPr lang="en-US" dirty="0" smtClean="0"/>
              <a:t>priority)</a:t>
            </a:r>
          </a:p>
          <a:p>
            <a:pPr lvl="1">
              <a:defRPr/>
            </a:pPr>
            <a:r>
              <a:rPr lang="en-US" dirty="0" smtClean="0"/>
              <a:t>Normal user </a:t>
            </a:r>
            <a:r>
              <a:rPr lang="en-US" dirty="0" smtClean="0"/>
              <a:t>styles (defined in the browser's user settings)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Normal author styles </a:t>
            </a:r>
            <a:r>
              <a:rPr lang="en-US" dirty="0" smtClean="0"/>
              <a:t>(external</a:t>
            </a:r>
            <a:r>
              <a:rPr lang="en-US" dirty="0" smtClean="0"/>
              <a:t>, in head, inline)</a:t>
            </a:r>
          </a:p>
          <a:p>
            <a:pPr lvl="1">
              <a:defRPr/>
            </a:pPr>
            <a:r>
              <a:rPr lang="en-US" dirty="0" smtClean="0"/>
              <a:t>Important author </a:t>
            </a:r>
            <a:r>
              <a:rPr lang="en-US" dirty="0" smtClean="0"/>
              <a:t>styles (defined with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!important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5213" y="5862935"/>
            <a:ext cx="10058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41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Conflicting style definitions are resolved by priority</a:t>
            </a:r>
          </a:p>
          <a:p>
            <a:r>
              <a:rPr lang="en-US" dirty="0" smtClean="0"/>
              <a:t>Priorities of the style definitions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External </a:t>
            </a:r>
            <a:r>
              <a:rPr lang="en-US" b="1" noProof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&lt;link rel="stylesheel" href="…"&gt;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Styles in </a:t>
            </a: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&gt;&lt;style&gt;…&lt;/style&gt;&lt;/head&gt;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Inline </a:t>
            </a:r>
            <a:r>
              <a:rPr lang="en-US" dirty="0"/>
              <a:t>style </a:t>
            </a:r>
            <a:r>
              <a:rPr lang="en-US" dirty="0" smtClean="0"/>
              <a:t>attributes: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style="…"&gt;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!important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2237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Style Definitions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5213" y="5334000"/>
            <a:ext cx="10058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h1.big {color:red !important}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8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524959"/>
            <a:ext cx="8938472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Intro</a:t>
            </a:r>
            <a:endParaRPr lang="bg-BG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326927"/>
            <a:ext cx="8938472" cy="692873"/>
          </a:xfrm>
        </p:spPr>
        <p:txBody>
          <a:bodyPr/>
          <a:lstStyle/>
          <a:p>
            <a:r>
              <a:rPr lang="en-US" dirty="0"/>
              <a:t>Styling with Cascading </a:t>
            </a:r>
            <a:r>
              <a:rPr lang="en-US" noProof="1" smtClean="0"/>
              <a:t>Stylesheets</a:t>
            </a:r>
            <a:endParaRPr lang="en-US" noProof="1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7867" y="2001066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0012" y="2001066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3370">
            <a:off x="5163883" y="1433192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 priorities depend on: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</a:t>
            </a:r>
            <a:r>
              <a:rPr lang="en-US" dirty="0" smtClean="0"/>
              <a:t>Priority (Specificity)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4412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94212" y="259551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/>
              <a:t>0</a:t>
            </a:r>
            <a:endParaRPr lang="en-US" sz="5400" b="1"/>
          </a:p>
        </p:txBody>
      </p:sp>
      <p:sp>
        <p:nvSpPr>
          <p:cNvPr id="7" name="TextBox 6"/>
          <p:cNvSpPr txBox="1"/>
          <p:nvPr/>
        </p:nvSpPr>
        <p:spPr>
          <a:xfrm>
            <a:off x="6701688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11488" y="25908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0</a:t>
            </a:r>
            <a:endParaRPr lang="en-US" sz="5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15788" y="3899848"/>
            <a:ext cx="1887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inline styles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838376" y="3868003"/>
            <a:ext cx="1834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id selectors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08578" y="3899848"/>
            <a:ext cx="17219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class</a:t>
            </a:r>
            <a:br>
              <a:rPr lang="en-US" sz="2800" dirty="0" smtClean="0"/>
            </a:br>
            <a:r>
              <a:rPr lang="en-US" sz="2800" dirty="0" smtClean="0"/>
              <a:t>selectors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66633" y="3859966"/>
            <a:ext cx="17219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number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element</a:t>
            </a:r>
            <a:br>
              <a:rPr lang="en-US" sz="2800" dirty="0" smtClean="0"/>
            </a:br>
            <a:r>
              <a:rPr lang="en-US" sz="2800" dirty="0" smtClean="0"/>
              <a:t>selectors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556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Priority (Specificity</a:t>
            </a:r>
            <a:r>
              <a:rPr lang="en-US" dirty="0" smtClean="0"/>
              <a:t>) – Example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62880" y="1305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color: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25880" y="1305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0, 0, 0, 1</a:t>
            </a:r>
            <a:endParaRPr lang="en-US" sz="28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62880" y="2067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.intro { color: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345678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5880" y="2067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0, 0, 1</a:t>
            </a:r>
            <a:r>
              <a:rPr lang="en-US" sz="2800" smtClean="0"/>
              <a:t>, 0</a:t>
            </a:r>
            <a:endParaRPr lang="en-US" sz="28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62880" y="2829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#header { color: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25880" y="2829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0, 1, 0, 0</a:t>
            </a:r>
            <a:endParaRPr lang="en-US" sz="28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62880" y="3591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style="color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blue"&gt;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Text&lt;/p&gt;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25880" y="3591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1, 0, 0, 0</a:t>
            </a:r>
            <a:endParaRPr lang="en-US" sz="2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62880" y="4353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p.intro#header { color: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25880" y="4353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0, 1, 1, 1</a:t>
            </a:r>
            <a:endParaRPr lang="en-US" sz="280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62880" y="5115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p.intro.big#header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25880" y="5115580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</a:t>
            </a:r>
            <a:r>
              <a:rPr lang="en-US" sz="2800" dirty="0" smtClean="0"/>
              <a:t>1, 2, </a:t>
            </a:r>
            <a:r>
              <a:rPr lang="en-US" sz="2800" dirty="0"/>
              <a:t>1</a:t>
            </a:r>
            <a:endParaRPr lang="en-US" sz="2800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62880" y="5877580"/>
            <a:ext cx="8382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color: #000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important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25880" y="5877580"/>
            <a:ext cx="1650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important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728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2853176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CSS </a:t>
            </a:r>
            <a:r>
              <a:rPr lang="en-US" dirty="0" smtClean="0"/>
              <a:t>Selectors Precedence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7539">
            <a:off x="2252807" y="942670"/>
            <a:ext cx="7683211" cy="145194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4381500"/>
            <a:ext cx="1905000" cy="1905000"/>
          </a:xfrm>
          <a:prstGeom prst="roundRect">
            <a:avLst>
              <a:gd name="adj" fmla="val 923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9687" y="4097079"/>
            <a:ext cx="2095078" cy="2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3655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CSS Tricks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http://css-tricks.com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/>
              <a:t>CSS documentation at WebPlatform.org: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docs.webplatform.org/wiki/css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 documentation at Mozilla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developer.mozilla.org/en-US/docs/CSS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CSS3 tutorial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5"/>
              </a:rPr>
              <a:t>http://www.w3schools.com/css3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8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/>
              <a:t>CSS </a:t>
            </a:r>
            <a:r>
              <a:rPr lang="en-US" sz="3600" noProof="1"/>
              <a:t>stylesheets</a:t>
            </a:r>
            <a:r>
              <a:rPr lang="en-US" sz="3600" dirty="0"/>
              <a:t> are sequences of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rules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Each rule </a:t>
            </a:r>
            <a:r>
              <a:rPr lang="en-US" dirty="0" smtClean="0"/>
              <a:t>has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selector</a:t>
            </a:r>
            <a:r>
              <a:rPr lang="en-US" dirty="0" smtClean="0"/>
              <a:t> and holds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declarations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property</a:t>
            </a:r>
            <a:r>
              <a:rPr lang="en-US" dirty="0" smtClean="0"/>
              <a:t> +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</a:t>
            </a:r>
            <a:r>
              <a:rPr lang="en-US" noProof="1"/>
              <a:t>stylesheets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external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internal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inline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External CSS files are recommended in most cases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selectors work by tag, by id, by class, etc.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Nested selectors and pseudo-selectors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values use different formats and metrics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Pixels, inches, points, RGB colors, HSL colors,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38100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7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smtClean="0"/>
              <a:t>CSS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Cascading Style Sheets </a:t>
            </a:r>
            <a:r>
              <a:rPr lang="en-US" sz="3200" dirty="0"/>
              <a:t>(CSS)</a:t>
            </a:r>
          </a:p>
          <a:p>
            <a:pPr lvl="1">
              <a:defRPr/>
            </a:pPr>
            <a:r>
              <a:rPr lang="en-US" sz="3000" dirty="0"/>
              <a:t>Used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</a:t>
            </a:r>
            <a:r>
              <a:rPr lang="en-US" sz="3000" dirty="0"/>
              <a:t> the presentation of documents</a:t>
            </a:r>
          </a:p>
          <a:p>
            <a:pPr lvl="1">
              <a:defRPr/>
            </a:pPr>
            <a:r>
              <a:rPr lang="en-US" sz="3000" dirty="0"/>
              <a:t>Define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sizes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spacing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sz="3000" dirty="0"/>
              <a:t>, etc.</a:t>
            </a:r>
          </a:p>
          <a:p>
            <a:pPr lvl="1">
              <a:defRPr/>
            </a:pPr>
            <a:r>
              <a:rPr lang="en-US" sz="3000" dirty="0"/>
              <a:t>Improve content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</a:p>
          <a:p>
            <a:pPr lvl="1">
              <a:defRPr/>
            </a:pPr>
            <a:r>
              <a:rPr lang="en-US" sz="3000" dirty="0"/>
              <a:t>Improve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flexibility</a:t>
            </a:r>
          </a:p>
          <a:p>
            <a:pPr>
              <a:defRPr/>
            </a:pPr>
            <a:r>
              <a:rPr lang="en-US" sz="3200" dirty="0"/>
              <a:t>Designed to separate presentation from content</a:t>
            </a:r>
          </a:p>
          <a:p>
            <a:pPr>
              <a:defRPr/>
            </a:pPr>
            <a:r>
              <a:rPr lang="en-US" sz="3200" dirty="0"/>
              <a:t>Due to CSS, all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presentation</a:t>
            </a:r>
            <a:r>
              <a:rPr lang="en-US" sz="3200" dirty="0"/>
              <a:t> tags and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sz="3200" dirty="0"/>
              <a:t> are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sz="3200" dirty="0"/>
              <a:t>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&lt;font&gt;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&lt;center&gt;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&lt;i&gt;</a:t>
            </a:r>
            <a:r>
              <a:rPr lang="en-US" sz="3200" dirty="0" smtClean="0"/>
              <a:t>, etc</a:t>
            </a:r>
            <a:r>
              <a:rPr lang="en-US" sz="3200" dirty="0"/>
              <a:t>.</a:t>
            </a: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239156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CSS </a:t>
            </a:r>
            <a:r>
              <a:rPr lang="en-US" sz="3200" noProof="1" smtClean="0"/>
              <a:t>Stylesheets</a:t>
            </a:r>
            <a:r>
              <a:rPr lang="en-US" sz="3200" dirty="0" smtClean="0"/>
              <a:t> </a:t>
            </a:r>
            <a:r>
              <a:rPr lang="en-US" sz="3200" dirty="0"/>
              <a:t>consist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selectors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declarations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values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spcBef>
                <a:spcPts val="1200"/>
              </a:spcBef>
              <a:defRPr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200" dirty="0"/>
              <a:t> are separated by commas</a:t>
            </a:r>
          </a:p>
          <a:p>
            <a:pPr>
              <a:defRPr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200" dirty="0"/>
              <a:t> are separated by semicolons</a:t>
            </a:r>
          </a:p>
          <a:p>
            <a:pPr>
              <a:defRPr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r>
              <a:rPr lang="en-US" sz="3200" dirty="0"/>
              <a:t> are separated by colons</a:t>
            </a:r>
            <a:endParaRPr lang="bg-BG" sz="3200" dirty="0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Style </a:t>
            </a:r>
            <a:r>
              <a:rPr lang="en-US" dirty="0" smtClean="0"/>
              <a:t>Sheets Syntax</a:t>
            </a:r>
            <a:endParaRPr lang="bg-BG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22412" y="5862935"/>
            <a:ext cx="10944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nav h2, h3.big, #title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color: green; font-weight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bold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7874" y="2057400"/>
            <a:ext cx="5549900" cy="1447800"/>
          </a:xfrm>
          <a:prstGeom prst="roundRect">
            <a:avLst>
              <a:gd name="adj" fmla="val 2455"/>
            </a:avLst>
          </a:prstGeom>
          <a:noFill/>
          <a:ln w="9525">
            <a:solidFill>
              <a:schemeClr val="tx1">
                <a:lumMod val="9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2345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Cascade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specificity (weight)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</a:t>
            </a:r>
            <a:r>
              <a:rPr lang="en-US" dirty="0" smtClean="0"/>
              <a:t>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60440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3259</Words>
  <Application>Microsoft Office PowerPoint</Application>
  <PresentationFormat>Custom</PresentationFormat>
  <Paragraphs>613</Paragraphs>
  <Slides>67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CSS Overview </vt:lpstr>
      <vt:lpstr>Table of Contents</vt:lpstr>
      <vt:lpstr>Cascading Style Sheets</vt:lpstr>
      <vt:lpstr>CSS: Philosophy</vt:lpstr>
      <vt:lpstr>The Resulting Page</vt:lpstr>
      <vt:lpstr>CSS Intro</vt:lpstr>
      <vt:lpstr>CSS Introduction</vt:lpstr>
      <vt:lpstr>CSS Style Sheets Syntax</vt:lpstr>
      <vt:lpstr>Why “Cascading”?</vt:lpstr>
      <vt:lpstr>Why "Cascading"? (2)</vt:lpstr>
      <vt:lpstr>Style Inheritance</vt:lpstr>
      <vt:lpstr>CSS, HTML and Media</vt:lpstr>
      <vt:lpstr>CSS Selectors</vt:lpstr>
      <vt:lpstr>CSS Selectors</vt:lpstr>
      <vt:lpstr>Primary Selectors</vt:lpstr>
      <vt:lpstr>Nested Selectors</vt:lpstr>
      <vt:lpstr>Nested Selectors (2)</vt:lpstr>
      <vt:lpstr>Attribute Selectors</vt:lpstr>
      <vt:lpstr>Combined CSS Selectors</vt:lpstr>
      <vt:lpstr>Combining Multiple Selectors</vt:lpstr>
      <vt:lpstr>CSS Selectors</vt:lpstr>
      <vt:lpstr>Importing CSS  Into HTML</vt:lpstr>
      <vt:lpstr>Importing CSS Into HTML</vt:lpstr>
      <vt:lpstr>Linking HTML and CSS (2)</vt:lpstr>
      <vt:lpstr>Inline Styles: Example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Pseudo Selectors</vt:lpstr>
      <vt:lpstr>Common Pseudo Selectors</vt:lpstr>
      <vt:lpstr>Common Pseudo Selectors</vt:lpstr>
      <vt:lpstr>Structural Pseudo-Classes</vt:lpstr>
      <vt:lpstr>Structural Pseudo-Classes (2)</vt:lpstr>
      <vt:lpstr>Structural Pseudo-Classes (3)</vt:lpstr>
      <vt:lpstr>Structural Selectors</vt:lpstr>
      <vt:lpstr>The UI Element States Pseudo-Classes</vt:lpstr>
      <vt:lpstr>UI Selectors</vt:lpstr>
      <vt:lpstr>Other CSS 3 Selectors</vt:lpstr>
      <vt:lpstr>Other CSS 3 Selectors</vt:lpstr>
      <vt:lpstr>CSS Values</vt:lpstr>
      <vt:lpstr>CSS Values</vt:lpstr>
      <vt:lpstr>Size Values</vt:lpstr>
      <vt:lpstr>Size Values</vt:lpstr>
      <vt:lpstr>Color Values</vt:lpstr>
      <vt:lpstr>RGB Colors</vt:lpstr>
      <vt:lpstr>RGBA Colors</vt:lpstr>
      <vt:lpstr>HSL Colors</vt:lpstr>
      <vt:lpstr>HSLA Colors</vt:lpstr>
      <vt:lpstr>Color Values</vt:lpstr>
      <vt:lpstr>Default Browser Styles and Precedence</vt:lpstr>
      <vt:lpstr>Default Browser Styles</vt:lpstr>
      <vt:lpstr>CSS Cascade (Precedence)</vt:lpstr>
      <vt:lpstr>Order of Style Definitions</vt:lpstr>
      <vt:lpstr>Selector Priority (Specificity)</vt:lpstr>
      <vt:lpstr>Selector Priority (Specificity) – Example</vt:lpstr>
      <vt:lpstr>CSS Selectors Precedence </vt:lpstr>
      <vt:lpstr>CSS References</vt:lpstr>
      <vt:lpstr>Summary</vt:lpstr>
      <vt:lpstr>CSS Overview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Overview</dc:title>
  <dc:subject>Software Development Course</dc:subject>
  <dc:creator/>
  <cp:keywords>CSS, Web, SoftUni, Software University, programming, software development, software engineering, course, CSS selectors, CSS rules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2014-06-16T15:06:20Z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