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74" r:id="rId3"/>
    <p:sldId id="460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17" r:id="rId23"/>
    <p:sldId id="424" r:id="rId24"/>
    <p:sldId id="419" r:id="rId25"/>
    <p:sldId id="420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3" autoAdjust="0"/>
    <p:restoredTop sz="94533" autoAdjust="0"/>
  </p:normalViewPr>
  <p:slideViewPr>
    <p:cSldViewPr>
      <p:cViewPr>
        <p:scale>
          <a:sx n="70" d="100"/>
          <a:sy n="70" d="100"/>
        </p:scale>
        <p:origin x="450" y="3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05-12-2014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05-12-2014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AF1A2-7CDB-4DDE-B139-47E42D2ABB2A}" type="datetime1">
              <a:rPr lang="en-US" smtClean="0"/>
              <a:t>05-12-2014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1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6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2A9-4F4A-4A8F-BB10-38A094071E2D}" type="datetime1">
              <a:rPr lang="en-US" smtClean="0"/>
              <a:t>05-12-2014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  <p:sldLayoutId id="2147483670" r:id="rId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softuni.bg/courses/javascript-applications/" TargetMode="External"/><Relationship Id="rId7" Type="http://schemas.openxmlformats.org/officeDocument/2006/relationships/image" Target="../media/image15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jpeg"/><Relationship Id="rId15" Type="http://schemas.openxmlformats.org/officeDocument/2006/relationships/image" Target="../media/image19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softwaregroup-bg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2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58176" y="1080338"/>
            <a:ext cx="7637377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 Applications and</a:t>
            </a:r>
            <a:br>
              <a:rPr lang="en-US" dirty="0" smtClean="0"/>
            </a:br>
            <a:r>
              <a:rPr lang="en-US" dirty="0" smtClean="0"/>
              <a:t>Applications Architecture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58176" y="2286000"/>
            <a:ext cx="7637377" cy="94969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13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821983" y="1615791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2" name="Picture 4" descr="http://www.mortware.com/wp-content/uploads/2013/05/it-servic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3296461"/>
            <a:ext cx="2933700" cy="293370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devcampus.com/wp-content/uploads/logoAndOther/logo_JavaScrip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2" y="3414377"/>
            <a:ext cx="2697868" cy="26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SPA applications relay on solid JavaScript business logic</a:t>
            </a:r>
          </a:p>
          <a:p>
            <a:pPr lvl="1"/>
            <a:r>
              <a:rPr lang="en-US" dirty="0" smtClean="0"/>
              <a:t>They have a server that contains the database and exposes web services</a:t>
            </a:r>
          </a:p>
          <a:p>
            <a:pPr lvl="2"/>
            <a:r>
              <a:rPr lang="en-US" dirty="0" smtClean="0"/>
              <a:t>Web services are kind of requirement for SPA</a:t>
            </a:r>
          </a:p>
          <a:p>
            <a:r>
              <a:rPr lang="en-US" dirty="0" smtClean="0"/>
              <a:t>The JavaScript communicates with the server using HTTP requests and AJAX calls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3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SPA application is build from some layers to meet the "separation of concerns"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UI </a:t>
            </a:r>
            <a:r>
              <a:rPr lang="en-US" dirty="0"/>
              <a:t>l</a:t>
            </a:r>
            <a:r>
              <a:rPr lang="en-US" dirty="0" smtClean="0"/>
              <a:t>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Views (HTML, CSS and UI logic)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Data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way to communicate with the server (mainly HTTP requests)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Business layer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layer that connects the Data with the UI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controllers or view-models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1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design patterns exist that solve </a:t>
            </a:r>
            <a:r>
              <a:rPr lang="en-US" dirty="0" smtClean="0"/>
              <a:t>the separation of concerns</a:t>
            </a:r>
          </a:p>
          <a:p>
            <a:r>
              <a:rPr lang="en-US" dirty="0" smtClean="0"/>
              <a:t>The most used patterns are the MV* patterns</a:t>
            </a:r>
          </a:p>
          <a:p>
            <a:pPr lvl="1"/>
            <a:r>
              <a:rPr lang="en-US" dirty="0" smtClean="0"/>
              <a:t>Model-View-*</a:t>
            </a:r>
          </a:p>
          <a:p>
            <a:pPr lvl="1"/>
            <a:r>
              <a:rPr lang="en-US" dirty="0" smtClean="0"/>
              <a:t>The * contains the business logic of the app</a:t>
            </a:r>
            <a:endParaRPr lang="en-US" dirty="0"/>
          </a:p>
          <a:p>
            <a:r>
              <a:rPr lang="en-US" dirty="0" smtClean="0"/>
              <a:t>MV* has three concrete implementations:</a:t>
            </a:r>
          </a:p>
          <a:p>
            <a:pPr lvl="1"/>
            <a:r>
              <a:rPr lang="en-US" dirty="0" smtClean="0"/>
              <a:t>MVC (Model-View-Controller)</a:t>
            </a:r>
          </a:p>
          <a:p>
            <a:pPr lvl="1"/>
            <a:r>
              <a:rPr lang="en-US" dirty="0" smtClean="0"/>
              <a:t>MVVM (Model-View-ViewModel)</a:t>
            </a:r>
          </a:p>
          <a:p>
            <a:pPr lvl="1"/>
            <a:r>
              <a:rPr lang="en-US" dirty="0" smtClean="0"/>
              <a:t>MVP (Model-View-Presenter)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Patterns </a:t>
            </a:r>
            <a:r>
              <a:rPr lang="en-US" dirty="0" smtClean="0"/>
              <a:t> in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The MVC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Model-View-Controller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Controller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Fills models with data and passes them to a View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25048" y="14430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Controller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View rendering)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45972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32783" y="448887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3" name="Right Arrow 2"/>
          <p:cNvSpPr/>
          <p:nvPr/>
        </p:nvSpPr>
        <p:spPr>
          <a:xfrm rot="2795697">
            <a:off x="7442279" y="3279385"/>
            <a:ext cx="1696811" cy="70309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4" name="Left Arrow 3"/>
          <p:cNvSpPr/>
          <p:nvPr/>
        </p:nvSpPr>
        <p:spPr>
          <a:xfrm rot="18765875">
            <a:off x="2648002" y="3275776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5254597" y="4801340"/>
            <a:ext cx="1696811" cy="703094"/>
          </a:xfrm>
          <a:prstGeom prst="lef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7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367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the JavaScript frameworks implement the MVC pattern:</a:t>
            </a:r>
          </a:p>
          <a:p>
            <a:pPr lvl="1"/>
            <a:r>
              <a:rPr lang="en-US" dirty="0" smtClean="0"/>
              <a:t>AngularJS</a:t>
            </a:r>
          </a:p>
          <a:p>
            <a:pPr lvl="1"/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Ember.js</a:t>
            </a:r>
          </a:p>
          <a:p>
            <a:pPr lvl="1"/>
            <a:r>
              <a:rPr lang="en-US" dirty="0" smtClean="0"/>
              <a:t>Sammy.js</a:t>
            </a:r>
          </a:p>
          <a:p>
            <a:pPr lvl="1"/>
            <a:r>
              <a:rPr lang="en-US" dirty="0" smtClean="0"/>
              <a:t>Google Closure</a:t>
            </a:r>
          </a:p>
          <a:p>
            <a:pPr lvl="1"/>
            <a:r>
              <a:rPr lang="en-US" dirty="0" smtClean="0"/>
              <a:t>Batman.js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Frameworks Implementing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5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88256"/>
          </a:xfrm>
        </p:spPr>
        <p:txBody>
          <a:bodyPr/>
          <a:lstStyle/>
          <a:p>
            <a:r>
              <a:rPr lang="en-US" dirty="0" smtClean="0"/>
              <a:t>The MVVM Architectural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1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Model-View-ViewModel has three sub layers: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Model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data models (JSON or POCO)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UI logic (HTML,CSS, UI JS)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Model of the View - The View binds to the VM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Contains business logic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Keeps models of data, Views get what they need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Plays the role of the middleman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 Architecture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419951" y="3078896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communication, 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business Logic)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40775" y="490455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(data from and to the server)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6831" y="1280667"/>
            <a:ext cx="3127248" cy="132802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View</a:t>
            </a:r>
          </a:p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(HTML, CSS, </a:t>
            </a:r>
            <a:b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UI JavaScript) </a:t>
            </a:r>
          </a:p>
        </p:txBody>
      </p:sp>
      <p:cxnSp>
        <p:nvCxnSpPr>
          <p:cNvPr id="12" name="Curved Connector 11"/>
          <p:cNvCxnSpPr>
            <a:stCxn id="14" idx="4"/>
            <a:endCxn id="5" idx="1"/>
          </p:cNvCxnSpPr>
          <p:nvPr/>
        </p:nvCxnSpPr>
        <p:spPr>
          <a:xfrm rot="16200000" flipH="1">
            <a:off x="3046438" y="2369395"/>
            <a:ext cx="1134218" cy="1612807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14" name="Oval 13"/>
          <p:cNvSpPr/>
          <p:nvPr/>
        </p:nvSpPr>
        <p:spPr>
          <a:xfrm>
            <a:off x="2656268" y="2306937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848469">
            <a:off x="2921788" y="3120198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Binds to</a:t>
            </a:r>
          </a:p>
        </p:txBody>
      </p:sp>
      <p:cxnSp>
        <p:nvCxnSpPr>
          <p:cNvPr id="20" name="Curved Connector 19"/>
          <p:cNvCxnSpPr>
            <a:stCxn id="21" idx="4"/>
            <a:endCxn id="6" idx="1"/>
          </p:cNvCxnSpPr>
          <p:nvPr/>
        </p:nvCxnSpPr>
        <p:spPr>
          <a:xfrm rot="16200000" flipH="1">
            <a:off x="5053548" y="4181341"/>
            <a:ext cx="1161648" cy="1612806"/>
          </a:xfrm>
          <a:prstGeom prst="curvedConnector2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headEnd w="lg" len="lg"/>
            <a:tailEnd type="stealth" w="lg" len="lg"/>
          </a:ln>
        </p:spPr>
      </p:cxnSp>
      <p:sp>
        <p:nvSpPr>
          <p:cNvPr id="21" name="Oval 20"/>
          <p:cNvSpPr/>
          <p:nvPr/>
        </p:nvSpPr>
        <p:spPr>
          <a:xfrm>
            <a:off x="4677093" y="4105168"/>
            <a:ext cx="301752" cy="3017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708561">
            <a:off x="5020528" y="4983270"/>
            <a:ext cx="1279051" cy="30777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Knows of</a:t>
            </a:r>
          </a:p>
        </p:txBody>
      </p:sp>
    </p:spTree>
    <p:extLst>
      <p:ext uri="{BB962C8B-B14F-4D97-AF65-F5344CB8AC3E}">
        <p14:creationId xmlns:p14="http://schemas.microsoft.com/office/powerpoint/2010/main" val="41463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Page Applications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What is a SPA app?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Building SPA apps with Sammy.js and mustache.js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000" dirty="0"/>
              <a:t>Architectural Design Patterns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MV* patterns - MVC, MVVM and MVP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Sample implementation in </a:t>
            </a:r>
            <a:r>
              <a:rPr lang="en-US" sz="2800" dirty="0" smtClean="0"/>
              <a:t>JavaScript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497" y="1380306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mmmeeja.com/gfx/blog/javascript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56612" y="4038600"/>
            <a:ext cx="2853971" cy="2140477"/>
          </a:xfrm>
          <a:prstGeom prst="roundRect">
            <a:avLst>
              <a:gd name="adj" fmla="val 4285"/>
            </a:avLst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was designed mostly for use in WPF/Silverlight, but its usable in JavaScript as well</a:t>
            </a:r>
          </a:p>
          <a:p>
            <a:pPr lvl="1"/>
            <a:r>
              <a:rPr lang="en-US" dirty="0"/>
              <a:t>Knockout.js</a:t>
            </a:r>
          </a:p>
          <a:p>
            <a:pPr lvl="1"/>
            <a:r>
              <a:rPr lang="en-US" dirty="0"/>
              <a:t>Knockback.js</a:t>
            </a:r>
          </a:p>
          <a:p>
            <a:pPr lvl="1"/>
            <a:r>
              <a:rPr lang="en-US" noProof="1" smtClean="0"/>
              <a:t>Kendo.UI</a:t>
            </a:r>
            <a:endParaRPr lang="en-US" noProof="1" smtClean="0"/>
          </a:p>
          <a:p>
            <a:pPr lvl="1"/>
            <a:r>
              <a:rPr lang="en-US" dirty="0" smtClean="0"/>
              <a:t>Kendo</a:t>
            </a:r>
            <a:r>
              <a:rPr lang="bg-BG" dirty="0" smtClean="0"/>
              <a:t> </a:t>
            </a:r>
            <a:r>
              <a:rPr lang="en-US" dirty="0" smtClean="0"/>
              <a:t>UI </a:t>
            </a:r>
            <a:r>
              <a:rPr lang="en-US" dirty="0" smtClean="0"/>
              <a:t>Mobile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Frameworks </a:t>
            </a:r>
            <a:r>
              <a:rPr lang="en-US" smtClean="0"/>
              <a:t>Implementing MVVM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800" dirty="0" smtClean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20" y="1407604"/>
            <a:ext cx="2783396" cy="2783396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43581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https://softuni.bg/courses/javascript-applications/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Web Storage and Cookies</a:t>
            </a:r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Single-page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and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 smtClean="0"/>
              <a:t>ingle-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 smtClean="0"/>
              <a:t>age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SPA</a:t>
            </a:r>
            <a:r>
              <a:rPr lang="en-US" dirty="0" smtClean="0"/>
              <a:t>) is </a:t>
            </a:r>
            <a:r>
              <a:rPr lang="en-US" dirty="0"/>
              <a:t>a web application </a:t>
            </a:r>
            <a:r>
              <a:rPr lang="en-US" dirty="0" smtClean="0"/>
              <a:t>that </a:t>
            </a:r>
            <a:r>
              <a:rPr lang="en-US" dirty="0"/>
              <a:t>fits on a single web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Page resources are retrieved either at page load or loaded in response to user actions</a:t>
            </a:r>
          </a:p>
          <a:p>
            <a:pPr lvl="1"/>
            <a:r>
              <a:rPr lang="en-US" dirty="0" smtClean="0"/>
              <a:t>The page does not reload at any point</a:t>
            </a:r>
          </a:p>
          <a:p>
            <a:r>
              <a:rPr lang="en-US" dirty="0" smtClean="0"/>
              <a:t>SPA apps can contain multiple fake pages</a:t>
            </a:r>
          </a:p>
          <a:p>
            <a:pPr lvl="1"/>
            <a:r>
              <a:rPr lang="en-US" dirty="0" smtClean="0"/>
              <a:t>Not real pages, but ones that look like a page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SPA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SPA Applications have a different architecture than regular JavaScript applications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Commonly SPA apps have: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thick layer of server logic (Web services), located in the cloud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both Database and Business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thin client layer, implemented with HTML5 and 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Containing communication with the server and UI logic</a:t>
            </a:r>
          </a:p>
        </p:txBody>
      </p:sp>
    </p:spTree>
    <p:extLst>
      <p:ext uri="{BB962C8B-B14F-4D97-AF65-F5344CB8AC3E}">
        <p14:creationId xmlns:p14="http://schemas.microsoft.com/office/powerpoint/2010/main" val="31970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Applications:</a:t>
            </a:r>
            <a:br>
              <a:rPr lang="en-US" dirty="0" smtClean="0"/>
            </a:br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8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 applications have:</a:t>
            </a:r>
          </a:p>
          <a:p>
            <a:pPr lvl="1"/>
            <a:r>
              <a:rPr lang="en-US" dirty="0" smtClean="0"/>
              <a:t>Better performance</a:t>
            </a:r>
          </a:p>
          <a:p>
            <a:pPr lvl="2"/>
            <a:r>
              <a:rPr lang="en-US" dirty="0" smtClean="0"/>
              <a:t>There is logic on both the server and the client</a:t>
            </a:r>
          </a:p>
          <a:p>
            <a:pPr lvl="1"/>
            <a:r>
              <a:rPr lang="en-US" dirty="0" smtClean="0"/>
              <a:t>Lower bandwidth</a:t>
            </a:r>
          </a:p>
          <a:p>
            <a:pPr lvl="2"/>
            <a:r>
              <a:rPr lang="en-US" dirty="0" smtClean="0"/>
              <a:t>Only JSON/XML data is send over HTTP</a:t>
            </a:r>
          </a:p>
          <a:p>
            <a:pPr lvl="2"/>
            <a:r>
              <a:rPr lang="en-US" dirty="0" smtClean="0"/>
              <a:t>The JSON data is rendered on the client</a:t>
            </a:r>
          </a:p>
          <a:p>
            <a:pPr lvl="1"/>
            <a:r>
              <a:rPr lang="en-US" dirty="0" smtClean="0"/>
              <a:t>Higher code reusability</a:t>
            </a:r>
          </a:p>
          <a:p>
            <a:pPr lvl="2"/>
            <a:r>
              <a:rPr lang="en-US" dirty="0" smtClean="0"/>
              <a:t>The server gives an API, that is fully decoupled with the UI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Yet SPA applications have their challenges:</a:t>
            </a:r>
          </a:p>
          <a:p>
            <a:pPr lvl="1"/>
            <a:r>
              <a:rPr lang="en-US" dirty="0" smtClean="0"/>
              <a:t>The server must have a solid data validation</a:t>
            </a:r>
          </a:p>
          <a:p>
            <a:pPr lvl="2"/>
            <a:r>
              <a:rPr lang="en-US" dirty="0" smtClean="0"/>
              <a:t>The client is more easily tampered with</a:t>
            </a:r>
          </a:p>
          <a:p>
            <a:pPr lvl="1"/>
            <a:r>
              <a:rPr lang="en-US" dirty="0" smtClean="0"/>
              <a:t>Routing (i.e. History)</a:t>
            </a:r>
          </a:p>
          <a:p>
            <a:pPr lvl="2"/>
            <a:r>
              <a:rPr lang="en-US" dirty="0" smtClean="0"/>
              <a:t>The regular user expects to go to the previous screen, not page, when they hit the back button</a:t>
            </a:r>
          </a:p>
          <a:p>
            <a:pPr lvl="2"/>
            <a:r>
              <a:rPr lang="en-US" dirty="0" smtClean="0"/>
              <a:t>Easily done with Sammy.js, AngularJS, etc…</a:t>
            </a:r>
          </a:p>
          <a:p>
            <a:pPr lvl="1"/>
            <a:r>
              <a:rPr lang="en-US" dirty="0" smtClean="0"/>
              <a:t>A combination of lots of frameworks are required</a:t>
            </a:r>
          </a:p>
          <a:p>
            <a:pPr lvl="2"/>
            <a:r>
              <a:rPr lang="en-US" dirty="0" smtClean="0"/>
              <a:t>jQuery is not enough any more…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Applications: Pros and Cons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 smtClean="0"/>
              <a:t>Design Patterns in</a:t>
            </a:r>
            <a:br>
              <a:rPr lang="en-US" dirty="0" smtClean="0"/>
            </a:br>
            <a:r>
              <a:rPr lang="en-US" dirty="0" smtClean="0"/>
              <a:t> SPA Application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877</Words>
  <Application>Microsoft Office PowerPoint</Application>
  <PresentationFormat>Custom</PresentationFormat>
  <Paragraphs>164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 16x9</vt:lpstr>
      <vt:lpstr>SPA Applications and Applications Architecture</vt:lpstr>
      <vt:lpstr>Table of Contents</vt:lpstr>
      <vt:lpstr>Single-page Applications</vt:lpstr>
      <vt:lpstr>Single Page Application</vt:lpstr>
      <vt:lpstr>Architecture of SPA Apps</vt:lpstr>
      <vt:lpstr>SPA Applications: Pros and Cons</vt:lpstr>
      <vt:lpstr>SPA Applications: Pros and Cons</vt:lpstr>
      <vt:lpstr>SPA Applications: Pros and Cons (2)</vt:lpstr>
      <vt:lpstr>Design Patterns in  SPA Application</vt:lpstr>
      <vt:lpstr>SPA Applications Architecture</vt:lpstr>
      <vt:lpstr>SPA Architecture</vt:lpstr>
      <vt:lpstr>Architectural Patterns  in JavaScript </vt:lpstr>
      <vt:lpstr>Model-View-Controller</vt:lpstr>
      <vt:lpstr>Model-View-Controller</vt:lpstr>
      <vt:lpstr>MVC Architecture</vt:lpstr>
      <vt:lpstr>JavaScript Frameworks Implementing MVC</vt:lpstr>
      <vt:lpstr>Model-View-ViewModel</vt:lpstr>
      <vt:lpstr>Model-View-ViewModel</vt:lpstr>
      <vt:lpstr>MVVM Architecture</vt:lpstr>
      <vt:lpstr>JavaScript Frameworks Implementing MVVM</vt:lpstr>
      <vt:lpstr>Summary</vt:lpstr>
      <vt:lpstr>Web Storage and Cookies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Applications and Applications Architecture</dc:title>
  <dc:subject>Software Development Course</dc:subject>
  <dc:creator/>
  <cp:keywords>JavaScript, JS, programming, SoftUni, Software University, programming, software development, software engineering, course, Web development, Applications, SPA, Applications architecture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2014-12-05T12:04:09Z</dcterms:modified>
  <cp:category>JavaScript, JS, programming, Applications, SPA, Applications architecture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