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425" r:id="rId4"/>
    <p:sldId id="557" r:id="rId5"/>
    <p:sldId id="556" r:id="rId6"/>
    <p:sldId id="563" r:id="rId7"/>
    <p:sldId id="565" r:id="rId8"/>
    <p:sldId id="564" r:id="rId9"/>
    <p:sldId id="567" r:id="rId10"/>
    <p:sldId id="566" r:id="rId11"/>
    <p:sldId id="569" r:id="rId12"/>
    <p:sldId id="583" r:id="rId13"/>
    <p:sldId id="585" r:id="rId14"/>
    <p:sldId id="586" r:id="rId15"/>
    <p:sldId id="589" r:id="rId16"/>
    <p:sldId id="588" r:id="rId17"/>
    <p:sldId id="590" r:id="rId18"/>
    <p:sldId id="591" r:id="rId19"/>
    <p:sldId id="584" r:id="rId20"/>
    <p:sldId id="592" r:id="rId21"/>
    <p:sldId id="568" r:id="rId22"/>
    <p:sldId id="570" r:id="rId23"/>
    <p:sldId id="571" r:id="rId24"/>
    <p:sldId id="593" r:id="rId25"/>
    <p:sldId id="574" r:id="rId26"/>
    <p:sldId id="575" r:id="rId27"/>
    <p:sldId id="576" r:id="rId28"/>
    <p:sldId id="421" r:id="rId29"/>
    <p:sldId id="422" r:id="rId30"/>
    <p:sldId id="423" r:id="rId31"/>
    <p:sldId id="424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6" autoAdjust="0"/>
    <p:restoredTop sz="94484" autoAdjust="0"/>
  </p:normalViewPr>
  <p:slideViewPr>
    <p:cSldViewPr>
      <p:cViewPr>
        <p:scale>
          <a:sx n="65" d="100"/>
          <a:sy n="65" d="100"/>
        </p:scale>
        <p:origin x="642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11-08-2014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11-08-2014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92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532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11-08-2014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11-08-2014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gif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index.ph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ana.com/" TargetMode="External"/><Relationship Id="rId2" Type="http://schemas.openxmlformats.org/officeDocument/2006/relationships/hyperlink" Target="http://www.eclipse.org/pd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tbrains.com/phpstor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instances/details/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2" y="885848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 and Configure PHP:</a:t>
            </a:r>
            <a:br>
              <a:rPr lang="en-US" dirty="0" smtClean="0"/>
            </a:br>
            <a:r>
              <a:rPr lang="en-US" dirty="0" smtClean="0"/>
              <a:t>XAMPP, LAMP, 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651099"/>
            <a:ext cx="7910299" cy="1311301"/>
          </a:xfrm>
        </p:spPr>
        <p:txBody>
          <a:bodyPr>
            <a:normAutofit fontScale="92500"/>
          </a:bodyPr>
          <a:lstStyle/>
          <a:p>
            <a:r>
              <a:rPr lang="en-US" dirty="0"/>
              <a:t>PHP, </a:t>
            </a:r>
            <a:r>
              <a:rPr lang="en-US" dirty="0" smtClean="0"/>
              <a:t>CGI, Web Server.</a:t>
            </a:r>
            <a:br>
              <a:rPr lang="en-US" dirty="0" smtClean="0"/>
            </a:br>
            <a:r>
              <a:rPr lang="en-US" dirty="0" smtClean="0"/>
              <a:t>XAMP </a:t>
            </a:r>
            <a:r>
              <a:rPr lang="en-US" dirty="0"/>
              <a:t>/ </a:t>
            </a:r>
            <a:r>
              <a:rPr lang="en-US" dirty="0" smtClean="0"/>
              <a:t>LAMP </a:t>
            </a:r>
            <a:r>
              <a:rPr lang="en-US" dirty="0"/>
              <a:t>/ PHP in </a:t>
            </a:r>
            <a:r>
              <a:rPr lang="en-US" dirty="0" smtClean="0"/>
              <a:t>IIS. PHP IDEs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125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980849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25" y="4495800"/>
            <a:ext cx="2687262" cy="14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4242553"/>
            <a:ext cx="1688420" cy="1934102"/>
          </a:xfrm>
          <a:prstGeom prst="rect">
            <a:avLst/>
          </a:prstGeom>
        </p:spPr>
      </p:pic>
      <p:pic>
        <p:nvPicPr>
          <p:cNvPr id="3" name="Picture 4" descr="http://www.softwebstudios.com/images/lamp_logo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507" y="4580953"/>
            <a:ext cx="23812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/>
              <a:t>Install and </a:t>
            </a:r>
            <a:r>
              <a:rPr lang="en-US" dirty="0" smtClean="0"/>
              <a:t>Configure XAMPP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762000"/>
            <a:ext cx="4777528" cy="370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1069425"/>
            <a:ext cx="1973704" cy="2400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11" y="1826562"/>
            <a:ext cx="4170573" cy="28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XAMPP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(/ˈ</a:t>
            </a:r>
            <a:r>
              <a:rPr lang="en-US" dirty="0" err="1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zæmp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/ or /ˈ</a:t>
            </a:r>
            <a:r>
              <a:rPr lang="en-US" dirty="0" err="1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ɛks.æmp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/)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Free,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 source cross-platform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Web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server solution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stack</a:t>
            </a:r>
          </a:p>
          <a:p>
            <a:pPr marL="914241" lvl="3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Runs in Windows, Linux and Mac OS X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Apache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Web server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OpenSSL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MySQL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database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phpMyAdmin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Scripting languages: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PHP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and </a:t>
            </a: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Perl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FileZilla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FTP server</a:t>
            </a:r>
            <a:endParaRPr lang="en-US" dirty="0"/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Mercury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mail server (SMTP and POP3)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Provides an admin panel for simplified administration</a:t>
            </a:r>
            <a:endParaRPr lang="en-US" dirty="0" smtClean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XAMPP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XAMPP:</a:t>
            </a:r>
          </a:p>
          <a:p>
            <a:pPr lvl="1"/>
            <a:r>
              <a:rPr lang="en-US" b="1" u="sng" dirty="0" smtClean="0">
                <a:solidFill>
                  <a:srgbClr val="F3BE60"/>
                </a:solidFill>
                <a:hlinkClick r:id="rId2"/>
              </a:rPr>
              <a:t>https</a:t>
            </a:r>
            <a:r>
              <a:rPr lang="en-US" b="1" u="sng" dirty="0" smtClean="0">
                <a:solidFill>
                  <a:srgbClr val="F3BE60"/>
                </a:solidFill>
                <a:hlinkClick r:id="rId2"/>
              </a:rPr>
              <a:t>://www.apachefriends.org/download.html</a:t>
            </a:r>
            <a:endParaRPr lang="en-US" b="1" u="sng" dirty="0" smtClean="0">
              <a:solidFill>
                <a:srgbClr val="F3BE60"/>
              </a:solidFill>
            </a:endParaRPr>
          </a:p>
          <a:p>
            <a:r>
              <a:rPr lang="en-US" dirty="0" smtClean="0"/>
              <a:t>Installation </a:t>
            </a:r>
            <a:r>
              <a:rPr lang="en-US" dirty="0" smtClean="0"/>
              <a:t>for Windows:</a:t>
            </a:r>
            <a:endParaRPr lang="en-US" dirty="0" smtClean="0"/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installer (you may need to run it as administrator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Usual </a:t>
            </a:r>
            <a:r>
              <a:rPr lang="en-US" dirty="0" smtClean="0"/>
              <a:t>Windows </a:t>
            </a:r>
            <a:r>
              <a:rPr lang="en-US" dirty="0" smtClean="0"/>
              <a:t>installation Next-&gt;</a:t>
            </a:r>
            <a:r>
              <a:rPr lang="en-US" dirty="0"/>
              <a:t>N</a:t>
            </a:r>
            <a:r>
              <a:rPr lang="en-US" dirty="0" smtClean="0"/>
              <a:t>ext-&gt;Finish</a:t>
            </a:r>
          </a:p>
          <a:p>
            <a:r>
              <a:rPr lang="en-US" dirty="0" smtClean="0"/>
              <a:t>Running XAMPP</a:t>
            </a:r>
          </a:p>
          <a:p>
            <a:pPr lvl="1"/>
            <a:r>
              <a:rPr lang="en-US" dirty="0" smtClean="0"/>
              <a:t>XAMPP start as </a:t>
            </a:r>
            <a:r>
              <a:rPr lang="en-US" dirty="0"/>
              <a:t>a tray </a:t>
            </a:r>
            <a:r>
              <a:rPr lang="en-US" dirty="0" smtClean="0"/>
              <a:t>icon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Download, Install and Run XAMPP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5029200"/>
            <a:ext cx="5776800" cy="1161079"/>
          </a:xfrm>
          <a:prstGeom prst="roundRect">
            <a:avLst>
              <a:gd name="adj" fmla="val 60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XAMPP: Collision </a:t>
            </a:r>
            <a:r>
              <a:rPr lang="en-US" dirty="0" smtClean="0"/>
              <a:t>with Skype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219200"/>
            <a:ext cx="6631816" cy="51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have IIS or other Web server running on your machine</a:t>
            </a:r>
          </a:p>
          <a:p>
            <a:pPr lvl="1"/>
            <a:r>
              <a:rPr lang="en-US" dirty="0" smtClean="0"/>
              <a:t>This will take the standard HTTP and HTTPS ports: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80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443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You may change the Apache HTTP listening port</a:t>
            </a:r>
            <a:endParaRPr lang="en-US" dirty="0"/>
          </a:p>
          <a:p>
            <a:pPr lvl="1"/>
            <a:r>
              <a:rPr lang="en-US" dirty="0" smtClean="0"/>
              <a:t>From XAMPP Control Panel choose Apache -&gt; </a:t>
            </a:r>
            <a:r>
              <a:rPr lang="en-US" noProof="1" smtClean="0"/>
              <a:t>Config</a:t>
            </a:r>
          </a:p>
          <a:p>
            <a:pPr lvl="2"/>
            <a:r>
              <a:rPr lang="en-US" dirty="0" smtClean="0"/>
              <a:t>This will open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.\apache\conf\httpd.conf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Replace with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8080</a:t>
            </a:r>
            <a:r>
              <a:rPr lang="en-US" dirty="0"/>
              <a:t>” </a:t>
            </a:r>
            <a:r>
              <a:rPr lang="en-US" dirty="0" smtClean="0"/>
              <a:t>(for example)</a:t>
            </a:r>
            <a:endParaRPr lang="en-US" dirty="0"/>
          </a:p>
          <a:p>
            <a:pPr lvl="1"/>
            <a:r>
              <a:rPr lang="en-US" dirty="0" smtClean="0"/>
              <a:t>Access XAMPP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localhost:8080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Apache HTTP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 Control </a:t>
            </a:r>
            <a:r>
              <a:rPr lang="en-US" dirty="0" smtClean="0"/>
              <a:t>Panel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066800"/>
            <a:ext cx="8361251" cy="5400385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962108" y="550608"/>
            <a:ext cx="1752600" cy="990600"/>
          </a:xfrm>
          <a:prstGeom prst="wedgeRoundRectCallout">
            <a:avLst>
              <a:gd name="adj1" fmla="val -109672"/>
              <a:gd name="adj2" fmla="val 1643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Used </a:t>
            </a:r>
            <a:r>
              <a:rPr lang="en-US" sz="2800" noProof="1" smtClean="0">
                <a:solidFill>
                  <a:srgbClr val="FFFFFF"/>
                </a:solidFill>
              </a:rPr>
              <a:t>TCP ports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012" y="2438400"/>
            <a:ext cx="2192246" cy="1049840"/>
          </a:xfrm>
          <a:prstGeom prst="wedgeRoundRectCallout">
            <a:avLst>
              <a:gd name="adj1" fmla="val 101465"/>
              <a:gd name="adj2" fmla="val -432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Windows process </a:t>
            </a:r>
            <a:r>
              <a:rPr lang="en-US" sz="2800" noProof="1" smtClean="0">
                <a:solidFill>
                  <a:srgbClr val="FFFFFF"/>
                </a:solidFill>
              </a:rPr>
              <a:t>IDs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8412" y="4343400"/>
            <a:ext cx="1828800" cy="1524000"/>
          </a:xfrm>
          <a:prstGeom prst="wedgeRoundRectCallout">
            <a:avLst>
              <a:gd name="adj1" fmla="val -100264"/>
              <a:gd name="adj2" fmla="val -169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System </a:t>
            </a:r>
            <a:r>
              <a:rPr lang="en-US" sz="2800" noProof="1" smtClean="0">
                <a:solidFill>
                  <a:srgbClr val="FFFFFF"/>
                </a:solidFill>
              </a:rPr>
              <a:t>messages (logs)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</a:t>
            </a:r>
            <a:r>
              <a:rPr lang="en-US" dirty="0" smtClean="0"/>
              <a:t>of public </a:t>
            </a:r>
            <a:r>
              <a:rPr lang="en-US" dirty="0" smtClean="0"/>
              <a:t>HTML files (document root)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./htdocs</a:t>
            </a:r>
            <a:endParaRPr lang="en-US" dirty="0" smtClean="0"/>
          </a:p>
          <a:p>
            <a:r>
              <a:rPr lang="en-US" dirty="0" smtClean="0"/>
              <a:t>Location </a:t>
            </a:r>
            <a:r>
              <a:rPr lang="en-US" dirty="0"/>
              <a:t>of </a:t>
            </a:r>
            <a:r>
              <a:rPr lang="en-US" dirty="0" smtClean="0"/>
              <a:t>Apache web server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./apache</a:t>
            </a:r>
            <a:endParaRPr lang="en-US" dirty="0" smtClean="0"/>
          </a:p>
          <a:p>
            <a:r>
              <a:rPr lang="en-US" dirty="0"/>
              <a:t>Location of </a:t>
            </a:r>
            <a:r>
              <a:rPr lang="en-US" dirty="0" smtClean="0"/>
              <a:t>PHP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./php</a:t>
            </a:r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of MySQL database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./mysql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Directories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233" y="1246350"/>
            <a:ext cx="1969179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Apache c</a:t>
            </a:r>
            <a:r>
              <a:rPr lang="en-US" sz="3600" dirty="0" smtClean="0"/>
              <a:t>onfiguration </a:t>
            </a:r>
            <a:r>
              <a:rPr lang="en-US" sz="3600" dirty="0" smtClean="0"/>
              <a:t>file 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sz="3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.\apache\conf\httpd.conf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PHP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.\apache\bin\php.ini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MySQL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my.cnf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noProof="1" smtClean="0">
                <a:solidFill>
                  <a:srgbClr val="F3BE60"/>
                </a:solidFill>
              </a:rPr>
              <a:t>.</a:t>
            </a:r>
            <a:r>
              <a:rPr lang="en-US" sz="3600" b="1" noProof="1" smtClean="0">
                <a:solidFill>
                  <a:srgbClr val="F3BE60"/>
                </a:solidFill>
              </a:rPr>
              <a:t>\mysql\bin\my.cnf</a:t>
            </a:r>
            <a:endParaRPr lang="en-US" sz="3600" noProof="1">
              <a:solidFill>
                <a:srgbClr val="F3BE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Configuration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3657600"/>
            <a:ext cx="2300400" cy="23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912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838200"/>
            <a:ext cx="4777528" cy="370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365940"/>
            <a:ext cx="4572000" cy="317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2412" y="1508633"/>
            <a:ext cx="895937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LAMP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7398" y="25540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3BE60"/>
                </a:solidFill>
              </a:rPr>
              <a:t>L</a:t>
            </a:r>
            <a:r>
              <a:rPr lang="en-US" sz="3600" dirty="0" smtClean="0"/>
              <a:t>inux, </a:t>
            </a:r>
            <a:r>
              <a:rPr lang="en-US" sz="3600" dirty="0" smtClean="0">
                <a:solidFill>
                  <a:srgbClr val="F3BE60"/>
                </a:solidFill>
              </a:rPr>
              <a:t>A</a:t>
            </a:r>
            <a:r>
              <a:rPr lang="en-US" sz="3600" dirty="0" smtClean="0"/>
              <a:t>pache, </a:t>
            </a:r>
            <a:r>
              <a:rPr lang="en-US" sz="3600" dirty="0" smtClean="0">
                <a:solidFill>
                  <a:srgbClr val="F3BE60"/>
                </a:solidFill>
              </a:rPr>
              <a:t>M</a:t>
            </a:r>
            <a:r>
              <a:rPr lang="en-US" sz="3600" dirty="0" smtClean="0"/>
              <a:t>ySQL, </a:t>
            </a:r>
            <a:r>
              <a:rPr lang="en-US" sz="3600" dirty="0" smtClean="0">
                <a:solidFill>
                  <a:srgbClr val="F3BE60"/>
                </a:solidFill>
              </a:rPr>
              <a:t>P</a:t>
            </a:r>
            <a:r>
              <a:rPr lang="en-US" sz="3600" dirty="0" smtClean="0"/>
              <a:t>HP</a:t>
            </a:r>
            <a:endParaRPr lang="bg-BG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38" y="3594394"/>
            <a:ext cx="8634920" cy="2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/>
              <a:t>PHP, </a:t>
            </a:r>
            <a:r>
              <a:rPr lang="en-US" dirty="0" smtClean="0"/>
              <a:t>Web Servers</a:t>
            </a:r>
            <a:r>
              <a:rPr lang="bg-BG" dirty="0" smtClean="0"/>
              <a:t>, </a:t>
            </a:r>
            <a:r>
              <a:rPr lang="en-US" dirty="0" smtClean="0"/>
              <a:t>HTTP, CGI</a:t>
            </a:r>
            <a:endParaRPr lang="en-US" dirty="0" smtClean="0"/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XAMPP: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LAMP: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Configuring PHP: php.ini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PHP IDEs: </a:t>
            </a:r>
            <a:r>
              <a:rPr lang="en-US" noProof="1" smtClean="0"/>
              <a:t>Aptana</a:t>
            </a:r>
            <a:r>
              <a:rPr lang="en-US" dirty="0" smtClean="0"/>
              <a:t>, PHP Storm, </a:t>
            </a:r>
            <a:r>
              <a:rPr lang="en-US" noProof="1" smtClean="0"/>
              <a:t>Netbeans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733800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996" y="155915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LAMP</a:t>
            </a:r>
            <a:r>
              <a:rPr lang="en-US" dirty="0"/>
              <a:t> </a:t>
            </a:r>
            <a:r>
              <a:rPr lang="en-US" dirty="0" smtClean="0"/>
              <a:t>stands for </a:t>
            </a:r>
            <a:r>
              <a:rPr lang="en-US" dirty="0" smtClean="0">
                <a:solidFill>
                  <a:srgbClr val="F3BE60"/>
                </a:solidFill>
              </a:rPr>
              <a:t>L</a:t>
            </a:r>
            <a:r>
              <a:rPr lang="en-US" dirty="0" smtClean="0"/>
              <a:t>inux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A</a:t>
            </a:r>
            <a:r>
              <a:rPr lang="en-US" dirty="0"/>
              <a:t>pache, </a:t>
            </a:r>
            <a:r>
              <a:rPr lang="en-US" dirty="0">
                <a:solidFill>
                  <a:srgbClr val="F3BE60"/>
                </a:solidFill>
              </a:rPr>
              <a:t>M</a:t>
            </a:r>
            <a:r>
              <a:rPr lang="en-US" dirty="0"/>
              <a:t>ySQL, </a:t>
            </a:r>
            <a:r>
              <a:rPr lang="en-US" dirty="0">
                <a:solidFill>
                  <a:srgbClr val="F3BE60"/>
                </a:solidFill>
              </a:rPr>
              <a:t>P</a:t>
            </a:r>
            <a:r>
              <a:rPr lang="en-US" dirty="0"/>
              <a:t>HP</a:t>
            </a:r>
            <a:endParaRPr lang="bg-BG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open source Web development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 smtClean="0"/>
              <a:t> – server operating 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Apache</a:t>
            </a:r>
            <a:r>
              <a:rPr lang="en-US" dirty="0" smtClean="0"/>
              <a:t> – Web server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MySQL</a:t>
            </a:r>
            <a:r>
              <a:rPr lang="en-US" dirty="0" smtClean="0"/>
              <a:t> – relational </a:t>
            </a:r>
            <a:r>
              <a:rPr lang="en-US" dirty="0"/>
              <a:t>database management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PHP</a:t>
            </a:r>
            <a:r>
              <a:rPr lang="en-US" dirty="0" smtClean="0"/>
              <a:t> – </a:t>
            </a:r>
            <a:r>
              <a:rPr lang="en-US" dirty="0"/>
              <a:t>object-oriented </a:t>
            </a:r>
            <a:r>
              <a:rPr lang="en-US" dirty="0" smtClean="0"/>
              <a:t>server-side scripting language</a:t>
            </a:r>
            <a:endParaRPr lang="en-US" dirty="0">
              <a:solidFill>
                <a:srgbClr val="F3BE60"/>
              </a:solidFill>
            </a:endParaRPr>
          </a:p>
          <a:p>
            <a:r>
              <a:rPr lang="en-US" dirty="0" smtClean="0"/>
              <a:t>LAMP is an application development platform</a:t>
            </a:r>
          </a:p>
          <a:p>
            <a:pPr lvl="1"/>
            <a:r>
              <a:rPr lang="en-US" dirty="0" smtClean="0"/>
              <a:t>Not just a software bundle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LAMP?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2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terminal, then just </a:t>
            </a:r>
            <a:r>
              <a:rPr lang="en-US" dirty="0" smtClean="0"/>
              <a:t>type:</a:t>
            </a:r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Apache document root</a:t>
            </a:r>
            <a:r>
              <a:rPr lang="en-US" noProof="1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</a:t>
            </a:r>
          </a:p>
          <a:p>
            <a:r>
              <a:rPr lang="en-US" dirty="0" smtClean="0"/>
              <a:t>Start </a:t>
            </a:r>
            <a:r>
              <a:rPr lang="en-US" dirty="0"/>
              <a:t>/ stop </a:t>
            </a:r>
            <a:r>
              <a:rPr lang="en-US" dirty="0" smtClean="0"/>
              <a:t>Apache (in Ubuntu)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a Web page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index.php</a:t>
            </a:r>
          </a:p>
          <a:p>
            <a:pPr lvl="1"/>
            <a:r>
              <a:rPr lang="en-US" dirty="0" smtClean="0"/>
              <a:t>Test it by opening with </a:t>
            </a:r>
            <a:r>
              <a:rPr lang="en-US" dirty="0" smtClean="0">
                <a:hlinkClick r:id="rId2"/>
              </a:rPr>
              <a:t>http://localhost/index.php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smtClean="0"/>
              <a:t>on </a:t>
            </a:r>
            <a:r>
              <a:rPr lang="en-US" noProof="1" smtClean="0"/>
              <a:t>Ubutntu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1933" y="1934479"/>
            <a:ext cx="9985479" cy="5355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lamp-server^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1933" y="4114783"/>
            <a:ext cx="9985479" cy="50392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service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apache2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| stop | restart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9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php.ini File</a:t>
            </a:r>
            <a:endParaRPr lang="en-US" dirty="0"/>
          </a:p>
        </p:txBody>
      </p:sp>
      <p:pic>
        <p:nvPicPr>
          <p:cNvPr id="4" name="Picture 2" descr="http://icons.iconarchive.com/icons/gakuseisean/ivista-2/256/Network-Pane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995363"/>
            <a:ext cx="3729037" cy="37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9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6546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settings (called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US" dirty="0" smtClean="0"/>
              <a:t>) are stored in 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set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there is no value, the directive is left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Comments start with a semicolon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location of the file is different across operating systems and versions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check which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 is loaded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phpinfo()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PHP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supports add-ons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Most add-ons read their settings from the same file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noProof="1"/>
              <a:t>Aptana</a:t>
            </a:r>
            <a:r>
              <a:rPr lang="en-US" dirty="0"/>
              <a:t>, PHP Storm, </a:t>
            </a:r>
            <a:r>
              <a:rPr lang="en-US" noProof="1"/>
              <a:t>Netbeans</a:t>
            </a:r>
            <a:endParaRPr lang="en-US" dirty="0"/>
          </a:p>
        </p:txBody>
      </p:sp>
      <p:pic>
        <p:nvPicPr>
          <p:cNvPr id="8194" name="Picture 2" descr="http://www.kapilbulsara.com/wp-content/uploads/2014/02/aptana-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502201"/>
            <a:ext cx="4792583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digitalalliance.acquia.com/sites/g/files/g1055236/f/201308/phpS_logo_AcquiaDigitalAlli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524000"/>
            <a:ext cx="1666875" cy="16668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faceyspacey.com/images/article-images/netbeans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505" y="2502201"/>
            <a:ext cx="2961407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Eclipse platform provides solid PHP development support</a:t>
            </a:r>
          </a:p>
          <a:p>
            <a:pPr lvl="1"/>
            <a:r>
              <a:rPr lang="en-US" dirty="0" smtClean="0"/>
              <a:t>PDT – PHP Development Tools</a:t>
            </a:r>
          </a:p>
          <a:p>
            <a:pPr lvl="1"/>
            <a:r>
              <a:rPr lang="en-US" dirty="0" smtClean="0"/>
              <a:t>Write PHP code, Web server integration, debugging</a:t>
            </a:r>
          </a:p>
          <a:p>
            <a:pPr lvl="1"/>
            <a:r>
              <a:rPr lang="en-US" dirty="0"/>
              <a:t>Free, open-source: </a:t>
            </a:r>
            <a:r>
              <a:rPr lang="en-US" dirty="0">
                <a:hlinkClick r:id="rId2"/>
              </a:rPr>
              <a:t>http://www.eclipse.org/pdt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noProof="1" smtClean="0"/>
              <a:t>Aptana</a:t>
            </a:r>
            <a:r>
              <a:rPr lang="en-US" dirty="0" smtClean="0"/>
              <a:t> Studio</a:t>
            </a:r>
          </a:p>
          <a:p>
            <a:pPr lvl="1"/>
            <a:r>
              <a:rPr lang="en-US" dirty="0" smtClean="0"/>
              <a:t>Eclipse-based IDE for PHP, Ruby, Python</a:t>
            </a:r>
          </a:p>
          <a:p>
            <a:pPr lvl="1"/>
            <a:r>
              <a:rPr lang="en-US" dirty="0" smtClean="0"/>
              <a:t>Supports also HTML, CSS, JavaScript</a:t>
            </a:r>
          </a:p>
          <a:p>
            <a:pPr lvl="1"/>
            <a:r>
              <a:rPr lang="en-US" dirty="0" smtClean="0"/>
              <a:t>Free </a:t>
            </a:r>
            <a:r>
              <a:rPr lang="en-US" dirty="0"/>
              <a:t>and open-source: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www.aptana.com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/ </a:t>
            </a:r>
            <a:r>
              <a:rPr lang="en-US" noProof="1" smtClean="0"/>
              <a:t>Aptana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75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Storm</a:t>
            </a:r>
          </a:p>
          <a:p>
            <a:pPr lvl="1"/>
            <a:r>
              <a:rPr lang="en-US" dirty="0" smtClean="0"/>
              <a:t>Powerful PHP IDE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JetBrains</a:t>
            </a:r>
            <a:r>
              <a:rPr lang="en-US" dirty="0" smtClean="0"/>
              <a:t>, paid product</a:t>
            </a:r>
          </a:p>
          <a:p>
            <a:pPr lvl="1"/>
            <a:r>
              <a:rPr lang="en-US" dirty="0" smtClean="0"/>
              <a:t>Easy to install, configure and run</a:t>
            </a:r>
          </a:p>
          <a:p>
            <a:pPr lvl="1"/>
            <a:r>
              <a:rPr lang="en-US" dirty="0">
                <a:hlinkClick r:id="rId2"/>
              </a:rPr>
              <a:t>http://www.jetbrains.com/phpstorm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PHP == server-side Web scripting language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Web Servers serve</a:t>
            </a:r>
            <a:r>
              <a:rPr lang="bg-BG" sz="3200" dirty="0" smtClean="0"/>
              <a:t> </a:t>
            </a:r>
            <a:r>
              <a:rPr lang="en-US" sz="3200" dirty="0" smtClean="0"/>
              <a:t>web content through HTTP</a:t>
            </a:r>
          </a:p>
          <a:p>
            <a:pPr marL="814388" lvl="1" indent="-284163">
              <a:lnSpc>
                <a:spcPct val="100000"/>
              </a:lnSpc>
            </a:pPr>
            <a:r>
              <a:rPr lang="en-US" sz="3000" dirty="0" smtClean="0"/>
              <a:t>Run PHP through CGI / </a:t>
            </a:r>
            <a:r>
              <a:rPr lang="en-US" sz="3000" noProof="1" smtClean="0"/>
              <a:t>mod_php</a:t>
            </a:r>
            <a:r>
              <a:rPr lang="en-US" sz="3000" dirty="0" smtClean="0"/>
              <a:t> / ISAPI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XAMPP</a:t>
            </a:r>
            <a:r>
              <a:rPr lang="bg-BG" sz="3200" dirty="0" smtClean="0"/>
              <a:t> </a:t>
            </a:r>
            <a:r>
              <a:rPr lang="en-US" sz="3200" dirty="0" smtClean="0"/>
              <a:t>== Apache + PHP + MySQL + Perl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Recommended for Windows users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LAMP == Linux + Apache + MySQL + PHP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php.ini </a:t>
            </a:r>
            <a:r>
              <a:rPr lang="en-US" sz="3200" dirty="0" smtClean="0"/>
              <a:t>holds the PHP interpreter settings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 IDEs: </a:t>
            </a:r>
            <a:r>
              <a:rPr lang="en-US" sz="3200" noProof="1"/>
              <a:t>Aptana</a:t>
            </a:r>
            <a:r>
              <a:rPr lang="en-US" sz="3200" dirty="0"/>
              <a:t>, PHP Storm, </a:t>
            </a:r>
            <a:r>
              <a:rPr lang="en-US" sz="3200" noProof="1"/>
              <a:t>Netbeans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89" y="1371600"/>
            <a:ext cx="2736460" cy="27364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507299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softuni.bg/trainings/coursesinstances/details/5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sz="3800" dirty="0"/>
              <a:t>Install and Configure </a:t>
            </a:r>
            <a:r>
              <a:rPr lang="en-US" sz="3800" dirty="0" smtClean="0"/>
              <a:t>PHP: XAMPP</a:t>
            </a:r>
            <a:r>
              <a:rPr lang="en-US" sz="3800" dirty="0"/>
              <a:t>, LAMP, IDEs</a:t>
            </a:r>
          </a:p>
        </p:txBody>
      </p:sp>
    </p:spTree>
    <p:extLst>
      <p:ext uri="{BB962C8B-B14F-4D97-AF65-F5344CB8AC3E}">
        <p14:creationId xmlns:p14="http://schemas.microsoft.com/office/powerpoint/2010/main" val="6087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US" dirty="0" smtClean="0"/>
              <a:t>PHP, </a:t>
            </a:r>
            <a:r>
              <a:rPr lang="en-US" dirty="0"/>
              <a:t>Web </a:t>
            </a:r>
            <a:r>
              <a:rPr lang="en-US" dirty="0" smtClean="0"/>
              <a:t>Servers, HTTP, CGI</a:t>
            </a:r>
            <a:endParaRPr lang="en-US" dirty="0"/>
          </a:p>
        </p:txBody>
      </p:sp>
      <p:pic>
        <p:nvPicPr>
          <p:cNvPr id="3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48" y="31989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fileinfo.com/images/icons/files/128/cgi-1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2412" y="912949"/>
            <a:ext cx="1371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rw-designer.com/icon-image/7523-256x256x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11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veryicon.com/icon/256/System/Black%20Glossy/HTT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813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server-side scripting language</a:t>
            </a:r>
          </a:p>
          <a:p>
            <a:pPr lvl="1"/>
            <a:r>
              <a:rPr lang="en-US" dirty="0" smtClean="0"/>
              <a:t>Designed for </a:t>
            </a:r>
            <a:r>
              <a:rPr lang="en-US" dirty="0" smtClean="0"/>
              <a:t>Web development</a:t>
            </a:r>
          </a:p>
          <a:p>
            <a:pPr lvl="2"/>
            <a:r>
              <a:rPr lang="en-US" dirty="0" smtClean="0"/>
              <a:t>Mix HTML with PHP to create dynamic Web pages</a:t>
            </a:r>
          </a:p>
          <a:p>
            <a:pPr lvl="2"/>
            <a:r>
              <a:rPr lang="en-US" dirty="0" smtClean="0"/>
              <a:t>Can be used as general purpose language, e.g. for desktop and command-line apps</a:t>
            </a:r>
          </a:p>
          <a:p>
            <a:pPr lvl="1"/>
            <a:r>
              <a:rPr lang="en-US" dirty="0" smtClean="0"/>
              <a:t>Free and open-source: </a:t>
            </a:r>
            <a:r>
              <a:rPr lang="en-US" dirty="0" smtClean="0">
                <a:hlinkClick r:id="rId2"/>
              </a:rPr>
              <a:t>http://php.net</a:t>
            </a:r>
            <a:endParaRPr lang="en-US" dirty="0" smtClean="0"/>
          </a:p>
          <a:p>
            <a:pPr lvl="1"/>
            <a:r>
              <a:rPr lang="en-US" dirty="0" smtClean="0"/>
              <a:t>Huge popularity: 240 millions sites run PHP in 2013</a:t>
            </a:r>
          </a:p>
          <a:p>
            <a:pPr lvl="1"/>
            <a:r>
              <a:rPr lang="en-US" dirty="0"/>
              <a:t>PHP: Hypertext </a:t>
            </a:r>
            <a:r>
              <a:rPr lang="en-US" dirty="0" smtClean="0"/>
              <a:t>Preprocessor (a recursive acronym)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133" y="1280886"/>
            <a:ext cx="9985479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h1&gt;PHP Example&lt;/h1&gt;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($i=0; $i&lt;10; $i++)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echo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 " . $i . "&lt;br&gt;\n";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?&gt;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676400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1"/>
            <a:ext cx="9561600" cy="5570355"/>
          </a:xfrm>
        </p:spPr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Web server </a:t>
            </a:r>
            <a:r>
              <a:rPr lang="en-US" sz="3200" dirty="0" smtClean="0"/>
              <a:t>is</a:t>
            </a:r>
          </a:p>
          <a:p>
            <a:pPr lvl="1"/>
            <a:r>
              <a:rPr lang="en-US" dirty="0" smtClean="0"/>
              <a:t>Software application that serves Web content over the HTTP protocol</a:t>
            </a:r>
          </a:p>
          <a:p>
            <a:pPr lvl="1"/>
            <a:r>
              <a:rPr lang="en-US" dirty="0" smtClean="0"/>
              <a:t>Hosts Web sites, Web applications and REST services</a:t>
            </a:r>
          </a:p>
          <a:p>
            <a:pPr lvl="1"/>
            <a:r>
              <a:rPr lang="en-US" dirty="0" smtClean="0"/>
              <a:t>Process HTTP requests and return static or dynamic Web content (e.g. HTML, CSS, images, JSON, JS)</a:t>
            </a:r>
          </a:p>
          <a:p>
            <a:pPr lvl="1"/>
            <a:r>
              <a:rPr lang="en-US" dirty="0"/>
              <a:t>Run server side scripts like </a:t>
            </a:r>
            <a:r>
              <a:rPr lang="en-US" dirty="0" smtClean="0"/>
              <a:t>PHP, Python and Ruby</a:t>
            </a:r>
          </a:p>
          <a:p>
            <a:pPr lvl="1"/>
            <a:r>
              <a:rPr lang="en-US" dirty="0" smtClean="0"/>
              <a:t>Typically a client (Web browser) requests a Web page, the Web server builds the page and returns it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28212" y="1405974"/>
            <a:ext cx="1905000" cy="987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5" y="3765137"/>
            <a:ext cx="1781175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97" y="2585505"/>
            <a:ext cx="1753430" cy="75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Users\nkostov\Desktop\lighttp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2" y="4861806"/>
            <a:ext cx="1524000" cy="14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54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yper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ransfer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rotocol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Client-server protocol for transferring Web </a:t>
            </a:r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files, </a:t>
            </a:r>
            <a:r>
              <a:rPr lang="en-US" dirty="0" smtClean="0"/>
              <a:t>CSS styles, images</a:t>
            </a:r>
            <a:r>
              <a:rPr lang="en-US" dirty="0"/>
              <a:t>, </a:t>
            </a:r>
            <a:r>
              <a:rPr lang="en-US" dirty="0" smtClean="0"/>
              <a:t>scripts, JSON data, etc.</a:t>
            </a:r>
            <a:endParaRPr lang="en-US" dirty="0"/>
          </a:p>
          <a:p>
            <a:r>
              <a:rPr lang="en-US" dirty="0"/>
              <a:t>Important properties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 smtClean="0"/>
              <a:t>Stateless </a:t>
            </a:r>
            <a:r>
              <a:rPr lang="en-US" dirty="0"/>
              <a:t>(cookies can overcome this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HTTP?</a:t>
            </a:r>
            <a:endParaRPr lang="en-US" dirty="0"/>
          </a:p>
        </p:txBody>
      </p:sp>
      <p:pic>
        <p:nvPicPr>
          <p:cNvPr id="6" name="Picture 10" descr="http://www.veryicon.com/icon/256/System/Black%20Glossy/HT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6558">
            <a:off x="9092011" y="3657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request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8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4964" y="1676400"/>
            <a:ext cx="7070505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softuni.bg</a:t>
            </a:r>
          </a:p>
          <a:p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Mozilla/5.0</a:t>
            </a:r>
          </a:p>
          <a:p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3064" y="3996733"/>
            <a:ext cx="7036348" cy="2480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00" noProof="1"/>
              <a:t>HTTP/1.1 200 OK</a:t>
            </a:r>
          </a:p>
          <a:p>
            <a:r>
              <a:rPr lang="en-US" sz="2100" noProof="1"/>
              <a:t>Server: Microsoft-IIS/8.5</a:t>
            </a:r>
          </a:p>
          <a:p>
            <a:r>
              <a:rPr lang="en-US" sz="2100" noProof="1"/>
              <a:t>Date: Thu, 17 Jul 2014 12:11:44 GMT</a:t>
            </a:r>
          </a:p>
          <a:p>
            <a:r>
              <a:rPr lang="en-US" sz="2100" noProof="1"/>
              <a:t>Content-Length: 8560</a:t>
            </a:r>
          </a:p>
          <a:p>
            <a:endParaRPr lang="en-US" sz="2100" noProof="1"/>
          </a:p>
          <a:p>
            <a:r>
              <a:rPr lang="en-US" sz="2100" noProof="1"/>
              <a:t>&lt;!DOCTYPE html&gt;</a:t>
            </a:r>
          </a:p>
          <a:p>
            <a:r>
              <a:rPr lang="en-US" sz="2100" noProof="1"/>
              <a:t>…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38267" y="1752600"/>
            <a:ext cx="3289300" cy="1379101"/>
          </a:xfrm>
          <a:prstGeom prst="wedgeRoundRectCallout">
            <a:avLst>
              <a:gd name="adj1" fmla="val -111288"/>
              <a:gd name="adj2" fmla="val 389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230330" y="4488299"/>
            <a:ext cx="3297237" cy="1379101"/>
          </a:xfrm>
          <a:prstGeom prst="wedgeRoundRectCallout">
            <a:avLst>
              <a:gd name="adj1" fmla="val -110406"/>
              <a:gd name="adj2" fmla="val 288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17577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CGI</a:t>
            </a:r>
            <a:r>
              <a:rPr lang="en-US" dirty="0" smtClean="0"/>
              <a:t> == Common Gateway Interface</a:t>
            </a:r>
          </a:p>
          <a:p>
            <a:pPr lvl="1"/>
            <a:r>
              <a:rPr lang="en-US" dirty="0" smtClean="0"/>
              <a:t>An interface to connect Web servers with server-side scripts</a:t>
            </a:r>
          </a:p>
          <a:p>
            <a:pPr lvl="1"/>
            <a:r>
              <a:rPr lang="en-US" dirty="0" smtClean="0"/>
              <a:t>E.g. connect PHP with Apache or Python with IIS</a:t>
            </a:r>
          </a:p>
          <a:p>
            <a:pPr lvl="1"/>
            <a:r>
              <a:rPr lang="en-US" dirty="0" smtClean="0"/>
              <a:t>Goal: generate dynamic Web content</a:t>
            </a:r>
          </a:p>
          <a:p>
            <a:pPr lvl="1"/>
            <a:r>
              <a:rPr lang="en-US" dirty="0" smtClean="0"/>
              <a:t>Web server passes the HTTP request and produces HTTP response</a:t>
            </a:r>
          </a:p>
          <a:p>
            <a:r>
              <a:rPr lang="en-US" dirty="0" smtClean="0"/>
              <a:t>Many technologies to connect Web servers with server scripts:</a:t>
            </a:r>
          </a:p>
          <a:p>
            <a:pPr lvl="1"/>
            <a:r>
              <a:rPr lang="en-US" dirty="0" smtClean="0"/>
              <a:t>GCI, </a:t>
            </a:r>
            <a:r>
              <a:rPr lang="en-US" noProof="1" smtClean="0"/>
              <a:t>FastCGI</a:t>
            </a:r>
            <a:r>
              <a:rPr lang="en-US" dirty="0" smtClean="0"/>
              <a:t>, Apache modules, ISAPI (IIS), WSGI, Ruby Rack, …</a:t>
            </a:r>
          </a:p>
          <a:p>
            <a:pPr lvl="1"/>
            <a:r>
              <a:rPr lang="en-US" dirty="0" smtClean="0"/>
              <a:t>E.g. </a:t>
            </a:r>
            <a:r>
              <a:rPr lang="en-US" noProof="1" smtClean="0"/>
              <a:t>mod_php</a:t>
            </a:r>
            <a:r>
              <a:rPr lang="en-US" dirty="0" smtClean="0"/>
              <a:t>, </a:t>
            </a:r>
            <a:r>
              <a:rPr lang="en-US" noProof="1" smtClean="0"/>
              <a:t>mod_python</a:t>
            </a:r>
            <a:r>
              <a:rPr lang="en-US" dirty="0" smtClean="0"/>
              <a:t>, </a:t>
            </a:r>
            <a:r>
              <a:rPr lang="en-US" noProof="1" smtClean="0"/>
              <a:t>mod_wsgi</a:t>
            </a:r>
            <a:r>
              <a:rPr lang="en-US" dirty="0" smtClean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CGI?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1317</Words>
  <Application>Microsoft Office PowerPoint</Application>
  <PresentationFormat>Custom</PresentationFormat>
  <Paragraphs>244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Install and Configure PHP: XAMPP, LAMP, IDEs</vt:lpstr>
      <vt:lpstr>Table of Contents</vt:lpstr>
      <vt:lpstr>PHP, Web Servers, HTTP, CGI</vt:lpstr>
      <vt:lpstr>What is PHP?</vt:lpstr>
      <vt:lpstr>PHP – Example</vt:lpstr>
      <vt:lpstr>Web Servers</vt:lpstr>
      <vt:lpstr>What is HTTP?</vt:lpstr>
      <vt:lpstr>HTTP – Example</vt:lpstr>
      <vt:lpstr>What is CGI?</vt:lpstr>
      <vt:lpstr>XAMPP</vt:lpstr>
      <vt:lpstr>What is XAMPP?</vt:lpstr>
      <vt:lpstr>Download, Install and Run XAMPP</vt:lpstr>
      <vt:lpstr>XAMPP: Collision with Skype</vt:lpstr>
      <vt:lpstr>Changing the Apache HTTP Port</vt:lpstr>
      <vt:lpstr>XAMPP Control Panel</vt:lpstr>
      <vt:lpstr>XAMPP Directories</vt:lpstr>
      <vt:lpstr>XAMPP Configuration Files</vt:lpstr>
      <vt:lpstr>XAMPP</vt:lpstr>
      <vt:lpstr>LAMP</vt:lpstr>
      <vt:lpstr>What is LAMP?</vt:lpstr>
      <vt:lpstr>Download and Install on Ubutntu</vt:lpstr>
      <vt:lpstr>PHP Settings</vt:lpstr>
      <vt:lpstr>PHP Settings</vt:lpstr>
      <vt:lpstr>PHP IDEs</vt:lpstr>
      <vt:lpstr>Eclipse / Aptana</vt:lpstr>
      <vt:lpstr>PHP Storm</vt:lpstr>
      <vt:lpstr>Summary</vt:lpstr>
      <vt:lpstr>Install and Configure PHP: XAMPP, LAMP, IDEs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and Configure PHP: XAMPP, LAMP, IDEs</dc:title>
  <dc:subject>Software Development Course</dc:subject>
  <dc:creator/>
  <cp:keywords>PHP, XAMPP, LAMP,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2014-08-11T15:03:51Z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