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35AE80-E012-4CB1-80C1-C1DD57E46A8D}">
  <a:tblStyle styleId="{C035AE80-E012-4CB1-80C1-C1DD57E46A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a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4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ef4d00f2f_0_3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ef4d00f2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ef4d00f2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ef4d00f2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ef4d00f2f_0_3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ef4d00f2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ef4d00f2f_0_3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ef4d00f2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ef4d00f2f_0_3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ef4d00f2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ef4d00f2f_0_3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ef4d00f2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f4d00f2f_0_3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f4d00f2f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Georgina Dangerfield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06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E51"/>
              </a:buClr>
              <a:buSzPct val="100000"/>
              <a:buChar char="●"/>
            </a:pPr>
            <a:r>
              <a:rPr lang="en" sz="1869">
                <a:solidFill>
                  <a:srgbClr val="2B3E51"/>
                </a:solidFill>
              </a:rPr>
              <a:t>A support vector machine takes data points and outputs the hyperplane (which in two dimensions it’s simply a line) that best separates the tags. </a:t>
            </a:r>
            <a:endParaRPr sz="1869">
              <a:solidFill>
                <a:srgbClr val="2B3E51"/>
              </a:solidFill>
            </a:endParaRPr>
          </a:p>
          <a:p>
            <a:pPr indent="-3206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E51"/>
              </a:buClr>
              <a:buSzPct val="100000"/>
              <a:buFont typeface="Arial"/>
              <a:buChar char="●"/>
            </a:pPr>
            <a:r>
              <a:rPr lang="en" sz="1869">
                <a:solidFill>
                  <a:srgbClr val="2B3E51"/>
                </a:solidFill>
              </a:rPr>
              <a:t>This line is the</a:t>
            </a:r>
            <a:r>
              <a:rPr b="1" lang="en" sz="1869">
                <a:solidFill>
                  <a:srgbClr val="2B3E51"/>
                </a:solidFill>
              </a:rPr>
              <a:t> decision boundary</a:t>
            </a:r>
            <a:r>
              <a:rPr lang="en" sz="1869">
                <a:solidFill>
                  <a:srgbClr val="2B3E51"/>
                </a:solidFill>
              </a:rPr>
              <a:t>: anything that falls to one side of it we will classify as blue, and anything that falls to the other as red.</a:t>
            </a:r>
            <a:endParaRPr sz="1869">
              <a:solidFill>
                <a:srgbClr val="2B3E5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974" y="1644553"/>
            <a:ext cx="3044479" cy="32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29450" y="2078875"/>
            <a:ext cx="76887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Giving computers the ability to learn to make decisions based on data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Examples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Predicting </a:t>
            </a:r>
            <a:r>
              <a:rPr lang="en" sz="1700"/>
              <a:t>whether</a:t>
            </a:r>
            <a:r>
              <a:rPr lang="en" sz="1700"/>
              <a:t> an email is spam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Clustering wikipedia entries into different classes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Unsupervised learning - used unlabelled data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Supervised learning - used labelled data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Reinforcement learning - optimising given a system of rewards and punishments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Predictor variables/features and a target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Aim: Predict the target variable, given the </a:t>
            </a:r>
            <a:r>
              <a:rPr lang="en"/>
              <a:t>predictor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Classification: Target variable consists of categories or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Regression: target variable is continuous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52798" r="37987" t="36736"/>
          <a:stretch/>
        </p:blipFill>
        <p:spPr>
          <a:xfrm>
            <a:off x="8269426" y="2043575"/>
            <a:ext cx="719626" cy="17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11122" r="46936" t="36736"/>
          <a:stretch/>
        </p:blipFill>
        <p:spPr>
          <a:xfrm>
            <a:off x="4572000" y="2043575"/>
            <a:ext cx="3275699" cy="17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17325" y="8650"/>
            <a:ext cx="5706300" cy="87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0" y="0"/>
            <a:ext cx="5723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Instructions: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Drag and drop the machine learning examples into the correct box.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125375" y="3886525"/>
            <a:ext cx="2253900" cy="534600"/>
          </a:xfrm>
          <a:prstGeom prst="rect">
            <a:avLst/>
          </a:prstGeom>
          <a:solidFill>
            <a:srgbClr val="EF562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Is an email spam or not spam? 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3430613" y="3886525"/>
            <a:ext cx="2253900" cy="534600"/>
          </a:xfrm>
          <a:prstGeom prst="rect">
            <a:avLst/>
          </a:prstGeom>
          <a:solidFill>
            <a:srgbClr val="7AC75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How much will my food cost in 10 years?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1688100" y="4608900"/>
            <a:ext cx="2253900" cy="534600"/>
          </a:xfrm>
          <a:prstGeom prst="rect">
            <a:avLst/>
          </a:prstGeom>
          <a:solidFill>
            <a:srgbClr val="EFCFC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Predicting someone’s gender based on their handwriting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 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5723613" y="4608900"/>
            <a:ext cx="2253900" cy="534600"/>
          </a:xfrm>
          <a:prstGeom prst="rect">
            <a:avLst/>
          </a:prstGeom>
          <a:solidFill>
            <a:srgbClr val="FA892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will the temperature be tomorrow?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6735850" y="3886525"/>
            <a:ext cx="2253900" cy="534600"/>
          </a:xfrm>
          <a:prstGeom prst="rect">
            <a:avLst/>
          </a:prstGeom>
          <a:solidFill>
            <a:srgbClr val="97D5E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Will it be hot or cold tomorrow? 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58" name="Google Shape;158;p28"/>
          <p:cNvGraphicFramePr/>
          <p:nvPr/>
        </p:nvGraphicFramePr>
        <p:xfrm>
          <a:off x="320375" y="106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{C035AE80-E012-4CB1-80C1-C1DD57E46A8D}</a:tableStyleId>
              </a:tblPr>
              <a:tblGrid>
                <a:gridCol w="4357700"/>
                <a:gridCol w="4357700"/>
              </a:tblGrid>
              <a:tr h="48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4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Google Shape;159;p28"/>
          <p:cNvGraphicFramePr/>
          <p:nvPr/>
        </p:nvGraphicFramePr>
        <p:xfrm>
          <a:off x="320375" y="9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{C035AE80-E012-4CB1-80C1-C1DD57E46A8D}</a:tableStyleId>
              </a:tblPr>
              <a:tblGrid>
                <a:gridCol w="4357700"/>
                <a:gridCol w="4357700"/>
              </a:tblGrid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Classification</a:t>
                      </a:r>
                      <a:endParaRPr b="1" sz="2000">
                        <a:solidFill>
                          <a:schemeClr val="lt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Regression</a:t>
                      </a:r>
                      <a:endParaRPr b="1" sz="2000">
                        <a:solidFill>
                          <a:schemeClr val="lt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729325" y="2078875"/>
            <a:ext cx="37743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Linear regression is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used to predict the value of a variable based on the value of another variable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For example, the relationship between temperature and number of ice creams sold.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800" y="1717000"/>
            <a:ext cx="38764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Classification Algorithms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721225" y="2781725"/>
            <a:ext cx="33009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</a:t>
            </a:r>
            <a:r>
              <a:rPr lang="en"/>
              <a:t>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Logistic regression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estimates the probability of an event occurring, based on a given dataset of independent variables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Since the outcome is a probability, the dependent variable is bounded between 0 and 1.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300" y="1717000"/>
            <a:ext cx="366322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Classification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rule-based approach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where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 internal nodes represent the features of a dataset, branches represent the decision rules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each leaf node represents the outcome.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 decision tree simply asks a question, and based on the answer (Yes/No), it further splits the tree into subtrees.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000" y="1853850"/>
            <a:ext cx="4335574" cy="289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Classification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Builds multiple decision trees and merges them together.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 algorithm establishes the outcome based on the predictions of the decision trees. It predicts by taking the average or mean of the output from various trees.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Increasing the number of trees increases the precision of the outcome.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275" y="1781100"/>
            <a:ext cx="35818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