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5" r:id="rId1"/>
    <p:sldMasterId id="2147483736" r:id="rId2"/>
    <p:sldMasterId id="2147483737" r:id="rId3"/>
    <p:sldMasterId id="2147483741" r:id="rId4"/>
  </p:sldMasterIdLst>
  <p:notesMasterIdLst>
    <p:notesMasterId r:id="rId16"/>
  </p:notesMasterIdLst>
  <p:sldIdLst>
    <p:sldId id="256" r:id="rId5"/>
    <p:sldId id="257" r:id="rId6"/>
    <p:sldId id="275" r:id="rId7"/>
    <p:sldId id="281" r:id="rId8"/>
    <p:sldId id="259" r:id="rId9"/>
    <p:sldId id="262" r:id="rId10"/>
    <p:sldId id="260" r:id="rId11"/>
    <p:sldId id="282" r:id="rId12"/>
    <p:sldId id="283" r:id="rId13"/>
    <p:sldId id="284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3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8B4246-CDB6-4FDB-B538-32701CADB684}">
  <a:tblStyle styleId="{CE8B4246-CDB6-4FDB-B538-32701CADB6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DEEE8"/>
          </a:solidFill>
        </a:fill>
      </a:tcStyle>
    </a:band1H>
    <a:band1V>
      <a:tcStyle>
        <a:tcBdr/>
        <a:fill>
          <a:solidFill>
            <a:srgbClr val="FDEE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BE2520B-16FD-4BEF-82B7-03E5C8D74A02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5"/>
    <p:restoredTop sz="76033" autoAdjust="0"/>
  </p:normalViewPr>
  <p:slideViewPr>
    <p:cSldViewPr snapToObjects="1">
      <p:cViewPr varScale="1">
        <p:scale>
          <a:sx n="131" d="100"/>
          <a:sy n="131" d="100"/>
        </p:scale>
        <p:origin x="464" y="168"/>
      </p:cViewPr>
      <p:guideLst>
        <p:guide orient="horz" pos="1620"/>
        <p:guide pos="43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527FB-EAE4-6244-8998-70E5E79564FE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EEADB-6928-DB4F-9C25-5B45F64CD0CD}">
      <dgm:prSet phldrT="[Text]"/>
      <dgm:spPr/>
      <dgm:t>
        <a:bodyPr/>
        <a:lstStyle/>
        <a:p>
          <a:r>
            <a:rPr lang="en-US" dirty="0" smtClean="0"/>
            <a:t>All aircrafts</a:t>
          </a:r>
          <a:endParaRPr lang="en-US" dirty="0"/>
        </a:p>
      </dgm:t>
    </dgm:pt>
    <dgm:pt modelId="{19759647-74D4-E744-A53A-CABD006BF980}" type="parTrans" cxnId="{DEAA6F81-C13C-F54D-9714-21574653EC6D}">
      <dgm:prSet/>
      <dgm:spPr/>
      <dgm:t>
        <a:bodyPr/>
        <a:lstStyle/>
        <a:p>
          <a:endParaRPr lang="en-US"/>
        </a:p>
      </dgm:t>
    </dgm:pt>
    <dgm:pt modelId="{C4551A68-7C5D-BD43-A843-9FE95C58F0F7}" type="sibTrans" cxnId="{DEAA6F81-C13C-F54D-9714-21574653EC6D}">
      <dgm:prSet/>
      <dgm:spPr/>
      <dgm:t>
        <a:bodyPr/>
        <a:lstStyle/>
        <a:p>
          <a:endParaRPr lang="en-US"/>
        </a:p>
      </dgm:t>
    </dgm:pt>
    <dgm:pt modelId="{BC1DAB9D-9A0B-B749-BCC3-D9BE53A43149}">
      <dgm:prSet phldrT="[Text]"/>
      <dgm:spPr/>
      <dgm:t>
        <a:bodyPr/>
        <a:lstStyle/>
        <a:p>
          <a:r>
            <a:rPr lang="en-US" dirty="0" smtClean="0"/>
            <a:t>US commercial aircraft</a:t>
          </a:r>
          <a:endParaRPr lang="en-US" dirty="0"/>
        </a:p>
      </dgm:t>
    </dgm:pt>
    <dgm:pt modelId="{54C53801-D450-F549-9F14-E558EF75EEA9}" type="parTrans" cxnId="{14410490-4245-CD48-A028-25715B4EE6A6}">
      <dgm:prSet/>
      <dgm:spPr/>
      <dgm:t>
        <a:bodyPr/>
        <a:lstStyle/>
        <a:p>
          <a:endParaRPr lang="en-US"/>
        </a:p>
      </dgm:t>
    </dgm:pt>
    <dgm:pt modelId="{CF3F6D79-ECC5-1242-8258-AD745C06E483}" type="sibTrans" cxnId="{14410490-4245-CD48-A028-25715B4EE6A6}">
      <dgm:prSet/>
      <dgm:spPr/>
      <dgm:t>
        <a:bodyPr/>
        <a:lstStyle/>
        <a:p>
          <a:endParaRPr lang="en-US"/>
        </a:p>
      </dgm:t>
    </dgm:pt>
    <dgm:pt modelId="{56A06512-A339-594D-9EC5-C4ACB60D9ACC}">
      <dgm:prSet phldrT="[Text]"/>
      <dgm:spPr/>
      <dgm:t>
        <a:bodyPr/>
        <a:lstStyle/>
        <a:p>
          <a:r>
            <a:rPr lang="en-US" dirty="0" smtClean="0"/>
            <a:t>Not ADS-B equipped</a:t>
          </a:r>
          <a:endParaRPr lang="en-US" dirty="0"/>
        </a:p>
      </dgm:t>
    </dgm:pt>
    <dgm:pt modelId="{037BB4E1-0903-CF4A-B6AF-607434CC6DB1}" type="parTrans" cxnId="{9379E496-5906-084D-AFBE-0B9F81653185}">
      <dgm:prSet/>
      <dgm:spPr/>
      <dgm:t>
        <a:bodyPr/>
        <a:lstStyle/>
        <a:p>
          <a:endParaRPr lang="en-US"/>
        </a:p>
      </dgm:t>
    </dgm:pt>
    <dgm:pt modelId="{26CDDDBA-9D46-7A4D-B6D7-35E54D9AD268}" type="sibTrans" cxnId="{9379E496-5906-084D-AFBE-0B9F81653185}">
      <dgm:prSet/>
      <dgm:spPr/>
      <dgm:t>
        <a:bodyPr/>
        <a:lstStyle/>
        <a:p>
          <a:endParaRPr lang="en-US"/>
        </a:p>
      </dgm:t>
    </dgm:pt>
    <dgm:pt modelId="{C5A099BA-E49A-334F-9321-71BB5C1943BE}" type="pres">
      <dgm:prSet presAssocID="{EF0527FB-EAE4-6244-8998-70E5E79564FE}" presName="Name0" presStyleCnt="0">
        <dgm:presLayoutVars>
          <dgm:chMax val="7"/>
          <dgm:resizeHandles val="exact"/>
        </dgm:presLayoutVars>
      </dgm:prSet>
      <dgm:spPr/>
    </dgm:pt>
    <dgm:pt modelId="{34A3AF70-EE04-BA45-BEB0-C91662A54475}" type="pres">
      <dgm:prSet presAssocID="{EF0527FB-EAE4-6244-8998-70E5E79564FE}" presName="comp1" presStyleCnt="0"/>
      <dgm:spPr/>
    </dgm:pt>
    <dgm:pt modelId="{C78C9BC8-E64D-E34A-85D9-C8C1A05D0250}" type="pres">
      <dgm:prSet presAssocID="{EF0527FB-EAE4-6244-8998-70E5E79564FE}" presName="circle1" presStyleLbl="node1" presStyleIdx="0" presStyleCnt="3" custLinFactNeighborX="-194" custLinFactNeighborY="1164"/>
      <dgm:spPr/>
      <dgm:t>
        <a:bodyPr/>
        <a:lstStyle/>
        <a:p>
          <a:endParaRPr lang="en-US"/>
        </a:p>
      </dgm:t>
    </dgm:pt>
    <dgm:pt modelId="{824C4372-46F9-6E48-97BE-0E380859CAAF}" type="pres">
      <dgm:prSet presAssocID="{EF0527FB-EAE4-6244-8998-70E5E79564FE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35C0B-AAA0-F342-BCB0-72B07DF1739E}" type="pres">
      <dgm:prSet presAssocID="{EF0527FB-EAE4-6244-8998-70E5E79564FE}" presName="comp2" presStyleCnt="0"/>
      <dgm:spPr/>
    </dgm:pt>
    <dgm:pt modelId="{F5547317-EB4B-4844-A4FB-1075CB9718EC}" type="pres">
      <dgm:prSet presAssocID="{EF0527FB-EAE4-6244-8998-70E5E79564FE}" presName="circle2" presStyleLbl="node1" presStyleIdx="1" presStyleCnt="3"/>
      <dgm:spPr/>
      <dgm:t>
        <a:bodyPr/>
        <a:lstStyle/>
        <a:p>
          <a:endParaRPr lang="en-US"/>
        </a:p>
      </dgm:t>
    </dgm:pt>
    <dgm:pt modelId="{BD024BB3-DF18-BC46-BF73-8795BDC0E90F}" type="pres">
      <dgm:prSet presAssocID="{EF0527FB-EAE4-6244-8998-70E5E79564FE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230F1-5F58-C141-95E0-1007103A4284}" type="pres">
      <dgm:prSet presAssocID="{EF0527FB-EAE4-6244-8998-70E5E79564FE}" presName="comp3" presStyleCnt="0"/>
      <dgm:spPr/>
    </dgm:pt>
    <dgm:pt modelId="{D63BA300-80C4-3643-8C46-3B90C33B04B5}" type="pres">
      <dgm:prSet presAssocID="{EF0527FB-EAE4-6244-8998-70E5E79564FE}" presName="circle3" presStyleLbl="node1" presStyleIdx="2" presStyleCnt="3"/>
      <dgm:spPr/>
      <dgm:t>
        <a:bodyPr/>
        <a:lstStyle/>
        <a:p>
          <a:endParaRPr lang="en-US"/>
        </a:p>
      </dgm:t>
    </dgm:pt>
    <dgm:pt modelId="{CC513DE6-4187-D244-AC88-F46EABC2A8B9}" type="pres">
      <dgm:prSet presAssocID="{EF0527FB-EAE4-6244-8998-70E5E79564FE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B01FA-9006-CD40-A562-BE4CEDA90956}" type="presOf" srcId="{EF0527FB-EAE4-6244-8998-70E5E79564FE}" destId="{C5A099BA-E49A-334F-9321-71BB5C1943BE}" srcOrd="0" destOrd="0" presId="urn:microsoft.com/office/officeart/2005/8/layout/venn2"/>
    <dgm:cxn modelId="{DD46359C-FDD5-4743-AA54-0828DC02EAAA}" type="presOf" srcId="{56A06512-A339-594D-9EC5-C4ACB60D9ACC}" destId="{D63BA300-80C4-3643-8C46-3B90C33B04B5}" srcOrd="0" destOrd="0" presId="urn:microsoft.com/office/officeart/2005/8/layout/venn2"/>
    <dgm:cxn modelId="{14410490-4245-CD48-A028-25715B4EE6A6}" srcId="{EF0527FB-EAE4-6244-8998-70E5E79564FE}" destId="{BC1DAB9D-9A0B-B749-BCC3-D9BE53A43149}" srcOrd="1" destOrd="0" parTransId="{54C53801-D450-F549-9F14-E558EF75EEA9}" sibTransId="{CF3F6D79-ECC5-1242-8258-AD745C06E483}"/>
    <dgm:cxn modelId="{93D5791D-1FC3-CF4A-A0DC-33DCACC31A47}" type="presOf" srcId="{BC1DAB9D-9A0B-B749-BCC3-D9BE53A43149}" destId="{F5547317-EB4B-4844-A4FB-1075CB9718EC}" srcOrd="0" destOrd="0" presId="urn:microsoft.com/office/officeart/2005/8/layout/venn2"/>
    <dgm:cxn modelId="{EC2B6C57-7BC3-994D-AA72-8FB056967EF3}" type="presOf" srcId="{6C4EEADB-6928-DB4F-9C25-5B45F64CD0CD}" destId="{824C4372-46F9-6E48-97BE-0E380859CAAF}" srcOrd="1" destOrd="0" presId="urn:microsoft.com/office/officeart/2005/8/layout/venn2"/>
    <dgm:cxn modelId="{5233EFCD-FD63-1841-B9A0-DA72CA32BCEC}" type="presOf" srcId="{56A06512-A339-594D-9EC5-C4ACB60D9ACC}" destId="{CC513DE6-4187-D244-AC88-F46EABC2A8B9}" srcOrd="1" destOrd="0" presId="urn:microsoft.com/office/officeart/2005/8/layout/venn2"/>
    <dgm:cxn modelId="{007742B6-EF75-B84E-A9F4-D407D2828F2E}" type="presOf" srcId="{6C4EEADB-6928-DB4F-9C25-5B45F64CD0CD}" destId="{C78C9BC8-E64D-E34A-85D9-C8C1A05D0250}" srcOrd="0" destOrd="0" presId="urn:microsoft.com/office/officeart/2005/8/layout/venn2"/>
    <dgm:cxn modelId="{9379E496-5906-084D-AFBE-0B9F81653185}" srcId="{EF0527FB-EAE4-6244-8998-70E5E79564FE}" destId="{56A06512-A339-594D-9EC5-C4ACB60D9ACC}" srcOrd="2" destOrd="0" parTransId="{037BB4E1-0903-CF4A-B6AF-607434CC6DB1}" sibTransId="{26CDDDBA-9D46-7A4D-B6D7-35E54D9AD268}"/>
    <dgm:cxn modelId="{F036F824-3417-8546-8CD9-1151E78DBAE6}" type="presOf" srcId="{BC1DAB9D-9A0B-B749-BCC3-D9BE53A43149}" destId="{BD024BB3-DF18-BC46-BF73-8795BDC0E90F}" srcOrd="1" destOrd="0" presId="urn:microsoft.com/office/officeart/2005/8/layout/venn2"/>
    <dgm:cxn modelId="{DEAA6F81-C13C-F54D-9714-21574653EC6D}" srcId="{EF0527FB-EAE4-6244-8998-70E5E79564FE}" destId="{6C4EEADB-6928-DB4F-9C25-5B45F64CD0CD}" srcOrd="0" destOrd="0" parTransId="{19759647-74D4-E744-A53A-CABD006BF980}" sibTransId="{C4551A68-7C5D-BD43-A843-9FE95C58F0F7}"/>
    <dgm:cxn modelId="{751F9DCD-7C92-6540-A709-84A827AB6017}" type="presParOf" srcId="{C5A099BA-E49A-334F-9321-71BB5C1943BE}" destId="{34A3AF70-EE04-BA45-BEB0-C91662A54475}" srcOrd="0" destOrd="0" presId="urn:microsoft.com/office/officeart/2005/8/layout/venn2"/>
    <dgm:cxn modelId="{46E34D86-753C-1D41-8356-8E06D5CFF243}" type="presParOf" srcId="{34A3AF70-EE04-BA45-BEB0-C91662A54475}" destId="{C78C9BC8-E64D-E34A-85D9-C8C1A05D0250}" srcOrd="0" destOrd="0" presId="urn:microsoft.com/office/officeart/2005/8/layout/venn2"/>
    <dgm:cxn modelId="{39E922F4-E0A8-E743-B339-EC297822C09E}" type="presParOf" srcId="{34A3AF70-EE04-BA45-BEB0-C91662A54475}" destId="{824C4372-46F9-6E48-97BE-0E380859CAAF}" srcOrd="1" destOrd="0" presId="urn:microsoft.com/office/officeart/2005/8/layout/venn2"/>
    <dgm:cxn modelId="{7A1E21CC-1AF9-9D4F-8FC7-2B0773DB140B}" type="presParOf" srcId="{C5A099BA-E49A-334F-9321-71BB5C1943BE}" destId="{23A35C0B-AAA0-F342-BCB0-72B07DF1739E}" srcOrd="1" destOrd="0" presId="urn:microsoft.com/office/officeart/2005/8/layout/venn2"/>
    <dgm:cxn modelId="{54662F52-B50E-BE41-AE3E-744C496343EB}" type="presParOf" srcId="{23A35C0B-AAA0-F342-BCB0-72B07DF1739E}" destId="{F5547317-EB4B-4844-A4FB-1075CB9718EC}" srcOrd="0" destOrd="0" presId="urn:microsoft.com/office/officeart/2005/8/layout/venn2"/>
    <dgm:cxn modelId="{F3E88FAB-0F1E-6340-BFDB-1478C48CAC59}" type="presParOf" srcId="{23A35C0B-AAA0-F342-BCB0-72B07DF1739E}" destId="{BD024BB3-DF18-BC46-BF73-8795BDC0E90F}" srcOrd="1" destOrd="0" presId="urn:microsoft.com/office/officeart/2005/8/layout/venn2"/>
    <dgm:cxn modelId="{971F7B77-2522-8F4D-87C4-F32D4B018867}" type="presParOf" srcId="{C5A099BA-E49A-334F-9321-71BB5C1943BE}" destId="{752230F1-5F58-C141-95E0-1007103A4284}" srcOrd="2" destOrd="0" presId="urn:microsoft.com/office/officeart/2005/8/layout/venn2"/>
    <dgm:cxn modelId="{9D24746C-0198-C844-B7BA-2B5B8196ECFA}" type="presParOf" srcId="{752230F1-5F58-C141-95E0-1007103A4284}" destId="{D63BA300-80C4-3643-8C46-3B90C33B04B5}" srcOrd="0" destOrd="0" presId="urn:microsoft.com/office/officeart/2005/8/layout/venn2"/>
    <dgm:cxn modelId="{EAC3791F-A12D-8D48-959D-BFE4AF5414A3}" type="presParOf" srcId="{752230F1-5F58-C141-95E0-1007103A4284}" destId="{CC513DE6-4187-D244-AC88-F46EABC2A8B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C9BC8-E64D-E34A-85D9-C8C1A05D0250}">
      <dsp:nvSpPr>
        <dsp:cNvPr id="0" name=""/>
        <dsp:cNvSpPr/>
      </dsp:nvSpPr>
      <dsp:spPr>
        <a:xfrm>
          <a:off x="1008115" y="0"/>
          <a:ext cx="4064000" cy="406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All aircrafts</a:t>
          </a:r>
          <a:endParaRPr lang="en-US" sz="1400" kern="1200" dirty="0"/>
        </a:p>
      </dsp:txBody>
      <dsp:txXfrm>
        <a:off x="2329931" y="203199"/>
        <a:ext cx="1420368" cy="609600"/>
      </dsp:txXfrm>
    </dsp:sp>
    <dsp:sp modelId="{F5547317-EB4B-4844-A4FB-1075CB9718EC}">
      <dsp:nvSpPr>
        <dsp:cNvPr id="0" name=""/>
        <dsp:cNvSpPr/>
      </dsp:nvSpPr>
      <dsp:spPr>
        <a:xfrm>
          <a:off x="1524000" y="1015999"/>
          <a:ext cx="3048000" cy="3048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 commercial aircraft</a:t>
          </a:r>
          <a:endParaRPr lang="en-US" sz="1400" kern="1200" dirty="0"/>
        </a:p>
      </dsp:txBody>
      <dsp:txXfrm>
        <a:off x="2337816" y="1206499"/>
        <a:ext cx="1420368" cy="571500"/>
      </dsp:txXfrm>
    </dsp:sp>
    <dsp:sp modelId="{D63BA300-80C4-3643-8C46-3B90C33B04B5}">
      <dsp:nvSpPr>
        <dsp:cNvPr id="0" name=""/>
        <dsp:cNvSpPr/>
      </dsp:nvSpPr>
      <dsp:spPr>
        <a:xfrm>
          <a:off x="2032000" y="2032000"/>
          <a:ext cx="2032000" cy="2032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ADS-B equipped</a:t>
          </a:r>
          <a:endParaRPr lang="en-US" sz="1400" kern="1200" dirty="0"/>
        </a:p>
      </dsp:txBody>
      <dsp:txXfrm>
        <a:off x="2329579" y="2540000"/>
        <a:ext cx="143684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4651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339270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Do</a:t>
            </a:r>
            <a:r>
              <a:rPr lang="en-GB" baseline="0" dirty="0" smtClean="0"/>
              <a:t> you have any questions?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My colleague Martin will provide contact details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Thank you for your time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deliverables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68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92998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23505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lternate 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0" y="3012464"/>
            <a:ext cx="9144000" cy="1606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643" y="168228"/>
            <a:ext cx="11703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Datalake-resized (2).jpg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110975"/>
            <a:ext cx="9144000" cy="625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0" y="1906669"/>
            <a:ext cx="9144000" cy="14880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876933" y="220687"/>
            <a:ext cx="3129299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65" name="Shape 65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82296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48006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800600" y="1216188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73741"/>
            <a:ext cx="7229700" cy="69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3528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62484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6258796" y="1216153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3528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2339396"/>
            <a:ext cx="9144000" cy="4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77464" y="4837176"/>
            <a:ext cx="1088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27" name="Shape 12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7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708677" y="4960144"/>
            <a:ext cx="2133600" cy="1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180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Slide with Sub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74675" y="318937"/>
            <a:ext cx="8099400" cy="2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74675" y="611108"/>
            <a:ext cx="8104800" cy="3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6C6C6C"/>
              </a:buClr>
              <a:buFont typeface="Arial"/>
              <a:buNone/>
              <a:defRPr sz="1600" b="0" i="0" u="none" strike="noStrike" cap="non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8325" marR="0" lvl="2" indent="-1111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69900" y="1095375"/>
            <a:ext cx="8115300" cy="35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86360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gu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2322451"/>
            <a:ext cx="9144000" cy="4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53421" y="4917191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163" name="Shape 163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Shape 182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8006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572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42950" marR="0" lvl="2" indent="-1460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96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Alternate 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994119" y="305468"/>
            <a:ext cx="1329801" cy="235867"/>
            <a:chOff x="5137" y="4139"/>
            <a:chExt cx="327" cy="57"/>
          </a:xfrm>
        </p:grpSpPr>
        <p:sp>
          <p:nvSpPr>
            <p:cNvPr id="52" name="Shape 52"/>
            <p:cNvSpPr/>
            <p:nvPr/>
          </p:nvSpPr>
          <p:spPr>
            <a:xfrm>
              <a:off x="5137" y="4139"/>
              <a:ext cx="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148" y="0"/>
                  </a:moveTo>
                  <a:lnTo>
                    <a:pt x="21148" y="0"/>
                  </a:lnTo>
                  <a:lnTo>
                    <a:pt x="704" y="0"/>
                  </a:lnTo>
                  <a:lnTo>
                    <a:pt x="0" y="10150"/>
                  </a:lnTo>
                  <a:lnTo>
                    <a:pt x="9356" y="10150"/>
                  </a:lnTo>
                  <a:lnTo>
                    <a:pt x="9356" y="111796"/>
                  </a:lnTo>
                  <a:cubicBezTo>
                    <a:pt x="9356" y="117219"/>
                    <a:pt x="10125" y="120000"/>
                    <a:pt x="11535" y="120000"/>
                  </a:cubicBezTo>
                  <a:lnTo>
                    <a:pt x="12785" y="120000"/>
                  </a:lnTo>
                  <a:lnTo>
                    <a:pt x="12785" y="10150"/>
                  </a:lnTo>
                  <a:lnTo>
                    <a:pt x="20411" y="10150"/>
                  </a:lnTo>
                  <a:lnTo>
                    <a:pt x="21148" y="0"/>
                  </a:lnTo>
                  <a:lnTo>
                    <a:pt x="21148" y="0"/>
                  </a:lnTo>
                  <a:close/>
                  <a:moveTo>
                    <a:pt x="85650" y="25168"/>
                  </a:moveTo>
                  <a:lnTo>
                    <a:pt x="85650" y="25168"/>
                  </a:lnTo>
                  <a:cubicBezTo>
                    <a:pt x="84817" y="25168"/>
                    <a:pt x="84144" y="26419"/>
                    <a:pt x="83983" y="28227"/>
                  </a:cubicBezTo>
                  <a:lnTo>
                    <a:pt x="77158" y="106790"/>
                  </a:lnTo>
                  <a:lnTo>
                    <a:pt x="78440" y="106790"/>
                  </a:lnTo>
                  <a:cubicBezTo>
                    <a:pt x="79818" y="106790"/>
                    <a:pt x="80395" y="106234"/>
                    <a:pt x="80811" y="101367"/>
                  </a:cubicBezTo>
                  <a:lnTo>
                    <a:pt x="82349" y="82873"/>
                  </a:lnTo>
                  <a:lnTo>
                    <a:pt x="86451" y="82873"/>
                  </a:lnTo>
                  <a:lnTo>
                    <a:pt x="85842" y="74113"/>
                  </a:lnTo>
                  <a:lnTo>
                    <a:pt x="82990" y="74113"/>
                  </a:lnTo>
                  <a:lnTo>
                    <a:pt x="85522" y="43105"/>
                  </a:lnTo>
                  <a:lnTo>
                    <a:pt x="90104" y="101367"/>
                  </a:lnTo>
                  <a:cubicBezTo>
                    <a:pt x="90488" y="106234"/>
                    <a:pt x="91161" y="106790"/>
                    <a:pt x="92635" y="106790"/>
                  </a:cubicBezTo>
                  <a:lnTo>
                    <a:pt x="94237" y="106790"/>
                  </a:lnTo>
                  <a:lnTo>
                    <a:pt x="87316" y="28227"/>
                  </a:lnTo>
                  <a:cubicBezTo>
                    <a:pt x="87156" y="26419"/>
                    <a:pt x="86419" y="25168"/>
                    <a:pt x="85650" y="25168"/>
                  </a:cubicBezTo>
                  <a:close/>
                  <a:moveTo>
                    <a:pt x="113078" y="28227"/>
                  </a:moveTo>
                  <a:lnTo>
                    <a:pt x="113078" y="28227"/>
                  </a:lnTo>
                  <a:cubicBezTo>
                    <a:pt x="112918" y="26419"/>
                    <a:pt x="112181" y="25168"/>
                    <a:pt x="111412" y="25168"/>
                  </a:cubicBezTo>
                  <a:cubicBezTo>
                    <a:pt x="110579" y="25168"/>
                    <a:pt x="109906" y="26419"/>
                    <a:pt x="109746" y="28227"/>
                  </a:cubicBezTo>
                  <a:lnTo>
                    <a:pt x="102921" y="106790"/>
                  </a:lnTo>
                  <a:lnTo>
                    <a:pt x="104202" y="106790"/>
                  </a:lnTo>
                  <a:cubicBezTo>
                    <a:pt x="105548" y="106790"/>
                    <a:pt x="106157" y="106234"/>
                    <a:pt x="106574" y="101367"/>
                  </a:cubicBezTo>
                  <a:lnTo>
                    <a:pt x="108112" y="82873"/>
                  </a:lnTo>
                  <a:lnTo>
                    <a:pt x="112213" y="82873"/>
                  </a:lnTo>
                  <a:lnTo>
                    <a:pt x="111604" y="74113"/>
                  </a:lnTo>
                  <a:lnTo>
                    <a:pt x="108753" y="74113"/>
                  </a:lnTo>
                  <a:lnTo>
                    <a:pt x="111284" y="43105"/>
                  </a:lnTo>
                  <a:lnTo>
                    <a:pt x="115866" y="101367"/>
                  </a:lnTo>
                  <a:cubicBezTo>
                    <a:pt x="116251" y="106234"/>
                    <a:pt x="116923" y="106790"/>
                    <a:pt x="118397" y="106790"/>
                  </a:cubicBezTo>
                  <a:lnTo>
                    <a:pt x="120000" y="106790"/>
                  </a:lnTo>
                  <a:lnTo>
                    <a:pt x="113078" y="28227"/>
                  </a:lnTo>
                  <a:lnTo>
                    <a:pt x="113078" y="28227"/>
                  </a:lnTo>
                  <a:close/>
                  <a:moveTo>
                    <a:pt x="53030" y="25168"/>
                  </a:moveTo>
                  <a:lnTo>
                    <a:pt x="53030" y="25168"/>
                  </a:lnTo>
                  <a:cubicBezTo>
                    <a:pt x="52229" y="25168"/>
                    <a:pt x="51524" y="26419"/>
                    <a:pt x="51364" y="28227"/>
                  </a:cubicBezTo>
                  <a:lnTo>
                    <a:pt x="44827" y="103731"/>
                  </a:lnTo>
                  <a:lnTo>
                    <a:pt x="39957" y="71610"/>
                  </a:lnTo>
                  <a:cubicBezTo>
                    <a:pt x="42520" y="69663"/>
                    <a:pt x="44026" y="63823"/>
                    <a:pt x="44026" y="53812"/>
                  </a:cubicBezTo>
                  <a:lnTo>
                    <a:pt x="44026" y="46720"/>
                  </a:lnTo>
                  <a:cubicBezTo>
                    <a:pt x="44026" y="32259"/>
                    <a:pt x="40918" y="26280"/>
                    <a:pt x="36817" y="26280"/>
                  </a:cubicBezTo>
                  <a:lnTo>
                    <a:pt x="31049" y="26280"/>
                  </a:lnTo>
                  <a:lnTo>
                    <a:pt x="31049" y="97891"/>
                  </a:lnTo>
                  <a:lnTo>
                    <a:pt x="23615" y="97891"/>
                  </a:lnTo>
                  <a:cubicBezTo>
                    <a:pt x="20699" y="97891"/>
                    <a:pt x="20026" y="95110"/>
                    <a:pt x="20026" y="82039"/>
                  </a:cubicBezTo>
                  <a:lnTo>
                    <a:pt x="20026" y="67856"/>
                  </a:lnTo>
                  <a:lnTo>
                    <a:pt x="25538" y="67856"/>
                  </a:lnTo>
                  <a:lnTo>
                    <a:pt x="26146" y="58957"/>
                  </a:lnTo>
                  <a:lnTo>
                    <a:pt x="20026" y="58957"/>
                  </a:lnTo>
                  <a:lnTo>
                    <a:pt x="20026" y="35179"/>
                  </a:lnTo>
                  <a:lnTo>
                    <a:pt x="28133" y="35179"/>
                  </a:lnTo>
                  <a:lnTo>
                    <a:pt x="28742" y="26280"/>
                  </a:lnTo>
                  <a:lnTo>
                    <a:pt x="16662" y="26280"/>
                  </a:lnTo>
                  <a:lnTo>
                    <a:pt x="16662" y="82039"/>
                  </a:lnTo>
                  <a:cubicBezTo>
                    <a:pt x="16662" y="100672"/>
                    <a:pt x="17687" y="106790"/>
                    <a:pt x="23551" y="106790"/>
                  </a:cubicBezTo>
                  <a:lnTo>
                    <a:pt x="34413" y="106512"/>
                  </a:lnTo>
                  <a:lnTo>
                    <a:pt x="34413" y="35179"/>
                  </a:lnTo>
                  <a:lnTo>
                    <a:pt x="36817" y="35179"/>
                  </a:lnTo>
                  <a:cubicBezTo>
                    <a:pt x="39412" y="35179"/>
                    <a:pt x="40726" y="39212"/>
                    <a:pt x="40726" y="46859"/>
                  </a:cubicBezTo>
                  <a:lnTo>
                    <a:pt x="40726" y="53812"/>
                  </a:lnTo>
                  <a:cubicBezTo>
                    <a:pt x="40726" y="61599"/>
                    <a:pt x="39092" y="64101"/>
                    <a:pt x="37073" y="64101"/>
                  </a:cubicBezTo>
                  <a:lnTo>
                    <a:pt x="35567" y="64101"/>
                  </a:lnTo>
                  <a:lnTo>
                    <a:pt x="40662" y="101923"/>
                  </a:lnTo>
                  <a:cubicBezTo>
                    <a:pt x="41238" y="106373"/>
                    <a:pt x="41527" y="106790"/>
                    <a:pt x="42873" y="106790"/>
                  </a:cubicBezTo>
                  <a:lnTo>
                    <a:pt x="45821" y="106790"/>
                  </a:lnTo>
                  <a:cubicBezTo>
                    <a:pt x="47198" y="106790"/>
                    <a:pt x="47807" y="106234"/>
                    <a:pt x="48224" y="101367"/>
                  </a:cubicBezTo>
                  <a:lnTo>
                    <a:pt x="49730" y="82873"/>
                  </a:lnTo>
                  <a:lnTo>
                    <a:pt x="53831" y="82873"/>
                  </a:lnTo>
                  <a:lnTo>
                    <a:pt x="53222" y="74113"/>
                  </a:lnTo>
                  <a:lnTo>
                    <a:pt x="50403" y="74113"/>
                  </a:lnTo>
                  <a:lnTo>
                    <a:pt x="52934" y="43105"/>
                  </a:lnTo>
                  <a:lnTo>
                    <a:pt x="57516" y="101367"/>
                  </a:lnTo>
                  <a:cubicBezTo>
                    <a:pt x="57901" y="106234"/>
                    <a:pt x="58542" y="106790"/>
                    <a:pt x="60016" y="106790"/>
                  </a:cubicBezTo>
                  <a:lnTo>
                    <a:pt x="61618" y="106790"/>
                  </a:lnTo>
                  <a:lnTo>
                    <a:pt x="54696" y="28227"/>
                  </a:lnTo>
                  <a:cubicBezTo>
                    <a:pt x="54536" y="26419"/>
                    <a:pt x="53799" y="25168"/>
                    <a:pt x="53030" y="25168"/>
                  </a:cubicBezTo>
                  <a:close/>
                  <a:moveTo>
                    <a:pt x="73826" y="73696"/>
                  </a:moveTo>
                  <a:lnTo>
                    <a:pt x="73826" y="73696"/>
                  </a:lnTo>
                  <a:cubicBezTo>
                    <a:pt x="73826" y="89965"/>
                    <a:pt x="72608" y="97891"/>
                    <a:pt x="69276" y="97891"/>
                  </a:cubicBezTo>
                  <a:lnTo>
                    <a:pt x="66264" y="97891"/>
                  </a:lnTo>
                  <a:lnTo>
                    <a:pt x="66264" y="35179"/>
                  </a:lnTo>
                  <a:lnTo>
                    <a:pt x="69180" y="35179"/>
                  </a:lnTo>
                  <a:cubicBezTo>
                    <a:pt x="72608" y="35179"/>
                    <a:pt x="73826" y="43939"/>
                    <a:pt x="73826" y="60208"/>
                  </a:cubicBezTo>
                  <a:lnTo>
                    <a:pt x="73826" y="73696"/>
                  </a:lnTo>
                  <a:lnTo>
                    <a:pt x="73826" y="73696"/>
                  </a:lnTo>
                  <a:close/>
                  <a:moveTo>
                    <a:pt x="77190" y="60069"/>
                  </a:moveTo>
                  <a:lnTo>
                    <a:pt x="77190" y="60069"/>
                  </a:lnTo>
                  <a:cubicBezTo>
                    <a:pt x="77190" y="37543"/>
                    <a:pt x="74531" y="26280"/>
                    <a:pt x="69180" y="26280"/>
                  </a:cubicBezTo>
                  <a:lnTo>
                    <a:pt x="62899" y="26280"/>
                  </a:lnTo>
                  <a:lnTo>
                    <a:pt x="62899" y="98586"/>
                  </a:lnTo>
                  <a:cubicBezTo>
                    <a:pt x="62899" y="104009"/>
                    <a:pt x="63572" y="106790"/>
                    <a:pt x="65014" y="106790"/>
                  </a:cubicBezTo>
                  <a:lnTo>
                    <a:pt x="69180" y="106790"/>
                  </a:lnTo>
                  <a:lnTo>
                    <a:pt x="69853" y="106651"/>
                  </a:lnTo>
                  <a:cubicBezTo>
                    <a:pt x="74883" y="105816"/>
                    <a:pt x="77190" y="96361"/>
                    <a:pt x="77190" y="73696"/>
                  </a:cubicBezTo>
                  <a:lnTo>
                    <a:pt x="77190" y="60069"/>
                  </a:lnTo>
                  <a:lnTo>
                    <a:pt x="77190" y="60069"/>
                  </a:lnTo>
                  <a:close/>
                  <a:moveTo>
                    <a:pt x="106766" y="26419"/>
                  </a:moveTo>
                  <a:lnTo>
                    <a:pt x="106766" y="26419"/>
                  </a:lnTo>
                  <a:lnTo>
                    <a:pt x="91353" y="26419"/>
                  </a:lnTo>
                  <a:lnTo>
                    <a:pt x="90712" y="35318"/>
                  </a:lnTo>
                  <a:lnTo>
                    <a:pt x="97025" y="35318"/>
                  </a:lnTo>
                  <a:lnTo>
                    <a:pt x="97025" y="98725"/>
                  </a:lnTo>
                  <a:cubicBezTo>
                    <a:pt x="97025" y="104148"/>
                    <a:pt x="97794" y="106790"/>
                    <a:pt x="99204" y="106790"/>
                  </a:cubicBezTo>
                  <a:lnTo>
                    <a:pt x="100453" y="106790"/>
                  </a:lnTo>
                  <a:lnTo>
                    <a:pt x="100453" y="35318"/>
                  </a:lnTo>
                  <a:lnTo>
                    <a:pt x="106157" y="35318"/>
                  </a:lnTo>
                  <a:lnTo>
                    <a:pt x="106766" y="26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464" y="419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515" y="36734"/>
                  </a:moveTo>
                  <a:lnTo>
                    <a:pt x="71515" y="36734"/>
                  </a:lnTo>
                  <a:cubicBezTo>
                    <a:pt x="69090" y="35510"/>
                    <a:pt x="64242" y="34285"/>
                    <a:pt x="56969" y="34285"/>
                  </a:cubicBezTo>
                  <a:lnTo>
                    <a:pt x="47272" y="34285"/>
                  </a:lnTo>
                  <a:lnTo>
                    <a:pt x="47272" y="58775"/>
                  </a:lnTo>
                  <a:lnTo>
                    <a:pt x="58181" y="58775"/>
                  </a:lnTo>
                  <a:cubicBezTo>
                    <a:pt x="63030" y="58775"/>
                    <a:pt x="66666" y="57551"/>
                    <a:pt x="69090" y="56326"/>
                  </a:cubicBezTo>
                  <a:cubicBezTo>
                    <a:pt x="73939" y="55102"/>
                    <a:pt x="76363" y="51428"/>
                    <a:pt x="76363" y="46530"/>
                  </a:cubicBezTo>
                  <a:cubicBezTo>
                    <a:pt x="76363" y="41632"/>
                    <a:pt x="73939" y="37959"/>
                    <a:pt x="71515" y="36734"/>
                  </a:cubicBezTo>
                  <a:close/>
                  <a:moveTo>
                    <a:pt x="59393" y="26938"/>
                  </a:moveTo>
                  <a:lnTo>
                    <a:pt x="59393" y="26938"/>
                  </a:lnTo>
                  <a:cubicBezTo>
                    <a:pt x="66666" y="26938"/>
                    <a:pt x="72727" y="26938"/>
                    <a:pt x="76363" y="28163"/>
                  </a:cubicBezTo>
                  <a:cubicBezTo>
                    <a:pt x="83636" y="31836"/>
                    <a:pt x="87272" y="36734"/>
                    <a:pt x="87272" y="45306"/>
                  </a:cubicBezTo>
                  <a:cubicBezTo>
                    <a:pt x="87272" y="51428"/>
                    <a:pt x="84848" y="56326"/>
                    <a:pt x="80000" y="58775"/>
                  </a:cubicBezTo>
                  <a:cubicBezTo>
                    <a:pt x="78787" y="59999"/>
                    <a:pt x="75151" y="61224"/>
                    <a:pt x="71515" y="62448"/>
                  </a:cubicBezTo>
                  <a:cubicBezTo>
                    <a:pt x="76363" y="62448"/>
                    <a:pt x="80000" y="64897"/>
                    <a:pt x="82424" y="68571"/>
                  </a:cubicBezTo>
                  <a:cubicBezTo>
                    <a:pt x="84848" y="72244"/>
                    <a:pt x="86060" y="75918"/>
                    <a:pt x="86060" y="78367"/>
                  </a:cubicBezTo>
                  <a:lnTo>
                    <a:pt x="86060" y="83265"/>
                  </a:lnTo>
                  <a:cubicBezTo>
                    <a:pt x="86060" y="84489"/>
                    <a:pt x="86060" y="86938"/>
                    <a:pt x="86060" y="88163"/>
                  </a:cubicBezTo>
                  <a:cubicBezTo>
                    <a:pt x="86060" y="90612"/>
                    <a:pt x="86060" y="91836"/>
                    <a:pt x="87272" y="91836"/>
                  </a:cubicBezTo>
                  <a:lnTo>
                    <a:pt x="87272" y="93061"/>
                  </a:lnTo>
                  <a:lnTo>
                    <a:pt x="76363" y="93061"/>
                  </a:lnTo>
                  <a:cubicBezTo>
                    <a:pt x="76363" y="93061"/>
                    <a:pt x="76363" y="91836"/>
                    <a:pt x="76363" y="91836"/>
                  </a:cubicBezTo>
                  <a:cubicBezTo>
                    <a:pt x="76363" y="91836"/>
                    <a:pt x="76363" y="91836"/>
                    <a:pt x="76363" y="91836"/>
                  </a:cubicBezTo>
                  <a:lnTo>
                    <a:pt x="75151" y="89387"/>
                  </a:lnTo>
                  <a:lnTo>
                    <a:pt x="75151" y="84489"/>
                  </a:lnTo>
                  <a:cubicBezTo>
                    <a:pt x="75151" y="75918"/>
                    <a:pt x="73939" y="71020"/>
                    <a:pt x="69090" y="68571"/>
                  </a:cubicBezTo>
                  <a:cubicBezTo>
                    <a:pt x="66666" y="67346"/>
                    <a:pt x="63030" y="66122"/>
                    <a:pt x="56969" y="66122"/>
                  </a:cubicBezTo>
                  <a:lnTo>
                    <a:pt x="47272" y="66122"/>
                  </a:lnTo>
                  <a:lnTo>
                    <a:pt x="47272" y="93061"/>
                  </a:lnTo>
                  <a:lnTo>
                    <a:pt x="36363" y="93061"/>
                  </a:lnTo>
                  <a:lnTo>
                    <a:pt x="36363" y="26938"/>
                  </a:lnTo>
                  <a:lnTo>
                    <a:pt x="59393" y="26938"/>
                  </a:lnTo>
                  <a:lnTo>
                    <a:pt x="59393" y="26938"/>
                  </a:lnTo>
                  <a:close/>
                  <a:moveTo>
                    <a:pt x="24242" y="23265"/>
                  </a:moveTo>
                  <a:lnTo>
                    <a:pt x="24242" y="23265"/>
                  </a:lnTo>
                  <a:cubicBezTo>
                    <a:pt x="13333" y="33061"/>
                    <a:pt x="8484" y="45306"/>
                    <a:pt x="8484" y="59999"/>
                  </a:cubicBezTo>
                  <a:cubicBezTo>
                    <a:pt x="8484" y="74693"/>
                    <a:pt x="13333" y="86938"/>
                    <a:pt x="24242" y="96734"/>
                  </a:cubicBezTo>
                  <a:cubicBezTo>
                    <a:pt x="33939" y="106530"/>
                    <a:pt x="46060" y="112653"/>
                    <a:pt x="60606" y="112653"/>
                  </a:cubicBezTo>
                  <a:cubicBezTo>
                    <a:pt x="73939" y="112653"/>
                    <a:pt x="86060" y="106530"/>
                    <a:pt x="96969" y="96734"/>
                  </a:cubicBezTo>
                  <a:cubicBezTo>
                    <a:pt x="106666" y="86938"/>
                    <a:pt x="111515" y="74693"/>
                    <a:pt x="111515" y="59999"/>
                  </a:cubicBezTo>
                  <a:cubicBezTo>
                    <a:pt x="111515" y="45306"/>
                    <a:pt x="106666" y="33061"/>
                    <a:pt x="96969" y="23265"/>
                  </a:cubicBezTo>
                  <a:cubicBezTo>
                    <a:pt x="86060" y="12244"/>
                    <a:pt x="73939" y="7346"/>
                    <a:pt x="60606" y="7346"/>
                  </a:cubicBezTo>
                  <a:cubicBezTo>
                    <a:pt x="46060" y="7346"/>
                    <a:pt x="33939" y="12244"/>
                    <a:pt x="24242" y="23265"/>
                  </a:cubicBezTo>
                  <a:close/>
                  <a:moveTo>
                    <a:pt x="103030" y="102857"/>
                  </a:moveTo>
                  <a:lnTo>
                    <a:pt x="103030" y="102857"/>
                  </a:lnTo>
                  <a:cubicBezTo>
                    <a:pt x="90909" y="115102"/>
                    <a:pt x="76363" y="119999"/>
                    <a:pt x="60606" y="119999"/>
                  </a:cubicBezTo>
                  <a:cubicBezTo>
                    <a:pt x="43636" y="119999"/>
                    <a:pt x="29090" y="115102"/>
                    <a:pt x="18181" y="102857"/>
                  </a:cubicBezTo>
                  <a:cubicBezTo>
                    <a:pt x="6060" y="90612"/>
                    <a:pt x="0" y="77142"/>
                    <a:pt x="0" y="59999"/>
                  </a:cubicBezTo>
                  <a:cubicBezTo>
                    <a:pt x="0" y="42857"/>
                    <a:pt x="6060" y="29387"/>
                    <a:pt x="18181" y="17142"/>
                  </a:cubicBezTo>
                  <a:cubicBezTo>
                    <a:pt x="29090" y="4897"/>
                    <a:pt x="43636" y="0"/>
                    <a:pt x="60606" y="0"/>
                  </a:cubicBezTo>
                  <a:cubicBezTo>
                    <a:pt x="76363" y="0"/>
                    <a:pt x="90909" y="4897"/>
                    <a:pt x="103030" y="17142"/>
                  </a:cubicBezTo>
                  <a:cubicBezTo>
                    <a:pt x="113939" y="29387"/>
                    <a:pt x="119999" y="42857"/>
                    <a:pt x="119999" y="59999"/>
                  </a:cubicBezTo>
                  <a:cubicBezTo>
                    <a:pt x="119999" y="77142"/>
                    <a:pt x="113939" y="90612"/>
                    <a:pt x="103030" y="102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1768672"/>
            <a:ext cx="9144000" cy="16062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12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407" name="Shape 40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411" name="Shape 411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Shape 416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Background art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" y="4284430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6374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6" name="Shape 56" descr="14TDPRD223_Think_Big_Logo_F2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2" name="Shape 152" descr="14TDPRD223_Think_Big_Logo_F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Background 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4284423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400" name="Shape 400" descr="14TDPRD223_Think_Big_Logo_F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gif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0" y="2190750"/>
            <a:ext cx="9144000" cy="11643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457200" tIns="137150" rIns="457200" bIns="13715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GB" dirty="0" smtClean="0">
                <a:solidFill>
                  <a:srgbClr val="FFFF00"/>
                </a:solidFill>
              </a:rPr>
              <a:t>Skynet</a:t>
            </a:r>
            <a:r>
              <a:rPr lang="en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ADS-B Market analysis</a:t>
            </a:r>
            <a:b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Intermediate report</a:t>
            </a:r>
            <a:endParaRPr lang="en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for </a:t>
            </a:r>
            <a:r>
              <a:rPr lang="en-GB" sz="1800" dirty="0" err="1" smtClean="0">
                <a:solidFill>
                  <a:srgbClr val="FFFF00"/>
                </a:solidFill>
              </a:rPr>
              <a:t>Mr.</a:t>
            </a:r>
            <a:r>
              <a:rPr lang="en-GB" sz="1800" dirty="0" smtClean="0">
                <a:solidFill>
                  <a:srgbClr val="FFFF00"/>
                </a:solidFill>
              </a:rPr>
              <a:t> Phil Connors</a:t>
            </a:r>
            <a:endParaRPr lang="en" sz="1800" dirty="0">
              <a:solidFill>
                <a:srgbClr val="FFFF00"/>
              </a:solidFill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​"/>
            </a:pPr>
            <a:r>
              <a:rPr lang="en-GB" sz="1800" dirty="0" smtClean="0">
                <a:solidFill>
                  <a:srgbClr val="FFFF00"/>
                </a:solidFill>
              </a:rPr>
              <a:t>March 2017</a:t>
            </a:r>
            <a:endParaRPr lang="en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Reviews and Project completion</a:t>
            </a: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 smtClean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Continuous Market screening</a:t>
            </a:r>
            <a:endParaRPr lang="en-US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Next steps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8458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Overview</a:t>
            </a:r>
            <a:endParaRPr lang="en" dirty="0"/>
          </a:p>
        </p:txBody>
      </p:sp>
      <p:sp>
        <p:nvSpPr>
          <p:cNvPr id="481" name="Shape 481"/>
          <p:cNvSpPr txBox="1"/>
          <p:nvPr/>
        </p:nvSpPr>
        <p:spPr>
          <a:xfrm>
            <a:off x="395536" y="1131590"/>
            <a:ext cx="8274300" cy="36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summary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and value proposition refresh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the right data for the job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ethodology and Demo</a:t>
            </a:r>
            <a:endParaRPr lang="en-GB" sz="1800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findings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dirty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590872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The project progressed as </a:t>
            </a:r>
            <a:r>
              <a:rPr lang="en-US" dirty="0" smtClean="0"/>
              <a:t>planned.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We have selected and </a:t>
            </a:r>
            <a:r>
              <a:rPr lang="en-US" dirty="0" smtClean="0"/>
              <a:t>ingested the relevant data, as well as developed a feed ingestion service for future updates. 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Explored </a:t>
            </a:r>
            <a:r>
              <a:rPr lang="en-US" dirty="0" smtClean="0"/>
              <a:t>the data and find a reliable </a:t>
            </a:r>
            <a:r>
              <a:rPr lang="en-US" dirty="0" smtClean="0"/>
              <a:t>methodology.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Ready for intermediate results and </a:t>
            </a:r>
            <a:r>
              <a:rPr lang="en-US" dirty="0" smtClean="0"/>
              <a:t>feedback.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Current</a:t>
            </a:r>
            <a:r>
              <a:rPr lang="en-US" dirty="0" smtClean="0"/>
              <a:t> Results for non ADS-B population show that: </a:t>
            </a:r>
          </a:p>
          <a:p>
            <a:pPr marL="573088" lvl="1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err="1" smtClean="0"/>
              <a:t>Xxxx</a:t>
            </a:r>
            <a:r>
              <a:rPr lang="en-US" dirty="0" smtClean="0"/>
              <a:t> $ for the aircrafts x and y (2 *  15.000$ transponders). X % of </a:t>
            </a:r>
          </a:p>
          <a:p>
            <a:pPr marL="573088" lvl="1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Targeting airlines x and y only</a:t>
            </a:r>
            <a:endParaRPr lang="en-US" dirty="0" smtClean="0"/>
          </a:p>
        </p:txBody>
      </p:sp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Executive Summary after week 1</a:t>
            </a:r>
            <a:endParaRPr lang="e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39870" y="393538"/>
            <a:ext cx="7239000" cy="3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rgbClr val="EC881D"/>
              </a:buClr>
              <a:buSzPct val="25000"/>
              <a:buFont typeface="Century Gothic"/>
              <a:buNone/>
            </a:pPr>
            <a:r>
              <a:rPr lang="en" sz="2400">
                <a:solidFill>
                  <a:srgbClr val="EC88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Scoring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5295"/>
            <a:ext cx="9144000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16025" y="334450"/>
            <a:ext cx="8093400" cy="1209600"/>
          </a:xfrm>
          <a:prstGeom prst="rect">
            <a:avLst/>
          </a:prstGeom>
          <a:solidFill>
            <a:srgbClr val="9FC5E8">
              <a:alpha val="9077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Commercial Aircraft Fleet ~8,000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FAA estimates 80% need ADS-B transponders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56875" y="1643300"/>
            <a:ext cx="2318400" cy="1209600"/>
          </a:xfrm>
          <a:prstGeom prst="rect">
            <a:avLst/>
          </a:prstGeom>
          <a:solidFill>
            <a:srgbClr val="EC881D">
              <a:alpha val="9231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10% Market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/>
              <a:t>Share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920150" y="1643300"/>
            <a:ext cx="1664700" cy="1209600"/>
          </a:xfrm>
          <a:prstGeom prst="rect">
            <a:avLst/>
          </a:prstGeom>
          <a:solidFill>
            <a:srgbClr val="38761D">
              <a:alpha val="9077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$64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Million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1925" y="4602875"/>
            <a:ext cx="476575" cy="4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4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--- USE CASE ---</a:t>
            </a: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i="1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I</a:t>
            </a: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dentify the two aircraft type constituting the </a:t>
            </a:r>
            <a:b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</a:b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largest proportion of those requiring ADS-B transponders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 dirty="0"/>
              <a:t>Summary of Requirements</a:t>
            </a:r>
          </a:p>
        </p:txBody>
      </p:sp>
      <p:pic>
        <p:nvPicPr>
          <p:cNvPr id="2" name="Picture 1" descr="Sagetech-Mode-S-UAV-Transpo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24" y="1609911"/>
            <a:ext cx="1050552" cy="1923678"/>
          </a:xfrm>
          <a:prstGeom prst="rect">
            <a:avLst/>
          </a:prstGeom>
        </p:spPr>
      </p:pic>
      <p:pic>
        <p:nvPicPr>
          <p:cNvPr id="3" name="Picture 2" descr="20120815_qc10258_74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975"/>
            <a:ext cx="2760497" cy="1212850"/>
          </a:xfrm>
          <a:prstGeom prst="rect">
            <a:avLst/>
          </a:prstGeom>
        </p:spPr>
      </p:pic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300" y="2571750"/>
            <a:ext cx="3179564" cy="951548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42"/>
          <a:stretch/>
        </p:blipFill>
        <p:spPr>
          <a:xfrm>
            <a:off x="448496" y="2571750"/>
            <a:ext cx="2963731" cy="811052"/>
          </a:xfrm>
          <a:prstGeom prst="rect">
            <a:avLst/>
          </a:prstGeom>
        </p:spPr>
      </p:pic>
      <p:pic>
        <p:nvPicPr>
          <p:cNvPr id="6" name="Picture 5" descr="images-3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67" y="1159950"/>
            <a:ext cx="2592497" cy="89818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39552" y="1059582"/>
            <a:ext cx="2592288" cy="864096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68144" y="2571749"/>
            <a:ext cx="2736304" cy="961839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Getting the right data for the job</a:t>
            </a:r>
            <a:endParaRPr lang="en" dirty="0"/>
          </a:p>
        </p:txBody>
      </p:sp>
      <p:sp>
        <p:nvSpPr>
          <p:cNvPr id="9" name="Data 8"/>
          <p:cNvSpPr/>
          <p:nvPr/>
        </p:nvSpPr>
        <p:spPr>
          <a:xfrm>
            <a:off x="457200" y="1245552"/>
            <a:ext cx="2026568" cy="1038166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Bureau of Transportation Statistics</a:t>
            </a:r>
            <a:endParaRPr lang="en-US" dirty="0" smtClean="0">
              <a:latin typeface="Century Gothic"/>
              <a:cs typeface="Century Gothic"/>
            </a:endParaRPr>
          </a:p>
        </p:txBody>
      </p:sp>
      <p:sp>
        <p:nvSpPr>
          <p:cNvPr id="11" name="Data 10"/>
          <p:cNvSpPr/>
          <p:nvPr/>
        </p:nvSpPr>
        <p:spPr>
          <a:xfrm>
            <a:off x="3419872" y="1245553"/>
            <a:ext cx="1584176" cy="966156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FAA</a:t>
            </a:r>
            <a:endParaRPr lang="en-US" dirty="0"/>
          </a:p>
        </p:txBody>
      </p:sp>
      <p:sp>
        <p:nvSpPr>
          <p:cNvPr id="12" name="Data 11"/>
          <p:cNvSpPr/>
          <p:nvPr/>
        </p:nvSpPr>
        <p:spPr>
          <a:xfrm>
            <a:off x="6156176" y="1245552"/>
            <a:ext cx="2016224" cy="966157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mtClean="0"/>
              <a:t>ADSB Exchange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4" y="2689924"/>
            <a:ext cx="2088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all aircrafts with types and airlines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from the last 7 years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09760" y="2643758"/>
            <a:ext cx="212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all aircrafts types (US, International)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4168" y="2583627"/>
            <a:ext cx="2232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ADS-B equipped with aircraft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7 days: 14 to 20 March 2017 (20 GB per day)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Feed ingestion services</a:t>
            </a:r>
          </a:p>
        </p:txBody>
      </p:sp>
      <p:sp>
        <p:nvSpPr>
          <p:cNvPr id="3" name="Plus 2"/>
          <p:cNvSpPr/>
          <p:nvPr/>
        </p:nvSpPr>
        <p:spPr>
          <a:xfrm>
            <a:off x="2624178" y="1465085"/>
            <a:ext cx="449721" cy="5270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5350021" y="1465084"/>
            <a:ext cx="449721" cy="5270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179512" y="1159950"/>
            <a:ext cx="36004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Assumptions: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Most of </a:t>
            </a:r>
            <a:r>
              <a:rPr lang="en-US" dirty="0" smtClean="0">
                <a:solidFill>
                  <a:srgbClr val="3C3C3B"/>
                </a:solidFill>
                <a:sym typeface="Arial"/>
              </a:rPr>
              <a:t>active ADS-B aircrafts are captured in a week of ADS-B exchange data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ADS-B are turned on when installed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All active aircrafts</a:t>
            </a:r>
            <a:r>
              <a:rPr lang="en-US" dirty="0" smtClean="0">
                <a:solidFill>
                  <a:srgbClr val="3C3C3B"/>
                </a:solidFill>
                <a:sym typeface="Arial"/>
              </a:rPr>
              <a:t> are identified from the delay data</a:t>
            </a:r>
            <a:endParaRPr lang="en-US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The Methodology</a:t>
            </a:r>
            <a:endParaRPr lang="en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3938348"/>
              </p:ext>
            </p:extLst>
          </p:nvPr>
        </p:nvGraphicFramePr>
        <p:xfrm>
          <a:off x="2915816" y="9402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Show the key findings 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Key findings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1590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Our business analysis of </a:t>
            </a:r>
            <a:r>
              <a:rPr lang="en-US" dirty="0" smtClean="0">
                <a:solidFill>
                  <a:srgbClr val="3C3C3B"/>
                </a:solidFill>
                <a:sym typeface="Arial"/>
              </a:rPr>
              <a:t>the current situation</a:t>
            </a: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 smtClean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Recommendations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21190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362</Words>
  <Application>Microsoft Macintosh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Arial</vt:lpstr>
      <vt:lpstr>simple-light-2</vt:lpstr>
      <vt:lpstr>1_TDC_PPT_16-9_1014-lite</vt:lpstr>
      <vt:lpstr>3_TDC_PPT_16-9_1014-lite</vt:lpstr>
      <vt:lpstr>6_TDC_PPT_16-9_1014-lite</vt:lpstr>
      <vt:lpstr>PowerPoint Presentation</vt:lpstr>
      <vt:lpstr>Overview</vt:lpstr>
      <vt:lpstr>Executive Summary after week 1</vt:lpstr>
      <vt:lpstr>PowerPoint Presentation</vt:lpstr>
      <vt:lpstr>Summary of Requirements</vt:lpstr>
      <vt:lpstr>Getting the right data for the job</vt:lpstr>
      <vt:lpstr>The Methodology</vt:lpstr>
      <vt:lpstr>Key findings</vt:lpstr>
      <vt:lpstr>Recommendations</vt:lpstr>
      <vt:lpstr>Next steps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Laulagnet, Vincent</cp:lastModifiedBy>
  <cp:revision>160</cp:revision>
  <dcterms:modified xsi:type="dcterms:W3CDTF">2017-03-23T14:26:44Z</dcterms:modified>
</cp:coreProperties>
</file>