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B4B403D-D8F9-43C1-BD06-F418153B0571}">
  <a:tblStyle styleId="{DB4B403D-D8F9-43C1-BD06-F418153B057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6838" lvl="0" marL="173038" marR="0" rtl="0" algn="l">
              <a:lnSpc>
                <a:spcPct val="9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2863" lvl="1" marL="284163" marR="0" rtl="0" algn="l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6038" lvl="2" marL="401638" marR="0" rtl="0" algn="l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2862" lvl="3" marL="512763" marR="0" rtl="0" algn="l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6037" lvl="4" marL="630238" marR="0" rtl="0" algn="l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Shape 7"/>
          <p:cNvSpPr txBox="1"/>
          <p:nvPr/>
        </p:nvSpPr>
        <p:spPr>
          <a:xfrm>
            <a:off x="286467" y="8743300"/>
            <a:ext cx="10900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grpSp>
        <p:nvGrpSpPr>
          <p:cNvPr id="8" name="Shape 8"/>
          <p:cNvGrpSpPr/>
          <p:nvPr/>
        </p:nvGrpSpPr>
        <p:grpSpPr>
          <a:xfrm>
            <a:off x="6010878" y="8738453"/>
            <a:ext cx="531812" cy="119063"/>
            <a:chOff x="5136" y="4138"/>
            <a:chExt cx="335" cy="74"/>
          </a:xfrm>
        </p:grpSpPr>
        <p:sp>
          <p:nvSpPr>
            <p:cNvPr id="9" name="Shape 9"/>
            <p:cNvSpPr/>
            <p:nvPr/>
          </p:nvSpPr>
          <p:spPr>
            <a:xfrm>
              <a:off x="5136" y="4138"/>
              <a:ext cx="324" cy="74"/>
            </a:xfrm>
            <a:custGeom>
              <a:pathLst>
                <a:path extrusionOk="0" h="120000" w="120000">
                  <a:moveTo>
                    <a:pt x="21148" y="0"/>
                  </a:moveTo>
                  <a:lnTo>
                    <a:pt x="21148" y="0"/>
                  </a:lnTo>
                  <a:lnTo>
                    <a:pt x="704" y="0"/>
                  </a:lnTo>
                  <a:lnTo>
                    <a:pt x="0" y="10150"/>
                  </a:lnTo>
                  <a:lnTo>
                    <a:pt x="9356" y="10150"/>
                  </a:lnTo>
                  <a:lnTo>
                    <a:pt x="9356" y="111796"/>
                  </a:lnTo>
                  <a:cubicBezTo>
                    <a:pt x="9356" y="117219"/>
                    <a:pt x="10125" y="120000"/>
                    <a:pt x="11535" y="120000"/>
                  </a:cubicBezTo>
                  <a:lnTo>
                    <a:pt x="12785" y="120000"/>
                  </a:lnTo>
                  <a:lnTo>
                    <a:pt x="12785" y="10150"/>
                  </a:lnTo>
                  <a:lnTo>
                    <a:pt x="20411" y="10150"/>
                  </a:lnTo>
                  <a:lnTo>
                    <a:pt x="21148" y="0"/>
                  </a:lnTo>
                  <a:lnTo>
                    <a:pt x="21148" y="0"/>
                  </a:lnTo>
                  <a:close/>
                  <a:moveTo>
                    <a:pt x="85650" y="25168"/>
                  </a:moveTo>
                  <a:lnTo>
                    <a:pt x="85650" y="25168"/>
                  </a:lnTo>
                  <a:cubicBezTo>
                    <a:pt x="84817" y="25168"/>
                    <a:pt x="84144" y="26419"/>
                    <a:pt x="83983" y="28227"/>
                  </a:cubicBezTo>
                  <a:lnTo>
                    <a:pt x="77158" y="106790"/>
                  </a:lnTo>
                  <a:lnTo>
                    <a:pt x="78440" y="106790"/>
                  </a:lnTo>
                  <a:cubicBezTo>
                    <a:pt x="79818" y="106790"/>
                    <a:pt x="80395" y="106234"/>
                    <a:pt x="80811" y="101367"/>
                  </a:cubicBezTo>
                  <a:lnTo>
                    <a:pt x="82349" y="82873"/>
                  </a:lnTo>
                  <a:lnTo>
                    <a:pt x="86451" y="82873"/>
                  </a:lnTo>
                  <a:lnTo>
                    <a:pt x="85842" y="74113"/>
                  </a:lnTo>
                  <a:lnTo>
                    <a:pt x="82990" y="74113"/>
                  </a:lnTo>
                  <a:lnTo>
                    <a:pt x="85522" y="43105"/>
                  </a:lnTo>
                  <a:lnTo>
                    <a:pt x="90104" y="101367"/>
                  </a:lnTo>
                  <a:cubicBezTo>
                    <a:pt x="90488" y="106234"/>
                    <a:pt x="91161" y="106790"/>
                    <a:pt x="92635" y="106790"/>
                  </a:cubicBezTo>
                  <a:lnTo>
                    <a:pt x="94237" y="106790"/>
                  </a:lnTo>
                  <a:lnTo>
                    <a:pt x="87316" y="28227"/>
                  </a:lnTo>
                  <a:cubicBezTo>
                    <a:pt x="87156" y="26419"/>
                    <a:pt x="86419" y="25168"/>
                    <a:pt x="85650" y="25168"/>
                  </a:cubicBezTo>
                  <a:close/>
                  <a:moveTo>
                    <a:pt x="113078" y="28227"/>
                  </a:moveTo>
                  <a:lnTo>
                    <a:pt x="113078" y="28227"/>
                  </a:lnTo>
                  <a:cubicBezTo>
                    <a:pt x="112918" y="26419"/>
                    <a:pt x="112181" y="25168"/>
                    <a:pt x="111412" y="25168"/>
                  </a:cubicBezTo>
                  <a:cubicBezTo>
                    <a:pt x="110579" y="25168"/>
                    <a:pt x="109906" y="26419"/>
                    <a:pt x="109746" y="28227"/>
                  </a:cubicBezTo>
                  <a:lnTo>
                    <a:pt x="102921" y="106790"/>
                  </a:lnTo>
                  <a:lnTo>
                    <a:pt x="104202" y="106790"/>
                  </a:lnTo>
                  <a:cubicBezTo>
                    <a:pt x="105548" y="106790"/>
                    <a:pt x="106157" y="106234"/>
                    <a:pt x="106574" y="101367"/>
                  </a:cubicBezTo>
                  <a:lnTo>
                    <a:pt x="108112" y="82873"/>
                  </a:lnTo>
                  <a:lnTo>
                    <a:pt x="112213" y="82873"/>
                  </a:lnTo>
                  <a:lnTo>
                    <a:pt x="111604" y="74113"/>
                  </a:lnTo>
                  <a:lnTo>
                    <a:pt x="108753" y="74113"/>
                  </a:lnTo>
                  <a:lnTo>
                    <a:pt x="111284" y="43105"/>
                  </a:lnTo>
                  <a:lnTo>
                    <a:pt x="115866" y="101367"/>
                  </a:lnTo>
                  <a:cubicBezTo>
                    <a:pt x="116251" y="106234"/>
                    <a:pt x="116923" y="106790"/>
                    <a:pt x="118397" y="106790"/>
                  </a:cubicBezTo>
                  <a:lnTo>
                    <a:pt x="120000" y="106790"/>
                  </a:lnTo>
                  <a:lnTo>
                    <a:pt x="113078" y="28227"/>
                  </a:lnTo>
                  <a:lnTo>
                    <a:pt x="113078" y="28227"/>
                  </a:lnTo>
                  <a:close/>
                  <a:moveTo>
                    <a:pt x="53030" y="25168"/>
                  </a:moveTo>
                  <a:lnTo>
                    <a:pt x="53030" y="25168"/>
                  </a:lnTo>
                  <a:cubicBezTo>
                    <a:pt x="52229" y="25168"/>
                    <a:pt x="51524" y="26419"/>
                    <a:pt x="51364" y="28227"/>
                  </a:cubicBezTo>
                  <a:lnTo>
                    <a:pt x="44827" y="103731"/>
                  </a:lnTo>
                  <a:lnTo>
                    <a:pt x="39957" y="71610"/>
                  </a:lnTo>
                  <a:cubicBezTo>
                    <a:pt x="42520" y="69663"/>
                    <a:pt x="44026" y="63823"/>
                    <a:pt x="44026" y="53812"/>
                  </a:cubicBezTo>
                  <a:lnTo>
                    <a:pt x="44026" y="46720"/>
                  </a:lnTo>
                  <a:cubicBezTo>
                    <a:pt x="44026" y="32259"/>
                    <a:pt x="40918" y="26280"/>
                    <a:pt x="36817" y="26280"/>
                  </a:cubicBezTo>
                  <a:lnTo>
                    <a:pt x="31049" y="26280"/>
                  </a:lnTo>
                  <a:lnTo>
                    <a:pt x="31049" y="97891"/>
                  </a:lnTo>
                  <a:lnTo>
                    <a:pt x="23615" y="97891"/>
                  </a:lnTo>
                  <a:cubicBezTo>
                    <a:pt x="20699" y="97891"/>
                    <a:pt x="20026" y="95110"/>
                    <a:pt x="20026" y="82039"/>
                  </a:cubicBezTo>
                  <a:lnTo>
                    <a:pt x="20026" y="67856"/>
                  </a:lnTo>
                  <a:lnTo>
                    <a:pt x="25538" y="67856"/>
                  </a:lnTo>
                  <a:lnTo>
                    <a:pt x="26146" y="58957"/>
                  </a:lnTo>
                  <a:lnTo>
                    <a:pt x="20026" y="58957"/>
                  </a:lnTo>
                  <a:lnTo>
                    <a:pt x="20026" y="35179"/>
                  </a:lnTo>
                  <a:lnTo>
                    <a:pt x="28133" y="35179"/>
                  </a:lnTo>
                  <a:lnTo>
                    <a:pt x="28742" y="26280"/>
                  </a:lnTo>
                  <a:lnTo>
                    <a:pt x="16662" y="26280"/>
                  </a:lnTo>
                  <a:lnTo>
                    <a:pt x="16662" y="82039"/>
                  </a:lnTo>
                  <a:cubicBezTo>
                    <a:pt x="16662" y="100672"/>
                    <a:pt x="17687" y="106790"/>
                    <a:pt x="23551" y="106790"/>
                  </a:cubicBezTo>
                  <a:lnTo>
                    <a:pt x="34413" y="106512"/>
                  </a:lnTo>
                  <a:lnTo>
                    <a:pt x="34413" y="35179"/>
                  </a:lnTo>
                  <a:lnTo>
                    <a:pt x="36817" y="35179"/>
                  </a:lnTo>
                  <a:cubicBezTo>
                    <a:pt x="39412" y="35179"/>
                    <a:pt x="40726" y="39212"/>
                    <a:pt x="40726" y="46859"/>
                  </a:cubicBezTo>
                  <a:lnTo>
                    <a:pt x="40726" y="53812"/>
                  </a:lnTo>
                  <a:cubicBezTo>
                    <a:pt x="40726" y="61599"/>
                    <a:pt x="39092" y="64101"/>
                    <a:pt x="37073" y="64101"/>
                  </a:cubicBezTo>
                  <a:lnTo>
                    <a:pt x="35567" y="64101"/>
                  </a:lnTo>
                  <a:lnTo>
                    <a:pt x="40662" y="101923"/>
                  </a:lnTo>
                  <a:cubicBezTo>
                    <a:pt x="41238" y="106373"/>
                    <a:pt x="41527" y="106790"/>
                    <a:pt x="42873" y="106790"/>
                  </a:cubicBezTo>
                  <a:lnTo>
                    <a:pt x="45821" y="106790"/>
                  </a:lnTo>
                  <a:cubicBezTo>
                    <a:pt x="47198" y="106790"/>
                    <a:pt x="47807" y="106234"/>
                    <a:pt x="48224" y="101367"/>
                  </a:cubicBezTo>
                  <a:lnTo>
                    <a:pt x="49730" y="82873"/>
                  </a:lnTo>
                  <a:lnTo>
                    <a:pt x="53831" y="82873"/>
                  </a:lnTo>
                  <a:lnTo>
                    <a:pt x="53222" y="74113"/>
                  </a:lnTo>
                  <a:lnTo>
                    <a:pt x="50403" y="74113"/>
                  </a:lnTo>
                  <a:lnTo>
                    <a:pt x="52934" y="43105"/>
                  </a:lnTo>
                  <a:lnTo>
                    <a:pt x="57516" y="101367"/>
                  </a:lnTo>
                  <a:cubicBezTo>
                    <a:pt x="57901" y="106234"/>
                    <a:pt x="58542" y="106790"/>
                    <a:pt x="60016" y="106790"/>
                  </a:cubicBezTo>
                  <a:lnTo>
                    <a:pt x="61618" y="106790"/>
                  </a:lnTo>
                  <a:lnTo>
                    <a:pt x="54696" y="28227"/>
                  </a:lnTo>
                  <a:cubicBezTo>
                    <a:pt x="54536" y="26419"/>
                    <a:pt x="53799" y="25168"/>
                    <a:pt x="53030" y="25168"/>
                  </a:cubicBezTo>
                  <a:close/>
                  <a:moveTo>
                    <a:pt x="73826" y="73696"/>
                  </a:moveTo>
                  <a:lnTo>
                    <a:pt x="73826" y="73696"/>
                  </a:lnTo>
                  <a:cubicBezTo>
                    <a:pt x="73826" y="89965"/>
                    <a:pt x="72608" y="97891"/>
                    <a:pt x="69276" y="97891"/>
                  </a:cubicBezTo>
                  <a:lnTo>
                    <a:pt x="66264" y="97891"/>
                  </a:lnTo>
                  <a:lnTo>
                    <a:pt x="66264" y="35179"/>
                  </a:lnTo>
                  <a:lnTo>
                    <a:pt x="69180" y="35179"/>
                  </a:lnTo>
                  <a:cubicBezTo>
                    <a:pt x="72608" y="35179"/>
                    <a:pt x="73826" y="43939"/>
                    <a:pt x="73826" y="60208"/>
                  </a:cubicBezTo>
                  <a:lnTo>
                    <a:pt x="73826" y="73696"/>
                  </a:lnTo>
                  <a:lnTo>
                    <a:pt x="73826" y="73696"/>
                  </a:lnTo>
                  <a:close/>
                  <a:moveTo>
                    <a:pt x="77190" y="60069"/>
                  </a:moveTo>
                  <a:lnTo>
                    <a:pt x="77190" y="60069"/>
                  </a:lnTo>
                  <a:cubicBezTo>
                    <a:pt x="77190" y="37543"/>
                    <a:pt x="74531" y="26280"/>
                    <a:pt x="69180" y="26280"/>
                  </a:cubicBezTo>
                  <a:lnTo>
                    <a:pt x="62899" y="26280"/>
                  </a:lnTo>
                  <a:lnTo>
                    <a:pt x="62899" y="98586"/>
                  </a:lnTo>
                  <a:cubicBezTo>
                    <a:pt x="62899" y="104009"/>
                    <a:pt x="63572" y="106790"/>
                    <a:pt x="65014" y="106790"/>
                  </a:cubicBezTo>
                  <a:lnTo>
                    <a:pt x="69180" y="106790"/>
                  </a:lnTo>
                  <a:lnTo>
                    <a:pt x="69853" y="106651"/>
                  </a:lnTo>
                  <a:cubicBezTo>
                    <a:pt x="74883" y="105816"/>
                    <a:pt x="77190" y="96361"/>
                    <a:pt x="77190" y="73696"/>
                  </a:cubicBezTo>
                  <a:lnTo>
                    <a:pt x="77190" y="60069"/>
                  </a:lnTo>
                  <a:lnTo>
                    <a:pt x="77190" y="60069"/>
                  </a:lnTo>
                  <a:close/>
                  <a:moveTo>
                    <a:pt x="106766" y="26419"/>
                  </a:moveTo>
                  <a:lnTo>
                    <a:pt x="106766" y="26419"/>
                  </a:lnTo>
                  <a:lnTo>
                    <a:pt x="91353" y="26419"/>
                  </a:lnTo>
                  <a:lnTo>
                    <a:pt x="90712" y="35318"/>
                  </a:lnTo>
                  <a:lnTo>
                    <a:pt x="97025" y="35318"/>
                  </a:lnTo>
                  <a:lnTo>
                    <a:pt x="97025" y="98725"/>
                  </a:lnTo>
                  <a:cubicBezTo>
                    <a:pt x="97025" y="104148"/>
                    <a:pt x="97794" y="106790"/>
                    <a:pt x="99204" y="106790"/>
                  </a:cubicBezTo>
                  <a:lnTo>
                    <a:pt x="100453" y="106790"/>
                  </a:lnTo>
                  <a:lnTo>
                    <a:pt x="100453" y="35318"/>
                  </a:lnTo>
                  <a:lnTo>
                    <a:pt x="106157" y="35318"/>
                  </a:lnTo>
                  <a:lnTo>
                    <a:pt x="106766" y="26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5463" y="4197"/>
              <a:ext cx="7" cy="9"/>
            </a:xfrm>
            <a:custGeom>
              <a:pathLst>
                <a:path extrusionOk="0" h="120000" w="120000">
                  <a:moveTo>
                    <a:pt x="71515" y="36734"/>
                  </a:moveTo>
                  <a:lnTo>
                    <a:pt x="71515" y="36734"/>
                  </a:lnTo>
                  <a:cubicBezTo>
                    <a:pt x="69090" y="35510"/>
                    <a:pt x="64242" y="34285"/>
                    <a:pt x="56969" y="34285"/>
                  </a:cubicBezTo>
                  <a:lnTo>
                    <a:pt x="47272" y="34285"/>
                  </a:lnTo>
                  <a:lnTo>
                    <a:pt x="47272" y="58775"/>
                  </a:lnTo>
                  <a:lnTo>
                    <a:pt x="58181" y="58775"/>
                  </a:lnTo>
                  <a:cubicBezTo>
                    <a:pt x="63030" y="58775"/>
                    <a:pt x="66666" y="57551"/>
                    <a:pt x="69090" y="56326"/>
                  </a:cubicBezTo>
                  <a:cubicBezTo>
                    <a:pt x="73939" y="55102"/>
                    <a:pt x="76363" y="51428"/>
                    <a:pt x="76363" y="46530"/>
                  </a:cubicBezTo>
                  <a:cubicBezTo>
                    <a:pt x="76363" y="41632"/>
                    <a:pt x="73939" y="37959"/>
                    <a:pt x="71515" y="36734"/>
                  </a:cubicBezTo>
                  <a:close/>
                  <a:moveTo>
                    <a:pt x="59393" y="26938"/>
                  </a:moveTo>
                  <a:lnTo>
                    <a:pt x="59393" y="26938"/>
                  </a:lnTo>
                  <a:cubicBezTo>
                    <a:pt x="66666" y="26938"/>
                    <a:pt x="72727" y="26938"/>
                    <a:pt x="76363" y="28163"/>
                  </a:cubicBezTo>
                  <a:cubicBezTo>
                    <a:pt x="83636" y="31836"/>
                    <a:pt x="87272" y="36734"/>
                    <a:pt x="87272" y="45306"/>
                  </a:cubicBezTo>
                  <a:cubicBezTo>
                    <a:pt x="87272" y="51428"/>
                    <a:pt x="84848" y="56326"/>
                    <a:pt x="80000" y="58775"/>
                  </a:cubicBezTo>
                  <a:cubicBezTo>
                    <a:pt x="78787" y="59999"/>
                    <a:pt x="75151" y="61224"/>
                    <a:pt x="71515" y="62448"/>
                  </a:cubicBezTo>
                  <a:cubicBezTo>
                    <a:pt x="76363" y="62448"/>
                    <a:pt x="80000" y="64897"/>
                    <a:pt x="82424" y="68571"/>
                  </a:cubicBezTo>
                  <a:cubicBezTo>
                    <a:pt x="84848" y="72244"/>
                    <a:pt x="86060" y="75918"/>
                    <a:pt x="86060" y="78367"/>
                  </a:cubicBezTo>
                  <a:lnTo>
                    <a:pt x="86060" y="83265"/>
                  </a:lnTo>
                  <a:cubicBezTo>
                    <a:pt x="86060" y="84489"/>
                    <a:pt x="86060" y="86938"/>
                    <a:pt x="86060" y="88163"/>
                  </a:cubicBezTo>
                  <a:cubicBezTo>
                    <a:pt x="86060" y="90612"/>
                    <a:pt x="86060" y="91836"/>
                    <a:pt x="87272" y="91836"/>
                  </a:cubicBezTo>
                  <a:lnTo>
                    <a:pt x="87272" y="93061"/>
                  </a:lnTo>
                  <a:lnTo>
                    <a:pt x="76363" y="93061"/>
                  </a:lnTo>
                  <a:cubicBezTo>
                    <a:pt x="76363" y="93061"/>
                    <a:pt x="76363" y="91836"/>
                    <a:pt x="76363" y="91836"/>
                  </a:cubicBezTo>
                  <a:cubicBezTo>
                    <a:pt x="76363" y="91836"/>
                    <a:pt x="76363" y="91836"/>
                    <a:pt x="76363" y="91836"/>
                  </a:cubicBezTo>
                  <a:lnTo>
                    <a:pt x="75151" y="89387"/>
                  </a:lnTo>
                  <a:lnTo>
                    <a:pt x="75151" y="84489"/>
                  </a:lnTo>
                  <a:cubicBezTo>
                    <a:pt x="75151" y="75918"/>
                    <a:pt x="73939" y="71020"/>
                    <a:pt x="69090" y="68571"/>
                  </a:cubicBezTo>
                  <a:cubicBezTo>
                    <a:pt x="66666" y="67346"/>
                    <a:pt x="63030" y="66122"/>
                    <a:pt x="56969" y="66122"/>
                  </a:cubicBezTo>
                  <a:lnTo>
                    <a:pt x="47272" y="66122"/>
                  </a:lnTo>
                  <a:lnTo>
                    <a:pt x="47272" y="93061"/>
                  </a:lnTo>
                  <a:lnTo>
                    <a:pt x="36363" y="93061"/>
                  </a:lnTo>
                  <a:lnTo>
                    <a:pt x="36363" y="26938"/>
                  </a:lnTo>
                  <a:lnTo>
                    <a:pt x="59393" y="26938"/>
                  </a:lnTo>
                  <a:lnTo>
                    <a:pt x="59393" y="26938"/>
                  </a:lnTo>
                  <a:close/>
                  <a:moveTo>
                    <a:pt x="24242" y="23265"/>
                  </a:moveTo>
                  <a:lnTo>
                    <a:pt x="24242" y="23265"/>
                  </a:lnTo>
                  <a:cubicBezTo>
                    <a:pt x="13333" y="33061"/>
                    <a:pt x="8484" y="45306"/>
                    <a:pt x="8484" y="59999"/>
                  </a:cubicBezTo>
                  <a:cubicBezTo>
                    <a:pt x="8484" y="74693"/>
                    <a:pt x="13333" y="86938"/>
                    <a:pt x="24242" y="96734"/>
                  </a:cubicBezTo>
                  <a:cubicBezTo>
                    <a:pt x="33939" y="106530"/>
                    <a:pt x="46060" y="112653"/>
                    <a:pt x="60606" y="112653"/>
                  </a:cubicBezTo>
                  <a:cubicBezTo>
                    <a:pt x="73939" y="112653"/>
                    <a:pt x="86060" y="106530"/>
                    <a:pt x="96969" y="96734"/>
                  </a:cubicBezTo>
                  <a:cubicBezTo>
                    <a:pt x="106666" y="86938"/>
                    <a:pt x="111515" y="74693"/>
                    <a:pt x="111515" y="59999"/>
                  </a:cubicBezTo>
                  <a:cubicBezTo>
                    <a:pt x="111515" y="45306"/>
                    <a:pt x="106666" y="33061"/>
                    <a:pt x="96969" y="23265"/>
                  </a:cubicBezTo>
                  <a:cubicBezTo>
                    <a:pt x="86060" y="12244"/>
                    <a:pt x="73939" y="7346"/>
                    <a:pt x="60606" y="7346"/>
                  </a:cubicBezTo>
                  <a:cubicBezTo>
                    <a:pt x="46060" y="7346"/>
                    <a:pt x="33939" y="12244"/>
                    <a:pt x="24242" y="23265"/>
                  </a:cubicBezTo>
                  <a:close/>
                  <a:moveTo>
                    <a:pt x="103030" y="102857"/>
                  </a:moveTo>
                  <a:lnTo>
                    <a:pt x="103030" y="102857"/>
                  </a:lnTo>
                  <a:cubicBezTo>
                    <a:pt x="90909" y="115102"/>
                    <a:pt x="76363" y="119999"/>
                    <a:pt x="60606" y="119999"/>
                  </a:cubicBezTo>
                  <a:cubicBezTo>
                    <a:pt x="43636" y="119999"/>
                    <a:pt x="29090" y="115102"/>
                    <a:pt x="18181" y="102857"/>
                  </a:cubicBezTo>
                  <a:cubicBezTo>
                    <a:pt x="6060" y="90612"/>
                    <a:pt x="0" y="77142"/>
                    <a:pt x="0" y="59999"/>
                  </a:cubicBezTo>
                  <a:cubicBezTo>
                    <a:pt x="0" y="42857"/>
                    <a:pt x="6060" y="29387"/>
                    <a:pt x="18181" y="17142"/>
                  </a:cubicBezTo>
                  <a:cubicBezTo>
                    <a:pt x="29090" y="4897"/>
                    <a:pt x="43636" y="0"/>
                    <a:pt x="60606" y="0"/>
                  </a:cubicBezTo>
                  <a:cubicBezTo>
                    <a:pt x="76363" y="0"/>
                    <a:pt x="90909" y="4897"/>
                    <a:pt x="103030" y="17142"/>
                  </a:cubicBezTo>
                  <a:cubicBezTo>
                    <a:pt x="113939" y="29387"/>
                    <a:pt x="119999" y="42857"/>
                    <a:pt x="119999" y="59999"/>
                  </a:cubicBezTo>
                  <a:cubicBezTo>
                    <a:pt x="119999" y="77142"/>
                    <a:pt x="113939" y="90612"/>
                    <a:pt x="103030" y="1028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" name="Shape 11"/>
          <p:cNvSpPr txBox="1"/>
          <p:nvPr>
            <p:ph idx="11" type="ftr"/>
          </p:nvPr>
        </p:nvSpPr>
        <p:spPr>
          <a:xfrm>
            <a:off x="457200" y="8743300"/>
            <a:ext cx="2971799" cy="107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3038" lvl="0" marL="173038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57200" y="8743300"/>
            <a:ext cx="2971799" cy="107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2014 Teradata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3037" lvl="0" marL="173037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457200" y="8743300"/>
            <a:ext cx="2971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2014 Teradata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3037" lvl="0" marL="173037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457200" y="8743300"/>
            <a:ext cx="2971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2014 Teradata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3037" lvl="0" marL="173037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7200" y="8743300"/>
            <a:ext cx="2971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2014 Teradata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cluster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Hadoop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Kylo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ADS-B data: Sheldon’s antennae, ADS-B exchange, other publicly available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data: RITA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FAA data: airplane registry, certification registry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Possibly: FlightAware data, additional data sets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Model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 Analysis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ternate 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0" y="2625705"/>
            <a:ext cx="9144000" cy="1606594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11430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88900" lvl="2" marL="0" marR="0" rtl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88900" lvl="3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88900" lvl="4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88900" lvl="5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88900" lvl="6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88900" lvl="7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88900" lvl="8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5673351" y="220686"/>
            <a:ext cx="33329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descr="Think-Big-Logo-PPT.png" id="23" name="Shape 23"/>
          <p:cNvPicPr preferRelativeResize="0"/>
          <p:nvPr/>
        </p:nvPicPr>
        <p:blipFill rotWithShape="1">
          <a:blip r:embed="rId2">
            <a:alphaModFix/>
          </a:blip>
          <a:srcRect b="0" l="11616" r="0" t="10828"/>
          <a:stretch/>
        </p:blipFill>
        <p:spPr>
          <a:xfrm>
            <a:off x="0" y="0"/>
            <a:ext cx="2438399" cy="242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wo Left Weighted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pic"/>
          </p:nvPr>
        </p:nvSpPr>
        <p:spPr>
          <a:xfrm>
            <a:off x="6258796" y="1280159"/>
            <a:ext cx="2438399" cy="436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80159"/>
            <a:ext cx="5333999" cy="4356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wo Right Weighted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pic"/>
          </p:nvPr>
        </p:nvSpPr>
        <p:spPr>
          <a:xfrm>
            <a:off x="457200" y="1280159"/>
            <a:ext cx="2438399" cy="436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352800" y="1280159"/>
            <a:ext cx="5333999" cy="4350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0" y="3196340"/>
            <a:ext cx="9144000" cy="465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342900" marR="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96850" lvl="2" marL="285750" marR="0" rtl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b="1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0" lvl="3" marL="34290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54000" lvl="4" marL="34290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/>
        </p:nvSpPr>
        <p:spPr>
          <a:xfrm>
            <a:off x="153418" y="6556247"/>
            <a:ext cx="133049" cy="1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genda/Table Conten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pic"/>
          </p:nvPr>
        </p:nvSpPr>
        <p:spPr>
          <a:xfrm>
            <a:off x="4800600" y="0"/>
            <a:ext cx="43434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44456" y="2283491"/>
            <a:ext cx="3886200" cy="3687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44456" y="1303180"/>
            <a:ext cx="3886200" cy="710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53976" y="6572249"/>
            <a:ext cx="304799" cy="123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80159"/>
            <a:ext cx="8229600" cy="432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8264" y="171450"/>
            <a:ext cx="7104887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8264" y="166952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381000" y="1219200"/>
            <a:ext cx="4038599" cy="3449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5372" lvl="1" marL="644172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81000" y="0"/>
            <a:ext cx="7239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172200"/>
            <a:ext cx="2133599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177464" y="6575539"/>
            <a:ext cx="10900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42" name="Shape 42"/>
          <p:cNvSpPr txBox="1"/>
          <p:nvPr/>
        </p:nvSpPr>
        <p:spPr>
          <a:xfrm>
            <a:off x="153418" y="6557507"/>
            <a:ext cx="133049" cy="130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pic>
        <p:nvPicPr>
          <p:cNvPr descr="Think-Big-Logo-Big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1433" y="2345905"/>
            <a:ext cx="2590800" cy="255452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Ima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4800600" y="1280159"/>
            <a:ext cx="3886200" cy="4333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80159"/>
            <a:ext cx="3886200" cy="4334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800600" y="1280159"/>
            <a:ext cx="3886200" cy="430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1280159"/>
            <a:ext cx="3886200" cy="430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hree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80159"/>
            <a:ext cx="2438399" cy="4316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352800" y="1280159"/>
            <a:ext cx="2438399" cy="4316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248400" y="1280159"/>
            <a:ext cx="2438399" cy="4316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art.png"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925373"/>
            <a:ext cx="9143390" cy="9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80159"/>
            <a:ext cx="8229600" cy="433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153418" y="6557507"/>
            <a:ext cx="133049" cy="1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8264" y="166952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descr="14TDPRD223_Think_Big_Logo_F2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91410" y="196996"/>
            <a:ext cx="879450" cy="8653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Relationship Id="rId4" Type="http://schemas.openxmlformats.org/officeDocument/2006/relationships/image" Target="../media/image04.pn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jp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jp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7.gif"/><Relationship Id="rId7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0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Relationship Id="rId4" Type="http://schemas.openxmlformats.org/officeDocument/2006/relationships/image" Target="../media/image18.jpg"/><Relationship Id="rId9" Type="http://schemas.openxmlformats.org/officeDocument/2006/relationships/image" Target="../media/image17.gif"/><Relationship Id="rId5" Type="http://schemas.openxmlformats.org/officeDocument/2006/relationships/image" Target="../media/image19.png"/><Relationship Id="rId6" Type="http://schemas.openxmlformats.org/officeDocument/2006/relationships/image" Target="../media/image15.jp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Z-1015-m.jpg" id="92" name="Shape 92"/>
          <p:cNvPicPr preferRelativeResize="0"/>
          <p:nvPr/>
        </p:nvPicPr>
        <p:blipFill rotWithShape="1">
          <a:blip r:embed="rId3">
            <a:alphaModFix/>
          </a:blip>
          <a:srcRect b="222" l="0" r="0" t="18652"/>
          <a:stretch/>
        </p:blipFill>
        <p:spPr>
          <a:xfrm>
            <a:off x="0" y="805991"/>
            <a:ext cx="9144000" cy="53081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0" y="2999525"/>
            <a:ext cx="9144000" cy="858953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137150" lIns="457200" rIns="457200" tIns="1371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/>
              <a:t>Skynet</a:t>
            </a: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/>
              <a:t>Big Data Analytics Proposal</a:t>
            </a:r>
          </a:p>
        </p:txBody>
      </p:sp>
      <p:sp>
        <p:nvSpPr>
          <p:cNvPr id="94" name="Shape 94"/>
          <p:cNvSpPr/>
          <p:nvPr/>
        </p:nvSpPr>
        <p:spPr>
          <a:xfrm>
            <a:off x="7816800" y="5545075"/>
            <a:ext cx="1327200" cy="1364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0"/>
            <a:ext cx="2634900" cy="17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4126" y="26675"/>
            <a:ext cx="2899074" cy="165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k-Big-Logo-PPT.png" id="97" name="Shape 97"/>
          <p:cNvPicPr preferRelativeResize="0"/>
          <p:nvPr/>
        </p:nvPicPr>
        <p:blipFill rotWithShape="1">
          <a:blip r:embed="rId5">
            <a:alphaModFix/>
          </a:blip>
          <a:srcRect b="0" l="11613" r="0" t="10825"/>
          <a:stretch/>
        </p:blipFill>
        <p:spPr>
          <a:xfrm>
            <a:off x="7967400" y="5687099"/>
            <a:ext cx="1176600" cy="1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_phone.jp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75" y="1656174"/>
            <a:ext cx="2559275" cy="38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type="title"/>
          </p:nvPr>
        </p:nvSpPr>
        <p:spPr>
          <a:xfrm>
            <a:off x="1174800" y="212925"/>
            <a:ext cx="7099200" cy="119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_phone.jp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75" y="1656174"/>
            <a:ext cx="2559275" cy="383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ton.png"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012" y="3818174"/>
            <a:ext cx="1904787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att.png"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5437" y="3818187"/>
            <a:ext cx="1198900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lidayinn.gif"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1737" y="3780186"/>
            <a:ext cx="1274875" cy="12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type="title"/>
          </p:nvPr>
        </p:nvSpPr>
        <p:spPr>
          <a:xfrm>
            <a:off x="1174800" y="212925"/>
            <a:ext cx="7099200" cy="119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_phone.jp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75" y="1656174"/>
            <a:ext cx="2559275" cy="383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aska.jpg"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550" y="1656175"/>
            <a:ext cx="2259699" cy="1694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ta.png"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6200" y="1712674"/>
            <a:ext cx="1581774" cy="1581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tblue.jpg" id="195" name="Shape 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450" y="2001212"/>
            <a:ext cx="1198900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ton.png" id="196" name="Shape 1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2012" y="3818174"/>
            <a:ext cx="1904787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att.png" id="197" name="Shape 1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5437" y="3818187"/>
            <a:ext cx="1198900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lidayinn.gif" id="198" name="Shape 1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1737" y="3780186"/>
            <a:ext cx="1274875" cy="12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type="title"/>
          </p:nvPr>
        </p:nvSpPr>
        <p:spPr>
          <a:xfrm>
            <a:off x="1174800" y="212925"/>
            <a:ext cx="7099200" cy="119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351049" y="806037"/>
            <a:ext cx="64419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19825" y="2052550"/>
            <a:ext cx="6957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351049" y="806037"/>
            <a:ext cx="64419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19825" y="2052550"/>
            <a:ext cx="6957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Inform of incoming flights.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519825" y="2052550"/>
            <a:ext cx="6957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Inform of incoming flights.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Foresee future delays.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type="title"/>
          </p:nvPr>
        </p:nvSpPr>
        <p:spPr>
          <a:xfrm>
            <a:off x="1351049" y="806037"/>
            <a:ext cx="64419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19825" y="2052550"/>
            <a:ext cx="6957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Inform of incoming flights.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Foresee future delays.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Beneficial for FBOs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1351049" y="806037"/>
            <a:ext cx="64419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345800" y="288975"/>
            <a:ext cx="64524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sz="3600">
                <a:solidFill>
                  <a:srgbClr val="000000"/>
                </a:solidFill>
              </a:rPr>
              <a:t>Use Cases: 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sz="3600">
                <a:solidFill>
                  <a:srgbClr val="000000"/>
                </a:solidFill>
              </a:rPr>
              <a:t>Value and Feasibility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414975" y="19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{DB4B403D-D8F9-43C1-BD06-F418153B0571}</a:tableStyleId>
              </a:tblPr>
              <a:tblGrid>
                <a:gridCol w="382850"/>
                <a:gridCol w="1622275"/>
                <a:gridCol w="828775"/>
                <a:gridCol w="885150"/>
                <a:gridCol w="919000"/>
                <a:gridCol w="919000"/>
                <a:gridCol w="919000"/>
                <a:gridCol w="919000"/>
                <a:gridCol w="919000"/>
              </a:tblGrid>
              <a:tr h="1361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#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Use Case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Total Value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Total Feasibility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Total Score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728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Aircraft Type Selection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M-H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</a:tr>
              <a:tr h="710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Airlines Selection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M-H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</a:tr>
              <a:tr h="710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Flight Status Prediction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M-H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236" name="Shape 236"/>
          <p:cNvSpPr txBox="1"/>
          <p:nvPr/>
        </p:nvSpPr>
        <p:spPr>
          <a:xfrm rot="-5400000">
            <a:off x="2199475" y="2260425"/>
            <a:ext cx="124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Commercial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/>
              <a:t>Value</a:t>
            </a:r>
          </a:p>
        </p:txBody>
      </p:sp>
      <p:sp>
        <p:nvSpPr>
          <p:cNvPr id="237" name="Shape 237"/>
          <p:cNvSpPr txBox="1"/>
          <p:nvPr/>
        </p:nvSpPr>
        <p:spPr>
          <a:xfrm rot="-5400000">
            <a:off x="3045500" y="2406975"/>
            <a:ext cx="12294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Competition</a:t>
            </a:r>
          </a:p>
        </p:txBody>
      </p:sp>
      <p:sp>
        <p:nvSpPr>
          <p:cNvPr id="238" name="Shape 238"/>
          <p:cNvSpPr txBox="1"/>
          <p:nvPr/>
        </p:nvSpPr>
        <p:spPr>
          <a:xfrm rot="-5400000">
            <a:off x="4912175" y="2333625"/>
            <a:ext cx="11958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Data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/>
              <a:t>Availability</a:t>
            </a:r>
          </a:p>
        </p:txBody>
      </p:sp>
      <p:sp>
        <p:nvSpPr>
          <p:cNvPr id="239" name="Shape 239"/>
          <p:cNvSpPr txBox="1"/>
          <p:nvPr/>
        </p:nvSpPr>
        <p:spPr>
          <a:xfrm rot="-5400000">
            <a:off x="5879425" y="2260425"/>
            <a:ext cx="1094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Analytical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/>
              <a:t>Feasibility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724750" y="391150"/>
            <a:ext cx="69426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Proposed Project - 5 weeks</a:t>
            </a:r>
          </a:p>
        </p:txBody>
      </p:sp>
      <p:sp>
        <p:nvSpPr>
          <p:cNvPr id="246" name="Shape 246"/>
          <p:cNvSpPr/>
          <p:nvPr/>
        </p:nvSpPr>
        <p:spPr>
          <a:xfrm>
            <a:off x="880650" y="1321450"/>
            <a:ext cx="6801000" cy="267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131425" y="1417900"/>
            <a:ext cx="1369800" cy="1056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Data Engineers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131425" y="14179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Infra Setup</a:t>
            </a:r>
          </a:p>
        </p:txBody>
      </p:sp>
      <p:sp>
        <p:nvSpPr>
          <p:cNvPr id="249" name="Shape 249"/>
          <p:cNvSpPr/>
          <p:nvPr/>
        </p:nvSpPr>
        <p:spPr>
          <a:xfrm>
            <a:off x="2778875" y="1432300"/>
            <a:ext cx="1369800" cy="2435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2778875" y="14179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Ingestion &amp; Prepare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Engineers</a:t>
            </a:r>
          </a:p>
        </p:txBody>
      </p:sp>
      <p:sp>
        <p:nvSpPr>
          <p:cNvPr id="251" name="Shape 251"/>
          <p:cNvSpPr/>
          <p:nvPr/>
        </p:nvSpPr>
        <p:spPr>
          <a:xfrm>
            <a:off x="4426325" y="1432300"/>
            <a:ext cx="1369800" cy="243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4397412" y="14179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Validation &amp; Visualize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Scientist</a:t>
            </a:r>
          </a:p>
        </p:txBody>
      </p:sp>
      <p:sp>
        <p:nvSpPr>
          <p:cNvPr id="253" name="Shape 253"/>
          <p:cNvSpPr/>
          <p:nvPr/>
        </p:nvSpPr>
        <p:spPr>
          <a:xfrm>
            <a:off x="6015950" y="1432300"/>
            <a:ext cx="1369800" cy="2435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Industry Consultant, All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015975" y="14179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Presentation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125075" y="408725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1 week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772525" y="408725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1 week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419975" y="4087262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2</a:t>
            </a:r>
            <a:r>
              <a:rPr lang="en-US"/>
              <a:t> weeks</a:t>
            </a:r>
          </a:p>
        </p:txBody>
      </p:sp>
      <p:sp>
        <p:nvSpPr>
          <p:cNvPr id="258" name="Shape 258"/>
          <p:cNvSpPr/>
          <p:nvPr/>
        </p:nvSpPr>
        <p:spPr>
          <a:xfrm>
            <a:off x="1131425" y="2744800"/>
            <a:ext cx="1369800" cy="1123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1131425" y="27448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Data Gather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Engineers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067425" y="4087262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1</a:t>
            </a:r>
            <a:r>
              <a:rPr lang="en-US"/>
              <a:t> week</a:t>
            </a:r>
          </a:p>
        </p:txBody>
      </p:sp>
      <p:sp>
        <p:nvSpPr>
          <p:cNvPr id="261" name="Shape 261"/>
          <p:cNvSpPr txBox="1"/>
          <p:nvPr/>
        </p:nvSpPr>
        <p:spPr>
          <a:xfrm rot="-5400000">
            <a:off x="-1048925" y="2664550"/>
            <a:ext cx="2748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Use Case 1 &amp; 2</a:t>
            </a:r>
          </a:p>
        </p:txBody>
      </p:sp>
      <p:sp>
        <p:nvSpPr>
          <p:cNvPr id="262" name="Shape 262"/>
          <p:cNvSpPr txBox="1"/>
          <p:nvPr/>
        </p:nvSpPr>
        <p:spPr>
          <a:xfrm rot="-5400000">
            <a:off x="-685825" y="5265425"/>
            <a:ext cx="2115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Use Case 3</a:t>
            </a:r>
          </a:p>
        </p:txBody>
      </p:sp>
      <p:sp>
        <p:nvSpPr>
          <p:cNvPr id="263" name="Shape 263"/>
          <p:cNvSpPr/>
          <p:nvPr/>
        </p:nvSpPr>
        <p:spPr>
          <a:xfrm>
            <a:off x="880650" y="4576675"/>
            <a:ext cx="6801000" cy="187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397425" y="4726325"/>
            <a:ext cx="1369800" cy="1536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Scientist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397433" y="4726325"/>
            <a:ext cx="13698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Validate &amp; Visualize</a:t>
            </a:r>
          </a:p>
        </p:txBody>
      </p:sp>
      <p:sp>
        <p:nvSpPr>
          <p:cNvPr id="266" name="Shape 266"/>
          <p:cNvSpPr/>
          <p:nvPr/>
        </p:nvSpPr>
        <p:spPr>
          <a:xfrm>
            <a:off x="1160325" y="4726325"/>
            <a:ext cx="1369800" cy="1577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1160325" y="4726325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Add </a:t>
            </a:r>
            <a:r>
              <a:rPr lang="en-US"/>
              <a:t>Data Gather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Engineer</a:t>
            </a:r>
          </a:p>
        </p:txBody>
      </p:sp>
      <p:sp>
        <p:nvSpPr>
          <p:cNvPr id="268" name="Shape 268"/>
          <p:cNvSpPr/>
          <p:nvPr/>
        </p:nvSpPr>
        <p:spPr>
          <a:xfrm>
            <a:off x="2778875" y="4726325"/>
            <a:ext cx="1369800" cy="1577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2778875" y="4726325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Add Ingest &amp; Prepare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Engineer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562159"/>
            <a:ext cx="8229600" cy="43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Fixed Price: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Use Case 1 &amp; 2						$160.000,00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Includes AWS Infra Setup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Data Acquisition Cost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Team of 2 Data Engineers, 1 Data Scientist, 1 Industry Consultant,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-US"/>
              <a:t>1  Delivery Lead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Delta Cost Use Case 3				  $40.000,00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Requires Use Case 1 &amp; 2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Additional Data Engineer, Data Scientist</a:t>
            </a: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2417846" y="578450"/>
            <a:ext cx="50703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Fixed Price Proposal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974150" y="771600"/>
            <a:ext cx="5195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Big: 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sz="3600">
                <a:solidFill>
                  <a:srgbClr val="000000"/>
                </a:solidFill>
              </a:rPr>
              <a:t>Who are we?</a:t>
            </a:r>
          </a:p>
        </p:txBody>
      </p:sp>
      <p:sp>
        <p:nvSpPr>
          <p:cNvPr id="104" name="Shape 104"/>
          <p:cNvSpPr/>
          <p:nvPr/>
        </p:nvSpPr>
        <p:spPr>
          <a:xfrm>
            <a:off x="2378400" y="1810650"/>
            <a:ext cx="4387200" cy="4151100"/>
          </a:xfrm>
          <a:prstGeom prst="ellipse">
            <a:avLst/>
          </a:prstGeom>
          <a:solidFill>
            <a:srgbClr val="EC881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Think Big is an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independent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pure-play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Big Data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services company.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88200" y="929500"/>
            <a:ext cx="5931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Big: 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sz="3600">
                <a:solidFill>
                  <a:srgbClr val="000000"/>
                </a:solidFill>
              </a:rPr>
              <a:t>What do we do?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0" y="1783299"/>
            <a:ext cx="4243975" cy="365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226" y="2393537"/>
            <a:ext cx="3925050" cy="255913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4174850" y="3288200"/>
            <a:ext cx="781200" cy="7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C881D"/>
          </a:solidFill>
          <a:ln cap="flat" cmpd="sng" w="9525">
            <a:solidFill>
              <a:srgbClr val="EC88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120187" y="5168825"/>
            <a:ext cx="1297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DATA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195650" y="5168825"/>
            <a:ext cx="3598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BUSINESS VALUE</a:t>
            </a:r>
          </a:p>
        </p:txBody>
      </p:sp>
      <p:sp>
        <p:nvSpPr>
          <p:cNvPr id="117" name="Shape 117"/>
          <p:cNvSpPr/>
          <p:nvPr/>
        </p:nvSpPr>
        <p:spPr>
          <a:xfrm>
            <a:off x="4181400" y="5128175"/>
            <a:ext cx="781200" cy="7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C881D"/>
          </a:solidFill>
          <a:ln cap="flat" cmpd="sng" w="9525">
            <a:solidFill>
              <a:srgbClr val="EC88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493200" y="542125"/>
            <a:ext cx="2157600" cy="71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504725" y="1716925"/>
            <a:ext cx="984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Situation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70025" y="3431900"/>
            <a:ext cx="28029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980000"/>
              </a:buClr>
              <a:buSzPct val="100000"/>
              <a:buChar char="➢"/>
            </a:pPr>
            <a:r>
              <a:rPr lang="en-US" sz="2400"/>
              <a:t>Skynet supplies radios to FBOs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119250" y="3431900"/>
            <a:ext cx="28029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980000"/>
              </a:buClr>
              <a:buSzPct val="100000"/>
              <a:buChar char="➢"/>
            </a:pPr>
            <a:r>
              <a:rPr lang="en-US" sz="2400"/>
              <a:t>Future: ASD-B Transponders</a:t>
            </a:r>
          </a:p>
          <a:p>
            <a:pPr indent="-381000" lvl="0" marL="457200" rtl="0">
              <a:spcBef>
                <a:spcPts val="0"/>
              </a:spcBef>
              <a:buClr>
                <a:srgbClr val="980000"/>
              </a:buClr>
              <a:buSzPct val="100000"/>
              <a:buChar char="➢"/>
            </a:pPr>
            <a:r>
              <a:rPr lang="en-US" sz="2400"/>
              <a:t>Certification: $1m, </a:t>
            </a:r>
            <a:r>
              <a:rPr lang="en-US" sz="2400"/>
              <a:t>6 months per aircraft type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998350" y="3431900"/>
            <a:ext cx="30141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980000"/>
              </a:buClr>
              <a:buSzPct val="100000"/>
              <a:buChar char="➢"/>
            </a:pPr>
            <a:r>
              <a:rPr lang="en-US" sz="2400"/>
              <a:t>Identify aircrafts for certification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980000"/>
              </a:buClr>
              <a:buSzPct val="100000"/>
              <a:buChar char="➢"/>
            </a:pPr>
            <a:r>
              <a:rPr lang="en-US" sz="2400"/>
              <a:t>Identify Airlines to target</a:t>
            </a:r>
          </a:p>
          <a:p>
            <a:pPr indent="-381000" lvl="0" marL="457200" rtl="0">
              <a:spcBef>
                <a:spcPts val="0"/>
              </a:spcBef>
              <a:buClr>
                <a:srgbClr val="980000"/>
              </a:buClr>
              <a:buSzPct val="100000"/>
              <a:buChar char="➢"/>
            </a:pPr>
            <a:r>
              <a:rPr lang="en-US" sz="2400"/>
              <a:t>Other use cases for ADS-B data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50" y="1712725"/>
            <a:ext cx="2392200" cy="142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400" y="1739425"/>
            <a:ext cx="2231487" cy="13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474" y="1739425"/>
            <a:ext cx="2231474" cy="137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259925" y="348687"/>
            <a:ext cx="4168500" cy="11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1: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Aircraft Types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25925" y="1526200"/>
            <a:ext cx="7636500" cy="4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Identify the top two aircraft types that have no ADS-B transponders installed.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525925" y="1086325"/>
            <a:ext cx="7636500" cy="4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Identify t</a:t>
            </a:r>
            <a:r>
              <a:rPr lang="en-US" sz="3000"/>
              <a:t>he top two aircraft types that have no ADS-B transponders installed.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046" y="2620250"/>
            <a:ext cx="3931603" cy="37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2259925" y="348687"/>
            <a:ext cx="4168500" cy="11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1: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Aircraft 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19550" y="338400"/>
            <a:ext cx="7104900" cy="125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2: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Identify airlines to target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595109"/>
            <a:ext cx="8229600" cy="43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airlines that have the most aircrafts of the chosen types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19550" y="338400"/>
            <a:ext cx="7104900" cy="125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2: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Identify airlines to target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595109"/>
            <a:ext cx="8229600" cy="43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airlines that have the most aircrafts of the chosen types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062" y="2686125"/>
            <a:ext cx="3581074" cy="361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100" y="2686125"/>
            <a:ext cx="3677750" cy="356829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2269198" y="4209225"/>
            <a:ext cx="976500" cy="58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747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159725" y="4289712"/>
            <a:ext cx="1306500" cy="58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A320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type="title"/>
          </p:nvPr>
        </p:nvSpPr>
        <p:spPr>
          <a:xfrm>
            <a:off x="1174800" y="212925"/>
            <a:ext cx="7099200" cy="119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DC_PPT_Branded_1014-lite">
  <a:themeElements>
    <a:clrScheme name="TeradataPPT2014 2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