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2" r:id="rId2"/>
  </p:sldMasterIdLst>
  <p:notesMasterIdLst>
    <p:notesMasterId r:id="rId17"/>
  </p:notesMasterIdLst>
  <p:sldIdLst>
    <p:sldId id="268" r:id="rId3"/>
    <p:sldId id="267" r:id="rId4"/>
    <p:sldId id="270" r:id="rId5"/>
    <p:sldId id="272" r:id="rId6"/>
    <p:sldId id="281" r:id="rId7"/>
    <p:sldId id="266" r:id="rId8"/>
    <p:sldId id="278" r:id="rId9"/>
    <p:sldId id="282" r:id="rId10"/>
    <p:sldId id="260" r:id="rId11"/>
    <p:sldId id="277" r:id="rId12"/>
    <p:sldId id="283" r:id="rId13"/>
    <p:sldId id="275" r:id="rId14"/>
    <p:sldId id="27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536" autoAdjust="0"/>
  </p:normalViewPr>
  <p:slideViewPr>
    <p:cSldViewPr snapToGrid="0" snapToObjects="1">
      <p:cViewPr varScale="1">
        <p:scale>
          <a:sx n="97" d="100"/>
          <a:sy n="97" d="100"/>
        </p:scale>
        <p:origin x="-3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Transponder certification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02707400"/>
        <c:axId val="-978069496"/>
      </c:barChart>
      <c:catAx>
        <c:axId val="-1002707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978069496"/>
        <c:crosses val="autoZero"/>
        <c:auto val="1"/>
        <c:lblAlgn val="ctr"/>
        <c:lblOffset val="100"/>
        <c:noMultiLvlLbl val="0"/>
      </c:catAx>
      <c:valAx>
        <c:axId val="-978069496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-1002707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Strategic Value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Predict Delay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6299208"/>
        <c:axId val="-2050118568"/>
      </c:barChart>
      <c:catAx>
        <c:axId val="-210629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50118568"/>
        <c:crosses val="autoZero"/>
        <c:auto val="1"/>
        <c:lblAlgn val="ctr"/>
        <c:lblOffset val="100"/>
        <c:noMultiLvlLbl val="0"/>
      </c:catAx>
      <c:valAx>
        <c:axId val="-2050118568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crossAx val="-210629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50DE8-4D59-F04D-96D4-E06656758EC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C1A2-7567-664D-B784-1D2F829187A9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Objective</a:t>
          </a:r>
          <a:endParaRPr lang="en-US" sz="1800" b="0" dirty="0"/>
        </a:p>
      </dgm:t>
    </dgm:pt>
    <dgm:pt modelId="{1BEF6ED7-D7CB-5E4C-A77C-1B7AD9392C78}" type="par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A9784921-78A1-5D4C-AF18-267DC24824FC}" type="sibTrans" cxnId="{CDE339A3-DED5-174B-9B24-C4F27ADE854A}">
      <dgm:prSet/>
      <dgm:spPr/>
      <dgm:t>
        <a:bodyPr/>
        <a:lstStyle/>
        <a:p>
          <a:endParaRPr lang="en-US" sz="1800" b="0"/>
        </a:p>
      </dgm:t>
    </dgm:pt>
    <dgm:pt modelId="{075CCA1A-1799-C146-B361-957D6E7E45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err="1" smtClean="0"/>
            <a:t>Usecases</a:t>
          </a:r>
          <a:endParaRPr lang="en-US" sz="1800" b="0" dirty="0"/>
        </a:p>
      </dgm:t>
    </dgm:pt>
    <dgm:pt modelId="{6D4EBF34-0397-B74F-914A-9582DC32F8B2}" type="par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58DB63D0-572A-BF4F-9BC7-BBE7A259580E}" type="sibTrans" cxnId="{A3AC5B20-DEE8-1748-8705-ED9C29A3564B}">
      <dgm:prSet/>
      <dgm:spPr/>
      <dgm:t>
        <a:bodyPr/>
        <a:lstStyle/>
        <a:p>
          <a:endParaRPr lang="en-US" sz="1800" b="0"/>
        </a:p>
      </dgm:t>
    </dgm:pt>
    <dgm:pt modelId="{A8BF6F8D-C8D7-934F-8A0F-377013848E4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Work Plan</a:t>
          </a:r>
          <a:endParaRPr lang="en-US" sz="1800" b="0" dirty="0"/>
        </a:p>
      </dgm:t>
    </dgm:pt>
    <dgm:pt modelId="{E87A922E-927D-0E46-BC42-6D7160B7B6CD}" type="par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F27319E2-F71D-7146-9C6D-3792C95AD274}" type="sibTrans" cxnId="{11D1D229-BFD1-404C-8179-ADD8911C867C}">
      <dgm:prSet/>
      <dgm:spPr/>
      <dgm:t>
        <a:bodyPr/>
        <a:lstStyle/>
        <a:p>
          <a:endParaRPr lang="en-US" sz="1800" b="0"/>
        </a:p>
      </dgm:t>
    </dgm:pt>
    <dgm:pt modelId="{07BB538F-AD5F-BC40-BC91-7B0B5ED140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ROI &amp; Business value</a:t>
          </a:r>
          <a:endParaRPr lang="en-US" sz="1800" b="0" dirty="0"/>
        </a:p>
      </dgm:t>
    </dgm:pt>
    <dgm:pt modelId="{985F475F-E185-3946-93ED-04875B39349A}" type="par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EC6ABE8D-3DAB-1747-B9F4-D07A74CBFE0E}" type="sibTrans" cxnId="{8CEAFE09-328A-634D-9F18-09BDBE52EF1A}">
      <dgm:prSet/>
      <dgm:spPr/>
      <dgm:t>
        <a:bodyPr/>
        <a:lstStyle/>
        <a:p>
          <a:endParaRPr lang="en-US" sz="1800" b="0"/>
        </a:p>
      </dgm:t>
    </dgm:pt>
    <dgm:pt modelId="{F25A8F26-C358-1A43-B340-E6B92337D766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Prioritization</a:t>
          </a:r>
          <a:endParaRPr lang="en-US" sz="1800" b="0" dirty="0"/>
        </a:p>
      </dgm:t>
    </dgm:pt>
    <dgm:pt modelId="{E5E6CE13-BF52-234B-BFA2-12F363D00349}" type="par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90BEC758-8A92-C244-93E4-3DADD59F7ADA}" type="sibTrans" cxnId="{50F8C6E9-557F-8D45-BC18-04B7AE580AE7}">
      <dgm:prSet/>
      <dgm:spPr/>
      <dgm:t>
        <a:bodyPr/>
        <a:lstStyle/>
        <a:p>
          <a:endParaRPr lang="en-US" sz="1800" b="0"/>
        </a:p>
      </dgm:t>
    </dgm:pt>
    <dgm:pt modelId="{B9247492-9519-8348-A30B-D4A6EF5ED2A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800" b="0" dirty="0" smtClean="0"/>
            <a:t>Proposed Roadmap</a:t>
          </a:r>
          <a:endParaRPr lang="en-US" sz="1800" b="0" dirty="0"/>
        </a:p>
      </dgm:t>
    </dgm:pt>
    <dgm:pt modelId="{0C78D696-A3A1-9D45-AF56-062E2FDD3155}" type="par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EC4F1F8D-E62E-6549-9402-28C4C2A5BBDA}" type="sibTrans" cxnId="{29FC19EA-0182-314F-827F-8DD4EEB96A77}">
      <dgm:prSet/>
      <dgm:spPr/>
      <dgm:t>
        <a:bodyPr/>
        <a:lstStyle/>
        <a:p>
          <a:endParaRPr lang="en-US" sz="1800" b="0"/>
        </a:p>
      </dgm:t>
    </dgm:pt>
    <dgm:pt modelId="{80FB82D0-3606-5548-8ACB-285E4A97E7D5}" type="pres">
      <dgm:prSet presAssocID="{F2350DE8-4D59-F04D-96D4-E06656758E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2528E58-DD1F-5C44-ADD8-C270296C752C}" type="pres">
      <dgm:prSet presAssocID="{F2350DE8-4D59-F04D-96D4-E06656758EC4}" presName="Name1" presStyleCnt="0"/>
      <dgm:spPr/>
    </dgm:pt>
    <dgm:pt modelId="{C3577FB3-1CCC-8F40-B5E1-CF34D44CE185}" type="pres">
      <dgm:prSet presAssocID="{F2350DE8-4D59-F04D-96D4-E06656758EC4}" presName="cycle" presStyleCnt="0"/>
      <dgm:spPr/>
    </dgm:pt>
    <dgm:pt modelId="{E72438CC-54E3-7E48-A91F-89C317946D44}" type="pres">
      <dgm:prSet presAssocID="{F2350DE8-4D59-F04D-96D4-E06656758EC4}" presName="srcNode" presStyleLbl="node1" presStyleIdx="0" presStyleCnt="6"/>
      <dgm:spPr/>
    </dgm:pt>
    <dgm:pt modelId="{CCB5DE3C-26A1-B340-99B9-259A7E234AFC}" type="pres">
      <dgm:prSet presAssocID="{F2350DE8-4D59-F04D-96D4-E06656758EC4}" presName="conn" presStyleLbl="parChTrans1D2" presStyleIdx="0" presStyleCnt="1"/>
      <dgm:spPr/>
      <dgm:t>
        <a:bodyPr/>
        <a:lstStyle/>
        <a:p>
          <a:endParaRPr lang="en-US"/>
        </a:p>
      </dgm:t>
    </dgm:pt>
    <dgm:pt modelId="{696ADF98-8C86-0A43-A57E-3BB74A4FE8A1}" type="pres">
      <dgm:prSet presAssocID="{F2350DE8-4D59-F04D-96D4-E06656758EC4}" presName="extraNode" presStyleLbl="node1" presStyleIdx="0" presStyleCnt="6"/>
      <dgm:spPr/>
    </dgm:pt>
    <dgm:pt modelId="{5423B079-7E1A-3349-8EC4-864AE42FDDE4}" type="pres">
      <dgm:prSet presAssocID="{F2350DE8-4D59-F04D-96D4-E06656758EC4}" presName="dstNode" presStyleLbl="node1" presStyleIdx="0" presStyleCnt="6"/>
      <dgm:spPr/>
    </dgm:pt>
    <dgm:pt modelId="{D22DADD0-A734-D84F-AB49-A87A39E8FDE7}" type="pres">
      <dgm:prSet presAssocID="{D2E6C1A2-7567-664D-B784-1D2F829187A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004EE-BEE9-1E4F-AD2E-C3CE6C0E0605}" type="pres">
      <dgm:prSet presAssocID="{D2E6C1A2-7567-664D-B784-1D2F829187A9}" presName="accent_1" presStyleCnt="0"/>
      <dgm:spPr/>
    </dgm:pt>
    <dgm:pt modelId="{FFE8FE62-ABA8-414A-977B-031F96E2533A}" type="pres">
      <dgm:prSet presAssocID="{D2E6C1A2-7567-664D-B784-1D2F829187A9}" presName="accentRepeatNode" presStyleLbl="solidFgAcc1" presStyleIdx="0" presStyleCnt="6"/>
      <dgm:spPr/>
    </dgm:pt>
    <dgm:pt modelId="{E2FB7CFF-0395-D74F-A13C-C1ABE5932785}" type="pres">
      <dgm:prSet presAssocID="{A8BF6F8D-C8D7-934F-8A0F-377013848E4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56F8D-D2AD-3140-AE5A-08942FE7E53A}" type="pres">
      <dgm:prSet presAssocID="{A8BF6F8D-C8D7-934F-8A0F-377013848E45}" presName="accent_2" presStyleCnt="0"/>
      <dgm:spPr/>
    </dgm:pt>
    <dgm:pt modelId="{82EFB6EA-F16A-104E-A0E8-1C1CDE801953}" type="pres">
      <dgm:prSet presAssocID="{A8BF6F8D-C8D7-934F-8A0F-377013848E45}" presName="accentRepeatNode" presStyleLbl="solidFgAcc1" presStyleIdx="1" presStyleCnt="6"/>
      <dgm:spPr/>
    </dgm:pt>
    <dgm:pt modelId="{9BC8BA12-BC1D-D74A-AD71-5736C4027851}" type="pres">
      <dgm:prSet presAssocID="{075CCA1A-1799-C146-B361-957D6E7E452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1A0CA-18AB-5C48-86D4-003E37C9CD02}" type="pres">
      <dgm:prSet presAssocID="{075CCA1A-1799-C146-B361-957D6E7E452A}" presName="accent_3" presStyleCnt="0"/>
      <dgm:spPr/>
    </dgm:pt>
    <dgm:pt modelId="{8EE59FF4-6D0A-9343-982B-429105CEB19F}" type="pres">
      <dgm:prSet presAssocID="{075CCA1A-1799-C146-B361-957D6E7E452A}" presName="accentRepeatNode" presStyleLbl="solidFgAcc1" presStyleIdx="2" presStyleCnt="6"/>
      <dgm:spPr/>
    </dgm:pt>
    <dgm:pt modelId="{A729C9D8-DFA3-7A4B-825C-D85E0DD1E96A}" type="pres">
      <dgm:prSet presAssocID="{07BB538F-AD5F-BC40-BC91-7B0B5ED1406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7F541-D227-E14F-80C1-E5A75961A3EE}" type="pres">
      <dgm:prSet presAssocID="{07BB538F-AD5F-BC40-BC91-7B0B5ED14066}" presName="accent_4" presStyleCnt="0"/>
      <dgm:spPr/>
    </dgm:pt>
    <dgm:pt modelId="{3061B724-4561-C844-BDA2-5499990CBB86}" type="pres">
      <dgm:prSet presAssocID="{07BB538F-AD5F-BC40-BC91-7B0B5ED14066}" presName="accentRepeatNode" presStyleLbl="solidFgAcc1" presStyleIdx="3" presStyleCnt="6"/>
      <dgm:spPr/>
    </dgm:pt>
    <dgm:pt modelId="{E162DC29-D998-C547-B05F-1AC59B675C9C}" type="pres">
      <dgm:prSet presAssocID="{F25A8F26-C358-1A43-B340-E6B92337D76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AC64-7308-4549-8E05-15DEFBB74CF1}" type="pres">
      <dgm:prSet presAssocID="{F25A8F26-C358-1A43-B340-E6B92337D766}" presName="accent_5" presStyleCnt="0"/>
      <dgm:spPr/>
    </dgm:pt>
    <dgm:pt modelId="{001AD2E7-3D37-6948-8217-8C53E7814E17}" type="pres">
      <dgm:prSet presAssocID="{F25A8F26-C358-1A43-B340-E6B92337D766}" presName="accentRepeatNode" presStyleLbl="solidFgAcc1" presStyleIdx="4" presStyleCnt="6"/>
      <dgm:spPr/>
    </dgm:pt>
    <dgm:pt modelId="{F1AFC2E9-FA88-6A45-AF71-415BF76E4C8F}" type="pres">
      <dgm:prSet presAssocID="{B9247492-9519-8348-A30B-D4A6EF5ED2A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8D901-B6D9-C84D-8DFD-99ECD81045F8}" type="pres">
      <dgm:prSet presAssocID="{B9247492-9519-8348-A30B-D4A6EF5ED2A5}" presName="accent_6" presStyleCnt="0"/>
      <dgm:spPr/>
    </dgm:pt>
    <dgm:pt modelId="{75999688-DAC4-5643-9A0E-ED6FAAE72389}" type="pres">
      <dgm:prSet presAssocID="{B9247492-9519-8348-A30B-D4A6EF5ED2A5}" presName="accentRepeatNode" presStyleLbl="solidFgAcc1" presStyleIdx="5" presStyleCnt="6"/>
      <dgm:spPr/>
    </dgm:pt>
  </dgm:ptLst>
  <dgm:cxnLst>
    <dgm:cxn modelId="{29FC19EA-0182-314F-827F-8DD4EEB96A77}" srcId="{F2350DE8-4D59-F04D-96D4-E06656758EC4}" destId="{B9247492-9519-8348-A30B-D4A6EF5ED2A5}" srcOrd="5" destOrd="0" parTransId="{0C78D696-A3A1-9D45-AF56-062E2FDD3155}" sibTransId="{EC4F1F8D-E62E-6549-9402-28C4C2A5BBDA}"/>
    <dgm:cxn modelId="{CDE339A3-DED5-174B-9B24-C4F27ADE854A}" srcId="{F2350DE8-4D59-F04D-96D4-E06656758EC4}" destId="{D2E6C1A2-7567-664D-B784-1D2F829187A9}" srcOrd="0" destOrd="0" parTransId="{1BEF6ED7-D7CB-5E4C-A77C-1B7AD9392C78}" sibTransId="{A9784921-78A1-5D4C-AF18-267DC24824FC}"/>
    <dgm:cxn modelId="{8CEAFE09-328A-634D-9F18-09BDBE52EF1A}" srcId="{F2350DE8-4D59-F04D-96D4-E06656758EC4}" destId="{07BB538F-AD5F-BC40-BC91-7B0B5ED14066}" srcOrd="3" destOrd="0" parTransId="{985F475F-E185-3946-93ED-04875B39349A}" sibTransId="{EC6ABE8D-3DAB-1747-B9F4-D07A74CBFE0E}"/>
    <dgm:cxn modelId="{A3AC5B20-DEE8-1748-8705-ED9C29A3564B}" srcId="{F2350DE8-4D59-F04D-96D4-E06656758EC4}" destId="{075CCA1A-1799-C146-B361-957D6E7E452A}" srcOrd="2" destOrd="0" parTransId="{6D4EBF34-0397-B74F-914A-9582DC32F8B2}" sibTransId="{58DB63D0-572A-BF4F-9BC7-BBE7A259580E}"/>
    <dgm:cxn modelId="{46B7209F-9A6A-F74B-9CA2-51CB944A7DB0}" type="presOf" srcId="{07BB538F-AD5F-BC40-BC91-7B0B5ED14066}" destId="{A729C9D8-DFA3-7A4B-825C-D85E0DD1E96A}" srcOrd="0" destOrd="0" presId="urn:microsoft.com/office/officeart/2008/layout/VerticalCurvedList"/>
    <dgm:cxn modelId="{50F8C6E9-557F-8D45-BC18-04B7AE580AE7}" srcId="{F2350DE8-4D59-F04D-96D4-E06656758EC4}" destId="{F25A8F26-C358-1A43-B340-E6B92337D766}" srcOrd="4" destOrd="0" parTransId="{E5E6CE13-BF52-234B-BFA2-12F363D00349}" sibTransId="{90BEC758-8A92-C244-93E4-3DADD59F7ADA}"/>
    <dgm:cxn modelId="{B52AE92C-D680-3B4E-8D38-EFBA0030DA59}" type="presOf" srcId="{F2350DE8-4D59-F04D-96D4-E06656758EC4}" destId="{80FB82D0-3606-5548-8ACB-285E4A97E7D5}" srcOrd="0" destOrd="0" presId="urn:microsoft.com/office/officeart/2008/layout/VerticalCurvedList"/>
    <dgm:cxn modelId="{11D1D229-BFD1-404C-8179-ADD8911C867C}" srcId="{F2350DE8-4D59-F04D-96D4-E06656758EC4}" destId="{A8BF6F8D-C8D7-934F-8A0F-377013848E45}" srcOrd="1" destOrd="0" parTransId="{E87A922E-927D-0E46-BC42-6D7160B7B6CD}" sibTransId="{F27319E2-F71D-7146-9C6D-3792C95AD274}"/>
    <dgm:cxn modelId="{78CDD4A0-1675-C742-85BB-671E3261F6E0}" type="presOf" srcId="{075CCA1A-1799-C146-B361-957D6E7E452A}" destId="{9BC8BA12-BC1D-D74A-AD71-5736C4027851}" srcOrd="0" destOrd="0" presId="urn:microsoft.com/office/officeart/2008/layout/VerticalCurvedList"/>
    <dgm:cxn modelId="{1DD16D22-31E4-DD41-A916-D6153B284E0B}" type="presOf" srcId="{B9247492-9519-8348-A30B-D4A6EF5ED2A5}" destId="{F1AFC2E9-FA88-6A45-AF71-415BF76E4C8F}" srcOrd="0" destOrd="0" presId="urn:microsoft.com/office/officeart/2008/layout/VerticalCurvedList"/>
    <dgm:cxn modelId="{A31417BC-C52D-274E-9B9F-88004163EE91}" type="presOf" srcId="{A9784921-78A1-5D4C-AF18-267DC24824FC}" destId="{CCB5DE3C-26A1-B340-99B9-259A7E234AFC}" srcOrd="0" destOrd="0" presId="urn:microsoft.com/office/officeart/2008/layout/VerticalCurvedList"/>
    <dgm:cxn modelId="{6EA78804-ED7C-7742-8D63-42FBAE6CDC05}" type="presOf" srcId="{D2E6C1A2-7567-664D-B784-1D2F829187A9}" destId="{D22DADD0-A734-D84F-AB49-A87A39E8FDE7}" srcOrd="0" destOrd="0" presId="urn:microsoft.com/office/officeart/2008/layout/VerticalCurvedList"/>
    <dgm:cxn modelId="{10A69A46-6336-E84A-A4F6-F727A1A8D08A}" type="presOf" srcId="{A8BF6F8D-C8D7-934F-8A0F-377013848E45}" destId="{E2FB7CFF-0395-D74F-A13C-C1ABE5932785}" srcOrd="0" destOrd="0" presId="urn:microsoft.com/office/officeart/2008/layout/VerticalCurvedList"/>
    <dgm:cxn modelId="{24538CEB-66B4-224D-A857-47E20228BD9D}" type="presOf" srcId="{F25A8F26-C358-1A43-B340-E6B92337D766}" destId="{E162DC29-D998-C547-B05F-1AC59B675C9C}" srcOrd="0" destOrd="0" presId="urn:microsoft.com/office/officeart/2008/layout/VerticalCurvedList"/>
    <dgm:cxn modelId="{0A209C7B-67BC-2D44-982C-ED1764E4E113}" type="presParOf" srcId="{80FB82D0-3606-5548-8ACB-285E4A97E7D5}" destId="{A2528E58-DD1F-5C44-ADD8-C270296C752C}" srcOrd="0" destOrd="0" presId="urn:microsoft.com/office/officeart/2008/layout/VerticalCurvedList"/>
    <dgm:cxn modelId="{00ECD293-3D46-F045-B280-2BAF549F3CDF}" type="presParOf" srcId="{A2528E58-DD1F-5C44-ADD8-C270296C752C}" destId="{C3577FB3-1CCC-8F40-B5E1-CF34D44CE185}" srcOrd="0" destOrd="0" presId="urn:microsoft.com/office/officeart/2008/layout/VerticalCurvedList"/>
    <dgm:cxn modelId="{BE303F7A-8622-604C-8283-B025BE055E51}" type="presParOf" srcId="{C3577FB3-1CCC-8F40-B5E1-CF34D44CE185}" destId="{E72438CC-54E3-7E48-A91F-89C317946D44}" srcOrd="0" destOrd="0" presId="urn:microsoft.com/office/officeart/2008/layout/VerticalCurvedList"/>
    <dgm:cxn modelId="{A0BF177F-6D72-664B-80AA-4BB016B350C5}" type="presParOf" srcId="{C3577FB3-1CCC-8F40-B5E1-CF34D44CE185}" destId="{CCB5DE3C-26A1-B340-99B9-259A7E234AFC}" srcOrd="1" destOrd="0" presId="urn:microsoft.com/office/officeart/2008/layout/VerticalCurvedList"/>
    <dgm:cxn modelId="{363F0146-F911-4847-A879-3BB0F9737AA3}" type="presParOf" srcId="{C3577FB3-1CCC-8F40-B5E1-CF34D44CE185}" destId="{696ADF98-8C86-0A43-A57E-3BB74A4FE8A1}" srcOrd="2" destOrd="0" presId="urn:microsoft.com/office/officeart/2008/layout/VerticalCurvedList"/>
    <dgm:cxn modelId="{33FEAF20-5044-5942-A679-0276AD2FE67A}" type="presParOf" srcId="{C3577FB3-1CCC-8F40-B5E1-CF34D44CE185}" destId="{5423B079-7E1A-3349-8EC4-864AE42FDDE4}" srcOrd="3" destOrd="0" presId="urn:microsoft.com/office/officeart/2008/layout/VerticalCurvedList"/>
    <dgm:cxn modelId="{56EBFFBF-1C9E-A446-8B7D-B2AD693BC6E0}" type="presParOf" srcId="{A2528E58-DD1F-5C44-ADD8-C270296C752C}" destId="{D22DADD0-A734-D84F-AB49-A87A39E8FDE7}" srcOrd="1" destOrd="0" presId="urn:microsoft.com/office/officeart/2008/layout/VerticalCurvedList"/>
    <dgm:cxn modelId="{B85F3493-AF23-7A42-8B08-5E80C85F9C1E}" type="presParOf" srcId="{A2528E58-DD1F-5C44-ADD8-C270296C752C}" destId="{B45004EE-BEE9-1E4F-AD2E-C3CE6C0E0605}" srcOrd="2" destOrd="0" presId="urn:microsoft.com/office/officeart/2008/layout/VerticalCurvedList"/>
    <dgm:cxn modelId="{FED78084-355E-054A-92E1-5F6AEEA045EB}" type="presParOf" srcId="{B45004EE-BEE9-1E4F-AD2E-C3CE6C0E0605}" destId="{FFE8FE62-ABA8-414A-977B-031F96E2533A}" srcOrd="0" destOrd="0" presId="urn:microsoft.com/office/officeart/2008/layout/VerticalCurvedList"/>
    <dgm:cxn modelId="{BD90B3C0-1FAA-FD4F-8BD9-9A8BBA8844DB}" type="presParOf" srcId="{A2528E58-DD1F-5C44-ADD8-C270296C752C}" destId="{E2FB7CFF-0395-D74F-A13C-C1ABE5932785}" srcOrd="3" destOrd="0" presId="urn:microsoft.com/office/officeart/2008/layout/VerticalCurvedList"/>
    <dgm:cxn modelId="{F938ADAF-C3C4-6345-84B6-9B59E430BBE4}" type="presParOf" srcId="{A2528E58-DD1F-5C44-ADD8-C270296C752C}" destId="{2AF56F8D-D2AD-3140-AE5A-08942FE7E53A}" srcOrd="4" destOrd="0" presId="urn:microsoft.com/office/officeart/2008/layout/VerticalCurvedList"/>
    <dgm:cxn modelId="{0094B648-BC26-A448-B773-ADCC6B95AFD4}" type="presParOf" srcId="{2AF56F8D-D2AD-3140-AE5A-08942FE7E53A}" destId="{82EFB6EA-F16A-104E-A0E8-1C1CDE801953}" srcOrd="0" destOrd="0" presId="urn:microsoft.com/office/officeart/2008/layout/VerticalCurvedList"/>
    <dgm:cxn modelId="{EEC57D00-F2EF-0645-ABD8-1A22437C61C1}" type="presParOf" srcId="{A2528E58-DD1F-5C44-ADD8-C270296C752C}" destId="{9BC8BA12-BC1D-D74A-AD71-5736C4027851}" srcOrd="5" destOrd="0" presId="urn:microsoft.com/office/officeart/2008/layout/VerticalCurvedList"/>
    <dgm:cxn modelId="{9354C8ED-F9B5-4043-B401-A3188086ABBF}" type="presParOf" srcId="{A2528E58-DD1F-5C44-ADD8-C270296C752C}" destId="{D0D1A0CA-18AB-5C48-86D4-003E37C9CD02}" srcOrd="6" destOrd="0" presId="urn:microsoft.com/office/officeart/2008/layout/VerticalCurvedList"/>
    <dgm:cxn modelId="{68509409-FAB0-0A42-BE86-1134DCA44300}" type="presParOf" srcId="{D0D1A0CA-18AB-5C48-86D4-003E37C9CD02}" destId="{8EE59FF4-6D0A-9343-982B-429105CEB19F}" srcOrd="0" destOrd="0" presId="urn:microsoft.com/office/officeart/2008/layout/VerticalCurvedList"/>
    <dgm:cxn modelId="{DF537C03-A5E5-A843-B2F2-AD544CE0F826}" type="presParOf" srcId="{A2528E58-DD1F-5C44-ADD8-C270296C752C}" destId="{A729C9D8-DFA3-7A4B-825C-D85E0DD1E96A}" srcOrd="7" destOrd="0" presId="urn:microsoft.com/office/officeart/2008/layout/VerticalCurvedList"/>
    <dgm:cxn modelId="{5DCA2069-8BEC-A343-A510-19961336C97A}" type="presParOf" srcId="{A2528E58-DD1F-5C44-ADD8-C270296C752C}" destId="{9F47F541-D227-E14F-80C1-E5A75961A3EE}" srcOrd="8" destOrd="0" presId="urn:microsoft.com/office/officeart/2008/layout/VerticalCurvedList"/>
    <dgm:cxn modelId="{626B22E4-CA1A-4A49-BB03-A0C23B305998}" type="presParOf" srcId="{9F47F541-D227-E14F-80C1-E5A75961A3EE}" destId="{3061B724-4561-C844-BDA2-5499990CBB86}" srcOrd="0" destOrd="0" presId="urn:microsoft.com/office/officeart/2008/layout/VerticalCurvedList"/>
    <dgm:cxn modelId="{90E94F63-7BCD-6340-8300-82A42136B607}" type="presParOf" srcId="{A2528E58-DD1F-5C44-ADD8-C270296C752C}" destId="{E162DC29-D998-C547-B05F-1AC59B675C9C}" srcOrd="9" destOrd="0" presId="urn:microsoft.com/office/officeart/2008/layout/VerticalCurvedList"/>
    <dgm:cxn modelId="{D23A4676-BBA5-5247-988F-FA5964432B65}" type="presParOf" srcId="{A2528E58-DD1F-5C44-ADD8-C270296C752C}" destId="{B2D6AC64-7308-4549-8E05-15DEFBB74CF1}" srcOrd="10" destOrd="0" presId="urn:microsoft.com/office/officeart/2008/layout/VerticalCurvedList"/>
    <dgm:cxn modelId="{DC859F64-2957-6D4A-BF96-FC02E8C554B4}" type="presParOf" srcId="{B2D6AC64-7308-4549-8E05-15DEFBB74CF1}" destId="{001AD2E7-3D37-6948-8217-8C53E7814E17}" srcOrd="0" destOrd="0" presId="urn:microsoft.com/office/officeart/2008/layout/VerticalCurvedList"/>
    <dgm:cxn modelId="{7F490D64-3474-334D-A34D-15401AC5E8E8}" type="presParOf" srcId="{A2528E58-DD1F-5C44-ADD8-C270296C752C}" destId="{F1AFC2E9-FA88-6A45-AF71-415BF76E4C8F}" srcOrd="11" destOrd="0" presId="urn:microsoft.com/office/officeart/2008/layout/VerticalCurvedList"/>
    <dgm:cxn modelId="{3326AB22-CFB1-2941-997E-5BC67692774E}" type="presParOf" srcId="{A2528E58-DD1F-5C44-ADD8-C270296C752C}" destId="{6658D901-B6D9-C84D-8DFD-99ECD81045F8}" srcOrd="12" destOrd="0" presId="urn:microsoft.com/office/officeart/2008/layout/VerticalCurvedList"/>
    <dgm:cxn modelId="{01B274FE-958D-9440-92A7-7DFF5756B964}" type="presParOf" srcId="{6658D901-B6D9-C84D-8DFD-99ECD81045F8}" destId="{75999688-DAC4-5643-9A0E-ED6FAAE723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20D48-8C1B-B948-A9F6-F7AD754194F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5EA8A-11BE-CE48-9178-F17991ED0C1C}">
      <dgm:prSet phldrT="[Text]" custT="1"/>
      <dgm:spPr>
        <a:solidFill>
          <a:srgbClr val="EBEC02">
            <a:alpha val="21000"/>
          </a:srgbClr>
        </a:solidFill>
      </dgm:spPr>
      <dgm:t>
        <a:bodyPr/>
        <a:lstStyle/>
        <a:p>
          <a:r>
            <a:rPr lang="en-US" sz="2200" dirty="0" smtClean="0">
              <a:solidFill>
                <a:schemeClr val="accent6">
                  <a:lumMod val="75000"/>
                </a:schemeClr>
              </a:solidFill>
            </a:rPr>
            <a:t>Data Science Lab</a:t>
          </a:r>
          <a:endParaRPr lang="en-US" sz="2200" dirty="0">
            <a:solidFill>
              <a:schemeClr val="accent6">
                <a:lumMod val="75000"/>
              </a:schemeClr>
            </a:solidFill>
          </a:endParaRPr>
        </a:p>
      </dgm:t>
    </dgm:pt>
    <dgm:pt modelId="{BE1A58E8-8CC2-1C4C-9037-0158ED3D41AF}" type="parTrans" cxnId="{1339BC5C-B111-324F-90F4-21A29ED29CB6}">
      <dgm:prSet/>
      <dgm:spPr/>
      <dgm:t>
        <a:bodyPr/>
        <a:lstStyle/>
        <a:p>
          <a:endParaRPr lang="en-US"/>
        </a:p>
      </dgm:t>
    </dgm:pt>
    <dgm:pt modelId="{A191162A-17B3-AD40-B849-E3AE5F2ECC05}" type="sibTrans" cxnId="{1339BC5C-B111-324F-90F4-21A29ED29CB6}">
      <dgm:prSet/>
      <dgm:spPr/>
      <dgm:t>
        <a:bodyPr/>
        <a:lstStyle/>
        <a:p>
          <a:endParaRPr lang="en-US"/>
        </a:p>
      </dgm:t>
    </dgm:pt>
    <dgm:pt modelId="{D1E8527A-A3E3-7848-B29B-9F9A218F3985}">
      <dgm:prSet phldrT="[Text]" custT="1"/>
      <dgm:spPr/>
      <dgm:t>
        <a:bodyPr/>
        <a:lstStyle/>
        <a:p>
          <a:r>
            <a:rPr lang="en-US" sz="2000" dirty="0" smtClean="0"/>
            <a:t>Ingest data </a:t>
          </a:r>
          <a:endParaRPr lang="en-US" sz="2000" dirty="0"/>
        </a:p>
      </dgm:t>
    </dgm:pt>
    <dgm:pt modelId="{12395CD7-25F8-364E-AE5F-165E7B05FABE}" type="parTrans" cxnId="{E3D85970-2B8A-4B45-8BBF-EE041FA2D39B}">
      <dgm:prSet/>
      <dgm:spPr/>
      <dgm:t>
        <a:bodyPr/>
        <a:lstStyle/>
        <a:p>
          <a:endParaRPr lang="en-US"/>
        </a:p>
      </dgm:t>
    </dgm:pt>
    <dgm:pt modelId="{B8FD47CD-AB34-A24B-B14D-FDE562F97E60}" type="sibTrans" cxnId="{E3D85970-2B8A-4B45-8BBF-EE041FA2D39B}">
      <dgm:prSet/>
      <dgm:spPr/>
      <dgm:t>
        <a:bodyPr/>
        <a:lstStyle/>
        <a:p>
          <a:endParaRPr lang="en-US"/>
        </a:p>
      </dgm:t>
    </dgm:pt>
    <dgm:pt modelId="{ABF4907C-38BD-514D-8423-4994F39CA897}">
      <dgm:prSet phldrT="[Text]" custT="1"/>
      <dgm:spPr/>
      <dgm:t>
        <a:bodyPr/>
        <a:lstStyle/>
        <a:p>
          <a:r>
            <a:rPr lang="en-US" sz="2200" dirty="0" smtClean="0"/>
            <a:t>Transponder Certification</a:t>
          </a:r>
          <a:endParaRPr lang="en-US" sz="2200" dirty="0"/>
        </a:p>
      </dgm:t>
    </dgm:pt>
    <dgm:pt modelId="{39A71D4F-A8DA-EB46-9877-052442BF4C47}" type="parTrans" cxnId="{5159416F-9A5E-094A-8F1C-82CEAA603BEC}">
      <dgm:prSet/>
      <dgm:spPr/>
      <dgm:t>
        <a:bodyPr/>
        <a:lstStyle/>
        <a:p>
          <a:endParaRPr lang="en-US"/>
        </a:p>
      </dgm:t>
    </dgm:pt>
    <dgm:pt modelId="{A3B9874A-4466-694E-8716-74E240457FF1}" type="sibTrans" cxnId="{5159416F-9A5E-094A-8F1C-82CEAA603BEC}">
      <dgm:prSet/>
      <dgm:spPr/>
      <dgm:t>
        <a:bodyPr/>
        <a:lstStyle/>
        <a:p>
          <a:endParaRPr lang="en-US"/>
        </a:p>
      </dgm:t>
    </dgm:pt>
    <dgm:pt modelId="{14ED9418-3857-D143-8520-82E0FBD69CD0}">
      <dgm:prSet phldrT="[Text]" custT="1"/>
      <dgm:spPr/>
      <dgm:t>
        <a:bodyPr/>
        <a:lstStyle/>
        <a:p>
          <a:r>
            <a:rPr lang="en-US" sz="2000" dirty="0" smtClean="0"/>
            <a:t>RACE 1 (6-8 weeks)</a:t>
          </a:r>
          <a:endParaRPr lang="en-US" sz="2000" dirty="0"/>
        </a:p>
      </dgm:t>
    </dgm:pt>
    <dgm:pt modelId="{D791E747-9C0E-8E4C-B626-69D7216D02DF}" type="parTrans" cxnId="{06634A06-3FB2-D242-91B6-4ED93ED81D17}">
      <dgm:prSet/>
      <dgm:spPr/>
      <dgm:t>
        <a:bodyPr/>
        <a:lstStyle/>
        <a:p>
          <a:endParaRPr lang="en-US"/>
        </a:p>
      </dgm:t>
    </dgm:pt>
    <dgm:pt modelId="{DC3791FD-2A36-BD4E-8406-2A37DA1BD3FD}" type="sibTrans" cxnId="{06634A06-3FB2-D242-91B6-4ED93ED81D17}">
      <dgm:prSet/>
      <dgm:spPr/>
      <dgm:t>
        <a:bodyPr/>
        <a:lstStyle/>
        <a:p>
          <a:endParaRPr lang="en-US"/>
        </a:p>
      </dgm:t>
    </dgm:pt>
    <dgm:pt modelId="{E3C5455B-FCE9-364F-9BB0-5FB04017FEBE}">
      <dgm:prSet phldrT="[Text]" custT="1"/>
      <dgm:spPr/>
      <dgm:t>
        <a:bodyPr/>
        <a:lstStyle/>
        <a:p>
          <a:r>
            <a:rPr lang="en-US" sz="2200" dirty="0" smtClean="0"/>
            <a:t>Flight Delay</a:t>
          </a:r>
          <a:endParaRPr lang="en-US" sz="2200" dirty="0"/>
        </a:p>
      </dgm:t>
    </dgm:pt>
    <dgm:pt modelId="{730814D7-F8C4-7C4A-9CFB-8D07DDF6F0CA}" type="parTrans" cxnId="{691F6C64-ADBA-7241-AFE0-D53DD518396A}">
      <dgm:prSet/>
      <dgm:spPr/>
      <dgm:t>
        <a:bodyPr/>
        <a:lstStyle/>
        <a:p>
          <a:endParaRPr lang="en-US"/>
        </a:p>
      </dgm:t>
    </dgm:pt>
    <dgm:pt modelId="{5237F525-029F-804B-8CA4-74E9D323F72F}" type="sibTrans" cxnId="{691F6C64-ADBA-7241-AFE0-D53DD518396A}">
      <dgm:prSet/>
      <dgm:spPr/>
      <dgm:t>
        <a:bodyPr/>
        <a:lstStyle/>
        <a:p>
          <a:endParaRPr lang="en-US"/>
        </a:p>
      </dgm:t>
    </dgm:pt>
    <dgm:pt modelId="{75EBF375-EA60-8348-9424-712841406527}">
      <dgm:prSet phldrT="[Text]" custT="1"/>
      <dgm:spPr/>
      <dgm:t>
        <a:bodyPr/>
        <a:lstStyle/>
        <a:p>
          <a:r>
            <a:rPr lang="en-US" sz="2000" dirty="0" smtClean="0"/>
            <a:t>RACE 2</a:t>
          </a:r>
          <a:endParaRPr lang="en-US" sz="2000" dirty="0"/>
        </a:p>
      </dgm:t>
    </dgm:pt>
    <dgm:pt modelId="{0D1ACA39-DE01-6D49-881F-E986E5742BC5}" type="parTrans" cxnId="{B35C1C8E-19D6-1E4D-A6D6-6E99425CB22F}">
      <dgm:prSet/>
      <dgm:spPr/>
      <dgm:t>
        <a:bodyPr/>
        <a:lstStyle/>
        <a:p>
          <a:endParaRPr lang="en-US"/>
        </a:p>
      </dgm:t>
    </dgm:pt>
    <dgm:pt modelId="{20A6C688-31DB-C74A-BD84-90954D113745}" type="sibTrans" cxnId="{B35C1C8E-19D6-1E4D-A6D6-6E99425CB22F}">
      <dgm:prSet/>
      <dgm:spPr/>
      <dgm:t>
        <a:bodyPr/>
        <a:lstStyle/>
        <a:p>
          <a:endParaRPr lang="en-US"/>
        </a:p>
      </dgm:t>
    </dgm:pt>
    <dgm:pt modelId="{EA75C4CC-F048-BE41-8B1E-7AA48DAA419A}">
      <dgm:prSet custT="1"/>
      <dgm:spPr/>
      <dgm:t>
        <a:bodyPr/>
        <a:lstStyle/>
        <a:p>
          <a:r>
            <a:rPr lang="en-US" sz="2000" dirty="0" smtClean="0"/>
            <a:t>Support identifying and migrating internal and external data sources</a:t>
          </a:r>
        </a:p>
      </dgm:t>
    </dgm:pt>
    <dgm:pt modelId="{1FED48F1-2CCF-7041-9585-7F2042603BB5}" type="parTrans" cxnId="{927B57E8-FFA6-7C46-8F00-6F1ED8E41FE3}">
      <dgm:prSet/>
      <dgm:spPr/>
      <dgm:t>
        <a:bodyPr/>
        <a:lstStyle/>
        <a:p>
          <a:endParaRPr lang="en-US"/>
        </a:p>
      </dgm:t>
    </dgm:pt>
    <dgm:pt modelId="{7CACFCE8-C0C6-8B40-AF1C-2F219A30A25B}" type="sibTrans" cxnId="{927B57E8-FFA6-7C46-8F00-6F1ED8E41FE3}">
      <dgm:prSet/>
      <dgm:spPr/>
      <dgm:t>
        <a:bodyPr/>
        <a:lstStyle/>
        <a:p>
          <a:endParaRPr lang="en-US"/>
        </a:p>
      </dgm:t>
    </dgm:pt>
    <dgm:pt modelId="{541F54F2-8B10-CB4E-B83A-C307889949B4}" type="pres">
      <dgm:prSet presAssocID="{3BD20D48-8C1B-B948-A9F6-F7AD754194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DCA01-B205-D74A-9E1E-04E3508131A0}" type="pres">
      <dgm:prSet presAssocID="{C6D5EA8A-11BE-CE48-9178-F17991ED0C1C}" presName="composite" presStyleCnt="0"/>
      <dgm:spPr/>
    </dgm:pt>
    <dgm:pt modelId="{D9BB696D-7319-D34C-A140-2B58E371136D}" type="pres">
      <dgm:prSet presAssocID="{C6D5EA8A-11BE-CE48-9178-F17991ED0C1C}" presName="parTx" presStyleLbl="node1" presStyleIdx="0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C1B77-9DCB-3E4C-9D6E-9CE421239C3B}" type="pres">
      <dgm:prSet presAssocID="{C6D5EA8A-11BE-CE48-9178-F17991ED0C1C}" presName="desTx" presStyleLbl="revTx" presStyleIdx="0" presStyleCnt="3" custLinFactNeighborY="-14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97B-0CC5-6E4D-8C35-4A499E756B76}" type="pres">
      <dgm:prSet presAssocID="{A191162A-17B3-AD40-B849-E3AE5F2ECC05}" presName="space" presStyleCnt="0"/>
      <dgm:spPr/>
    </dgm:pt>
    <dgm:pt modelId="{2D48D250-02F4-C04E-A9AD-989E1BDAA2E2}" type="pres">
      <dgm:prSet presAssocID="{ABF4907C-38BD-514D-8423-4994F39CA897}" presName="composite" presStyleCnt="0"/>
      <dgm:spPr/>
    </dgm:pt>
    <dgm:pt modelId="{5FE6652F-59F7-684D-9659-5D31B08C2244}" type="pres">
      <dgm:prSet presAssocID="{ABF4907C-38BD-514D-8423-4994F39CA897}" presName="parTx" presStyleLbl="node1" presStyleIdx="1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6A9B4-A915-D440-9B94-67959EE95BB3}" type="pres">
      <dgm:prSet presAssocID="{ABF4907C-38BD-514D-8423-4994F39CA897}" presName="desTx" presStyleLbl="revTx" presStyleIdx="1" presStyleCnt="3" custLinFactNeighborY="-12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33008-D179-0849-9A9C-7F8190810AA9}" type="pres">
      <dgm:prSet presAssocID="{A3B9874A-4466-694E-8716-74E240457FF1}" presName="space" presStyleCnt="0"/>
      <dgm:spPr/>
    </dgm:pt>
    <dgm:pt modelId="{0246D987-3B61-6B46-B76F-45CF869C5D48}" type="pres">
      <dgm:prSet presAssocID="{E3C5455B-FCE9-364F-9BB0-5FB04017FEBE}" presName="composite" presStyleCnt="0"/>
      <dgm:spPr/>
    </dgm:pt>
    <dgm:pt modelId="{57910CC1-6C1C-A54A-A297-0B50A505D054}" type="pres">
      <dgm:prSet presAssocID="{E3C5455B-FCE9-364F-9BB0-5FB04017FEBE}" presName="parTx" presStyleLbl="node1" presStyleIdx="2" presStyleCnt="3" custScaleY="100000" custLinFactNeighborY="-13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1A31-B7B0-4E48-9845-8FDCDF4D7A58}" type="pres">
      <dgm:prSet presAssocID="{E3C5455B-FCE9-364F-9BB0-5FB04017FEBE}" presName="desTx" presStyleLbl="revTx" presStyleIdx="2" presStyleCnt="3" custLinFactNeighborY="-13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F2D60E-7825-1B4C-85E9-4E40E2956280}" type="presOf" srcId="{E3C5455B-FCE9-364F-9BB0-5FB04017FEBE}" destId="{57910CC1-6C1C-A54A-A297-0B50A505D054}" srcOrd="0" destOrd="0" presId="urn:microsoft.com/office/officeart/2005/8/layout/chevron1"/>
    <dgm:cxn modelId="{EDDF362A-34E5-A846-B413-EBCC4B221847}" type="presOf" srcId="{EA75C4CC-F048-BE41-8B1E-7AA48DAA419A}" destId="{6E6C1B77-9DCB-3E4C-9D6E-9CE421239C3B}" srcOrd="0" destOrd="1" presId="urn:microsoft.com/office/officeart/2005/8/layout/chevron1"/>
    <dgm:cxn modelId="{1339BC5C-B111-324F-90F4-21A29ED29CB6}" srcId="{3BD20D48-8C1B-B948-A9F6-F7AD754194F1}" destId="{C6D5EA8A-11BE-CE48-9178-F17991ED0C1C}" srcOrd="0" destOrd="0" parTransId="{BE1A58E8-8CC2-1C4C-9037-0158ED3D41AF}" sibTransId="{A191162A-17B3-AD40-B849-E3AE5F2ECC05}"/>
    <dgm:cxn modelId="{B35C1C8E-19D6-1E4D-A6D6-6E99425CB22F}" srcId="{E3C5455B-FCE9-364F-9BB0-5FB04017FEBE}" destId="{75EBF375-EA60-8348-9424-712841406527}" srcOrd="0" destOrd="0" parTransId="{0D1ACA39-DE01-6D49-881F-E986E5742BC5}" sibTransId="{20A6C688-31DB-C74A-BD84-90954D113745}"/>
    <dgm:cxn modelId="{E3D85970-2B8A-4B45-8BBF-EE041FA2D39B}" srcId="{C6D5EA8A-11BE-CE48-9178-F17991ED0C1C}" destId="{D1E8527A-A3E3-7848-B29B-9F9A218F3985}" srcOrd="0" destOrd="0" parTransId="{12395CD7-25F8-364E-AE5F-165E7B05FABE}" sibTransId="{B8FD47CD-AB34-A24B-B14D-FDE562F97E60}"/>
    <dgm:cxn modelId="{EA61353E-B1D8-2341-80D6-A39D0553D0F6}" type="presOf" srcId="{3BD20D48-8C1B-B948-A9F6-F7AD754194F1}" destId="{541F54F2-8B10-CB4E-B83A-C307889949B4}" srcOrd="0" destOrd="0" presId="urn:microsoft.com/office/officeart/2005/8/layout/chevron1"/>
    <dgm:cxn modelId="{745EC4EB-603C-CC4A-91B9-8EAF861AD4D7}" type="presOf" srcId="{C6D5EA8A-11BE-CE48-9178-F17991ED0C1C}" destId="{D9BB696D-7319-D34C-A140-2B58E371136D}" srcOrd="0" destOrd="0" presId="urn:microsoft.com/office/officeart/2005/8/layout/chevron1"/>
    <dgm:cxn modelId="{E39EF0B7-3941-674D-B7A8-7FA55E6C3F2D}" type="presOf" srcId="{D1E8527A-A3E3-7848-B29B-9F9A218F3985}" destId="{6E6C1B77-9DCB-3E4C-9D6E-9CE421239C3B}" srcOrd="0" destOrd="0" presId="urn:microsoft.com/office/officeart/2005/8/layout/chevron1"/>
    <dgm:cxn modelId="{927B57E8-FFA6-7C46-8F00-6F1ED8E41FE3}" srcId="{C6D5EA8A-11BE-CE48-9178-F17991ED0C1C}" destId="{EA75C4CC-F048-BE41-8B1E-7AA48DAA419A}" srcOrd="1" destOrd="0" parTransId="{1FED48F1-2CCF-7041-9585-7F2042603BB5}" sibTransId="{7CACFCE8-C0C6-8B40-AF1C-2F219A30A25B}"/>
    <dgm:cxn modelId="{BB9E72AE-5BD9-0344-A046-6D8E45CC3A4A}" type="presOf" srcId="{75EBF375-EA60-8348-9424-712841406527}" destId="{29BB1A31-B7B0-4E48-9845-8FDCDF4D7A58}" srcOrd="0" destOrd="0" presId="urn:microsoft.com/office/officeart/2005/8/layout/chevron1"/>
    <dgm:cxn modelId="{691F6C64-ADBA-7241-AFE0-D53DD518396A}" srcId="{3BD20D48-8C1B-B948-A9F6-F7AD754194F1}" destId="{E3C5455B-FCE9-364F-9BB0-5FB04017FEBE}" srcOrd="2" destOrd="0" parTransId="{730814D7-F8C4-7C4A-9CFB-8D07DDF6F0CA}" sibTransId="{5237F525-029F-804B-8CA4-74E9D323F72F}"/>
    <dgm:cxn modelId="{5159416F-9A5E-094A-8F1C-82CEAA603BEC}" srcId="{3BD20D48-8C1B-B948-A9F6-F7AD754194F1}" destId="{ABF4907C-38BD-514D-8423-4994F39CA897}" srcOrd="1" destOrd="0" parTransId="{39A71D4F-A8DA-EB46-9877-052442BF4C47}" sibTransId="{A3B9874A-4466-694E-8716-74E240457FF1}"/>
    <dgm:cxn modelId="{5E9B2ED7-EEA3-F546-A869-45C04BFCEA47}" type="presOf" srcId="{ABF4907C-38BD-514D-8423-4994F39CA897}" destId="{5FE6652F-59F7-684D-9659-5D31B08C2244}" srcOrd="0" destOrd="0" presId="urn:microsoft.com/office/officeart/2005/8/layout/chevron1"/>
    <dgm:cxn modelId="{06634A06-3FB2-D242-91B6-4ED93ED81D17}" srcId="{ABF4907C-38BD-514D-8423-4994F39CA897}" destId="{14ED9418-3857-D143-8520-82E0FBD69CD0}" srcOrd="0" destOrd="0" parTransId="{D791E747-9C0E-8E4C-B626-69D7216D02DF}" sibTransId="{DC3791FD-2A36-BD4E-8406-2A37DA1BD3FD}"/>
    <dgm:cxn modelId="{5F2652D4-1D9B-0648-8B0B-237294E1C75A}" type="presOf" srcId="{14ED9418-3857-D143-8520-82E0FBD69CD0}" destId="{2A06A9B4-A915-D440-9B94-67959EE95BB3}" srcOrd="0" destOrd="0" presId="urn:microsoft.com/office/officeart/2005/8/layout/chevron1"/>
    <dgm:cxn modelId="{C033BBC4-E3F4-F44B-BB0D-759886E9F39F}" type="presParOf" srcId="{541F54F2-8B10-CB4E-B83A-C307889949B4}" destId="{E12DCA01-B205-D74A-9E1E-04E3508131A0}" srcOrd="0" destOrd="0" presId="urn:microsoft.com/office/officeart/2005/8/layout/chevron1"/>
    <dgm:cxn modelId="{C191E2AD-F8D3-9C43-BFFC-3F437307E177}" type="presParOf" srcId="{E12DCA01-B205-D74A-9E1E-04E3508131A0}" destId="{D9BB696D-7319-D34C-A140-2B58E371136D}" srcOrd="0" destOrd="0" presId="urn:microsoft.com/office/officeart/2005/8/layout/chevron1"/>
    <dgm:cxn modelId="{5AF1CF2C-37C6-EF46-9597-F6208AF29A6E}" type="presParOf" srcId="{E12DCA01-B205-D74A-9E1E-04E3508131A0}" destId="{6E6C1B77-9DCB-3E4C-9D6E-9CE421239C3B}" srcOrd="1" destOrd="0" presId="urn:microsoft.com/office/officeart/2005/8/layout/chevron1"/>
    <dgm:cxn modelId="{5512A561-07B4-E84F-8F8E-EB6BADC77B59}" type="presParOf" srcId="{541F54F2-8B10-CB4E-B83A-C307889949B4}" destId="{FD7DE97B-0CC5-6E4D-8C35-4A499E756B76}" srcOrd="1" destOrd="0" presId="urn:microsoft.com/office/officeart/2005/8/layout/chevron1"/>
    <dgm:cxn modelId="{A5B2385F-959C-0640-A58B-FD2B747EBAF4}" type="presParOf" srcId="{541F54F2-8B10-CB4E-B83A-C307889949B4}" destId="{2D48D250-02F4-C04E-A9AD-989E1BDAA2E2}" srcOrd="2" destOrd="0" presId="urn:microsoft.com/office/officeart/2005/8/layout/chevron1"/>
    <dgm:cxn modelId="{3E785646-79FF-B146-BB0D-90C51472EF3B}" type="presParOf" srcId="{2D48D250-02F4-C04E-A9AD-989E1BDAA2E2}" destId="{5FE6652F-59F7-684D-9659-5D31B08C2244}" srcOrd="0" destOrd="0" presId="urn:microsoft.com/office/officeart/2005/8/layout/chevron1"/>
    <dgm:cxn modelId="{6EC8410B-B404-4841-B354-5ED92A7CD126}" type="presParOf" srcId="{2D48D250-02F4-C04E-A9AD-989E1BDAA2E2}" destId="{2A06A9B4-A915-D440-9B94-67959EE95BB3}" srcOrd="1" destOrd="0" presId="urn:microsoft.com/office/officeart/2005/8/layout/chevron1"/>
    <dgm:cxn modelId="{519F5564-F945-C345-9C89-B73027082ADE}" type="presParOf" srcId="{541F54F2-8B10-CB4E-B83A-C307889949B4}" destId="{26B33008-D179-0849-9A9C-7F8190810AA9}" srcOrd="3" destOrd="0" presId="urn:microsoft.com/office/officeart/2005/8/layout/chevron1"/>
    <dgm:cxn modelId="{C7451735-C4E4-124C-8990-02DB9D7D7E55}" type="presParOf" srcId="{541F54F2-8B10-CB4E-B83A-C307889949B4}" destId="{0246D987-3B61-6B46-B76F-45CF869C5D48}" srcOrd="4" destOrd="0" presId="urn:microsoft.com/office/officeart/2005/8/layout/chevron1"/>
    <dgm:cxn modelId="{F27ACBCF-D93B-DE48-B0B0-646797D855E1}" type="presParOf" srcId="{0246D987-3B61-6B46-B76F-45CF869C5D48}" destId="{57910CC1-6C1C-A54A-A297-0B50A505D054}" srcOrd="0" destOrd="0" presId="urn:microsoft.com/office/officeart/2005/8/layout/chevron1"/>
    <dgm:cxn modelId="{7E35C1B2-15DD-6A4D-91A1-4B0160F466C8}" type="presParOf" srcId="{0246D987-3B61-6B46-B76F-45CF869C5D48}" destId="{29BB1A31-B7B0-4E48-9845-8FDCDF4D7A5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DE3C-26A1-B340-99B9-259A7E234AFC}">
      <dsp:nvSpPr>
        <dsp:cNvPr id="0" name=""/>
        <dsp:cNvSpPr/>
      </dsp:nvSpPr>
      <dsp:spPr>
        <a:xfrm>
          <a:off x="-5244693" y="-803279"/>
          <a:ext cx="6245394" cy="624539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ADD0-A734-D84F-AB49-A87A39E8FDE7}">
      <dsp:nvSpPr>
        <dsp:cNvPr id="0" name=""/>
        <dsp:cNvSpPr/>
      </dsp:nvSpPr>
      <dsp:spPr>
        <a:xfrm>
          <a:off x="373176" y="244281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Objective</a:t>
          </a:r>
          <a:endParaRPr lang="en-US" sz="1800" b="0" kern="1200" dirty="0"/>
        </a:p>
      </dsp:txBody>
      <dsp:txXfrm>
        <a:off x="373176" y="244281"/>
        <a:ext cx="5202918" cy="488376"/>
      </dsp:txXfrm>
    </dsp:sp>
    <dsp:sp modelId="{FFE8FE62-ABA8-414A-977B-031F96E2533A}">
      <dsp:nvSpPr>
        <dsp:cNvPr id="0" name=""/>
        <dsp:cNvSpPr/>
      </dsp:nvSpPr>
      <dsp:spPr>
        <a:xfrm>
          <a:off x="67941" y="183233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B7CFF-0395-D74F-A13C-C1ABE5932785}">
      <dsp:nvSpPr>
        <dsp:cNvPr id="0" name=""/>
        <dsp:cNvSpPr/>
      </dsp:nvSpPr>
      <dsp:spPr>
        <a:xfrm>
          <a:off x="774899" y="976753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Work Plan</a:t>
          </a:r>
          <a:endParaRPr lang="en-US" sz="1800" b="0" kern="1200" dirty="0"/>
        </a:p>
      </dsp:txBody>
      <dsp:txXfrm>
        <a:off x="774899" y="976753"/>
        <a:ext cx="4801195" cy="488376"/>
      </dsp:txXfrm>
    </dsp:sp>
    <dsp:sp modelId="{82EFB6EA-F16A-104E-A0E8-1C1CDE801953}">
      <dsp:nvSpPr>
        <dsp:cNvPr id="0" name=""/>
        <dsp:cNvSpPr/>
      </dsp:nvSpPr>
      <dsp:spPr>
        <a:xfrm>
          <a:off x="469664" y="91570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8BA12-BC1D-D74A-AD71-5736C4027851}">
      <dsp:nvSpPr>
        <dsp:cNvPr id="0" name=""/>
        <dsp:cNvSpPr/>
      </dsp:nvSpPr>
      <dsp:spPr>
        <a:xfrm>
          <a:off x="958597" y="1709225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Usecases</a:t>
          </a:r>
          <a:endParaRPr lang="en-US" sz="1800" b="0" kern="1200" dirty="0"/>
        </a:p>
      </dsp:txBody>
      <dsp:txXfrm>
        <a:off x="958597" y="1709225"/>
        <a:ext cx="4617497" cy="488376"/>
      </dsp:txXfrm>
    </dsp:sp>
    <dsp:sp modelId="{8EE59FF4-6D0A-9343-982B-429105CEB19F}">
      <dsp:nvSpPr>
        <dsp:cNvPr id="0" name=""/>
        <dsp:cNvSpPr/>
      </dsp:nvSpPr>
      <dsp:spPr>
        <a:xfrm>
          <a:off x="653362" y="164817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9C9D8-DFA3-7A4B-825C-D85E0DD1E96A}">
      <dsp:nvSpPr>
        <dsp:cNvPr id="0" name=""/>
        <dsp:cNvSpPr/>
      </dsp:nvSpPr>
      <dsp:spPr>
        <a:xfrm>
          <a:off x="958597" y="2441233"/>
          <a:ext cx="4617497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ROI &amp; Business value</a:t>
          </a:r>
          <a:endParaRPr lang="en-US" sz="1800" b="0" kern="1200" dirty="0"/>
        </a:p>
      </dsp:txBody>
      <dsp:txXfrm>
        <a:off x="958597" y="2441233"/>
        <a:ext cx="4617497" cy="488376"/>
      </dsp:txXfrm>
    </dsp:sp>
    <dsp:sp modelId="{3061B724-4561-C844-BDA2-5499990CBB86}">
      <dsp:nvSpPr>
        <dsp:cNvPr id="0" name=""/>
        <dsp:cNvSpPr/>
      </dsp:nvSpPr>
      <dsp:spPr>
        <a:xfrm>
          <a:off x="653362" y="2380186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2DC29-D998-C547-B05F-1AC59B675C9C}">
      <dsp:nvSpPr>
        <dsp:cNvPr id="0" name=""/>
        <dsp:cNvSpPr/>
      </dsp:nvSpPr>
      <dsp:spPr>
        <a:xfrm>
          <a:off x="774899" y="3173705"/>
          <a:ext cx="4801195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Prioritization</a:t>
          </a:r>
          <a:endParaRPr lang="en-US" sz="1800" b="0" kern="1200" dirty="0"/>
        </a:p>
      </dsp:txBody>
      <dsp:txXfrm>
        <a:off x="774899" y="3173705"/>
        <a:ext cx="4801195" cy="488376"/>
      </dsp:txXfrm>
    </dsp:sp>
    <dsp:sp modelId="{001AD2E7-3D37-6948-8217-8C53E7814E17}">
      <dsp:nvSpPr>
        <dsp:cNvPr id="0" name=""/>
        <dsp:cNvSpPr/>
      </dsp:nvSpPr>
      <dsp:spPr>
        <a:xfrm>
          <a:off x="469664" y="3112658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FC2E9-FA88-6A45-AF71-415BF76E4C8F}">
      <dsp:nvSpPr>
        <dsp:cNvPr id="0" name=""/>
        <dsp:cNvSpPr/>
      </dsp:nvSpPr>
      <dsp:spPr>
        <a:xfrm>
          <a:off x="373176" y="3906177"/>
          <a:ext cx="5202918" cy="488376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764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Proposed Roadmap</a:t>
          </a:r>
          <a:endParaRPr lang="en-US" sz="1800" b="0" kern="1200" dirty="0"/>
        </a:p>
      </dsp:txBody>
      <dsp:txXfrm>
        <a:off x="373176" y="3906177"/>
        <a:ext cx="5202918" cy="488376"/>
      </dsp:txXfrm>
    </dsp:sp>
    <dsp:sp modelId="{75999688-DAC4-5643-9A0E-ED6FAAE72389}">
      <dsp:nvSpPr>
        <dsp:cNvPr id="0" name=""/>
        <dsp:cNvSpPr/>
      </dsp:nvSpPr>
      <dsp:spPr>
        <a:xfrm>
          <a:off x="67941" y="3845130"/>
          <a:ext cx="610470" cy="610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B696D-7319-D34C-A140-2B58E371136D}">
      <dsp:nvSpPr>
        <dsp:cNvPr id="0" name=""/>
        <dsp:cNvSpPr/>
      </dsp:nvSpPr>
      <dsp:spPr>
        <a:xfrm>
          <a:off x="2645" y="1000816"/>
          <a:ext cx="3569297" cy="1427718"/>
        </a:xfrm>
        <a:prstGeom prst="chevron">
          <a:avLst/>
        </a:prstGeom>
        <a:solidFill>
          <a:srgbClr val="EBEC02">
            <a:alpha val="2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6">
                  <a:lumMod val="75000"/>
                </a:schemeClr>
              </a:solidFill>
            </a:rPr>
            <a:t>Data Science Lab</a:t>
          </a:r>
          <a:endParaRPr lang="en-US" sz="22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716504" y="1000816"/>
        <a:ext cx="2141579" cy="1427718"/>
      </dsp:txXfrm>
    </dsp:sp>
    <dsp:sp modelId="{6E6C1B77-9DCB-3E4C-9D6E-9CE421239C3B}">
      <dsp:nvSpPr>
        <dsp:cNvPr id="0" name=""/>
        <dsp:cNvSpPr/>
      </dsp:nvSpPr>
      <dsp:spPr>
        <a:xfrm>
          <a:off x="2645" y="2587704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Ingest data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Support identifying and migrating internal and external data sources</a:t>
          </a:r>
        </a:p>
      </dsp:txBody>
      <dsp:txXfrm>
        <a:off x="2645" y="2587704"/>
        <a:ext cx="2855437" cy="1425937"/>
      </dsp:txXfrm>
    </dsp:sp>
    <dsp:sp modelId="{5FE6652F-59F7-684D-9659-5D31B08C2244}">
      <dsp:nvSpPr>
        <dsp:cNvPr id="0" name=""/>
        <dsp:cNvSpPr/>
      </dsp:nvSpPr>
      <dsp:spPr>
        <a:xfrm>
          <a:off x="3355942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Transponder Certification</a:t>
          </a:r>
          <a:endParaRPr lang="en-US" sz="2200" kern="1200" dirty="0"/>
        </a:p>
      </dsp:txBody>
      <dsp:txXfrm>
        <a:off x="4069801" y="1000816"/>
        <a:ext cx="2141579" cy="1427718"/>
      </dsp:txXfrm>
    </dsp:sp>
    <dsp:sp modelId="{2A06A9B4-A915-D440-9B94-67959EE95BB3}">
      <dsp:nvSpPr>
        <dsp:cNvPr id="0" name=""/>
        <dsp:cNvSpPr/>
      </dsp:nvSpPr>
      <dsp:spPr>
        <a:xfrm>
          <a:off x="3355942" y="262620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1 (6-8 weeks)</a:t>
          </a:r>
          <a:endParaRPr lang="en-US" sz="2000" kern="1200" dirty="0"/>
        </a:p>
      </dsp:txBody>
      <dsp:txXfrm>
        <a:off x="3355942" y="2626205"/>
        <a:ext cx="2855437" cy="1425937"/>
      </dsp:txXfrm>
    </dsp:sp>
    <dsp:sp modelId="{57910CC1-6C1C-A54A-A297-0B50A505D054}">
      <dsp:nvSpPr>
        <dsp:cNvPr id="0" name=""/>
        <dsp:cNvSpPr/>
      </dsp:nvSpPr>
      <dsp:spPr>
        <a:xfrm>
          <a:off x="6709240" y="1000816"/>
          <a:ext cx="3569297" cy="1427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Flight Delay</a:t>
          </a:r>
          <a:endParaRPr lang="en-US" sz="2200" kern="1200" dirty="0"/>
        </a:p>
      </dsp:txBody>
      <dsp:txXfrm>
        <a:off x="7423099" y="1000816"/>
        <a:ext cx="2141579" cy="1427718"/>
      </dsp:txXfrm>
    </dsp:sp>
    <dsp:sp modelId="{29BB1A31-B7B0-4E48-9845-8FDCDF4D7A58}">
      <dsp:nvSpPr>
        <dsp:cNvPr id="0" name=""/>
        <dsp:cNvSpPr/>
      </dsp:nvSpPr>
      <dsp:spPr>
        <a:xfrm>
          <a:off x="6709240" y="2606955"/>
          <a:ext cx="2855437" cy="142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RACE 2</a:t>
          </a:r>
          <a:endParaRPr lang="en-US" sz="2000" kern="1200" dirty="0"/>
        </a:p>
      </dsp:txBody>
      <dsp:txXfrm>
        <a:off x="6709240" y="2606955"/>
        <a:ext cx="2855437" cy="142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B88E-DA0F-2E4E-89BE-01C5D2782CC0}" type="datetimeFigureOut">
              <a:rPr lang="en-US" smtClean="0"/>
              <a:t>17/03/17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2E8-387C-2648-A2EB-DF52FF43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4000" dirty="0" smtClean="0"/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GM everyone </a:t>
            </a:r>
          </a:p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 smtClean="0"/>
              <a:t>Welcome to our presentation – Roadmap 4 </a:t>
            </a:r>
            <a:r>
              <a:rPr lang="en-US" sz="4000" dirty="0" err="1" smtClean="0"/>
              <a:t>skynet</a:t>
            </a:r>
            <a:endParaRPr lang="en-US" sz="4000" dirty="0" smtClean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0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</a:t>
            </a:r>
            <a:r>
              <a:rPr lang="en-US" sz="2400" baseline="0" dirty="0" smtClean="0"/>
              <a:t> the last 3 days</a:t>
            </a:r>
            <a:r>
              <a:rPr lang="en-US" sz="2400" dirty="0" smtClean="0"/>
              <a:t> we learnt </a:t>
            </a:r>
            <a:r>
              <a:rPr lang="en-US" sz="2400" baseline="0" dirty="0" smtClean="0"/>
              <a:t>about </a:t>
            </a:r>
            <a:r>
              <a:rPr lang="en-US" sz="2400" baseline="0" dirty="0" err="1" smtClean="0"/>
              <a:t>Skynet</a:t>
            </a:r>
            <a:r>
              <a:rPr lang="en-US" sz="2400" baseline="0" dirty="0" err="1" smtClean="0"/>
              <a:t>’s</a:t>
            </a:r>
            <a:r>
              <a:rPr lang="en-US" sz="2400" baseline="0" dirty="0" smtClean="0"/>
              <a:t> business and goals,</a:t>
            </a:r>
            <a:endParaRPr lang="en-US" sz="2400" baseline="0" dirty="0" smtClean="0"/>
          </a:p>
          <a:p>
            <a:endParaRPr lang="en-US" sz="2400" baseline="0" dirty="0" smtClean="0"/>
          </a:p>
          <a:p>
            <a:r>
              <a:rPr lang="en-US" sz="2400" baseline="0" dirty="0" smtClean="0"/>
              <a:t>We </a:t>
            </a:r>
            <a:r>
              <a:rPr lang="en-US" sz="2400" baseline="0" dirty="0" err="1" smtClean="0"/>
              <a:t>identifed</a:t>
            </a:r>
            <a:r>
              <a:rPr lang="en-US" sz="2400" baseline="0" dirty="0" smtClean="0"/>
              <a:t> 2 relevant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that could help overcome the challenges,</a:t>
            </a:r>
          </a:p>
          <a:p>
            <a:r>
              <a:rPr lang="en-US" sz="2400" baseline="0" dirty="0" smtClean="0"/>
              <a:t>one  that could boost revenue due to cost reduction in he aircraft certification process</a:t>
            </a:r>
          </a:p>
          <a:p>
            <a:r>
              <a:rPr lang="en-US" sz="2400" baseline="0" dirty="0" smtClean="0"/>
              <a:t>&amp; The other </a:t>
            </a:r>
            <a:r>
              <a:rPr lang="en-US" sz="2400" baseline="0" dirty="0" err="1" smtClean="0"/>
              <a:t>usecase</a:t>
            </a:r>
            <a:r>
              <a:rPr lang="en-US" sz="2400" baseline="0" dirty="0" smtClean="0"/>
              <a:t> about predicting flight delays which can be sold as a service adding a new revenue stream to </a:t>
            </a:r>
            <a:r>
              <a:rPr lang="en-US" sz="2400" baseline="0" dirty="0" err="1" smtClean="0"/>
              <a:t>skynet</a:t>
            </a:r>
            <a:endParaRPr lang="en-US" sz="2400" baseline="0" dirty="0" smtClean="0"/>
          </a:p>
          <a:p>
            <a:endParaRPr lang="en-US" sz="2400" baseline="0" dirty="0" smtClean="0"/>
          </a:p>
          <a:p>
            <a:r>
              <a:rPr lang="en-US" sz="2400" baseline="0" dirty="0" smtClean="0"/>
              <a:t>Further, we estimated the ROI &amp; prioritized the two </a:t>
            </a:r>
            <a:r>
              <a:rPr lang="en-US" sz="2400" baseline="0" dirty="0" err="1" smtClean="0"/>
              <a:t>usecases</a:t>
            </a:r>
            <a:r>
              <a:rPr lang="en-US" sz="2400" baseline="0" dirty="0" smtClean="0"/>
              <a:t> based on feasibility &amp; strategic value </a:t>
            </a:r>
          </a:p>
          <a:p>
            <a:r>
              <a:rPr lang="en-US" sz="2400" baseline="0" dirty="0" smtClean="0"/>
              <a:t>Resulting in our proposed Roadmap 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We have made several assumptions which can be improved to make it more accurate,</a:t>
            </a:r>
          </a:p>
          <a:p>
            <a:r>
              <a:rPr lang="en-US" sz="2400" baseline="0" dirty="0" smtClean="0"/>
              <a:t>,,,,,hence you can consider this as working document,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>
              <a:latin typeface="Century Gothic" charset="0"/>
            </a:endParaRPr>
          </a:p>
          <a:p>
            <a:r>
              <a:rPr lang="en-GB" sz="2400" dirty="0" err="1" smtClean="0">
                <a:latin typeface="Century Gothic" charset="0"/>
              </a:rPr>
              <a:t>Skynet</a:t>
            </a:r>
            <a:r>
              <a:rPr lang="en-GB" sz="2400" dirty="0" smtClean="0">
                <a:latin typeface="Century Gothic" charset="0"/>
              </a:rPr>
              <a:t> wants to create an Analytical roadmap </a:t>
            </a:r>
            <a:r>
              <a:rPr lang="en-GB" sz="2400" dirty="0" err="1" smtClean="0">
                <a:latin typeface="Century Gothic" charset="0"/>
              </a:rPr>
              <a:t>inorde</a:t>
            </a:r>
            <a:r>
              <a:rPr lang="en-GB" sz="2400" baseline="0" dirty="0" err="1" smtClean="0">
                <a:latin typeface="Century Gothic" charset="0"/>
              </a:rPr>
              <a:t>r</a:t>
            </a:r>
            <a:r>
              <a:rPr lang="en-GB" sz="2400" baseline="0" dirty="0" smtClean="0">
                <a:latin typeface="Century Gothic" charset="0"/>
              </a:rPr>
              <a:t> to start the data discovery &amp; deploy the analytical </a:t>
            </a:r>
            <a:r>
              <a:rPr lang="en-GB" sz="2400" baseline="0" dirty="0" err="1" smtClean="0">
                <a:latin typeface="Century Gothic" charset="0"/>
              </a:rPr>
              <a:t>usecases</a:t>
            </a:r>
            <a:r>
              <a:rPr lang="en-GB" sz="2400" baseline="0" dirty="0" smtClean="0">
                <a:latin typeface="Century Gothic" charset="0"/>
              </a:rPr>
              <a:t>,</a:t>
            </a:r>
          </a:p>
          <a:p>
            <a:endParaRPr lang="en-GB" sz="2400" dirty="0" smtClean="0">
              <a:latin typeface="Century Gothic" charset="0"/>
            </a:endParaRPr>
          </a:p>
          <a:p>
            <a:r>
              <a:rPr lang="en-GB" sz="2400" dirty="0" smtClean="0">
                <a:latin typeface="Century Gothic" charset="0"/>
              </a:rPr>
              <a:t>This helps them become data driven &amp; boost revenue by reducing operational costs &amp; identify new revenue streams.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4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The </a:t>
            </a:r>
            <a:r>
              <a:rPr lang="en-GB" sz="1200" dirty="0" smtClean="0">
                <a:latin typeface="Century Gothic" charset="0"/>
              </a:rPr>
              <a:t>FAA published Federal flight regulation in  2010 requiring all airspace to have an  Automatic Dependent Surveillance – Broadcast (ADS-B). </a:t>
            </a: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latin typeface="Century Gothic" charset="0"/>
              </a:rPr>
              <a:t>This will ensure </a:t>
            </a: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able to successfully certify &amp; install ASD-B’s on possible aircrafts by 2020,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 smtClean="0">
                <a:latin typeface="Century Gothic" charset="0"/>
              </a:rPr>
              <a:t>Skynet</a:t>
            </a:r>
            <a:r>
              <a:rPr lang="en-GB" sz="1200" dirty="0" smtClean="0">
                <a:latin typeface="Century Gothic" charset="0"/>
              </a:rPr>
              <a:t> is planning to start an initiative which seeks to ensure that the relevant aircraft types are certified and airworthy according to the FAA regulations. 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latin typeface="Century Gothic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Over the last 3 days we </a:t>
            </a:r>
          </a:p>
          <a:p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Tried to understand the </a:t>
            </a:r>
            <a:r>
              <a:rPr lang="en-US" sz="2400" dirty="0" err="1" smtClean="0"/>
              <a:t>busines</a:t>
            </a:r>
            <a:r>
              <a:rPr lang="en-US" sz="2400" dirty="0" smtClean="0"/>
              <a:t> problem 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Identified &amp; developed</a:t>
            </a:r>
            <a:r>
              <a:rPr lang="en-US" sz="2400" baseline="0" dirty="0" smtClean="0"/>
              <a:t> </a:t>
            </a:r>
            <a:r>
              <a:rPr lang="en-US" sz="2400" dirty="0" smtClean="0"/>
              <a:t>the use case</a:t>
            </a:r>
            <a:r>
              <a:rPr lang="en-US" sz="2400" baseline="0" dirty="0" smtClean="0"/>
              <a:t> details 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400" dirty="0" smtClean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smtClean="0"/>
              <a:t>Prioritized them into a Roadmap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1" y="8684684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D0F7BB-DA44-4F98-8E27-84CB0BB01F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4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First </a:t>
            </a:r>
            <a:r>
              <a:rPr lang="en-GB" sz="2400" dirty="0" err="1" smtClean="0"/>
              <a:t>usecase</a:t>
            </a:r>
            <a:r>
              <a:rPr lang="en-GB" sz="2400" baseline="0" dirty="0" smtClean="0"/>
              <a:t> is about Identifying non-certified aircraft types in order to provide cost savings from not entering into the certification process for those aircrafts that have already been certified,</a:t>
            </a:r>
            <a:endParaRPr lang="en-GB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 smtClean="0"/>
              <a:t>Currently they lack sufficient information as to which aircraft would be most beneficial to certify.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 smtClean="0"/>
              <a:t>They</a:t>
            </a:r>
            <a:r>
              <a:rPr lang="en-GB" sz="2400" baseline="0" dirty="0" smtClean="0"/>
              <a:t> desire to acquire the analytical capabilities to at any time retrieve information about certification and sort by relevance.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 smtClean="0"/>
              <a:t>The</a:t>
            </a:r>
            <a:r>
              <a:rPr lang="en-GB" sz="2400" baseline="0" dirty="0" smtClean="0"/>
              <a:t> possible data sources to look at are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 smtClean="0"/>
              <a:t>And to perform exploratory analysis to meet the objective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24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dirty="0" smtClean="0"/>
              <a:t>According</a:t>
            </a:r>
            <a:r>
              <a:rPr lang="en-GB" sz="1200" baseline="0" dirty="0" smtClean="0"/>
              <a:t> </a:t>
            </a:r>
            <a:r>
              <a:rPr lang="en-GB" sz="1200" baseline="0" dirty="0" smtClean="0"/>
              <a:t>to the US FAA mandate, it is required to certify aircrafts with ADS-B transponders for each civil aircraft by 2020.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200" baseline="0" dirty="0" smtClean="0"/>
              <a:t>The program was started in May 2010 and already have been for 7 years but there are still many aircrafts which have not been certified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Identify top 2 aircraft</a:t>
            </a:r>
            <a:r>
              <a:rPr lang="en-US" sz="1200" baseline="0" dirty="0" smtClean="0"/>
              <a:t> types with: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the highest number of flights across USA 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without ADS-B certified transponders</a:t>
            </a:r>
          </a:p>
          <a:p>
            <a:pPr marL="0" indent="0">
              <a:buFont typeface="Arial"/>
              <a:buNone/>
            </a:pPr>
            <a:r>
              <a:rPr lang="en-US" sz="1200" baseline="0" dirty="0" smtClean="0"/>
              <a:t>Identify potential customers </a:t>
            </a:r>
            <a:r>
              <a:rPr lang="mr-IN" sz="1200" baseline="0" dirty="0" smtClean="0"/>
              <a:t>–</a:t>
            </a:r>
            <a:r>
              <a:rPr lang="en-US" sz="1200" baseline="0" dirty="0" smtClean="0"/>
              <a:t> airlines companies - to sell ADS-B transponders</a:t>
            </a:r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indent="0">
              <a:buFont typeface="Arial"/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Optimize business</a:t>
            </a:r>
            <a:r>
              <a:rPr lang="en-US" sz="2400" baseline="0" dirty="0" smtClean="0"/>
              <a:t> operation cost </a:t>
            </a:r>
          </a:p>
          <a:p>
            <a:endParaRPr lang="en-US" sz="2400" dirty="0" smtClean="0"/>
          </a:p>
          <a:p>
            <a:r>
              <a:rPr lang="en-US" sz="2400" dirty="0" smtClean="0"/>
              <a:t>Cost of delays in US $32.9B   ($12,5B)</a:t>
            </a:r>
          </a:p>
          <a:p>
            <a:r>
              <a:rPr lang="en-US" sz="2400" dirty="0" smtClean="0"/>
              <a:t>$8.3B cost to Airlines</a:t>
            </a:r>
          </a:p>
          <a:p>
            <a:r>
              <a:rPr lang="en-US" sz="2400" dirty="0" smtClean="0"/>
              <a:t>$16,7B cost to</a:t>
            </a:r>
            <a:r>
              <a:rPr lang="en-US" sz="2400" baseline="0" dirty="0" smtClean="0"/>
              <a:t> Passengers</a:t>
            </a:r>
          </a:p>
          <a:p>
            <a:r>
              <a:rPr lang="en-US" sz="2400" baseline="0" dirty="0" smtClean="0"/>
              <a:t>$3,9B Cost from lost demand</a:t>
            </a:r>
          </a:p>
          <a:p>
            <a:r>
              <a:rPr lang="en-US" sz="2400" baseline="0" dirty="0" smtClean="0"/>
              <a:t>$4B GDP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72E8-387C-2648-A2EB-DF52FF43CD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70" tIns="182870" rIns="609570" bIns="18287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1" y="407290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30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1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1" y="170688"/>
            <a:ext cx="7531591" cy="1219200"/>
          </a:xfrm>
          <a:solidFill>
            <a:srgbClr val="0079DB"/>
          </a:solidFill>
        </p:spPr>
        <p:txBody>
          <a:bodyPr wrap="square" lIns="304784" tIns="182870" rIns="609570" bIns="304784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883" indent="-306903">
              <a:spcBef>
                <a:spcPts val="267"/>
              </a:spcBef>
              <a:spcAft>
                <a:spcPts val="267"/>
              </a:spcAft>
              <a:defRPr sz="2400"/>
            </a:lvl2pPr>
            <a:lvl3pPr marL="916472" indent="-228589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70" tIns="60957" rIns="609570" bIns="60957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78" indent="-457178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81" indent="-380981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78" indent="-457178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70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563" y="6449570"/>
            <a:ext cx="17240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3" y="2877611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13" indent="-261541">
              <a:defRPr sz="1900">
                <a:solidFill>
                  <a:schemeClr val="tx1"/>
                </a:solidFill>
              </a:defRPr>
            </a:lvl2pPr>
            <a:lvl3pPr marL="844147" indent="-257934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51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6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90550" indent="-302668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7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7" y="6591608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4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8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72" indent="-228589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1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121914" rIns="121914" bIns="121914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7544BB65-0A15-CB44-AEED-14B85F6E48B7}" type="datetimeFigureOut">
              <a:rPr lang="en-US" smtClean="0"/>
              <a:t>17/03/17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81BB0CFE-8CD5-1445-94F8-D7E24ED1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38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545168"/>
            <a:ext cx="3251200" cy="4529667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90550" indent="-30266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15902"/>
            <a:ext cx="10972800" cy="941916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dirty="0" smtClean="0"/>
              <a:t>© 2017 Teradata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997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354350"/>
            <a:ext cx="12192000" cy="2149307"/>
          </a:xfrm>
          <a:solidFill>
            <a:schemeClr val="accent1">
              <a:alpha val="90000"/>
            </a:schemeClr>
          </a:solidFill>
        </p:spPr>
        <p:txBody>
          <a:bodyPr lIns="609585" tIns="182875" rIns="609585" bIns="182875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609600" y="0"/>
            <a:ext cx="3251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25490" y="407289"/>
            <a:ext cx="1816447" cy="406668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9094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621537"/>
            <a:ext cx="5181600" cy="44663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spcBef>
                <a:spcPts val="267"/>
              </a:spcBef>
              <a:defRPr sz="2100">
                <a:solidFill>
                  <a:schemeClr val="tx1"/>
                </a:solidFill>
              </a:defRPr>
            </a:lvl2pPr>
            <a:lvl3pPr marL="916494" indent="-228594">
              <a:spcBef>
                <a:spcPts val="267"/>
              </a:spcBef>
              <a:defRPr sz="1900">
                <a:solidFill>
                  <a:schemeClr val="tx1"/>
                </a:solidFill>
              </a:defRPr>
            </a:lvl3pPr>
            <a:lvl4pPr>
              <a:spcBef>
                <a:spcPts val="800"/>
              </a:spcBef>
              <a:spcAft>
                <a:spcPts val="267"/>
              </a:spcAft>
              <a:defRPr sz="2400">
                <a:solidFill>
                  <a:schemeClr val="tx1"/>
                </a:solidFill>
              </a:defRPr>
            </a:lvl4pPr>
            <a:lvl5pPr>
              <a:spcBef>
                <a:spcPts val="800"/>
              </a:spcBef>
              <a:spcAft>
                <a:spcPts val="267"/>
              </a:spcAft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351180"/>
            <a:ext cx="5181600" cy="9387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080" y="6477450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  <a:noFill/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59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16494" indent="-228594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94" indent="-226478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7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7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7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900" indent="-306910">
              <a:defRPr sz="2100"/>
            </a:lvl2pPr>
            <a:lvl3pPr marL="916494" indent="-228594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1429"/>
          </a:xfrm>
          <a:prstGeom prst="rect">
            <a:avLst/>
          </a:prstGeom>
        </p:spPr>
        <p:txBody>
          <a:bodyPr anchor="b" anchorCtr="0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883" indent="-306903">
              <a:defRPr sz="2100">
                <a:solidFill>
                  <a:schemeClr val="tx1"/>
                </a:solidFill>
              </a:defRPr>
            </a:lvl2pPr>
            <a:lvl3pPr marL="916472" indent="-228589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53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23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6296" y="1036320"/>
            <a:ext cx="7505704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9" y="2504419"/>
            <a:ext cx="6862591" cy="3711000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4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1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673600" y="97536"/>
            <a:ext cx="1828800" cy="8290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2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6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60410" y="170688"/>
            <a:ext cx="7531591" cy="1219200"/>
          </a:xfrm>
          <a:solidFill>
            <a:srgbClr val="0079DB"/>
          </a:solidFill>
        </p:spPr>
        <p:txBody>
          <a:bodyPr wrap="square" lIns="304792" tIns="182875" rIns="609585" bIns="304792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85" algn="l"/>
              </a:tabLst>
              <a:defRPr sz="29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62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1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4681728" y="1536191"/>
            <a:ext cx="6886259" cy="4681728"/>
          </a:xfrm>
        </p:spPr>
        <p:txBody>
          <a:bodyPr>
            <a:noAutofit/>
          </a:bodyPr>
          <a:lstStyle>
            <a:lvl1pPr>
              <a:spcBef>
                <a:spcPts val="533"/>
              </a:spcBef>
              <a:spcAft>
                <a:spcPts val="267"/>
              </a:spcAft>
              <a:defRPr sz="2700"/>
            </a:lvl1pPr>
            <a:lvl2pPr marL="687900" indent="-306910">
              <a:spcBef>
                <a:spcPts val="267"/>
              </a:spcBef>
              <a:spcAft>
                <a:spcPts val="267"/>
              </a:spcAft>
              <a:defRPr sz="2400"/>
            </a:lvl2pPr>
            <a:lvl3pPr marL="916494" indent="-228594">
              <a:spcBef>
                <a:spcPts val="267"/>
              </a:spcBef>
              <a:spcAft>
                <a:spcPts val="267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</p:txBody>
      </p:sp>
      <p:sp>
        <p:nvSpPr>
          <p:cNvPr id="7" name="Footer Placeholder 24"/>
          <p:cNvSpPr txBox="1">
            <a:spLocks/>
          </p:cNvSpPr>
          <p:nvPr/>
        </p:nvSpPr>
        <p:spPr>
          <a:xfrm>
            <a:off x="609601" y="6477152"/>
            <a:ext cx="336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01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22956"/>
            <a:ext cx="12192000" cy="612133"/>
          </a:xfrm>
          <a:solidFill>
            <a:schemeClr val="bg1"/>
          </a:solidFill>
        </p:spPr>
        <p:txBody>
          <a:bodyPr lIns="609585" tIns="60958" rIns="609585" bIns="60958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  <a:buFontTx/>
              <a:buNone/>
              <a:defRPr sz="2900">
                <a:solidFill>
                  <a:schemeClr val="accent1"/>
                </a:solidFill>
              </a:defRPr>
            </a:lvl1pPr>
            <a:lvl2pPr marL="457189" indent="-457189" algn="ctr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</a:defRPr>
            </a:lvl2pPr>
            <a:lvl3pPr marL="380990" indent="-38099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accent1"/>
                </a:solidFill>
              </a:defRPr>
            </a:lvl3pPr>
            <a:lvl4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4pPr>
            <a:lvl5pPr marL="457189" indent="-457189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/>
                </a:solidFill>
              </a:rPr>
              <a:pPr algn="r"/>
              <a:t>‹#›</a:t>
            </a:fld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09601" y="6473952"/>
            <a:ext cx="4320000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0893" y="6449568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339" y="6449569"/>
            <a:ext cx="177628" cy="17440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gray">
          <a:xfrm>
            <a:off x="3656542" y="2877610"/>
            <a:ext cx="4878917" cy="1102783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8394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25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3"/>
            <a:ext cx="10972800" cy="46767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 marL="586228" indent="-261548">
              <a:defRPr sz="1900">
                <a:solidFill>
                  <a:schemeClr val="tx1"/>
                </a:solidFill>
              </a:defRPr>
            </a:lvl2pPr>
            <a:lvl3pPr marL="844168" indent="-257940">
              <a:defRPr sz="16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2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6"/>
            <a:ext cx="3397349" cy="141581"/>
          </a:xfrm>
        </p:spPr>
        <p:txBody>
          <a:bodyPr wrap="square">
            <a:noAutofit/>
          </a:bodyPr>
          <a:lstStyle>
            <a:lvl1pPr marL="0" indent="0" algn="ctr" defTabSz="10389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900">
                <a:solidFill>
                  <a:schemeClr val="accent2"/>
                </a:solidFill>
              </a:defRPr>
            </a:lvl2pPr>
            <a:lvl3pPr>
              <a:buFontTx/>
              <a:buNone/>
              <a:defRPr sz="1900">
                <a:solidFill>
                  <a:schemeClr val="accent2"/>
                </a:solidFill>
              </a:defRPr>
            </a:lvl3pPr>
            <a:lvl4pPr>
              <a:buFontTx/>
              <a:buNone/>
              <a:defRPr sz="19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33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0" y="1621536"/>
            <a:ext cx="5181600" cy="40929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67461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487745"/>
            <a:ext cx="10972800" cy="4676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687900" indent="-306910">
              <a:defRPr sz="2100">
                <a:solidFill>
                  <a:schemeClr val="tx1"/>
                </a:solidFill>
              </a:defRPr>
            </a:lvl2pPr>
            <a:lvl3pPr marL="990575" indent="-302676">
              <a:defRPr sz="19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09600" y="937873"/>
            <a:ext cx="109728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171453"/>
            <a:ext cx="109728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>
          <a:xfrm>
            <a:off x="609601" y="6557586"/>
            <a:ext cx="1238552" cy="1436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97326" y="6591607"/>
            <a:ext cx="3397349" cy="141581"/>
          </a:xfrm>
        </p:spPr>
        <p:txBody>
          <a:bodyPr wrap="square">
            <a:noAutofit/>
          </a:bodyPr>
          <a:lstStyle>
            <a:lvl1pPr marL="0" indent="0" algn="ctr" defTabSz="121917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9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2100">
                <a:solidFill>
                  <a:schemeClr val="accent2"/>
                </a:solidFill>
              </a:defRPr>
            </a:lvl2pPr>
            <a:lvl3pPr>
              <a:buFontTx/>
              <a:buNone/>
              <a:defRPr sz="2100">
                <a:solidFill>
                  <a:schemeClr val="accent2"/>
                </a:solidFill>
              </a:defRPr>
            </a:lvl3pPr>
            <a:lvl4pPr>
              <a:buFontTx/>
              <a:buNone/>
              <a:defRPr sz="21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2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400800" y="1809468"/>
            <a:ext cx="5181600" cy="451713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 marL="515914" indent="-230177">
              <a:defRPr sz="1600">
                <a:solidFill>
                  <a:schemeClr val="tx1"/>
                </a:solidFill>
              </a:defRPr>
            </a:lvl2pPr>
            <a:lvl3pPr marL="742913" indent="-227002">
              <a:defRPr sz="1500">
                <a:solidFill>
                  <a:schemeClr val="tx1"/>
                </a:solidFill>
              </a:defRPr>
            </a:lvl3pPr>
            <a:lvl4pPr>
              <a:defRPr sz="1900">
                <a:solidFill>
                  <a:schemeClr val="tx1"/>
                </a:solidFill>
              </a:defRPr>
            </a:lvl4pPr>
            <a:lvl5pPr>
              <a:defRPr sz="19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00800" y="1033273"/>
            <a:ext cx="5181600" cy="470899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9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400800" y="265197"/>
            <a:ext cx="5181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32080" y="6522722"/>
            <a:ext cx="31496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21914" tIns="91436" rIns="121914" bIns="91436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1900" kern="0" dirty="0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912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/>
            </a:lvl1pPr>
          </a:lstStyle>
          <a:p>
            <a:r>
              <a:rPr lang="da-DK" dirty="0" smtClean="0"/>
              <a:t>Drag </a:t>
            </a:r>
            <a:r>
              <a:rPr lang="da-DK" dirty="0" err="1" smtClean="0"/>
              <a:t>picture</a:t>
            </a:r>
            <a:r>
              <a:rPr lang="da-DK" dirty="0" smtClean="0"/>
              <a:t> to placeholder or </a:t>
            </a:r>
            <a:r>
              <a:rPr lang="da-DK" dirty="0" err="1" smtClean="0"/>
              <a:t>click</a:t>
            </a:r>
            <a:r>
              <a:rPr lang="da-DK" dirty="0" smtClean="0"/>
              <a:t>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add</a:t>
            </a:r>
            <a:endParaRPr lang="en-US" dirty="0"/>
          </a:p>
        </p:txBody>
      </p:sp>
      <p:sp>
        <p:nvSpPr>
          <p:cNvPr id="7" name="Shape 71"/>
          <p:cNvSpPr txBox="1">
            <a:spLocks noGrp="1"/>
          </p:cNvSpPr>
          <p:nvPr>
            <p:ph type="dt" idx="14"/>
          </p:nvPr>
        </p:nvSpPr>
        <p:spPr>
          <a:xfrm>
            <a:off x="4673600" y="6485793"/>
            <a:ext cx="2844800" cy="143600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  <p:sp>
        <p:nvSpPr>
          <p:cNvPr id="8" name="Shape 72"/>
          <p:cNvSpPr txBox="1">
            <a:spLocks noGrp="1"/>
          </p:cNvSpPr>
          <p:nvPr>
            <p:ph type="ftr" idx="11"/>
          </p:nvPr>
        </p:nvSpPr>
        <p:spPr>
          <a:xfrm>
            <a:off x="609600" y="6354050"/>
            <a:ext cx="2349600" cy="389804"/>
          </a:xfrm>
          <a:prstGeom prst="rect">
            <a:avLst/>
          </a:prstGeom>
          <a:noFill/>
          <a:ln>
            <a:noFill/>
          </a:ln>
        </p:spPr>
        <p:txBody>
          <a:bodyPr lIns="121894" tIns="121894" rIns="121894" bIns="121894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Font typeface="Questrial"/>
              <a:buNone/>
              <a:defRPr sz="900" b="0" i="0" u="none" strike="noStrike" cap="none">
                <a:solidFill>
                  <a:srgbClr val="A2A2A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0957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191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709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438278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3047848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657418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426698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876557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smtClean="0"/>
              <a:t>© 2017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28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343948"/>
            <a:ext cx="12192000" cy="5864741"/>
          </a:xfrm>
        </p:spPr>
        <p:txBody>
          <a:bodyPr/>
          <a:lstStyle>
            <a:lvl1pPr marL="0" indent="0" algn="ctr">
              <a:buNone/>
              <a:defRPr sz="1900"/>
            </a:lvl1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4954039"/>
            <a:ext cx="6085417" cy="53348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1484" tIns="121914" bIns="121914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1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609601" y="6495105"/>
            <a:ext cx="123855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2017 Teradata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" y="3364744"/>
            <a:ext cx="7796529" cy="1328569"/>
          </a:xfrm>
          <a:solidFill>
            <a:schemeClr val="accent1">
              <a:alpha val="90000"/>
            </a:schemeClr>
          </a:solidFill>
        </p:spPr>
        <p:txBody>
          <a:bodyPr wrap="square" lIns="731484" tIns="426699" rIns="243829" bIns="426699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>
                <a:tab pos="609570" algn="l"/>
              </a:tabLst>
              <a:defRPr sz="35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1610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00" y="231649"/>
            <a:ext cx="10972800" cy="93142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10972800" cy="445871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687388" indent="-171450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2"/>
          <p:cNvSpPr>
            <a:spLocks noGrp="1"/>
          </p:cNvSpPr>
          <p:nvPr>
            <p:ph type="ftr" sz="quarter" idx="10"/>
          </p:nvPr>
        </p:nvSpPr>
        <p:spPr bwMode="gray"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A2A2A2"/>
                </a:solidFill>
                <a:latin typeface="Century Gothic" charset="0"/>
                <a:ea typeface="ＭＳ Ｐゴシック" charset="0"/>
              </a:defRPr>
            </a:lvl1pPr>
          </a:lstStyle>
          <a:p>
            <a:r>
              <a:rPr lang="en-US"/>
              <a:t>© 2016 Teradata, The Culture Of Analytics</a:t>
            </a:r>
          </a:p>
        </p:txBody>
      </p:sp>
    </p:spTree>
    <p:extLst>
      <p:ext uri="{BB962C8B-B14F-4D97-AF65-F5344CB8AC3E}">
        <p14:creationId xmlns:p14="http://schemas.microsoft.com/office/powerpoint/2010/main" val="19885240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00800" y="1621584"/>
            <a:ext cx="5181600" cy="44586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100"/>
            </a:lvl2pPr>
            <a:lvl3pPr marL="916472" indent="-226473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5181600" cy="4459248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9"/>
            <a:ext cx="10972800" cy="933375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7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44704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8331200" y="1621536"/>
            <a:ext cx="32512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 smtClean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94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8345061" y="1621536"/>
            <a:ext cx="3251200" cy="40911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621538"/>
            <a:ext cx="7112000" cy="4458713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93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09600" y="1621538"/>
            <a:ext cx="3251200" cy="409350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4470400" y="1621536"/>
            <a:ext cx="7112000" cy="4458712"/>
          </a:xfrm>
        </p:spPr>
        <p:txBody>
          <a:bodyPr>
            <a:noAutofit/>
          </a:bodyPr>
          <a:lstStyle>
            <a:lvl1pPr>
              <a:defRPr sz="2400"/>
            </a:lvl1pPr>
            <a:lvl2pPr marL="687883" indent="-306903">
              <a:defRPr sz="2100"/>
            </a:lvl2pPr>
            <a:lvl3pPr marL="916472" indent="-228589">
              <a:defRPr sz="19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0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09600" y="231648"/>
            <a:ext cx="10972800" cy="938784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8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1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9563" y="6447458"/>
            <a:ext cx="1724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9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4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3" indent="-226473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70" indent="-304784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29" indent="-148159" algn="l" defTabSz="121914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4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4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84" indent="-304784" algn="l" defTabSz="121914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4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21830"/>
            <a:ext cx="10972800" cy="4454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609601" y="6477152"/>
            <a:ext cx="4320000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04339" y="6447457"/>
            <a:ext cx="177628" cy="1744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110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609600" y="219456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 bwMode="auto">
          <a:xfrm>
            <a:off x="10363201" y="6350558"/>
            <a:ext cx="1219200" cy="272956"/>
            <a:chOff x="5137" y="4139"/>
            <a:chExt cx="335" cy="75"/>
          </a:xfrm>
          <a:solidFill>
            <a:schemeClr val="accent1"/>
          </a:solidFill>
        </p:grpSpPr>
        <p:sp>
          <p:nvSpPr>
            <p:cNvPr id="4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3" r:id="rId20"/>
    <p:sldLayoutId id="2147483704" r:id="rId21"/>
    <p:sldLayoutId id="2147483705" r:id="rId2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9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6478" indent="-226478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•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–"/>
        <a:defRPr sz="2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57748" indent="-148163" algn="l" defTabSz="1219170" rtl="0" eaLnBrk="1" latinLnBrk="0" hangingPunct="1">
        <a:lnSpc>
          <a:spcPct val="85000"/>
        </a:lnSpc>
        <a:spcBef>
          <a:spcPts val="267"/>
        </a:spcBef>
        <a:spcAft>
          <a:spcPts val="267"/>
        </a:spcAft>
        <a:buFont typeface="Arial" panose="020B0604020202020204" pitchFamily="34" charset="0"/>
        <a:buChar char="-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1219170" rtl="0" eaLnBrk="1" latinLnBrk="0" hangingPunct="1">
        <a:lnSpc>
          <a:spcPct val="95000"/>
        </a:lnSpc>
        <a:spcBef>
          <a:spcPts val="800"/>
        </a:spcBef>
        <a:spcAft>
          <a:spcPts val="267"/>
        </a:spcAft>
        <a:buFont typeface="Arial" panose="020B0604020202020204" pitchFamily="34" charset="0"/>
        <a:buChar char="​"/>
        <a:defRPr sz="24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95000"/>
        </a:lnSpc>
        <a:spcBef>
          <a:spcPts val="1333"/>
        </a:spcBef>
        <a:spcAft>
          <a:spcPts val="0"/>
        </a:spcAft>
        <a:buFont typeface="Arial" panose="020B0604020202020204" pitchFamily="34" charset="0"/>
        <a:buChar char="​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304792" indent="-304792" algn="l" defTabSz="1219170" rtl="0" eaLnBrk="1" latinLnBrk="0" hangingPunct="1">
        <a:lnSpc>
          <a:spcPct val="95000"/>
        </a:lnSpc>
        <a:spcBef>
          <a:spcPts val="267"/>
        </a:spcBef>
        <a:spcAft>
          <a:spcPts val="267"/>
        </a:spcAft>
        <a:buFont typeface="+mj-lt"/>
        <a:buAutoNum type="arabicPeriod"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ct val="95000"/>
        </a:lnSpc>
        <a:spcBef>
          <a:spcPts val="533"/>
        </a:spcBef>
        <a:spcAft>
          <a:spcPts val="533"/>
        </a:spcAft>
        <a:buFont typeface="Arial" panose="020B0604020202020204" pitchFamily="34" charset="0"/>
        <a:buChar char="​"/>
        <a:defRPr sz="12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" y="4759726"/>
            <a:ext cx="2389919" cy="587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b="0" dirty="0" smtClean="0"/>
              <a:t>17 Mar, </a:t>
            </a:r>
            <a:r>
              <a:rPr lang="en-US" sz="1900" b="0" dirty="0"/>
              <a:t>2017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-1" y="2997362"/>
            <a:ext cx="9950376" cy="1446123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US" sz="2400" b="0" dirty="0"/>
              <a:t>ROADMAP FOR </a:t>
            </a:r>
            <a:r>
              <a:rPr lang="en-US" sz="2400" b="0" dirty="0" smtClean="0"/>
              <a:t>SKYNET</a:t>
            </a:r>
          </a:p>
          <a:p>
            <a:pPr algn="ctr">
              <a:buNone/>
            </a:pPr>
            <a:r>
              <a:rPr lang="en-US" sz="1500" b="0" dirty="0" smtClean="0"/>
              <a:t>(FLY BIG Team: Ashish </a:t>
            </a:r>
            <a:r>
              <a:rPr lang="en-US" sz="1500" b="0" dirty="0"/>
              <a:t>Soni, </a:t>
            </a:r>
            <a:r>
              <a:rPr lang="en-US" sz="1500" b="0" dirty="0" err="1"/>
              <a:t>Konrad</a:t>
            </a:r>
            <a:r>
              <a:rPr lang="en-US" sz="1500" b="0" dirty="0"/>
              <a:t> </a:t>
            </a:r>
            <a:r>
              <a:rPr lang="en-US" sz="1500" b="0" dirty="0" err="1" smtClean="0"/>
              <a:t>Ilczuk</a:t>
            </a:r>
            <a:r>
              <a:rPr lang="en-US" sz="1500" b="0" dirty="0"/>
              <a:t>, </a:t>
            </a:r>
            <a:r>
              <a:rPr lang="en-US" sz="1500" b="0" dirty="0" err="1"/>
              <a:t>Adebambo</a:t>
            </a:r>
            <a:r>
              <a:rPr lang="en-US" sz="1500" b="0" dirty="0"/>
              <a:t> </a:t>
            </a:r>
            <a:r>
              <a:rPr lang="en-US" sz="1500" b="0" dirty="0" err="1" smtClean="0"/>
              <a:t>Shogbonyo</a:t>
            </a:r>
            <a:r>
              <a:rPr lang="en-US" sz="1500" b="0" dirty="0"/>
              <a:t>, Olga </a:t>
            </a:r>
            <a:r>
              <a:rPr lang="en-US" sz="1500" b="0" dirty="0" err="1" smtClean="0"/>
              <a:t>Ralko</a:t>
            </a:r>
            <a:r>
              <a:rPr lang="en-US" sz="1500" b="0" dirty="0"/>
              <a:t>, Maxim </a:t>
            </a:r>
            <a:r>
              <a:rPr lang="en-US" sz="1500" b="0" dirty="0" err="1" smtClean="0"/>
              <a:t>Bartenev</a:t>
            </a:r>
            <a:r>
              <a:rPr lang="en-US" sz="1500" b="0" dirty="0" smtClean="0"/>
              <a:t>)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133116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/>
              <a:t>Estimate ROI &amp; Business Benefits </a:t>
            </a:r>
            <a:endParaRPr lang="en-US" sz="2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322094"/>
              </p:ext>
            </p:extLst>
          </p:nvPr>
        </p:nvGraphicFramePr>
        <p:xfrm>
          <a:off x="609600" y="1441410"/>
          <a:ext cx="6894649" cy="3662291"/>
        </p:xfrm>
        <a:graphic>
          <a:graphicData uri="http://schemas.openxmlformats.org/drawingml/2006/table">
            <a:tbl>
              <a:tblPr/>
              <a:tblGrid>
                <a:gridCol w="4685716"/>
                <a:gridCol w="2208933"/>
              </a:tblGrid>
              <a:tr h="76310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cost per delayed flight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11K 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Delayed flights per month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61K</a:t>
                      </a:r>
                      <a:endParaRPr lang="is-I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Monthly cost to Airline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</a:t>
                      </a:r>
                    </a:p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(Exclude Cost due to lost demand)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</a:t>
                      </a:r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671M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2773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Service per REST API call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72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Annum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$4M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084375" y="2181838"/>
            <a:ext cx="4498025" cy="2870107"/>
            <a:chOff x="7350316" y="2976808"/>
            <a:chExt cx="4498025" cy="2870107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821970932"/>
                </p:ext>
              </p:extLst>
            </p:nvPr>
          </p:nvGraphicFramePr>
          <p:xfrm>
            <a:off x="7350316" y="2976808"/>
            <a:ext cx="4498025" cy="28701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8735689" y="3162347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Medium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94903" y="4059964"/>
              <a:ext cx="1327675" cy="37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  <a:spcBef>
                  <a:spcPts val="400"/>
                </a:spcBef>
              </a:pPr>
              <a:r>
                <a:rPr lang="en-US" dirty="0" smtClean="0">
                  <a:solidFill>
                    <a:srgbClr val="231F20"/>
                  </a:solidFill>
                </a:rPr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711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smtClean="0"/>
              <a:t>Business Case &amp;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0181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5413"/>
              </p:ext>
            </p:extLst>
          </p:nvPr>
        </p:nvGraphicFramePr>
        <p:xfrm>
          <a:off x="646790" y="1545167"/>
          <a:ext cx="8102102" cy="1775928"/>
        </p:xfrm>
        <a:graphic>
          <a:graphicData uri="http://schemas.openxmlformats.org/drawingml/2006/table">
            <a:tbl>
              <a:tblPr/>
              <a:tblGrid>
                <a:gridCol w="4681567"/>
                <a:gridCol w="1072446"/>
                <a:gridCol w="1275644"/>
                <a:gridCol w="1072445"/>
              </a:tblGrid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2019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2020</a:t>
                      </a:r>
                      <a:endParaRPr lang="en-US" sz="1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Transponder Certification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Predicting Flight Delays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4M</a:t>
                      </a:r>
                      <a:endParaRPr lang="is-I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 of </a:t>
                      </a:r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Potential Incremental Revenue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Total (from 50% of potential)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62M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186M</a:t>
                      </a:r>
                      <a:endParaRPr lang="is-I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465" marR="10465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Potential Incremental Revenue from only 3 Analyses based on the proposed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3956" y="6555796"/>
            <a:ext cx="2245077" cy="143629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© 2017 Teradata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69244" y="3838223"/>
            <a:ext cx="10498667" cy="12658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95000"/>
              </a:lnSpc>
              <a:spcBef>
                <a:spcPts val="533"/>
              </a:spcBef>
            </a:pPr>
            <a:r>
              <a:rPr lang="en-US" sz="1600" dirty="0">
                <a:solidFill>
                  <a:srgbClr val="231F20"/>
                </a:solidFill>
              </a:rPr>
              <a:t>Assumptions:</a:t>
            </a: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/>
              <a:t>Marketing expenses </a:t>
            </a:r>
            <a:r>
              <a:rPr lang="en-US" sz="1600" dirty="0" smtClean="0"/>
              <a:t>not considered</a:t>
            </a:r>
            <a:endParaRPr lang="en-US" sz="1600" dirty="0"/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231F20"/>
                </a:solidFill>
              </a:rPr>
              <a:t>This </a:t>
            </a:r>
            <a:r>
              <a:rPr lang="en-US" sz="1600" dirty="0">
                <a:solidFill>
                  <a:srgbClr val="231F20"/>
                </a:solidFill>
              </a:rPr>
              <a:t>is only based on </a:t>
            </a:r>
            <a:r>
              <a:rPr lang="en-US" sz="1600" dirty="0" smtClean="0">
                <a:solidFill>
                  <a:srgbClr val="231F20"/>
                </a:solidFill>
              </a:rPr>
              <a:t>2 Analytics </a:t>
            </a:r>
            <a:r>
              <a:rPr lang="en-US" sz="1600" dirty="0" err="1" smtClean="0">
                <a:solidFill>
                  <a:srgbClr val="231F20"/>
                </a:solidFill>
              </a:rPr>
              <a:t>Usecases</a:t>
            </a:r>
            <a:endParaRPr lang="en-US" sz="1600" dirty="0">
              <a:solidFill>
                <a:srgbClr val="231F20"/>
              </a:solidFill>
            </a:endParaRPr>
          </a:p>
          <a:p>
            <a:pPr marL="380990" indent="-380990">
              <a:lnSpc>
                <a:spcPct val="95000"/>
              </a:lnSpc>
              <a:spcBef>
                <a:spcPts val="533"/>
              </a:spcBef>
              <a:buFont typeface="Arial"/>
              <a:buChar char="•"/>
            </a:pPr>
            <a:r>
              <a:rPr lang="en-US" sz="1600" dirty="0">
                <a:solidFill>
                  <a:srgbClr val="231F20"/>
                </a:solidFill>
              </a:rPr>
              <a:t>Only growth from targeted </a:t>
            </a:r>
            <a:r>
              <a:rPr lang="en-US" sz="1600" dirty="0" smtClean="0">
                <a:solidFill>
                  <a:srgbClr val="231F20"/>
                </a:solidFill>
              </a:rPr>
              <a:t>aircrafts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32079385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Use Cases - Value </a:t>
            </a:r>
            <a:r>
              <a:rPr lang="en-US" dirty="0" err="1" smtClean="0"/>
              <a:t>vs</a:t>
            </a:r>
            <a:r>
              <a:rPr lang="en-US" dirty="0" smtClean="0"/>
              <a:t> Feasibility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6440827" y="1746211"/>
            <a:ext cx="4470400" cy="2133600"/>
          </a:xfrm>
          <a:prstGeom prst="roundRect">
            <a:avLst>
              <a:gd name="adj" fmla="val 3948"/>
            </a:avLst>
          </a:prstGeom>
          <a:solidFill>
            <a:srgbClr val="19FF1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9724297" y="2663199"/>
            <a:ext cx="1930399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600" dirty="0">
                <a:solidFill>
                  <a:srgbClr val="3C3C3B"/>
                </a:solidFill>
              </a:rPr>
              <a:t>Priority for RACE 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2108421" y="1679467"/>
            <a:ext cx="8328672" cy="4572000"/>
          </a:xfrm>
          <a:prstGeom prst="roundRect">
            <a:avLst>
              <a:gd name="adj" fmla="val 3160"/>
            </a:avLst>
          </a:prstGeom>
          <a:solidFill>
            <a:schemeClr val="bg1">
              <a:alpha val="39000"/>
            </a:schemeClr>
          </a:solidFill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71" name="Content Placeholder 5"/>
          <p:cNvSpPr txBox="1">
            <a:spLocks/>
          </p:cNvSpPr>
          <p:nvPr/>
        </p:nvSpPr>
        <p:spPr>
          <a:xfrm>
            <a:off x="261687" y="1575187"/>
            <a:ext cx="10972800" cy="4455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863" indent="-169863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111125" algn="l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lvl="1" indent="0">
              <a:buNone/>
            </a:pPr>
            <a:endParaRPr lang="en-GB" b="1" dirty="0">
              <a:latin typeface="+mj-lt"/>
            </a:endParaRPr>
          </a:p>
        </p:txBody>
      </p:sp>
      <p:sp>
        <p:nvSpPr>
          <p:cNvPr id="72" name="Content Placeholder 5"/>
          <p:cNvSpPr txBox="1">
            <a:spLocks/>
          </p:cNvSpPr>
          <p:nvPr/>
        </p:nvSpPr>
        <p:spPr bwMode="auto">
          <a:xfrm>
            <a:off x="1157627" y="5724485"/>
            <a:ext cx="1314451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3" name="Content Placeholder 5"/>
          <p:cNvSpPr txBox="1">
            <a:spLocks/>
          </p:cNvSpPr>
          <p:nvPr/>
        </p:nvSpPr>
        <p:spPr bwMode="auto">
          <a:xfrm>
            <a:off x="1157627" y="1776377"/>
            <a:ext cx="131445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4" name="Content Placeholder 5"/>
          <p:cNvSpPr txBox="1">
            <a:spLocks/>
          </p:cNvSpPr>
          <p:nvPr/>
        </p:nvSpPr>
        <p:spPr bwMode="auto">
          <a:xfrm>
            <a:off x="2580028" y="6288048"/>
            <a:ext cx="131233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Low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75" name="Content Placeholder 5"/>
          <p:cNvSpPr txBox="1">
            <a:spLocks/>
          </p:cNvSpPr>
          <p:nvPr/>
        </p:nvSpPr>
        <p:spPr bwMode="auto">
          <a:xfrm>
            <a:off x="9495181" y="6303923"/>
            <a:ext cx="1314449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C3C3B"/>
                </a:solidFill>
                <a:latin typeface="+mj-lt"/>
              </a:rPr>
              <a:t>High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3" name="Content Placeholder 5"/>
          <p:cNvSpPr txBox="1">
            <a:spLocks/>
          </p:cNvSpPr>
          <p:nvPr/>
        </p:nvSpPr>
        <p:spPr bwMode="auto">
          <a:xfrm>
            <a:off x="4062291" y="6340367"/>
            <a:ext cx="4629149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ctr">
              <a:buNone/>
            </a:pPr>
            <a:r>
              <a:rPr lang="en-US" sz="1900" dirty="0">
                <a:solidFill>
                  <a:srgbClr val="3C3C3B"/>
                </a:solidFill>
                <a:latin typeface="+mj-lt"/>
              </a:rPr>
              <a:t>Feasibility </a:t>
            </a:r>
            <a:r>
              <a:rPr lang="en-US" sz="1600" dirty="0">
                <a:solidFill>
                  <a:srgbClr val="3C3C3B"/>
                </a:solidFill>
                <a:latin typeface="+mj-lt"/>
              </a:rPr>
              <a:t>(data/time)</a:t>
            </a:r>
          </a:p>
          <a:p>
            <a:pPr lvl="1"/>
            <a:endParaRPr lang="en-GB" sz="1600" dirty="0">
              <a:solidFill>
                <a:srgbClr val="3C3C3B"/>
              </a:solidFill>
              <a:latin typeface="+mj-lt"/>
            </a:endParaRPr>
          </a:p>
        </p:txBody>
      </p:sp>
      <p:sp>
        <p:nvSpPr>
          <p:cNvPr id="87" name="Content Placeholder 5"/>
          <p:cNvSpPr txBox="1">
            <a:spLocks/>
          </p:cNvSpPr>
          <p:nvPr/>
        </p:nvSpPr>
        <p:spPr bwMode="auto">
          <a:xfrm>
            <a:off x="184727" y="3472481"/>
            <a:ext cx="207818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2413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Lucida Grande" charset="0"/>
              <a:buChar char="&gt;"/>
              <a:defRPr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7397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915988" indent="-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20332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–"/>
              <a:defRPr sz="16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12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370408" lvl="1" indent="0" algn="ctr">
              <a:buNone/>
            </a:pPr>
            <a:r>
              <a:rPr lang="en-GB" dirty="0">
                <a:solidFill>
                  <a:srgbClr val="3C3C3B"/>
                </a:solidFill>
                <a:latin typeface="+mj-lt"/>
              </a:rPr>
              <a:t>Business Value</a:t>
            </a:r>
          </a:p>
          <a:p>
            <a:pPr marL="370408" lvl="1" indent="0" algn="ctr">
              <a:buNone/>
            </a:pPr>
            <a:r>
              <a:rPr lang="en-GB" sz="1600" dirty="0">
                <a:solidFill>
                  <a:srgbClr val="3C3C3B"/>
                </a:solidFill>
                <a:latin typeface="+mj-lt"/>
              </a:rPr>
              <a:t>($/Strategic)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840774" y="4021387"/>
            <a:ext cx="1185333" cy="606838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 smtClean="0">
                <a:solidFill>
                  <a:schemeClr val="bg1"/>
                </a:solidFill>
              </a:rPr>
              <a:t>Predict Delay</a:t>
            </a:r>
            <a:endParaRPr lang="en-US" sz="1300" kern="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970977" y="2504598"/>
            <a:ext cx="1524204" cy="593649"/>
          </a:xfrm>
          <a:prstGeom prst="roundRect">
            <a:avLst/>
          </a:prstGeom>
          <a:solidFill>
            <a:schemeClr val="accent1"/>
          </a:solidFill>
          <a:ln w="9525">
            <a:solidFill>
              <a:srgbClr val="EC881D"/>
            </a:solidFill>
            <a:miter lim="800000"/>
            <a:headEnd/>
            <a:tailEnd/>
          </a:ln>
          <a:effectLst/>
        </p:spPr>
        <p:txBody>
          <a:bodyPr wrap="square" lIns="121917" tIns="121917" rIns="121917" bIns="121917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kern="0" dirty="0">
                <a:solidFill>
                  <a:schemeClr val="bg1"/>
                </a:solidFill>
              </a:rPr>
              <a:t>Transponder Certification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Teradata, The Culture Of Analytics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6617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Advanced Analytics Roadmap for </a:t>
            </a:r>
            <a:r>
              <a:rPr lang="en-GB" b="0" dirty="0" err="1" smtClean="0"/>
              <a:t>Skynet</a:t>
            </a:r>
            <a:r>
              <a:rPr lang="en-GB" b="0" dirty="0"/>
              <a:t/>
            </a:r>
            <a:br>
              <a:rPr lang="en-GB" b="0" dirty="0"/>
            </a:br>
            <a:r>
              <a:rPr lang="en-GB" sz="2400" dirty="0">
                <a:solidFill>
                  <a:schemeClr val="accent3"/>
                </a:solidFill>
              </a:rPr>
              <a:t>- Working Document - </a:t>
            </a:r>
            <a:endParaRPr lang="en-US" sz="2400" dirty="0">
              <a:solidFill>
                <a:schemeClr val="accent3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53993616"/>
              </p:ext>
            </p:extLst>
          </p:nvPr>
        </p:nvGraphicFramePr>
        <p:xfrm>
          <a:off x="705807" y="1215919"/>
          <a:ext cx="102811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1"/>
          </p:nvPr>
        </p:nvSpPr>
        <p:spPr>
          <a:xfrm>
            <a:off x="4175445" y="436833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EC881D"/>
                </a:solidFill>
              </a:rPr>
              <a:t>Insight PODs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Scientist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Business Consultant (IC)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Subject Matter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Analyst</a:t>
            </a:r>
            <a:endParaRPr lang="en-US" sz="2000" dirty="0"/>
          </a:p>
        </p:txBody>
      </p:sp>
      <p:sp>
        <p:nvSpPr>
          <p:cNvPr id="8" name="Content Placeholder 4"/>
          <p:cNvSpPr>
            <a:spLocks noGrp="1"/>
          </p:cNvSpPr>
          <p:nvPr>
            <p:ph idx="11"/>
          </p:nvPr>
        </p:nvSpPr>
        <p:spPr>
          <a:xfrm>
            <a:off x="7560441" y="4363849"/>
            <a:ext cx="6465199" cy="28405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C881D"/>
                </a:solidFill>
              </a:rPr>
              <a:t>Data </a:t>
            </a:r>
            <a:r>
              <a:rPr lang="en-US" sz="2000" dirty="0">
                <a:solidFill>
                  <a:srgbClr val="EC881D"/>
                </a:solidFill>
              </a:rPr>
              <a:t>POD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Data SME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Source Expert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Engineer / Developer </a:t>
            </a:r>
            <a:endParaRPr lang="en-US" sz="20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DBA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515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0566" y="494532"/>
            <a:ext cx="5595585" cy="971673"/>
          </a:xfrm>
        </p:spPr>
        <p:txBody>
          <a:bodyPr>
            <a:normAutofit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1638303" y="6575541"/>
            <a:ext cx="100632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D8D8D8">
                    <a:lumMod val="75000"/>
                  </a:srgbClr>
                </a:solidFill>
              </a:rPr>
              <a:t>© 2015 Teradata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9378" y="6557510"/>
            <a:ext cx="639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900">
                <a:solidFill>
                  <a:srgbClr val="D8D8D8">
                    <a:lumMod val="50000"/>
                  </a:srgbClr>
                </a:solidFill>
              </a:rPr>
              <a:pPr algn="r"/>
              <a:t>2</a:t>
            </a:fld>
            <a:endParaRPr lang="en-US" sz="900" dirty="0">
              <a:solidFill>
                <a:srgbClr val="D8D8D8">
                  <a:lumMod val="50000"/>
                </a:srgbClr>
              </a:solidFill>
            </a:endParaRPr>
          </a:p>
        </p:txBody>
      </p:sp>
      <p:pic>
        <p:nvPicPr>
          <p:cNvPr id="7" name="Picture 2" descr="http://webhomes.com/images/what-we-do/webhomes-what-we-do-innovation-plus-ide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143001" y="2"/>
            <a:ext cx="4705349" cy="68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783631"/>
              </p:ext>
            </p:extLst>
          </p:nvPr>
        </p:nvGraphicFramePr>
        <p:xfrm>
          <a:off x="6158754" y="1411237"/>
          <a:ext cx="5640361" cy="463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37608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231776"/>
            <a:ext cx="10972800" cy="931863"/>
          </a:xfrm>
        </p:spPr>
        <p:txBody>
          <a:bodyPr/>
          <a:lstStyle/>
          <a:p>
            <a:r>
              <a:rPr lang="sv-SE">
                <a:latin typeface="Century Gothic" charset="0"/>
              </a:rPr>
              <a:t>Objective</a:t>
            </a:r>
            <a:endParaRPr lang="en-US">
              <a:latin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19238"/>
            <a:ext cx="11010899" cy="49958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  <a:p>
            <a:r>
              <a:rPr lang="en-GB" sz="2000" dirty="0" err="1">
                <a:latin typeface="Century Gothic" charset="0"/>
              </a:rPr>
              <a:t>Skynet</a:t>
            </a:r>
            <a:r>
              <a:rPr lang="en-GB" sz="2000" dirty="0">
                <a:latin typeface="Century Gothic" charset="0"/>
              </a:rPr>
              <a:t> wants to create an Analytical roadmap consisting of two prioritised business use cases that are transformed to Analytic use cases, ready for Data Discovery and deployment.</a:t>
            </a:r>
          </a:p>
          <a:p>
            <a:endParaRPr lang="en-GB" sz="2000" dirty="0" smtClean="0">
              <a:latin typeface="Century Gothic" charset="0"/>
            </a:endParaRPr>
          </a:p>
          <a:p>
            <a:r>
              <a:rPr lang="en-GB" sz="2000" dirty="0" smtClean="0">
                <a:latin typeface="Century Gothic" charset="0"/>
              </a:rPr>
              <a:t>This </a:t>
            </a:r>
            <a:r>
              <a:rPr lang="en-GB" sz="2000" dirty="0">
                <a:latin typeface="Century Gothic" charset="0"/>
              </a:rPr>
              <a:t>project will </a:t>
            </a:r>
            <a:r>
              <a:rPr lang="en-GB" sz="2000" dirty="0" smtClean="0">
                <a:latin typeface="Century Gothic" charset="0"/>
              </a:rPr>
              <a:t>enable </a:t>
            </a:r>
            <a:r>
              <a:rPr lang="en-GB" sz="2000" dirty="0" err="1" smtClean="0">
                <a:latin typeface="Century Gothic" charset="0"/>
              </a:rPr>
              <a:t>Skynet</a:t>
            </a:r>
            <a:r>
              <a:rPr lang="en-GB" sz="2000" dirty="0" smtClean="0">
                <a:latin typeface="Century Gothic" charset="0"/>
              </a:rPr>
              <a:t> to </a:t>
            </a:r>
            <a:r>
              <a:rPr lang="en-GB" sz="2000" dirty="0">
                <a:latin typeface="Century Gothic" charset="0"/>
              </a:rPr>
              <a:t>become data </a:t>
            </a:r>
            <a:r>
              <a:rPr lang="en-GB" sz="2000" dirty="0" smtClean="0">
                <a:latin typeface="Century Gothic" charset="0"/>
              </a:rPr>
              <a:t>driven</a:t>
            </a:r>
            <a:r>
              <a:rPr lang="en-GB" sz="2000" dirty="0">
                <a:latin typeface="Century Gothic" charset="0"/>
              </a:rPr>
              <a:t> </a:t>
            </a:r>
            <a:r>
              <a:rPr lang="en-GB" sz="2000" dirty="0" smtClean="0">
                <a:latin typeface="Century Gothic" charset="0"/>
              </a:rPr>
              <a:t>&amp; </a:t>
            </a:r>
            <a:r>
              <a:rPr lang="en-GB" sz="2000" dirty="0" smtClean="0">
                <a:latin typeface="Century Gothic" charset="0"/>
              </a:rPr>
              <a:t>boost </a:t>
            </a:r>
            <a:r>
              <a:rPr lang="en-GB" sz="2000" dirty="0" smtClean="0">
                <a:latin typeface="Century Gothic" charset="0"/>
              </a:rPr>
              <a:t>revenue by reducing operational costs &amp; identify new revenue streams.</a:t>
            </a:r>
            <a:endParaRPr lang="en-GB" sz="2000" dirty="0">
              <a:latin typeface="Century Gothic" charset="0"/>
            </a:endParaRPr>
          </a:p>
          <a:p>
            <a:pPr marL="0" indent="0">
              <a:buNone/>
            </a:pPr>
            <a:endParaRPr lang="en-GB" sz="2000" dirty="0" smtClean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362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Identified &amp; developed the use case </a:t>
            </a:r>
            <a:r>
              <a:rPr lang="en-US" sz="2000" dirty="0" smtClean="0"/>
              <a:t>details*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en-US" sz="2000" dirty="0"/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en-US" sz="2000" dirty="0"/>
              <a:t>Develop the business </a:t>
            </a:r>
            <a:r>
              <a:rPr lang="en-US" sz="2000" dirty="0" smtClean="0"/>
              <a:t>case</a:t>
            </a:r>
          </a:p>
          <a:p>
            <a:pPr marL="457189" indent="-457189" defTabSz="9143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Prioritized them into a Roadmap</a:t>
            </a:r>
          </a:p>
          <a:p>
            <a:pPr marL="457189" indent="-457189">
              <a:buClr>
                <a:schemeClr val="accent1"/>
              </a:buClr>
              <a:buFont typeface="+mj-lt"/>
              <a:buAutoNum type="arabicPeriod"/>
            </a:pPr>
            <a:endParaRPr lang="de-DE" sz="1900" dirty="0"/>
          </a:p>
          <a:p>
            <a:pPr marL="0" indent="0">
              <a:buClr>
                <a:schemeClr val="accent1"/>
              </a:buClr>
              <a:buNone/>
            </a:pPr>
            <a:endParaRPr lang="de-DE" sz="19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br>
              <a:rPr lang="en-US" dirty="0" smtClean="0"/>
            </a:br>
            <a:r>
              <a:rPr lang="en-US" sz="2000" dirty="0" smtClean="0"/>
              <a:t>- Business Roadmap 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138576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Day 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53864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2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03280" y="1692311"/>
            <a:ext cx="1117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Day </a:t>
            </a:r>
            <a:r>
              <a:rPr lang="en-US" sz="1600" dirty="0" smtClean="0">
                <a:solidFill>
                  <a:prstClr val="white"/>
                </a:solidFill>
              </a:rPr>
              <a:t>3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966690" y="1692311"/>
            <a:ext cx="0" cy="220980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717921" y="2089719"/>
            <a:ext cx="1211680" cy="8382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Prioritize </a:t>
            </a: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Roadmap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538640" y="2059624"/>
            <a:ext cx="1117600" cy="86829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3C3C3B"/>
                </a:solidFill>
              </a:rPr>
              <a:t>Client interview 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538640" y="2972378"/>
            <a:ext cx="1117600" cy="81673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Detailed</a:t>
            </a:r>
            <a:endParaRPr lang="en-US" sz="1300" dirty="0">
              <a:solidFill>
                <a:srgbClr val="3C3C3B"/>
              </a:solidFill>
            </a:endParaRPr>
          </a:p>
          <a:p>
            <a:pPr algn="ctr"/>
            <a:r>
              <a:rPr lang="en-US" sz="1300" dirty="0">
                <a:solidFill>
                  <a:srgbClr val="3C3C3B"/>
                </a:solidFill>
              </a:rPr>
              <a:t>Use Case</a:t>
            </a:r>
          </a:p>
          <a:p>
            <a:pPr algn="ctr"/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717921" y="2972378"/>
            <a:ext cx="1211680" cy="816736"/>
          </a:xfrm>
          <a:prstGeom prst="roundRect">
            <a:avLst/>
          </a:prstGeom>
          <a:solidFill>
            <a:srgbClr val="24D40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Roadmap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8244" y="4007814"/>
            <a:ext cx="6258008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EC881D"/>
                </a:solidFill>
              </a:rPr>
              <a:t>Big Data Business Roadmap Time Line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025" y="209095"/>
            <a:ext cx="2062332" cy="439077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381141" y="2059624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Business Problem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93827" y="2972378"/>
            <a:ext cx="1122219" cy="8551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smtClean="0">
                <a:solidFill>
                  <a:srgbClr val="3C3C3B"/>
                </a:solidFill>
              </a:rPr>
              <a:t>Client interview </a:t>
            </a:r>
            <a:endParaRPr lang="en-US" sz="1300" dirty="0">
              <a:solidFill>
                <a:srgbClr val="3C3C3B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Teradata, The Culture Of Analytics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3017" y="5772048"/>
            <a:ext cx="6009383" cy="7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1200" dirty="0" smtClean="0">
                <a:solidFill>
                  <a:srgbClr val="231F20"/>
                </a:solidFill>
              </a:rPr>
              <a:t>*Based on interview with : </a:t>
            </a:r>
            <a:r>
              <a:rPr lang="en-US" sz="1200" dirty="0" smtClean="0">
                <a:solidFill>
                  <a:srgbClr val="231F20"/>
                </a:solidFill>
              </a:rPr>
              <a:t>CEO : Phil, </a:t>
            </a:r>
            <a:r>
              <a:rPr lang="en-US" sz="1200" dirty="0">
                <a:solidFill>
                  <a:srgbClr val="231F20"/>
                </a:solidFill>
              </a:rPr>
              <a:t> </a:t>
            </a:r>
            <a:r>
              <a:rPr lang="en-US" sz="1200" dirty="0" smtClean="0">
                <a:solidFill>
                  <a:srgbClr val="231F20"/>
                </a:solidFill>
              </a:rPr>
              <a:t>COO : </a:t>
            </a:r>
            <a:r>
              <a:rPr lang="en-US" sz="1200" dirty="0" err="1" smtClean="0">
                <a:solidFill>
                  <a:srgbClr val="231F20"/>
                </a:solidFill>
              </a:rPr>
              <a:t>Clif</a:t>
            </a:r>
            <a:r>
              <a:rPr lang="en-US" sz="1200" dirty="0" smtClean="0">
                <a:solidFill>
                  <a:srgbClr val="231F20"/>
                </a:solidFill>
              </a:rPr>
              <a:t> , </a:t>
            </a:r>
            <a:r>
              <a:rPr lang="en-US" sz="1200" dirty="0" smtClean="0">
                <a:solidFill>
                  <a:srgbClr val="231F20"/>
                </a:solidFill>
              </a:rPr>
              <a:t>CTO: Sheldon</a:t>
            </a:r>
            <a:endParaRPr lang="en-US" sz="1200" dirty="0" smtClean="0">
              <a:solidFill>
                <a:srgbClr val="231F2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endParaRPr lang="en-US" sz="1200" dirty="0" smtClean="0">
              <a:solidFill>
                <a:srgbClr val="231F2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endParaRPr lang="en-US" sz="1200" dirty="0" smtClean="0">
              <a:solidFill>
                <a:srgbClr val="231F2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830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1: </a:t>
            </a:r>
            <a:r>
              <a:rPr lang="en-US" dirty="0"/>
              <a:t>Transponder </a:t>
            </a:r>
            <a:r>
              <a:rPr lang="en-US" dirty="0" smtClean="0"/>
              <a:t>Certification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9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Transponder Certification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sz="2200" b="0" dirty="0" smtClean="0"/>
              <a:t>Identify the most non-certified aircraft types</a:t>
            </a:r>
            <a:endParaRPr lang="en-US" sz="2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54398"/>
              </p:ext>
            </p:extLst>
          </p:nvPr>
        </p:nvGraphicFramePr>
        <p:xfrm>
          <a:off x="594407" y="3037715"/>
          <a:ext cx="10972800" cy="153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35074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 State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6129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</a:t>
                      </a:r>
                      <a:r>
                        <a:rPr lang="en-GB" sz="1600" baseline="0" dirty="0" smtClean="0"/>
                        <a:t>they lack </a:t>
                      </a:r>
                      <a:r>
                        <a:rPr lang="en-GB" sz="1600" baseline="0" dirty="0" smtClean="0"/>
                        <a:t>sufficient information as to which aircraft would be most beneficial to certify.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acquires the analytical capabilities to at any time retrieve information about certification and sort by relevance.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800" baseline="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8909"/>
              </p:ext>
            </p:extLst>
          </p:nvPr>
        </p:nvGraphicFramePr>
        <p:xfrm>
          <a:off x="594407" y="1487729"/>
          <a:ext cx="10952656" cy="1512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335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079092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Understand the current state of certification 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x-none" sz="1600" baseline="0" dirty="0" smtClean="0"/>
                        <a:t>I</a:t>
                      </a:r>
                      <a:r>
                        <a:rPr lang="en-US" sz="1600" dirty="0" err="1" smtClean="0">
                          <a:solidFill>
                            <a:srgbClr val="3C3C3B"/>
                          </a:solidFill>
                        </a:rPr>
                        <a:t>dentify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top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aircraft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types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 that</a:t>
                      </a:r>
                      <a:r>
                        <a:rPr lang="en-US" sz="1600" baseline="0" dirty="0" smtClean="0">
                          <a:solidFill>
                            <a:srgbClr val="3C3C3B"/>
                          </a:solidFill>
                        </a:rPr>
                        <a:t> lack </a:t>
                      </a:r>
                      <a:r>
                        <a:rPr lang="en-US" sz="1600" dirty="0" smtClean="0">
                          <a:solidFill>
                            <a:srgbClr val="3C3C3B"/>
                          </a:solidFill>
                        </a:rPr>
                        <a:t>ADS-B certified transponders</a:t>
                      </a:r>
                    </a:p>
                    <a:p>
                      <a:pPr marL="285750" marR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Boost revenues by avoiding re-certification of already certified aircraft types,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89028"/>
              </p:ext>
            </p:extLst>
          </p:nvPr>
        </p:nvGraphicFramePr>
        <p:xfrm>
          <a:off x="594407" y="4550297"/>
          <a:ext cx="5352762" cy="17802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50316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277098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Use relevant</a:t>
                      </a:r>
                      <a:r>
                        <a:rPr lang="en-GB" sz="1600" baseline="0" dirty="0" smtClean="0"/>
                        <a:t> data sources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Exploratory Analysis </a:t>
                      </a:r>
                      <a:endParaRPr lang="en-US" sz="1600" dirty="0" smtClean="0">
                        <a:solidFill>
                          <a:srgbClr val="3C3C3B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130830"/>
              </p:ext>
            </p:extLst>
          </p:nvPr>
        </p:nvGraphicFramePr>
        <p:xfrm>
          <a:off x="5947169" y="4562055"/>
          <a:ext cx="5599894" cy="17479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8619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126099">
                <a:tc>
                  <a:txBody>
                    <a:bodyPr/>
                    <a:lstStyle/>
                    <a:p>
                      <a:pPr marL="285750" marR="0" indent="-285750" algn="l" defTabSz="1219170" rtl="0" eaLnBrk="1" fontAlgn="auto" latinLnBrk="0" hangingPunct="1">
                        <a:lnSpc>
                          <a:spcPct val="95000"/>
                        </a:lnSpc>
                        <a:spcBef>
                          <a:spcPts val="533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and aircraft registration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ADS-B Exchange historical data*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Database of ADS-B Certified equipment from FAA</a:t>
                      </a:r>
                    </a:p>
                    <a:p>
                      <a:pPr marL="285750" indent="-285750">
                        <a:lnSpc>
                          <a:spcPct val="95000"/>
                        </a:lnSpc>
                        <a:spcBef>
                          <a:spcPts val="533"/>
                        </a:spcBef>
                        <a:buFont typeface="Arial"/>
                        <a:buChar char="•"/>
                      </a:pPr>
                      <a:r>
                        <a:rPr lang="en-US" sz="1600" dirty="0" smtClean="0"/>
                        <a:t>Aircraft Registration Database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49063" y="364506"/>
            <a:ext cx="2233338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High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High</a:t>
            </a:r>
          </a:p>
        </p:txBody>
      </p:sp>
    </p:spTree>
    <p:extLst>
      <p:ext uri="{BB962C8B-B14F-4D97-AF65-F5344CB8AC3E}">
        <p14:creationId xmlns:p14="http://schemas.microsoft.com/office/powerpoint/2010/main" val="41494277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Transponder </a:t>
            </a:r>
            <a:r>
              <a:rPr lang="en-US" dirty="0" smtClean="0"/>
              <a:t>Certification</a:t>
            </a:r>
            <a:br>
              <a:rPr lang="en-US" dirty="0" smtClean="0"/>
            </a:br>
            <a:r>
              <a:rPr lang="en-US" sz="2200" b="1" dirty="0" smtClean="0"/>
              <a:t>Estimate ROI &amp; Business </a:t>
            </a:r>
            <a:r>
              <a:rPr lang="en-US" sz="2200" b="1" dirty="0" smtClean="0"/>
              <a:t>Value  </a:t>
            </a:r>
            <a:endParaRPr lang="en-US" sz="2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47558"/>
              </p:ext>
            </p:extLst>
          </p:nvPr>
        </p:nvGraphicFramePr>
        <p:xfrm>
          <a:off x="1026690" y="1695071"/>
          <a:ext cx="5504551" cy="3835530"/>
        </p:xfrm>
        <a:graphic>
          <a:graphicData uri="http://schemas.openxmlformats.org/drawingml/2006/table">
            <a:tbl>
              <a:tblPr/>
              <a:tblGrid>
                <a:gridCol w="4396104"/>
                <a:gridCol w="1108447"/>
              </a:tblGrid>
              <a:tr h="57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New Aircrafts in US per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Skynet's Market Share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% of Certified 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 of non-certified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aircrafts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generated by selling transponders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Savings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due to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targeting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only non-certified aircrafts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$120M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$140M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 of certification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Income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$138M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67216167"/>
              </p:ext>
            </p:extLst>
          </p:nvPr>
        </p:nvGraphicFramePr>
        <p:xfrm>
          <a:off x="7311834" y="2020596"/>
          <a:ext cx="4536508" cy="382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645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8116" y="2071489"/>
            <a:ext cx="923600" cy="37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High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3638" y="4161072"/>
            <a:ext cx="5653025" cy="486359"/>
          </a:xfrm>
          <a:prstGeom prst="roundRect">
            <a:avLst/>
          </a:prstGeom>
          <a:solidFill>
            <a:srgbClr val="FFFF00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806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3125737"/>
            <a:ext cx="12192000" cy="606572"/>
          </a:xfrm>
        </p:spPr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2: Flight Delay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79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prediction</a:t>
            </a:r>
            <a:r>
              <a:rPr lang="x-none" b="0" dirty="0" smtClean="0"/>
              <a:t/>
            </a:r>
            <a:br>
              <a:rPr lang="x-none" b="0" dirty="0" smtClean="0"/>
            </a:br>
            <a:r>
              <a:rPr lang="x-none" b="0" dirty="0" smtClean="0"/>
              <a:t> - Prediction as Service </a:t>
            </a:r>
            <a:endParaRPr lang="en-US" sz="3200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59901"/>
              </p:ext>
            </p:extLst>
          </p:nvPr>
        </p:nvGraphicFramePr>
        <p:xfrm>
          <a:off x="594407" y="3117090"/>
          <a:ext cx="10972800" cy="13213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64973"/>
                <a:gridCol w="5607827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Current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Desired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aseline="0" dirty="0" smtClean="0"/>
                        <a:t>Currently lacks analytical capabilities to implement this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dirty="0" err="1" smtClean="0"/>
                        <a:t>Skynet</a:t>
                      </a:r>
                      <a:r>
                        <a:rPr lang="en-GB" sz="1600" baseline="0" dirty="0" smtClean="0"/>
                        <a:t> offers flight delay </a:t>
                      </a:r>
                      <a:r>
                        <a:rPr lang="en-GB" sz="1600" b="1" baseline="0" dirty="0" smtClean="0"/>
                        <a:t>prediction-as-a-service(</a:t>
                      </a:r>
                      <a:r>
                        <a:rPr lang="en-GB" sz="1600" b="1" baseline="0" dirty="0" err="1" smtClean="0"/>
                        <a:t>PaaS</a:t>
                      </a:r>
                      <a:r>
                        <a:rPr lang="en-GB" sz="1600" b="1" baseline="0" dirty="0" smtClean="0"/>
                        <a:t>) </a:t>
                      </a:r>
                      <a:r>
                        <a:rPr lang="en-GB" sz="1600" baseline="0" dirty="0" smtClean="0"/>
                        <a:t>potentially contributing to a new revenue stream.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345910"/>
              </p:ext>
            </p:extLst>
          </p:nvPr>
        </p:nvGraphicFramePr>
        <p:xfrm>
          <a:off x="594407" y="1487728"/>
          <a:ext cx="10952656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5265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Purpose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Predicting flight delays allows airlines to pro-actively respond to the potential causes of the flight delay to mitigate their impact.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Negative impact on their business reputation,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</a:rPr>
                        <a:t>Identify operational variables that contribute to delays.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14222"/>
              </p:ext>
            </p:extLst>
          </p:nvPr>
        </p:nvGraphicFramePr>
        <p:xfrm>
          <a:off x="594407" y="4569541"/>
          <a:ext cx="5352762" cy="17328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52762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Approach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132135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Identify relevant</a:t>
                      </a:r>
                      <a:r>
                        <a:rPr lang="en-GB" sz="1600" baseline="0" dirty="0" smtClean="0"/>
                        <a:t> data sources, build real-time data pipelines in the Data lake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Data exploration &amp; predictive analytics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Offer </a:t>
                      </a:r>
                      <a:r>
                        <a:rPr lang="en-GB" sz="1600" baseline="0" dirty="0" err="1" smtClean="0"/>
                        <a:t>PaaS</a:t>
                      </a:r>
                      <a:r>
                        <a:rPr lang="en-GB" sz="1600" baseline="0" dirty="0" smtClean="0"/>
                        <a:t> via REST API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48399"/>
              </p:ext>
            </p:extLst>
          </p:nvPr>
        </p:nvGraphicFramePr>
        <p:xfrm>
          <a:off x="5947169" y="4569541"/>
          <a:ext cx="559989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89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Data Source</a:t>
                      </a:r>
                      <a:endParaRPr lang="en-US" sz="1900" dirty="0"/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</a:tr>
              <a:tr h="9099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Flight</a:t>
                      </a:r>
                      <a:r>
                        <a:rPr lang="en-GB" sz="1600" baseline="0" dirty="0" smtClean="0"/>
                        <a:t> data from </a:t>
                      </a:r>
                      <a:r>
                        <a:rPr lang="en-GB" sz="1600" baseline="0" dirty="0" err="1" smtClean="0"/>
                        <a:t>Skynet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baseline="0" dirty="0" smtClean="0"/>
                        <a:t>Detailed </a:t>
                      </a:r>
                      <a:r>
                        <a:rPr lang="en-GB" sz="1600" baseline="0" dirty="0" smtClean="0"/>
                        <a:t>information about flight arrival/departures from each US </a:t>
                      </a:r>
                      <a:r>
                        <a:rPr lang="en-GB" sz="1600" baseline="0" dirty="0" smtClean="0"/>
                        <a:t>airport from Bureau of Transportation Statistics </a:t>
                      </a:r>
                      <a:endParaRPr lang="en-GB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600" dirty="0" smtClean="0"/>
                        <a:t>Real-</a:t>
                      </a:r>
                      <a:r>
                        <a:rPr lang="en-GB" sz="1600" baseline="0" dirty="0" smtClean="0"/>
                        <a:t>time flight data </a:t>
                      </a:r>
                      <a:r>
                        <a:rPr lang="en-GB" sz="1600" baseline="0" dirty="0" err="1" smtClean="0"/>
                        <a:t>eg</a:t>
                      </a:r>
                      <a:r>
                        <a:rPr lang="en-GB" sz="1600" baseline="0" dirty="0" smtClean="0"/>
                        <a:t>. </a:t>
                      </a:r>
                      <a:r>
                        <a:rPr lang="en-GB" sz="1600" baseline="0" dirty="0" err="1" smtClean="0"/>
                        <a:t>FlightAware.com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84507" y="364506"/>
            <a:ext cx="25978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Feasible: Low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dirty="0" smtClean="0">
                <a:solidFill>
                  <a:srgbClr val="231F20"/>
                </a:solidFill>
              </a:rPr>
              <a:t>Strategic: Medium</a:t>
            </a:r>
          </a:p>
        </p:txBody>
      </p:sp>
    </p:spTree>
    <p:extLst>
      <p:ext uri="{BB962C8B-B14F-4D97-AF65-F5344CB8AC3E}">
        <p14:creationId xmlns:p14="http://schemas.microsoft.com/office/powerpoint/2010/main" val="1526843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91c6fee-8017-4a2d-a4d4-9f6b6169ed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6e06381-fde4-41ff-a570-fc5efb85f1d5"/>
</p:tagLst>
</file>

<file path=ppt/theme/theme1.xml><?xml version="1.0" encoding="utf-8"?>
<a:theme xmlns:a="http://schemas.openxmlformats.org/drawingml/2006/main" name="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inancial Services BiG Data">
  <a:themeElements>
    <a:clrScheme name="TeradataPPT2014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Services BiG Data.thmx</Template>
  <TotalTime>852</TotalTime>
  <Words>1198</Words>
  <Application>Microsoft Macintosh PowerPoint</Application>
  <PresentationFormat>Custom</PresentationFormat>
  <Paragraphs>264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Financial Services BiG Data</vt:lpstr>
      <vt:lpstr>1_Financial Services BiG Data</vt:lpstr>
      <vt:lpstr>PowerPoint Presentation</vt:lpstr>
      <vt:lpstr>Agenda </vt:lpstr>
      <vt:lpstr>Objective</vt:lpstr>
      <vt:lpstr>Work Plan - Business Roadmap </vt:lpstr>
      <vt:lpstr>PowerPoint Presentation</vt:lpstr>
      <vt:lpstr>Transponder Certification Identify the most non-certified aircraft types</vt:lpstr>
      <vt:lpstr>Transponder Certification Estimate ROI &amp; Business Value  </vt:lpstr>
      <vt:lpstr>PowerPoint Presentation</vt:lpstr>
      <vt:lpstr>Flight delay prediction  - Prediction as Service </vt:lpstr>
      <vt:lpstr>Flight delay prediction Estimate ROI &amp; Business Benefits </vt:lpstr>
      <vt:lpstr>PowerPoint Presentation</vt:lpstr>
      <vt:lpstr>Potential Incremental Revenue from only 3 Analyses based on the proposed roadmap</vt:lpstr>
      <vt:lpstr>Prioritize Use Cases - Value vs Feasibility</vt:lpstr>
      <vt:lpstr>Advanced Analytics Roadmap for Skynet - Working Document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Bartenev, Maxim</dc:creator>
  <cp:lastModifiedBy>Ashish Soni</cp:lastModifiedBy>
  <cp:revision>73</cp:revision>
  <dcterms:created xsi:type="dcterms:W3CDTF">2017-03-16T06:47:37Z</dcterms:created>
  <dcterms:modified xsi:type="dcterms:W3CDTF">2017-03-17T09:12:58Z</dcterms:modified>
</cp:coreProperties>
</file>