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1"/>
    <p:sldMasterId id="2147483736" r:id="rId2"/>
    <p:sldMasterId id="2147483737" r:id="rId3"/>
    <p:sldMasterId id="2147483741" r:id="rId4"/>
  </p:sldMasterIdLst>
  <p:notesMasterIdLst>
    <p:notesMasterId r:id="rId16"/>
  </p:notesMasterIdLst>
  <p:sldIdLst>
    <p:sldId id="256" r:id="rId5"/>
    <p:sldId id="257" r:id="rId6"/>
    <p:sldId id="275" r:id="rId7"/>
    <p:sldId id="281" r:id="rId8"/>
    <p:sldId id="259" r:id="rId9"/>
    <p:sldId id="262" r:id="rId10"/>
    <p:sldId id="260" r:id="rId11"/>
    <p:sldId id="282" r:id="rId12"/>
    <p:sldId id="283" r:id="rId13"/>
    <p:sldId id="284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8B4246-CDB6-4FDB-B538-32701CADB684}">
  <a:tblStyle styleId="{CE8B4246-CDB6-4FDB-B538-32701CADB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BE2520B-16FD-4BEF-82B7-03E5C8D74A0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76014" autoAdjust="0"/>
  </p:normalViewPr>
  <p:slideViewPr>
    <p:cSldViewPr snapToObjects="1">
      <p:cViewPr varScale="1">
        <p:scale>
          <a:sx n="131" d="100"/>
          <a:sy n="131" d="100"/>
        </p:scale>
        <p:origin x="1624" y="168"/>
      </p:cViewPr>
      <p:guideLst>
        <p:guide orient="horz" pos="1620"/>
        <p:guide pos="4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465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33927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Do</a:t>
            </a:r>
            <a:r>
              <a:rPr lang="en-GB" baseline="0" dirty="0" smtClean="0"/>
              <a:t> you have any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colleague Martin will provide contact details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Thank you for your 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deliverables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8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92998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23505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ternate 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3012464"/>
            <a:ext cx="9144000" cy="1606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643" y="168228"/>
            <a:ext cx="11703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Datalake-resized (2).jp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110975"/>
            <a:ext cx="9144000" cy="62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1906669"/>
            <a:ext cx="9144000" cy="14880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876933" y="220687"/>
            <a:ext cx="3129299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65" name="Shape 65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8006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800600" y="1216188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73741"/>
            <a:ext cx="7229700" cy="69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3528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62484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6258796" y="1216153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528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2339396"/>
            <a:ext cx="91440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77464" y="4837176"/>
            <a:ext cx="1088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7" name="Shape 12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7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708677" y="4960144"/>
            <a:ext cx="2133600" cy="1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180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Slide with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4675" y="318937"/>
            <a:ext cx="8099400" cy="2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4675" y="611108"/>
            <a:ext cx="81048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6C6C6C"/>
              </a:buClr>
              <a:buFont typeface="Arial"/>
              <a:buNone/>
              <a:defRPr sz="1600" b="0" i="0" u="none" strike="noStrike" cap="non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8325" marR="0" lvl="2" indent="-1111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9900" y="1095375"/>
            <a:ext cx="8115300" cy="3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86360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g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2322451"/>
            <a:ext cx="91440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3421" y="4917191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163" name="Shape 163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Shape 182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8006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42950" marR="0" lvl="2" indent="-1460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lternate 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994119" y="305468"/>
            <a:ext cx="1329801" cy="235867"/>
            <a:chOff x="5137" y="4139"/>
            <a:chExt cx="327" cy="57"/>
          </a:xfrm>
        </p:grpSpPr>
        <p:sp>
          <p:nvSpPr>
            <p:cNvPr id="52" name="Shape 52"/>
            <p:cNvSpPr/>
            <p:nvPr/>
          </p:nvSpPr>
          <p:spPr>
            <a:xfrm>
              <a:off x="5137" y="4139"/>
              <a:ext cx="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148" y="0"/>
                  </a:moveTo>
                  <a:lnTo>
                    <a:pt x="21148" y="0"/>
                  </a:lnTo>
                  <a:lnTo>
                    <a:pt x="704" y="0"/>
                  </a:lnTo>
                  <a:lnTo>
                    <a:pt x="0" y="10150"/>
                  </a:lnTo>
                  <a:lnTo>
                    <a:pt x="9356" y="10150"/>
                  </a:lnTo>
                  <a:lnTo>
                    <a:pt x="9356" y="111796"/>
                  </a:lnTo>
                  <a:cubicBezTo>
                    <a:pt x="9356" y="117219"/>
                    <a:pt x="10125" y="120000"/>
                    <a:pt x="11535" y="120000"/>
                  </a:cubicBezTo>
                  <a:lnTo>
                    <a:pt x="12785" y="120000"/>
                  </a:lnTo>
                  <a:lnTo>
                    <a:pt x="12785" y="10150"/>
                  </a:lnTo>
                  <a:lnTo>
                    <a:pt x="20411" y="10150"/>
                  </a:lnTo>
                  <a:lnTo>
                    <a:pt x="21148" y="0"/>
                  </a:lnTo>
                  <a:lnTo>
                    <a:pt x="21148" y="0"/>
                  </a:lnTo>
                  <a:close/>
                  <a:moveTo>
                    <a:pt x="85650" y="25168"/>
                  </a:moveTo>
                  <a:lnTo>
                    <a:pt x="85650" y="25168"/>
                  </a:lnTo>
                  <a:cubicBezTo>
                    <a:pt x="84817" y="25168"/>
                    <a:pt x="84144" y="26419"/>
                    <a:pt x="83983" y="28227"/>
                  </a:cubicBezTo>
                  <a:lnTo>
                    <a:pt x="77158" y="106790"/>
                  </a:lnTo>
                  <a:lnTo>
                    <a:pt x="78440" y="106790"/>
                  </a:lnTo>
                  <a:cubicBezTo>
                    <a:pt x="79818" y="106790"/>
                    <a:pt x="80395" y="106234"/>
                    <a:pt x="80811" y="101367"/>
                  </a:cubicBezTo>
                  <a:lnTo>
                    <a:pt x="82349" y="82873"/>
                  </a:lnTo>
                  <a:lnTo>
                    <a:pt x="86451" y="82873"/>
                  </a:lnTo>
                  <a:lnTo>
                    <a:pt x="85842" y="74113"/>
                  </a:lnTo>
                  <a:lnTo>
                    <a:pt x="82990" y="74113"/>
                  </a:lnTo>
                  <a:lnTo>
                    <a:pt x="85522" y="43105"/>
                  </a:lnTo>
                  <a:lnTo>
                    <a:pt x="90104" y="101367"/>
                  </a:lnTo>
                  <a:cubicBezTo>
                    <a:pt x="90488" y="106234"/>
                    <a:pt x="91161" y="106790"/>
                    <a:pt x="92635" y="106790"/>
                  </a:cubicBezTo>
                  <a:lnTo>
                    <a:pt x="94237" y="106790"/>
                  </a:lnTo>
                  <a:lnTo>
                    <a:pt x="87316" y="28227"/>
                  </a:lnTo>
                  <a:cubicBezTo>
                    <a:pt x="87156" y="26419"/>
                    <a:pt x="86419" y="25168"/>
                    <a:pt x="85650" y="25168"/>
                  </a:cubicBezTo>
                  <a:close/>
                  <a:moveTo>
                    <a:pt x="113078" y="28227"/>
                  </a:moveTo>
                  <a:lnTo>
                    <a:pt x="113078" y="28227"/>
                  </a:lnTo>
                  <a:cubicBezTo>
                    <a:pt x="112918" y="26419"/>
                    <a:pt x="112181" y="25168"/>
                    <a:pt x="111412" y="25168"/>
                  </a:cubicBezTo>
                  <a:cubicBezTo>
                    <a:pt x="110579" y="25168"/>
                    <a:pt x="109906" y="26419"/>
                    <a:pt x="109746" y="28227"/>
                  </a:cubicBezTo>
                  <a:lnTo>
                    <a:pt x="102921" y="106790"/>
                  </a:lnTo>
                  <a:lnTo>
                    <a:pt x="104202" y="106790"/>
                  </a:lnTo>
                  <a:cubicBezTo>
                    <a:pt x="105548" y="106790"/>
                    <a:pt x="106157" y="106234"/>
                    <a:pt x="106574" y="101367"/>
                  </a:cubicBezTo>
                  <a:lnTo>
                    <a:pt x="108112" y="82873"/>
                  </a:lnTo>
                  <a:lnTo>
                    <a:pt x="112213" y="82873"/>
                  </a:lnTo>
                  <a:lnTo>
                    <a:pt x="111604" y="74113"/>
                  </a:lnTo>
                  <a:lnTo>
                    <a:pt x="108753" y="74113"/>
                  </a:lnTo>
                  <a:lnTo>
                    <a:pt x="111284" y="43105"/>
                  </a:lnTo>
                  <a:lnTo>
                    <a:pt x="115866" y="101367"/>
                  </a:lnTo>
                  <a:cubicBezTo>
                    <a:pt x="116251" y="106234"/>
                    <a:pt x="116923" y="106790"/>
                    <a:pt x="118397" y="106790"/>
                  </a:cubicBezTo>
                  <a:lnTo>
                    <a:pt x="120000" y="106790"/>
                  </a:lnTo>
                  <a:lnTo>
                    <a:pt x="113078" y="28227"/>
                  </a:lnTo>
                  <a:lnTo>
                    <a:pt x="113078" y="28227"/>
                  </a:lnTo>
                  <a:close/>
                  <a:moveTo>
                    <a:pt x="53030" y="25168"/>
                  </a:moveTo>
                  <a:lnTo>
                    <a:pt x="53030" y="25168"/>
                  </a:lnTo>
                  <a:cubicBezTo>
                    <a:pt x="52229" y="25168"/>
                    <a:pt x="51524" y="26419"/>
                    <a:pt x="51364" y="28227"/>
                  </a:cubicBezTo>
                  <a:lnTo>
                    <a:pt x="44827" y="103731"/>
                  </a:lnTo>
                  <a:lnTo>
                    <a:pt x="39957" y="71610"/>
                  </a:lnTo>
                  <a:cubicBezTo>
                    <a:pt x="42520" y="69663"/>
                    <a:pt x="44026" y="63823"/>
                    <a:pt x="44026" y="53812"/>
                  </a:cubicBezTo>
                  <a:lnTo>
                    <a:pt x="44026" y="46720"/>
                  </a:lnTo>
                  <a:cubicBezTo>
                    <a:pt x="44026" y="32259"/>
                    <a:pt x="40918" y="26280"/>
                    <a:pt x="36817" y="26280"/>
                  </a:cubicBezTo>
                  <a:lnTo>
                    <a:pt x="31049" y="26280"/>
                  </a:lnTo>
                  <a:lnTo>
                    <a:pt x="31049" y="97891"/>
                  </a:lnTo>
                  <a:lnTo>
                    <a:pt x="23615" y="97891"/>
                  </a:lnTo>
                  <a:cubicBezTo>
                    <a:pt x="20699" y="97891"/>
                    <a:pt x="20026" y="95110"/>
                    <a:pt x="20026" y="82039"/>
                  </a:cubicBezTo>
                  <a:lnTo>
                    <a:pt x="20026" y="67856"/>
                  </a:lnTo>
                  <a:lnTo>
                    <a:pt x="25538" y="67856"/>
                  </a:lnTo>
                  <a:lnTo>
                    <a:pt x="26146" y="58957"/>
                  </a:lnTo>
                  <a:lnTo>
                    <a:pt x="20026" y="58957"/>
                  </a:lnTo>
                  <a:lnTo>
                    <a:pt x="20026" y="35179"/>
                  </a:lnTo>
                  <a:lnTo>
                    <a:pt x="28133" y="35179"/>
                  </a:lnTo>
                  <a:lnTo>
                    <a:pt x="28742" y="26280"/>
                  </a:lnTo>
                  <a:lnTo>
                    <a:pt x="16662" y="26280"/>
                  </a:lnTo>
                  <a:lnTo>
                    <a:pt x="16662" y="82039"/>
                  </a:lnTo>
                  <a:cubicBezTo>
                    <a:pt x="16662" y="100672"/>
                    <a:pt x="17687" y="106790"/>
                    <a:pt x="23551" y="106790"/>
                  </a:cubicBezTo>
                  <a:lnTo>
                    <a:pt x="34413" y="106512"/>
                  </a:lnTo>
                  <a:lnTo>
                    <a:pt x="34413" y="35179"/>
                  </a:lnTo>
                  <a:lnTo>
                    <a:pt x="36817" y="35179"/>
                  </a:lnTo>
                  <a:cubicBezTo>
                    <a:pt x="39412" y="35179"/>
                    <a:pt x="40726" y="39212"/>
                    <a:pt x="40726" y="46859"/>
                  </a:cubicBezTo>
                  <a:lnTo>
                    <a:pt x="40726" y="53812"/>
                  </a:lnTo>
                  <a:cubicBezTo>
                    <a:pt x="40726" y="61599"/>
                    <a:pt x="39092" y="64101"/>
                    <a:pt x="37073" y="64101"/>
                  </a:cubicBezTo>
                  <a:lnTo>
                    <a:pt x="35567" y="64101"/>
                  </a:lnTo>
                  <a:lnTo>
                    <a:pt x="40662" y="101923"/>
                  </a:lnTo>
                  <a:cubicBezTo>
                    <a:pt x="41238" y="106373"/>
                    <a:pt x="41527" y="106790"/>
                    <a:pt x="42873" y="106790"/>
                  </a:cubicBezTo>
                  <a:lnTo>
                    <a:pt x="45821" y="106790"/>
                  </a:lnTo>
                  <a:cubicBezTo>
                    <a:pt x="47198" y="106790"/>
                    <a:pt x="47807" y="106234"/>
                    <a:pt x="48224" y="101367"/>
                  </a:cubicBezTo>
                  <a:lnTo>
                    <a:pt x="49730" y="82873"/>
                  </a:lnTo>
                  <a:lnTo>
                    <a:pt x="53831" y="82873"/>
                  </a:lnTo>
                  <a:lnTo>
                    <a:pt x="53222" y="74113"/>
                  </a:lnTo>
                  <a:lnTo>
                    <a:pt x="50403" y="74113"/>
                  </a:lnTo>
                  <a:lnTo>
                    <a:pt x="52934" y="43105"/>
                  </a:lnTo>
                  <a:lnTo>
                    <a:pt x="57516" y="101367"/>
                  </a:lnTo>
                  <a:cubicBezTo>
                    <a:pt x="57901" y="106234"/>
                    <a:pt x="58542" y="106790"/>
                    <a:pt x="60016" y="106790"/>
                  </a:cubicBezTo>
                  <a:lnTo>
                    <a:pt x="61618" y="106790"/>
                  </a:lnTo>
                  <a:lnTo>
                    <a:pt x="54696" y="28227"/>
                  </a:lnTo>
                  <a:cubicBezTo>
                    <a:pt x="54536" y="26419"/>
                    <a:pt x="53799" y="25168"/>
                    <a:pt x="53030" y="25168"/>
                  </a:cubicBezTo>
                  <a:close/>
                  <a:moveTo>
                    <a:pt x="73826" y="73696"/>
                  </a:moveTo>
                  <a:lnTo>
                    <a:pt x="73826" y="73696"/>
                  </a:lnTo>
                  <a:cubicBezTo>
                    <a:pt x="73826" y="89965"/>
                    <a:pt x="72608" y="97891"/>
                    <a:pt x="69276" y="97891"/>
                  </a:cubicBezTo>
                  <a:lnTo>
                    <a:pt x="66264" y="97891"/>
                  </a:lnTo>
                  <a:lnTo>
                    <a:pt x="66264" y="35179"/>
                  </a:lnTo>
                  <a:lnTo>
                    <a:pt x="69180" y="35179"/>
                  </a:lnTo>
                  <a:cubicBezTo>
                    <a:pt x="72608" y="35179"/>
                    <a:pt x="73826" y="43939"/>
                    <a:pt x="73826" y="60208"/>
                  </a:cubicBezTo>
                  <a:lnTo>
                    <a:pt x="73826" y="73696"/>
                  </a:lnTo>
                  <a:lnTo>
                    <a:pt x="73826" y="73696"/>
                  </a:lnTo>
                  <a:close/>
                  <a:moveTo>
                    <a:pt x="77190" y="60069"/>
                  </a:moveTo>
                  <a:lnTo>
                    <a:pt x="77190" y="60069"/>
                  </a:lnTo>
                  <a:cubicBezTo>
                    <a:pt x="77190" y="37543"/>
                    <a:pt x="74531" y="26280"/>
                    <a:pt x="69180" y="26280"/>
                  </a:cubicBezTo>
                  <a:lnTo>
                    <a:pt x="62899" y="26280"/>
                  </a:lnTo>
                  <a:lnTo>
                    <a:pt x="62899" y="98586"/>
                  </a:lnTo>
                  <a:cubicBezTo>
                    <a:pt x="62899" y="104009"/>
                    <a:pt x="63572" y="106790"/>
                    <a:pt x="65014" y="106790"/>
                  </a:cubicBezTo>
                  <a:lnTo>
                    <a:pt x="69180" y="106790"/>
                  </a:lnTo>
                  <a:lnTo>
                    <a:pt x="69853" y="106651"/>
                  </a:lnTo>
                  <a:cubicBezTo>
                    <a:pt x="74883" y="105816"/>
                    <a:pt x="77190" y="96361"/>
                    <a:pt x="77190" y="73696"/>
                  </a:cubicBezTo>
                  <a:lnTo>
                    <a:pt x="77190" y="60069"/>
                  </a:lnTo>
                  <a:lnTo>
                    <a:pt x="77190" y="60069"/>
                  </a:lnTo>
                  <a:close/>
                  <a:moveTo>
                    <a:pt x="106766" y="26419"/>
                  </a:moveTo>
                  <a:lnTo>
                    <a:pt x="106766" y="26419"/>
                  </a:lnTo>
                  <a:lnTo>
                    <a:pt x="91353" y="26419"/>
                  </a:lnTo>
                  <a:lnTo>
                    <a:pt x="90712" y="35318"/>
                  </a:lnTo>
                  <a:lnTo>
                    <a:pt x="97025" y="35318"/>
                  </a:lnTo>
                  <a:lnTo>
                    <a:pt x="97025" y="98725"/>
                  </a:lnTo>
                  <a:cubicBezTo>
                    <a:pt x="97025" y="104148"/>
                    <a:pt x="97794" y="106790"/>
                    <a:pt x="99204" y="106790"/>
                  </a:cubicBezTo>
                  <a:lnTo>
                    <a:pt x="100453" y="106790"/>
                  </a:lnTo>
                  <a:lnTo>
                    <a:pt x="100453" y="35318"/>
                  </a:lnTo>
                  <a:lnTo>
                    <a:pt x="106157" y="35318"/>
                  </a:lnTo>
                  <a:lnTo>
                    <a:pt x="106766" y="26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464" y="419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515" y="36734"/>
                  </a:moveTo>
                  <a:lnTo>
                    <a:pt x="71515" y="36734"/>
                  </a:lnTo>
                  <a:cubicBezTo>
                    <a:pt x="69090" y="35510"/>
                    <a:pt x="64242" y="34285"/>
                    <a:pt x="56969" y="34285"/>
                  </a:cubicBezTo>
                  <a:lnTo>
                    <a:pt x="47272" y="34285"/>
                  </a:lnTo>
                  <a:lnTo>
                    <a:pt x="47272" y="58775"/>
                  </a:lnTo>
                  <a:lnTo>
                    <a:pt x="58181" y="58775"/>
                  </a:lnTo>
                  <a:cubicBezTo>
                    <a:pt x="63030" y="58775"/>
                    <a:pt x="66666" y="57551"/>
                    <a:pt x="69090" y="56326"/>
                  </a:cubicBezTo>
                  <a:cubicBezTo>
                    <a:pt x="73939" y="55102"/>
                    <a:pt x="76363" y="51428"/>
                    <a:pt x="76363" y="46530"/>
                  </a:cubicBezTo>
                  <a:cubicBezTo>
                    <a:pt x="76363" y="41632"/>
                    <a:pt x="73939" y="37959"/>
                    <a:pt x="71515" y="36734"/>
                  </a:cubicBezTo>
                  <a:close/>
                  <a:moveTo>
                    <a:pt x="59393" y="26938"/>
                  </a:moveTo>
                  <a:lnTo>
                    <a:pt x="59393" y="26938"/>
                  </a:lnTo>
                  <a:cubicBezTo>
                    <a:pt x="66666" y="26938"/>
                    <a:pt x="72727" y="26938"/>
                    <a:pt x="76363" y="28163"/>
                  </a:cubicBezTo>
                  <a:cubicBezTo>
                    <a:pt x="83636" y="31836"/>
                    <a:pt x="87272" y="36734"/>
                    <a:pt x="87272" y="45306"/>
                  </a:cubicBezTo>
                  <a:cubicBezTo>
                    <a:pt x="87272" y="51428"/>
                    <a:pt x="84848" y="56326"/>
                    <a:pt x="80000" y="58775"/>
                  </a:cubicBezTo>
                  <a:cubicBezTo>
                    <a:pt x="78787" y="59999"/>
                    <a:pt x="75151" y="61224"/>
                    <a:pt x="71515" y="62448"/>
                  </a:cubicBezTo>
                  <a:cubicBezTo>
                    <a:pt x="76363" y="62448"/>
                    <a:pt x="80000" y="64897"/>
                    <a:pt x="82424" y="68571"/>
                  </a:cubicBezTo>
                  <a:cubicBezTo>
                    <a:pt x="84848" y="72244"/>
                    <a:pt x="86060" y="75918"/>
                    <a:pt x="86060" y="78367"/>
                  </a:cubicBezTo>
                  <a:lnTo>
                    <a:pt x="86060" y="83265"/>
                  </a:lnTo>
                  <a:cubicBezTo>
                    <a:pt x="86060" y="84489"/>
                    <a:pt x="86060" y="86938"/>
                    <a:pt x="86060" y="88163"/>
                  </a:cubicBezTo>
                  <a:cubicBezTo>
                    <a:pt x="86060" y="90612"/>
                    <a:pt x="86060" y="91836"/>
                    <a:pt x="87272" y="91836"/>
                  </a:cubicBezTo>
                  <a:lnTo>
                    <a:pt x="87272" y="93061"/>
                  </a:lnTo>
                  <a:lnTo>
                    <a:pt x="76363" y="93061"/>
                  </a:lnTo>
                  <a:cubicBezTo>
                    <a:pt x="76363" y="93061"/>
                    <a:pt x="76363" y="91836"/>
                    <a:pt x="76363" y="91836"/>
                  </a:cubicBezTo>
                  <a:cubicBezTo>
                    <a:pt x="76363" y="91836"/>
                    <a:pt x="76363" y="91836"/>
                    <a:pt x="76363" y="91836"/>
                  </a:cubicBezTo>
                  <a:lnTo>
                    <a:pt x="75151" y="89387"/>
                  </a:lnTo>
                  <a:lnTo>
                    <a:pt x="75151" y="84489"/>
                  </a:lnTo>
                  <a:cubicBezTo>
                    <a:pt x="75151" y="75918"/>
                    <a:pt x="73939" y="71020"/>
                    <a:pt x="69090" y="68571"/>
                  </a:cubicBezTo>
                  <a:cubicBezTo>
                    <a:pt x="66666" y="67346"/>
                    <a:pt x="63030" y="66122"/>
                    <a:pt x="56969" y="66122"/>
                  </a:cubicBezTo>
                  <a:lnTo>
                    <a:pt x="47272" y="66122"/>
                  </a:lnTo>
                  <a:lnTo>
                    <a:pt x="47272" y="93061"/>
                  </a:lnTo>
                  <a:lnTo>
                    <a:pt x="36363" y="93061"/>
                  </a:lnTo>
                  <a:lnTo>
                    <a:pt x="36363" y="26938"/>
                  </a:lnTo>
                  <a:lnTo>
                    <a:pt x="59393" y="26938"/>
                  </a:lnTo>
                  <a:lnTo>
                    <a:pt x="59393" y="26938"/>
                  </a:lnTo>
                  <a:close/>
                  <a:moveTo>
                    <a:pt x="24242" y="23265"/>
                  </a:moveTo>
                  <a:lnTo>
                    <a:pt x="24242" y="23265"/>
                  </a:lnTo>
                  <a:cubicBezTo>
                    <a:pt x="13333" y="33061"/>
                    <a:pt x="8484" y="45306"/>
                    <a:pt x="8484" y="59999"/>
                  </a:cubicBezTo>
                  <a:cubicBezTo>
                    <a:pt x="8484" y="74693"/>
                    <a:pt x="13333" y="86938"/>
                    <a:pt x="24242" y="96734"/>
                  </a:cubicBezTo>
                  <a:cubicBezTo>
                    <a:pt x="33939" y="106530"/>
                    <a:pt x="46060" y="112653"/>
                    <a:pt x="60606" y="112653"/>
                  </a:cubicBezTo>
                  <a:cubicBezTo>
                    <a:pt x="73939" y="112653"/>
                    <a:pt x="86060" y="106530"/>
                    <a:pt x="96969" y="96734"/>
                  </a:cubicBezTo>
                  <a:cubicBezTo>
                    <a:pt x="106666" y="86938"/>
                    <a:pt x="111515" y="74693"/>
                    <a:pt x="111515" y="59999"/>
                  </a:cubicBezTo>
                  <a:cubicBezTo>
                    <a:pt x="111515" y="45306"/>
                    <a:pt x="106666" y="33061"/>
                    <a:pt x="96969" y="23265"/>
                  </a:cubicBezTo>
                  <a:cubicBezTo>
                    <a:pt x="86060" y="12244"/>
                    <a:pt x="73939" y="7346"/>
                    <a:pt x="60606" y="7346"/>
                  </a:cubicBezTo>
                  <a:cubicBezTo>
                    <a:pt x="46060" y="7346"/>
                    <a:pt x="33939" y="12244"/>
                    <a:pt x="24242" y="23265"/>
                  </a:cubicBezTo>
                  <a:close/>
                  <a:moveTo>
                    <a:pt x="103030" y="102857"/>
                  </a:moveTo>
                  <a:lnTo>
                    <a:pt x="103030" y="102857"/>
                  </a:lnTo>
                  <a:cubicBezTo>
                    <a:pt x="90909" y="115102"/>
                    <a:pt x="76363" y="119999"/>
                    <a:pt x="60606" y="119999"/>
                  </a:cubicBezTo>
                  <a:cubicBezTo>
                    <a:pt x="43636" y="119999"/>
                    <a:pt x="29090" y="115102"/>
                    <a:pt x="18181" y="102857"/>
                  </a:cubicBezTo>
                  <a:cubicBezTo>
                    <a:pt x="6060" y="90612"/>
                    <a:pt x="0" y="77142"/>
                    <a:pt x="0" y="59999"/>
                  </a:cubicBezTo>
                  <a:cubicBezTo>
                    <a:pt x="0" y="42857"/>
                    <a:pt x="6060" y="29387"/>
                    <a:pt x="18181" y="17142"/>
                  </a:cubicBezTo>
                  <a:cubicBezTo>
                    <a:pt x="29090" y="4897"/>
                    <a:pt x="43636" y="0"/>
                    <a:pt x="60606" y="0"/>
                  </a:cubicBezTo>
                  <a:cubicBezTo>
                    <a:pt x="76363" y="0"/>
                    <a:pt x="90909" y="4897"/>
                    <a:pt x="103030" y="17142"/>
                  </a:cubicBezTo>
                  <a:cubicBezTo>
                    <a:pt x="113939" y="29387"/>
                    <a:pt x="119999" y="42857"/>
                    <a:pt x="119999" y="59999"/>
                  </a:cubicBezTo>
                  <a:cubicBezTo>
                    <a:pt x="119999" y="77142"/>
                    <a:pt x="113939" y="90612"/>
                    <a:pt x="103030" y="102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1768672"/>
            <a:ext cx="9144000" cy="16062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12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07" name="Shape 40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411" name="Shape 411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Background art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4284430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6374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6" name="Shape 56" descr="14TDPRD223_Think_Big_Logo_F2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2" name="Shape 152" descr="14TDPRD223_Think_Big_Logo_F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4284423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00" name="Shape 400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gif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0" y="2190750"/>
            <a:ext cx="9144000" cy="11643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457200" tIns="137150" rIns="457200" bIns="13715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GB" dirty="0" smtClean="0">
                <a:solidFill>
                  <a:srgbClr val="FFFF00"/>
                </a:solidFill>
              </a:rPr>
              <a:t>Skynet</a:t>
            </a:r>
            <a:r>
              <a:rPr lang="en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ADS-B Market analysis</a:t>
            </a:r>
            <a:b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Intermediate report</a:t>
            </a:r>
            <a:endParaRPr lang="en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 </a:t>
            </a:r>
            <a:r>
              <a:rPr lang="en-GB" sz="1800" dirty="0" err="1" smtClean="0">
                <a:solidFill>
                  <a:srgbClr val="FFFF00"/>
                </a:solidFill>
              </a:rPr>
              <a:t>Mr.</a:t>
            </a:r>
            <a:r>
              <a:rPr lang="en-GB" sz="1800" dirty="0" smtClean="0">
                <a:solidFill>
                  <a:srgbClr val="FFFF00"/>
                </a:solidFill>
              </a:rPr>
              <a:t> Phil Connors</a:t>
            </a:r>
            <a:endParaRPr lang="en" sz="1800" dirty="0">
              <a:solidFill>
                <a:srgbClr val="FFFF00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​"/>
            </a:pPr>
            <a:r>
              <a:rPr lang="en-GB" sz="1800" dirty="0" smtClean="0">
                <a:solidFill>
                  <a:srgbClr val="FFFF00"/>
                </a:solidFill>
              </a:rPr>
              <a:t>March 2017</a:t>
            </a:r>
            <a:endParaRPr lang="en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Project completion and deliverable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mtClean="0">
                <a:solidFill>
                  <a:srgbClr val="3C3C3B"/>
                </a:solidFill>
                <a:sym typeface="Arial"/>
              </a:rPr>
              <a:t>Next project ideas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Next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458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Overview</a:t>
            </a:r>
            <a:endParaRPr lang="en" dirty="0"/>
          </a:p>
        </p:txBody>
      </p:sp>
      <p:sp>
        <p:nvSpPr>
          <p:cNvPr id="481" name="Shape 481"/>
          <p:cNvSpPr txBox="1"/>
          <p:nvPr/>
        </p:nvSpPr>
        <p:spPr>
          <a:xfrm>
            <a:off x="395536" y="1131590"/>
            <a:ext cx="8274300" cy="36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summary</a:t>
            </a:r>
            <a:endParaRPr lang="en-GB" sz="1800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and value proposition refresh</a:t>
            </a:r>
            <a:endParaRPr lang="en-GB" sz="1800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the right data for the job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methodology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findings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  <a:endParaRPr lang="en-GB" sz="1800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dirty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The project progressed as plan 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We have selected and ingested data from FAA, ADS-B exchange, 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Explored the data and find a reliable methodology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Ready for intermediate results and discussion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Finalize the proje</a:t>
            </a:r>
            <a:r>
              <a:rPr lang="en-US" dirty="0" smtClean="0"/>
              <a:t>ct after this review</a:t>
            </a:r>
            <a:endParaRPr dirty="0"/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Executive </a:t>
            </a:r>
            <a:r>
              <a:rPr lang="en-GB" dirty="0" smtClean="0"/>
              <a:t>Summary after week 1</a:t>
            </a:r>
            <a:endParaRPr lang="e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39870" y="393538"/>
            <a:ext cx="7239000" cy="3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rgbClr val="EC881D"/>
              </a:buClr>
              <a:buSzPct val="25000"/>
              <a:buFont typeface="Century Gothic"/>
              <a:buNone/>
            </a:pPr>
            <a:r>
              <a:rPr lang="en" sz="2400">
                <a:solidFill>
                  <a:srgbClr val="EC88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Scoring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5295"/>
            <a:ext cx="9144000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16025" y="334450"/>
            <a:ext cx="8093400" cy="1209600"/>
          </a:xfrm>
          <a:prstGeom prst="rect">
            <a:avLst/>
          </a:prstGeom>
          <a:solidFill>
            <a:srgbClr val="9FC5E8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Commercial Aircraft Fleet ~8,000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FAA estimates 80% need ADS-B transponders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6875" y="1643300"/>
            <a:ext cx="2318400" cy="1209600"/>
          </a:xfrm>
          <a:prstGeom prst="rect">
            <a:avLst/>
          </a:prstGeom>
          <a:solidFill>
            <a:srgbClr val="EC881D">
              <a:alpha val="9231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10% Market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/>
              <a:t>Share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920150" y="1643300"/>
            <a:ext cx="1664700" cy="1209600"/>
          </a:xfrm>
          <a:prstGeom prst="rect">
            <a:avLst/>
          </a:prstGeom>
          <a:solidFill>
            <a:srgbClr val="38761D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$64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Million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925" y="4602875"/>
            <a:ext cx="476575" cy="4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4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USE CASE ---</a:t>
            </a: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i="1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I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dentify the two aircraft type constituting the </a:t>
            </a:r>
            <a:b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</a:b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largest proportion of those requiring ADS-B transponders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Summary of Requirements</a:t>
            </a:r>
          </a:p>
        </p:txBody>
      </p:sp>
      <p:pic>
        <p:nvPicPr>
          <p:cNvPr id="2" name="Picture 1" descr="Sagetech-Mode-S-UAV-Transpo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24" y="1609911"/>
            <a:ext cx="1050552" cy="1923678"/>
          </a:xfrm>
          <a:prstGeom prst="rect">
            <a:avLst/>
          </a:prstGeom>
        </p:spPr>
      </p:pic>
      <p:pic>
        <p:nvPicPr>
          <p:cNvPr id="3" name="Picture 2" descr="20120815_qc10258_74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975"/>
            <a:ext cx="2760497" cy="1212850"/>
          </a:xfrm>
          <a:prstGeom prst="rect">
            <a:avLst/>
          </a:prstGeom>
        </p:spPr>
      </p:pic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300" y="2571750"/>
            <a:ext cx="3179564" cy="951548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>
          <a:xfrm>
            <a:off x="448496" y="2571750"/>
            <a:ext cx="2963731" cy="811052"/>
          </a:xfrm>
          <a:prstGeom prst="rect">
            <a:avLst/>
          </a:prstGeom>
        </p:spPr>
      </p:pic>
      <p:pic>
        <p:nvPicPr>
          <p:cNvPr id="6" name="Picture 5" descr="images-3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67" y="1159950"/>
            <a:ext cx="2592497" cy="8981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9552" y="1059582"/>
            <a:ext cx="2592288" cy="864096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2571749"/>
            <a:ext cx="2736304" cy="961839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Getting the right data for the job</a:t>
            </a:r>
            <a:endParaRPr lang="en" dirty="0"/>
          </a:p>
        </p:txBody>
      </p:sp>
      <p:sp>
        <p:nvSpPr>
          <p:cNvPr id="9" name="Data 8"/>
          <p:cNvSpPr/>
          <p:nvPr/>
        </p:nvSpPr>
        <p:spPr>
          <a:xfrm>
            <a:off x="457200" y="1245552"/>
            <a:ext cx="1810544" cy="966157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ADS-B</a:t>
            </a:r>
          </a:p>
          <a:p>
            <a:pPr algn="ctr"/>
            <a:r>
              <a:rPr lang="en-US" dirty="0" smtClean="0">
                <a:latin typeface="Century Gothic"/>
                <a:cs typeface="Century Gothic"/>
              </a:rPr>
              <a:t>Exchange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1" name="Data 10"/>
          <p:cNvSpPr/>
          <p:nvPr/>
        </p:nvSpPr>
        <p:spPr>
          <a:xfrm>
            <a:off x="3320655" y="1236236"/>
            <a:ext cx="1584176" cy="96615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FAA</a:t>
            </a:r>
            <a:endParaRPr lang="en-US" dirty="0"/>
          </a:p>
        </p:txBody>
      </p:sp>
      <p:sp>
        <p:nvSpPr>
          <p:cNvPr id="12" name="Data 11"/>
          <p:cNvSpPr/>
          <p:nvPr/>
        </p:nvSpPr>
        <p:spPr>
          <a:xfrm>
            <a:off x="6156176" y="1245552"/>
            <a:ext cx="1440160" cy="966157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64375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do add the field we use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09761" y="264375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do add the field we use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84168" y="258362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do add the field we use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Explain how we got the results (show all the data there?)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The Methodology</a:t>
            </a:r>
            <a:endParaRPr lang="e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Show the key findings 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Key findings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1590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Our business analysis of the situation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Recommendations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1190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265</Words>
  <Application>Microsoft Macintosh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Century Gothic</vt:lpstr>
      <vt:lpstr>simple-light-2</vt:lpstr>
      <vt:lpstr>1_TDC_PPT_16-9_1014-lite</vt:lpstr>
      <vt:lpstr>3_TDC_PPT_16-9_1014-lite</vt:lpstr>
      <vt:lpstr>6_TDC_PPT_16-9_1014-lite</vt:lpstr>
      <vt:lpstr>PowerPoint Presentation</vt:lpstr>
      <vt:lpstr>Overview</vt:lpstr>
      <vt:lpstr>Executive Summary after week 1</vt:lpstr>
      <vt:lpstr>PowerPoint Presentation</vt:lpstr>
      <vt:lpstr>Summary of Requirements</vt:lpstr>
      <vt:lpstr>Getting the right data for the job</vt:lpstr>
      <vt:lpstr>The Methodology</vt:lpstr>
      <vt:lpstr>Key findings</vt:lpstr>
      <vt:lpstr>Recommendations</vt:lpstr>
      <vt:lpstr>Next steps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Laulagnet, Vincent</cp:lastModifiedBy>
  <cp:revision>120</cp:revision>
  <dcterms:modified xsi:type="dcterms:W3CDTF">2017-03-23T08:55:34Z</dcterms:modified>
</cp:coreProperties>
</file>